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79" r:id="rId4"/>
  </p:sldMasterIdLst>
  <p:notesMasterIdLst>
    <p:notesMasterId r:id="rId34"/>
  </p:notesMasterIdLst>
  <p:sldIdLst>
    <p:sldId id="385" r:id="rId5"/>
    <p:sldId id="380" r:id="rId6"/>
    <p:sldId id="381" r:id="rId7"/>
    <p:sldId id="382" r:id="rId8"/>
    <p:sldId id="383" r:id="rId9"/>
    <p:sldId id="384" r:id="rId10"/>
    <p:sldId id="398" r:id="rId11"/>
    <p:sldId id="286" r:id="rId12"/>
    <p:sldId id="400" r:id="rId13"/>
    <p:sldId id="335" r:id="rId14"/>
    <p:sldId id="320" r:id="rId15"/>
    <p:sldId id="346" r:id="rId16"/>
    <p:sldId id="390" r:id="rId17"/>
    <p:sldId id="351" r:id="rId18"/>
    <p:sldId id="379" r:id="rId19"/>
    <p:sldId id="401" r:id="rId20"/>
    <p:sldId id="270" r:id="rId21"/>
    <p:sldId id="323" r:id="rId22"/>
    <p:sldId id="391" r:id="rId23"/>
    <p:sldId id="392" r:id="rId24"/>
    <p:sldId id="393" r:id="rId25"/>
    <p:sldId id="394" r:id="rId26"/>
    <p:sldId id="395" r:id="rId27"/>
    <p:sldId id="321" r:id="rId28"/>
    <p:sldId id="386" r:id="rId29"/>
    <p:sldId id="387" r:id="rId30"/>
    <p:sldId id="388" r:id="rId31"/>
    <p:sldId id="389" r:id="rId32"/>
    <p:sldId id="39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6">
          <p15:clr>
            <a:srgbClr val="A4A3A4"/>
          </p15:clr>
        </p15:guide>
        <p15:guide id="2" pos="2952">
          <p15:clr>
            <a:srgbClr val="A4A3A4"/>
          </p15:clr>
        </p15:guide>
        <p15:guide id="3" orient="horz" pos="1692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EC3"/>
    <a:srgbClr val="EAC222"/>
    <a:srgbClr val="DE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432" y="132"/>
      </p:cViewPr>
      <p:guideLst>
        <p:guide orient="horz" pos="2256"/>
        <p:guide orient="horz" pos="1692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8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3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CCF98E1-6E2C-41D4-9FE9-05D48F4360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96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71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24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0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82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84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8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97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7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21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22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31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4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13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09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47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87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75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8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10CBE-4F68-44A3-99A2-35606378CA1E}" type="datetimeFigureOut">
              <a:rPr lang="en-US" smtClean="0"/>
              <a:pPr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8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25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C4531-E4D0-4349-AB39-2EEC98A1D9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EA493-9875-4D10-ADC6-D55006F905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9.w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8.png"/><Relationship Id="rId12" Type="http://schemas.openxmlformats.org/officeDocument/2006/relationships/slide" Target="slide23.xml"/><Relationship Id="rId17" Type="http://schemas.openxmlformats.org/officeDocument/2006/relationships/image" Target="../media/image44.gif"/><Relationship Id="rId2" Type="http://schemas.microsoft.com/office/2007/relationships/media" Target="../media/media2.WAV"/><Relationship Id="rId16" Type="http://schemas.openxmlformats.org/officeDocument/2006/relationships/image" Target="../media/image43.gif"/><Relationship Id="rId1" Type="http://schemas.openxmlformats.org/officeDocument/2006/relationships/audio" Target="NULL" TargetMode="External"/><Relationship Id="rId6" Type="http://schemas.openxmlformats.org/officeDocument/2006/relationships/slide" Target="slide20.xml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slide" Target="slide22.xml"/><Relationship Id="rId4" Type="http://schemas.openxmlformats.org/officeDocument/2006/relationships/image" Target="../media/image37.jpe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3.xml"/><Relationship Id="rId18" Type="http://schemas.openxmlformats.org/officeDocument/2006/relationships/slide" Target="slide5.xml"/><Relationship Id="rId3" Type="http://schemas.openxmlformats.org/officeDocument/2006/relationships/image" Target="../media/image11.png"/><Relationship Id="rId21" Type="http://schemas.openxmlformats.org/officeDocument/2006/relationships/slide" Target="slide6.xml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gif"/><Relationship Id="rId11" Type="http://schemas.openxmlformats.org/officeDocument/2006/relationships/image" Target="../media/image18.png"/><Relationship Id="rId5" Type="http://schemas.openxmlformats.org/officeDocument/2006/relationships/image" Target="../media/image13.gif"/><Relationship Id="rId15" Type="http://schemas.openxmlformats.org/officeDocument/2006/relationships/slide" Target="slide4.xml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43.gif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43.gif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6.PNG"/><Relationship Id="rId7" Type="http://schemas.openxmlformats.org/officeDocument/2006/relationships/image" Target="../media/image2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slide" Target="slide2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5"/>
            <a:ext cx="2457450" cy="14192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5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3"/>
            <a:ext cx="2457450" cy="141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5750" y="1772465"/>
            <a:ext cx="5552540" cy="14235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endParaRPr lang="vi-VN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C6E5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琥珀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145280"/>
            <a:ext cx="9144000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29" y="2951583"/>
            <a:ext cx="2340768" cy="2382674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6278450" y="4129422"/>
            <a:ext cx="2432925" cy="1014078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724839" y="3691077"/>
              <a:ext cx="310265" cy="95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pic>
        <p:nvPicPr>
          <p:cNvPr id="17" name="Picture 29" descr="200463042511690xy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4547" y="1111609"/>
            <a:ext cx="255031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Blue_rose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18120" y="4114800"/>
            <a:ext cx="7667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04866" y="339502"/>
            <a:ext cx="32352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TOÁN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1479034"/>
            <a:ext cx="79208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HÀNG CỦA SỐ THẬP PHÂN. ĐỌC VIẾT SỐ THẬP PHÂN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1" descr="tulips_orange_h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9" y="3613547"/>
            <a:ext cx="1703387" cy="140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7924800" cy="7298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4"/>
          <p:cNvSpPr txBox="1"/>
          <p:nvPr/>
        </p:nvSpPr>
        <p:spPr>
          <a:xfrm>
            <a:off x="0" y="825566"/>
            <a:ext cx="91440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Muốn đọc số thập phân, ta đọc lần lượt từ hàng cao đến hàng thấp: trước hết đọc phần nguyên, đọc dấu “phẩy”, sau đó đọc phần thập phân.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0" y="2632917"/>
            <a:ext cx="9153526" cy="1384995"/>
          </a:xfrm>
          <a:prstGeom prst="rect">
            <a:avLst/>
          </a:prstGeom>
          <a:solidFill>
            <a:srgbClr val="EAC222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Muốn viết số thập phân, ta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lần lượt từ hàng cao đến hàng thấp: trước hết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nguyên,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dấu “phẩy”, sau đó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thập phân.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0" y="133396"/>
            <a:ext cx="652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/>
      <p:bldP spid="15" grpId="0" bldLvl="0" animBg="1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" y="-26194"/>
            <a:ext cx="9148763" cy="5143500"/>
          </a:xfrm>
        </p:spPr>
      </p:pic>
      <p:sp>
        <p:nvSpPr>
          <p:cNvPr id="9218" name="TextBox 3"/>
          <p:cNvSpPr txBox="1"/>
          <p:nvPr/>
        </p:nvSpPr>
        <p:spPr>
          <a:xfrm>
            <a:off x="838200" y="1943100"/>
            <a:ext cx="8991600" cy="144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sz="8800" dirty="0">
                <a:solidFill>
                  <a:srgbClr val="006600"/>
                </a:solidFill>
                <a:latin typeface="FlowerDeco" pitchFamily="2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67585" y="580876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29589" y="580877"/>
            <a:ext cx="8352790" cy="477202"/>
            <a:chOff x="850" y="969"/>
            <a:chExt cx="13154" cy="100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888" y="969"/>
              <a:ext cx="6116" cy="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850" y="1971"/>
              <a:ext cx="102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1043608" y="1916712"/>
            <a:ext cx="16770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a) 2,35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2092" y="1057930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"/>
          <p:cNvSpPr/>
          <p:nvPr>
            <p:custDataLst>
              <p:tags r:id="rId2"/>
            </p:custDataLst>
          </p:nvPr>
        </p:nvSpPr>
        <p:spPr>
          <a:xfrm>
            <a:off x="5724128" y="1916713"/>
            <a:ext cx="2219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b) 301,80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Rectangle 7"/>
          <p:cNvSpPr/>
          <p:nvPr>
            <p:custDataLst>
              <p:tags r:id="rId3"/>
            </p:custDataLst>
          </p:nvPr>
        </p:nvSpPr>
        <p:spPr>
          <a:xfrm>
            <a:off x="1043608" y="3067731"/>
            <a:ext cx="262128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  <a:r>
              <a:rPr lang="en-US" altLang="en-US" sz="3200" b="1">
                <a:solidFill>
                  <a:srgbClr val="800000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3200" b="1" smtClean="0">
                <a:solidFill>
                  <a:srgbClr val="800000"/>
                </a:solidFill>
                <a:latin typeface="Arial" panose="020B0604020202020204" pitchFamily="34" charset="0"/>
              </a:rPr>
              <a:t>1942,54</a:t>
            </a:r>
            <a:r>
              <a:rPr lang="en-US" altLang="en-US" sz="3200" smtClean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smtClean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en-US" altLang="en-US" sz="16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7"/>
          <p:cNvSpPr/>
          <p:nvPr>
            <p:custDataLst>
              <p:tags r:id="rId4"/>
            </p:custDataLst>
          </p:nvPr>
        </p:nvSpPr>
        <p:spPr>
          <a:xfrm>
            <a:off x="5725953" y="3067731"/>
            <a:ext cx="2219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d) 0,032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1"/>
      <p:bldP spid="20" grpId="1"/>
      <p:bldP spid="21" grpId="1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-33655" y="6191"/>
            <a:ext cx="9144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Viết số thập phân có: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451685860"/>
              </p:ext>
            </p:extLst>
          </p:nvPr>
        </p:nvGraphicFramePr>
        <p:xfrm>
          <a:off x="0" y="529411"/>
          <a:ext cx="9110345" cy="4594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36"/>
                <a:gridCol w="2344309"/>
              </a:tblGrid>
              <a:tr h="6380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thành</a:t>
                      </a: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380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a) Năm đơn vị, chín phần mười.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8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b) Hai mươi bốn đơn vị, một phần mười, tám phần trăm (tức là hai mươi bốn đơn vị và mười tám phần trăm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Năm mươi lăm đơn vị, n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phần mười, năm phần trăm, năm phần nghìn (tức là n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mươi lăm đơn vị 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 năm trăm năm mươi lăm phần nghìn).</a:t>
                      </a:r>
                      <a:endParaRPr lang="vi-VN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0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nghìn không trăm linh hai đơn vị, tám phần trăm.</a:t>
                      </a:r>
                      <a:endParaRPr lang="vi-VN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0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e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Không đơn vị, một </a:t>
                      </a:r>
                      <a:r>
                        <a:rPr lang="vi-VN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</a:t>
                      </a:r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vi-VN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ần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nghìn.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6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-33655" y="6191"/>
            <a:ext cx="9144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Viết số thập phân có: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654821437"/>
              </p:ext>
            </p:extLst>
          </p:nvPr>
        </p:nvGraphicFramePr>
        <p:xfrm>
          <a:off x="0" y="529409"/>
          <a:ext cx="8820472" cy="461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6176"/>
                <a:gridCol w="2664296"/>
              </a:tblGrid>
              <a:tr h="6399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endParaRPr lang="en-US" sz="2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thành</a:t>
                      </a: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399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a) Năm đơn vị, chín phần mười.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b) Hai mươi bốn đơn vị, một phần mười, tám phần trăm (tức là hai mươi bốn đơn vị và mười tám phần trăm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2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Năm mươi lăm đơn vị, n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phần mười, năm phần trăm, năm phần nghìn (tức là n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mươi lăm đơn vị </a:t>
                      </a: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 năm trăm năm mươi lăm phần nghìn).</a:t>
                      </a:r>
                      <a:endParaRPr lang="vi-VN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9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nghìn không trăm linh hai đơn vị, tám phần trăm.</a:t>
                      </a:r>
                      <a:endParaRPr lang="vi-VN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9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e</a:t>
                      </a: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Không đơn vị, một </a:t>
                      </a:r>
                      <a:r>
                        <a:rPr lang="vi-VN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</a:t>
                      </a:r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vi-VN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ần </a:t>
                      </a:r>
                      <a:r>
                        <a:rPr lang="vi-V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nghìn.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4351" name="Text Box 15"/>
          <p:cNvSpPr txBox="1"/>
          <p:nvPr/>
        </p:nvSpPr>
        <p:spPr>
          <a:xfrm flipH="1">
            <a:off x="6588224" y="1280538"/>
            <a:ext cx="199834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5,9</a:t>
            </a:r>
          </a:p>
        </p:txBody>
      </p:sp>
      <p:sp>
        <p:nvSpPr>
          <p:cNvPr id="3" name="Text Box 15"/>
          <p:cNvSpPr txBox="1"/>
          <p:nvPr/>
        </p:nvSpPr>
        <p:spPr>
          <a:xfrm flipH="1">
            <a:off x="6426911" y="1995128"/>
            <a:ext cx="199834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24,18</a:t>
            </a:r>
          </a:p>
        </p:txBody>
      </p:sp>
      <p:sp>
        <p:nvSpPr>
          <p:cNvPr id="4" name="Text Box 15"/>
          <p:cNvSpPr txBox="1"/>
          <p:nvPr/>
        </p:nvSpPr>
        <p:spPr>
          <a:xfrm flipH="1">
            <a:off x="6305359" y="3101849"/>
            <a:ext cx="199834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55,555</a:t>
            </a:r>
          </a:p>
        </p:txBody>
      </p:sp>
      <p:sp>
        <p:nvSpPr>
          <p:cNvPr id="5" name="Text Box 15"/>
          <p:cNvSpPr txBox="1"/>
          <p:nvPr/>
        </p:nvSpPr>
        <p:spPr>
          <a:xfrm flipH="1">
            <a:off x="6305358" y="3982072"/>
            <a:ext cx="199834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2002,08</a:t>
            </a:r>
          </a:p>
        </p:txBody>
      </p:sp>
      <p:sp>
        <p:nvSpPr>
          <p:cNvPr id="6" name="Text Box 15"/>
          <p:cNvSpPr txBox="1"/>
          <p:nvPr/>
        </p:nvSpPr>
        <p:spPr>
          <a:xfrm flipH="1">
            <a:off x="6313771" y="4605688"/>
            <a:ext cx="199834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0,001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/>
          <p:nvPr/>
        </p:nvSpPr>
        <p:spPr>
          <a:xfrm>
            <a:off x="-23812" y="2715816"/>
            <a:ext cx="990600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Arial" panose="020B0604020202020204" pitchFamily="34" charset="0"/>
              </a:rPr>
              <a:t>b)</a:t>
            </a:r>
          </a:p>
        </p:txBody>
      </p:sp>
      <p:sp>
        <p:nvSpPr>
          <p:cNvPr id="13317" name="Rectangle 5"/>
          <p:cNvSpPr/>
          <p:nvPr/>
        </p:nvSpPr>
        <p:spPr>
          <a:xfrm>
            <a:off x="4307659" y="1350645"/>
            <a:ext cx="57150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3318" name="Rectangle 6"/>
          <p:cNvSpPr/>
          <p:nvPr/>
        </p:nvSpPr>
        <p:spPr>
          <a:xfrm>
            <a:off x="4280749" y="2686050"/>
            <a:ext cx="99060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</a:rPr>
              <a:t>d)</a:t>
            </a:r>
          </a:p>
        </p:txBody>
      </p:sp>
      <p:sp>
        <p:nvSpPr>
          <p:cNvPr id="13319" name="Rectangle 7"/>
          <p:cNvSpPr/>
          <p:nvPr/>
        </p:nvSpPr>
        <p:spPr>
          <a:xfrm>
            <a:off x="476250" y="1227535"/>
            <a:ext cx="2667000" cy="76944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3,5</a:t>
            </a:r>
            <a:r>
              <a:rPr lang="en-US" altLang="en-US" sz="4400" b="1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0" name="Rectangle 8"/>
          <p:cNvSpPr/>
          <p:nvPr/>
        </p:nvSpPr>
        <p:spPr>
          <a:xfrm>
            <a:off x="47625" y="1315641"/>
            <a:ext cx="990600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a)</a:t>
            </a:r>
          </a:p>
        </p:txBody>
      </p:sp>
      <p:sp>
        <p:nvSpPr>
          <p:cNvPr id="13321" name="Rectangle 9"/>
          <p:cNvSpPr/>
          <p:nvPr/>
        </p:nvSpPr>
        <p:spPr>
          <a:xfrm>
            <a:off x="221933" y="2647474"/>
            <a:ext cx="2514600" cy="76944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6,33</a:t>
            </a:r>
            <a:r>
              <a:rPr lang="en-US" altLang="en-US" sz="44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2" name="Rectangle 10"/>
          <p:cNvSpPr/>
          <p:nvPr/>
        </p:nvSpPr>
        <p:spPr>
          <a:xfrm>
            <a:off x="4764859" y="1350645"/>
            <a:ext cx="251460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18,05 =</a:t>
            </a:r>
          </a:p>
        </p:txBody>
      </p:sp>
      <p:sp>
        <p:nvSpPr>
          <p:cNvPr id="13323" name="Rectangle 11"/>
          <p:cNvSpPr/>
          <p:nvPr/>
        </p:nvSpPr>
        <p:spPr>
          <a:xfrm>
            <a:off x="4814149" y="2686050"/>
            <a:ext cx="297180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6600"/>
                </a:solidFill>
                <a:latin typeface="Arial" panose="020B0604020202020204" pitchFamily="34" charset="0"/>
              </a:rPr>
              <a:t>217,908 =</a:t>
            </a:r>
          </a:p>
        </p:txBody>
      </p:sp>
      <p:sp>
        <p:nvSpPr>
          <p:cNvPr id="13324" name="Rectangle 12"/>
          <p:cNvSpPr/>
          <p:nvPr/>
        </p:nvSpPr>
        <p:spPr>
          <a:xfrm>
            <a:off x="1898333" y="1315642"/>
            <a:ext cx="2057400" cy="1000274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Rectangle 13"/>
          <p:cNvSpPr/>
          <p:nvPr/>
        </p:nvSpPr>
        <p:spPr>
          <a:xfrm>
            <a:off x="1898650" y="2731293"/>
            <a:ext cx="1219200" cy="646331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3326" name="Rectangle 14"/>
          <p:cNvSpPr/>
          <p:nvPr/>
        </p:nvSpPr>
        <p:spPr>
          <a:xfrm>
            <a:off x="6391978" y="1327963"/>
            <a:ext cx="2057400" cy="646331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13327" name="Rectangle 15"/>
          <p:cNvSpPr/>
          <p:nvPr/>
        </p:nvSpPr>
        <p:spPr>
          <a:xfrm>
            <a:off x="7002439" y="2663368"/>
            <a:ext cx="2057400" cy="646331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217</a:t>
            </a:r>
          </a:p>
        </p:txBody>
      </p:sp>
      <p:graphicFrame>
        <p:nvGraphicFramePr>
          <p:cNvPr id="13328" name="Object 16"/>
          <p:cNvGraphicFramePr>
            <a:graphicFrameLocks/>
          </p:cNvGraphicFramePr>
          <p:nvPr/>
        </p:nvGraphicFramePr>
        <p:xfrm>
          <a:off x="2170113" y="1114425"/>
          <a:ext cx="6286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9" r:id="rId3" imgW="203112" imgH="393529" progId="Equation.3">
                  <p:embed/>
                </p:oleObj>
              </mc:Choice>
              <mc:Fallback>
                <p:oleObj r:id="rId3" imgW="203112" imgH="393529" progId="Equation.3">
                  <p:embed/>
                  <p:pic>
                    <p:nvPicPr>
                      <p:cNvPr id="0" name="Picture 4" descr="image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113" y="1114425"/>
                        <a:ext cx="62865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9" name="Objec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89327"/>
              </p:ext>
            </p:extLst>
          </p:nvPr>
        </p:nvGraphicFramePr>
        <p:xfrm>
          <a:off x="2319339" y="2552700"/>
          <a:ext cx="79851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0" r:id="rId5" imgW="279279" imgH="393529" progId="Equation.3">
                  <p:embed/>
                </p:oleObj>
              </mc:Choice>
              <mc:Fallback>
                <p:oleObj r:id="rId5" imgW="279279" imgH="393529" progId="Equation.3">
                  <p:embed/>
                  <p:pic>
                    <p:nvPicPr>
                      <p:cNvPr id="0" name="Picture 3" descr="image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9" y="2552700"/>
                        <a:ext cx="79851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448701"/>
              </p:ext>
            </p:extLst>
          </p:nvPr>
        </p:nvGraphicFramePr>
        <p:xfrm>
          <a:off x="7002439" y="1221135"/>
          <a:ext cx="625929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1" r:id="rId7" imgW="279279" imgH="393529" progId="Equation.3">
                  <p:embed/>
                </p:oleObj>
              </mc:Choice>
              <mc:Fallback>
                <p:oleObj r:id="rId7" imgW="279279" imgH="393529" progId="Equation.3">
                  <p:embed/>
                  <p:pic>
                    <p:nvPicPr>
                      <p:cNvPr id="0" name="Picture 2" descr="image1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439" y="1221135"/>
                        <a:ext cx="625929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c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940968"/>
              </p:ext>
            </p:extLst>
          </p:nvPr>
        </p:nvGraphicFramePr>
        <p:xfrm>
          <a:off x="7790682" y="2538743"/>
          <a:ext cx="741757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2" r:id="rId9" imgW="355292" imgH="393359" progId="Equation.3">
                  <p:embed/>
                </p:oleObj>
              </mc:Choice>
              <mc:Fallback>
                <p:oleObj r:id="rId9" imgW="355292" imgH="393359" progId="Equation.3">
                  <p:embed/>
                  <p:pic>
                    <p:nvPicPr>
                      <p:cNvPr id="0" name="Picture 1" descr="image2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0682" y="2538743"/>
                        <a:ext cx="741757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sym typeface="+mn-ea"/>
              </a:rPr>
              <a:t>Viết các số thập phân sau thành hỗn số có chứa phân số thập phân</a:t>
            </a:r>
            <a:r>
              <a:rPr lang="en-US" altLang="en-US" sz="2800" dirty="0">
                <a:solidFill>
                  <a:srgbClr val="003300"/>
                </a:solidFill>
                <a:latin typeface="Arial" panose="020B0604020202020204" pitchFamily="34" charset="0"/>
                <a:sym typeface="+mn-ea"/>
              </a:rPr>
              <a:t>.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1"/>
      <p:bldP spid="13316" grpId="2"/>
      <p:bldP spid="13317" grpId="1"/>
      <p:bldP spid="13317" grpId="2"/>
      <p:bldP spid="13318" grpId="1"/>
      <p:bldP spid="13318" grpId="2"/>
      <p:bldP spid="13319" grpId="1"/>
      <p:bldP spid="13319" grpId="2"/>
      <p:bldP spid="13320" grpId="1"/>
      <p:bldP spid="13320" grpId="2"/>
      <p:bldP spid="13321" grpId="1"/>
      <p:bldP spid="13321" grpId="2"/>
      <p:bldP spid="13322" grpId="1"/>
      <p:bldP spid="13322" grpId="2"/>
      <p:bldP spid="13323" grpId="1"/>
      <p:bldP spid="13323" grpId="2"/>
      <p:bldP spid="13324" grpId="1"/>
      <p:bldP spid="13324" grpId="2"/>
      <p:bldP spid="13325" grpId="0"/>
      <p:bldP spid="13325" grpId="1"/>
      <p:bldP spid="13326" grpId="0"/>
      <p:bldP spid="13326" grpId="1"/>
      <p:bldP spid="13327" grpId="0"/>
      <p:bldP spid="133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1169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Vận dụng: Em hãy nêu điểm giống và khác nhau giữa 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hỗn số và số thập phân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263488"/>
              </p:ext>
            </p:extLst>
          </p:nvPr>
        </p:nvGraphicFramePr>
        <p:xfrm>
          <a:off x="611560" y="1707654"/>
          <a:ext cx="8139336" cy="2226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112"/>
                <a:gridCol w="2543472"/>
                <a:gridCol w="2882752"/>
              </a:tblGrid>
              <a:tr h="719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Hỗ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Số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thập phân</a:t>
                      </a:r>
                      <a:endParaRPr lang="en-US" sz="280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9345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Giống</a:t>
                      </a:r>
                      <a:r>
                        <a:rPr lang="en-US" sz="2800" baseline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nhau</a:t>
                      </a:r>
                      <a:endParaRPr lang="en-US" sz="280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7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Khác</a:t>
                      </a:r>
                      <a:r>
                        <a:rPr lang="en-US" sz="2800" baseline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nhau</a:t>
                      </a:r>
                      <a:endParaRPr lang="en-US" sz="2800" smtClean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9872" y="249974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 nguyên</a:t>
            </a:r>
            <a:endParaRPr lang="en-US" sz="2800" b="1">
              <a:solidFill>
                <a:srgbClr val="7030A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5221" y="253651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 nguyên</a:t>
            </a:r>
            <a:endParaRPr lang="en-US" sz="2800" b="1">
              <a:solidFill>
                <a:srgbClr val="7030A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9547" y="326211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 phân số</a:t>
            </a:r>
            <a:endParaRPr lang="en-US" sz="2800" b="1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2259" y="3262116"/>
            <a:ext cx="265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 thập phân</a:t>
            </a:r>
            <a:endParaRPr lang="en-US" sz="2800" b="1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12"/>
          <p:cNvSpPr>
            <a:spLocks noTextEdit="1"/>
          </p:cNvSpPr>
          <p:nvPr/>
        </p:nvSpPr>
        <p:spPr>
          <a:xfrm>
            <a:off x="344806" y="842486"/>
            <a:ext cx="8570595" cy="19669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vi-VN" alt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Hẹn gặp lại</a:t>
            </a:r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vi-VN" alt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1" descr="tulips_orange_h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9" y="3613547"/>
            <a:ext cx="1703387" cy="140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7924800" cy="7298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8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36621"/>
            <a:ext cx="1828800" cy="13370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01321" y="188119"/>
            <a:ext cx="623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Đọc, viết số thập phân </a:t>
            </a:r>
            <a:r>
              <a:rPr lang="en-US" sz="32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234,567 </a:t>
            </a:r>
            <a:endParaRPr lang="en-US" sz="3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88945" y="1030129"/>
            <a:ext cx="122555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214496" y="1030129"/>
            <a:ext cx="86296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077460" y="1030129"/>
            <a:ext cx="122555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7805" y="2091690"/>
            <a:ext cx="2961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như số tự nhiên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87415" y="2091690"/>
            <a:ext cx="299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như số tự nhiên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098291" y="2998947"/>
            <a:ext cx="109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24076" y="1545908"/>
            <a:ext cx="1511935" cy="4857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35956" y="1530667"/>
            <a:ext cx="1284605" cy="5010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19626" y="1545908"/>
            <a:ext cx="24765" cy="1353026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3000"/>
                    </a14:imgEffect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143000"/>
            <a:ext cx="2102946" cy="173721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32" y="1148276"/>
            <a:ext cx="2107518" cy="1737217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891934"/>
            <a:ext cx="2107518" cy="1737217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32" y="2891934"/>
            <a:ext cx="2107518" cy="1737217"/>
          </a:xfrm>
          <a:prstGeom prst="rect">
            <a:avLst/>
          </a:prstGeom>
        </p:spPr>
      </p:pic>
      <p:pic>
        <p:nvPicPr>
          <p:cNvPr id="13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31.14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86950" y="3886200"/>
            <a:ext cx="457200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8800" y="589936"/>
            <a:ext cx="5583836" cy="5078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THỬ TÀI HIỂU BIẾT</a:t>
            </a:r>
          </a:p>
        </p:txBody>
      </p:sp>
      <p:pic>
        <p:nvPicPr>
          <p:cNvPr id="15" name="Picture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343400"/>
            <a:ext cx="535781" cy="778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28" y="167428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" y="17091"/>
            <a:ext cx="9143996" cy="514259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84875" y="2142858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76536" y="1870144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9" y="370119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" y="108462"/>
            <a:ext cx="651482" cy="48318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664869"/>
            <a:ext cx="1129685" cy="41862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802671" y="771551"/>
            <a:ext cx="5289743" cy="3490060"/>
          </a:xfrm>
          <a:prstGeom prst="cloud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46109" y="1712825"/>
            <a:ext cx="4006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Hàng của số thập phân, đọc, viết số thập phân.</a:t>
            </a:r>
            <a:endParaRPr lang="en-US" sz="2800" b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20" y="552265"/>
            <a:ext cx="2822636" cy="1936761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4" y="552265"/>
            <a:ext cx="2625106" cy="1941338"/>
          </a:xfrm>
          <a:prstGeom prst="rect">
            <a:avLst/>
          </a:prstGeom>
        </p:spPr>
      </p:pic>
      <p:pic>
        <p:nvPicPr>
          <p:cNvPr id="40" name="1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78" y="634408"/>
            <a:ext cx="2703593" cy="1933515"/>
          </a:xfrm>
          <a:prstGeom prst="rect">
            <a:avLst/>
          </a:prstGeom>
        </p:spPr>
      </p:pic>
      <p:pic>
        <p:nvPicPr>
          <p:cNvPr id="41" name="2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62" y="608079"/>
            <a:ext cx="2523591" cy="1923620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84" y="2400935"/>
            <a:ext cx="2772772" cy="1860675"/>
          </a:xfrm>
          <a:prstGeom prst="rect">
            <a:avLst/>
          </a:prstGeom>
        </p:spPr>
      </p:pic>
      <p:pic>
        <p:nvPicPr>
          <p:cNvPr id="42" name="3a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29" y="2489026"/>
            <a:ext cx="2674618" cy="1772584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73" y="2406765"/>
            <a:ext cx="2573454" cy="1889551"/>
          </a:xfrm>
          <a:prstGeom prst="rect">
            <a:avLst/>
          </a:prstGeom>
        </p:spPr>
      </p:pic>
      <p:pic>
        <p:nvPicPr>
          <p:cNvPr id="43" name="4a">
            <a:hlinkClick r:id="rId21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56" y="2499433"/>
            <a:ext cx="2475087" cy="18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85900" y="1143000"/>
            <a:ext cx="6229350" cy="2686050"/>
          </a:xfrm>
          <a:prstGeom prst="roundRect">
            <a:avLst/>
          </a:prstGeom>
          <a:solidFill>
            <a:schemeClr val="bg1">
              <a:lumMod val="95000"/>
              <a:alpha val="6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số thập phân sau:   125,006</a:t>
            </a:r>
            <a:endParaRPr lang="en-US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343400"/>
            <a:ext cx="535781" cy="7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343400"/>
            <a:ext cx="535781" cy="77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485900" y="1143000"/>
                <a:ext cx="6229350" cy="2686050"/>
              </a:xfrm>
              <a:prstGeom prst="roundRect">
                <a:avLst/>
              </a:prstGeom>
              <a:solidFill>
                <a:schemeClr val="bg1">
                  <a:lumMod val="95000"/>
                  <a:alpha val="62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en-US" sz="2400" b="1" smtClean="0">
                    <a:solidFill>
                      <a:srgbClr val="1F49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Viết số thập phân thích hợp vào chỗ chấm </a:t>
                </a:r>
              </a:p>
              <a:p>
                <a:pPr algn="ctr"/>
                <a:endParaRPr lang="en-US" altLang="en-US" sz="2400" b="1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79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………</m:t>
                    </m:r>
                  </m:oMath>
                </a14:m>
                <a:r>
                  <a:rPr lang="en-US" altLang="en-US" sz="28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1143000"/>
                <a:ext cx="6229350" cy="268605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88024" y="249226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" panose="02020603050405020304" pitchFamily="18" charset="0"/>
                <a:cs typeface="Times" panose="02020603050405020304" pitchFamily="18" charset="0"/>
              </a:rPr>
              <a:t>79,09</a:t>
            </a:r>
            <a:endParaRPr lang="en-US" sz="2800" b="1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5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343400"/>
            <a:ext cx="535781" cy="7786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85900" y="1143000"/>
            <a:ext cx="6229350" cy="2686050"/>
          </a:xfrm>
          <a:prstGeom prst="roundRect">
            <a:avLst/>
          </a:prstGeom>
          <a:solidFill>
            <a:schemeClr val="bg1">
              <a:lumMod val="95000"/>
              <a:alpha val="6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2 trong số 68,325 có giá trị là:</a:t>
            </a:r>
          </a:p>
          <a:p>
            <a:pPr algn="ctr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88507" y="2355726"/>
                <a:ext cx="122413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507" y="2355726"/>
                <a:ext cx="1224136" cy="7861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9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343400"/>
            <a:ext cx="535781" cy="7786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85900" y="1143000"/>
            <a:ext cx="6229350" cy="2686050"/>
          </a:xfrm>
          <a:prstGeom prst="roundRect">
            <a:avLst/>
          </a:prstGeom>
          <a:solidFill>
            <a:schemeClr val="bg1">
              <a:lumMod val="95000"/>
              <a:alpha val="6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may mắn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1" descr="tulips_orange_h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9" y="3613547"/>
            <a:ext cx="1703387" cy="140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7924800" cy="7298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8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36621"/>
            <a:ext cx="1828800" cy="13370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2770" y="147638"/>
            <a:ext cx="821563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Nhận xét: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số thập phân</a:t>
            </a:r>
            <a:r>
              <a:rPr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375,406</a:t>
            </a:r>
            <a:endParaRPr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091" y="770097"/>
            <a:ext cx="520890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Phần nguyên gồm có     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660265" y="770097"/>
            <a:ext cx="468884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trăm, 7 chục, 5 đơn vị.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85090" y="1544003"/>
            <a:ext cx="481711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Phần thập phân gồm có: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-142908" y="2567940"/>
            <a:ext cx="56927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 phân 375,406 là: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5415" y="2567939"/>
            <a:ext cx="9315450" cy="960120"/>
            <a:chOff x="578" y="5392"/>
            <a:chExt cx="14670" cy="2016"/>
          </a:xfrm>
        </p:grpSpPr>
        <p:sp>
          <p:nvSpPr>
            <p:cNvPr id="12" name="TextBox 4"/>
            <p:cNvSpPr txBox="1"/>
            <p:nvPr/>
          </p:nvSpPr>
          <p:spPr>
            <a:xfrm>
              <a:off x="8907" y="5392"/>
              <a:ext cx="6341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trăm bảy mươi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lăm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578" y="6180"/>
              <a:ext cx="8076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 bốn trăm linh sáu.</a:t>
              </a:r>
              <a:endPara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7031" y="1544003"/>
            <a:ext cx="8561265" cy="1099661"/>
            <a:chOff x="584" y="2560"/>
            <a:chExt cx="14236" cy="2309"/>
          </a:xfrm>
        </p:grpSpPr>
        <p:sp>
          <p:nvSpPr>
            <p:cNvPr id="9" name="TextBox 4"/>
            <p:cNvSpPr txBox="1"/>
            <p:nvPr/>
          </p:nvSpPr>
          <p:spPr>
            <a:xfrm>
              <a:off x="7838" y="2560"/>
              <a:ext cx="6982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phần mười, 0 phần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4"/>
            <p:cNvSpPr txBox="1"/>
            <p:nvPr/>
          </p:nvSpPr>
          <p:spPr>
            <a:xfrm>
              <a:off x="584" y="3641"/>
              <a:ext cx="7254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trăm, 6 phần nghìn.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6" grpId="0"/>
      <p:bldP spid="6" grpId="1"/>
      <p:bldP spid="7" grpId="0"/>
      <p:bldP spid="7" grpId="1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67585" y="580876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29589" y="580877"/>
            <a:ext cx="8352790" cy="477202"/>
            <a:chOff x="850" y="969"/>
            <a:chExt cx="13154" cy="100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888" y="969"/>
              <a:ext cx="6116" cy="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850" y="1971"/>
              <a:ext cx="102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280036" y="1073468"/>
            <a:ext cx="16770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a) 2,35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8916" y="1511141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8915" y="1833562"/>
            <a:ext cx="2934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51330" y="1511141"/>
            <a:ext cx="4212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 l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127184" y="2188130"/>
            <a:ext cx="47447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ba năm phần trăm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82092" y="1057930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8915" y="2165032"/>
            <a:ext cx="3357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143886" y="1833562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08916" y="2768610"/>
            <a:ext cx="3037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63496" name="Text Box 8"/>
          <p:cNvSpPr txBox="1"/>
          <p:nvPr/>
        </p:nvSpPr>
        <p:spPr>
          <a:xfrm>
            <a:off x="2934299" y="2782851"/>
            <a:ext cx="58572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 vị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 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 </a:t>
            </a:r>
            <a:r>
              <a:rPr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mười,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5" y="3519011"/>
            <a:ext cx="2183130" cy="1637348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567815" y="3799221"/>
            <a:ext cx="3997960" cy="1109186"/>
          </a:xfrm>
          <a:prstGeom prst="cloudCallout">
            <a:avLst>
              <a:gd name="adj1" fmla="val -54530"/>
              <a:gd name="adj2" fmla="val 2303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animBg="1"/>
      <p:bldP spid="9221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63496" grpId="0"/>
      <p:bldP spid="63496" grpId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280035" y="1073468"/>
            <a:ext cx="2219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b) 301,80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8916" y="1511141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8915" y="1970722"/>
            <a:ext cx="2934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32916" y="1511141"/>
            <a:ext cx="7007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 trăm linh một phẩy tám mươi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8915" y="2430304"/>
            <a:ext cx="3357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143886" y="1970722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301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08916" y="2874645"/>
            <a:ext cx="3037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66770" y="2430304"/>
            <a:ext cx="3980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Tám mươi phần trăm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35300" y="2950369"/>
            <a:ext cx="6108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chục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 vị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 mười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239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282575" y="1073468"/>
            <a:ext cx="262128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c) 1942, 54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8916" y="1511141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8915" y="2225992"/>
            <a:ext cx="2934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32916" y="1511142"/>
            <a:ext cx="70072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 nghìn chín trăm bốn mươi hai phẩy năm mươi tư.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6680" y="2931319"/>
            <a:ext cx="3357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143886" y="2225992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1942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6681" y="3636169"/>
            <a:ext cx="3037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43885" y="2931319"/>
            <a:ext cx="5055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 mươi tư 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547711"/>
            <a:ext cx="9023350" cy="608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35300" y="3681413"/>
            <a:ext cx="6108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nghìn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chục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 vị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 mười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5" grpId="0" bldLvl="0" animBg="1"/>
      <p:bldP spid="5" grpId="1" animBg="1"/>
      <p:bldP spid="2" grpId="0" bldLvl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03823"/>
            <a:ext cx="91440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280035" y="1073468"/>
            <a:ext cx="2219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d) 0,032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8916" y="1511141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8915" y="1970722"/>
            <a:ext cx="2934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32916" y="1511141"/>
            <a:ext cx="7007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 phẩy không trăm ba mươi hai.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8915" y="2487930"/>
            <a:ext cx="3357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143886" y="1970722"/>
            <a:ext cx="1748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0036" y="3419002"/>
            <a:ext cx="3037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69945" y="2558892"/>
            <a:ext cx="56565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 trăm ba mươi hai phần nghìn.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43885" y="3419003"/>
            <a:ext cx="61087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 vị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 mười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phần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trăm, 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2 phần nghìn.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803997"/>
            <a:ext cx="9023350" cy="35236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7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5" grpId="0" bldLvl="0" animBg="1"/>
      <p:bldP spid="5" grpId="1" animBg="1"/>
      <p:bldP spid="8" grpId="0" bldLvl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1" descr="tulips_orange_h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9" y="3613547"/>
            <a:ext cx="1703387" cy="140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7924800" cy="7298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01320" y="-92546"/>
            <a:ext cx="652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Đọc, viết số thập phân 1234,567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8055" y="497681"/>
            <a:ext cx="7641590" cy="1493747"/>
            <a:chOff x="1391" y="2163"/>
            <a:chExt cx="12447" cy="5818"/>
          </a:xfrm>
        </p:grpSpPr>
        <p:sp>
          <p:nvSpPr>
            <p:cNvPr id="3" name="Text Box 2"/>
            <p:cNvSpPr txBox="1"/>
            <p:nvPr/>
          </p:nvSpPr>
          <p:spPr>
            <a:xfrm>
              <a:off x="4707" y="2163"/>
              <a:ext cx="1930" cy="20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1234 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6637" y="2163"/>
              <a:ext cx="1359" cy="20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7996" y="2163"/>
              <a:ext cx="1930" cy="20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567</a:t>
              </a:r>
              <a:r>
                <a:rPr lang="en-US" sz="28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1391" y="4096"/>
              <a:ext cx="4664" cy="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Đọc, viết như số tự nhiên </a:t>
              </a:r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9118" y="4265"/>
              <a:ext cx="4720" cy="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Đọc, viết như số tự nhiên 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6454" y="5623"/>
              <a:ext cx="1725" cy="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 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707" y="3889"/>
              <a:ext cx="1017" cy="37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9222" y="3890"/>
              <a:ext cx="704" cy="616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294" y="4096"/>
              <a:ext cx="0" cy="102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Box 4"/>
          <p:cNvSpPr txBox="1"/>
          <p:nvPr/>
        </p:nvSpPr>
        <p:spPr>
          <a:xfrm>
            <a:off x="97155" y="2355726"/>
            <a:ext cx="894969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Muốn đọc số thập phân, ta đọc lần lượt từ hàng cao đến hàng thấp: trước hết đọc phần nguyên, đọc dấu “phẩy”, sau đó đọc phần thập phân.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11125" y="3720942"/>
            <a:ext cx="8949690" cy="1384995"/>
          </a:xfrm>
          <a:prstGeom prst="rect">
            <a:avLst/>
          </a:prstGeom>
          <a:solidFill>
            <a:srgbClr val="EAC222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Muốn viết số thập phân, ta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lần lượt từ hàng cao đến hàng thấp: trước hết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nguyên,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dấu “phẩy”, sau đó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thập phân.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7155" y="1851670"/>
            <a:ext cx="652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93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/>
      <p:bldP spid="15" grpId="0" bldLvl="0" animBg="1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99948" y="653930"/>
            <a:ext cx="60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Số thập phân 0,009 được đọc là: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929359" y="1376000"/>
            <a:ext cx="688300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</a:t>
            </a:r>
            <a:r>
              <a:rPr lang="en-US" sz="3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Không phảy chín</a:t>
            </a:r>
            <a:endParaRPr lang="en-US" sz="34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929359" y="2174552"/>
            <a:ext cx="6912412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Không không </a:t>
            </a:r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phảy chín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929358" y="2988689"/>
            <a:ext cx="6912413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Không phảy, không không </a:t>
            </a:r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chín</a:t>
            </a: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936356" y="2988689"/>
            <a:ext cx="6898416" cy="6631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smtClean="0">
                <a:solidFill>
                  <a:srgbClr val="FF0000"/>
                </a:solidFill>
                <a:latin typeface="+mj-lt"/>
              </a:rPr>
              <a:t>C. </a:t>
            </a:r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Không 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phảy, không không </a:t>
            </a:r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chín</a:t>
            </a:r>
          </a:p>
        </p:txBody>
      </p:sp>
    </p:spTree>
    <p:extLst>
      <p:ext uri="{BB962C8B-B14F-4D97-AF65-F5344CB8AC3E}">
        <p14:creationId xmlns:p14="http://schemas.microsoft.com/office/powerpoint/2010/main" val="74015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BDD9DFFB-2E60-49B7-AEC5-067BDDE415E2}"/>
                  </a:ext>
                </a:extLst>
              </p:cNvPr>
              <p:cNvSpPr txBox="1"/>
              <p:nvPr/>
            </p:nvSpPr>
            <p:spPr>
              <a:xfrm>
                <a:off x="1115616" y="809955"/>
                <a:ext cx="6926896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2:Hỗn số 52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số thập phân nào dưới đây?</a:t>
                </a:r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D9DFFB-2E60-49B7-AEC5-067BDDE41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809955"/>
                <a:ext cx="6926896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1320" r="-17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1259632" y="1960655"/>
            <a:ext cx="267611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526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234940" y="1975422"/>
            <a:ext cx="267611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56,2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1259631" y="3091562"/>
            <a:ext cx="267611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 52,6 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234940" y="3091562"/>
            <a:ext cx="267611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52,06</a:t>
            </a:r>
            <a:endParaRPr lang="en-US" sz="3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234939" y="3091562"/>
            <a:ext cx="2676111" cy="6475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>
                <a:solidFill>
                  <a:srgbClr val="FF0000"/>
                </a:solidFill>
                <a:latin typeface="+mj-lt"/>
              </a:rPr>
              <a:t>D</a:t>
            </a:r>
            <a:r>
              <a:rPr lang="en-US" sz="3400" smtClean="0">
                <a:solidFill>
                  <a:srgbClr val="FF0000"/>
                </a:solidFill>
                <a:latin typeface="+mj-lt"/>
              </a:rPr>
              <a:t>. 52,06</a:t>
            </a:r>
            <a:endParaRPr lang="en-US" sz="3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8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539552" y="716253"/>
            <a:ext cx="825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Số thập phân 0,03 bằng phân số thập phân nào dưới đây?</a:t>
            </a: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15">
                <a:extLst>
                  <a:ext uri="{FF2B5EF4-FFF2-40B4-BE49-F238E27FC236}">
                    <a16:creationId xmlns:a16="http://schemas.microsoft.com/office/drawing/2014/main" xmlns="" id="{6F7BD1A3-87C6-4150-B039-4C13E8C2DBDB}"/>
                  </a:ext>
                </a:extLst>
              </p:cNvPr>
              <p:cNvSpPr/>
              <p:nvPr/>
            </p:nvSpPr>
            <p:spPr>
              <a:xfrm>
                <a:off x="1259630" y="1707654"/>
                <a:ext cx="2676113" cy="900597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15">
                <a:extLst>
                  <a:ext uri="{FF2B5EF4-FFF2-40B4-BE49-F238E27FC236}">
                    <a16:creationId xmlns:a16="http://schemas.microsoft.com/office/drawing/2014/main" xmlns="" id="{6F7BD1A3-87C6-4150-B039-4C13E8C2D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0" y="1707654"/>
                <a:ext cx="2676113" cy="900597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16">
                <a:extLst>
                  <a:ext uri="{FF2B5EF4-FFF2-40B4-BE49-F238E27FC236}">
                    <a16:creationId xmlns:a16="http://schemas.microsoft.com/office/drawing/2014/main" xmlns="" id="{C3F609AC-00FD-4AA8-8859-DFC33DD6D4AE}"/>
                  </a:ext>
                </a:extLst>
              </p:cNvPr>
              <p:cNvSpPr/>
              <p:nvPr/>
            </p:nvSpPr>
            <p:spPr>
              <a:xfrm>
                <a:off x="5148064" y="1707654"/>
                <a:ext cx="2762987" cy="91536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16">
                <a:extLst>
                  <a:ext uri="{FF2B5EF4-FFF2-40B4-BE49-F238E27FC236}">
                    <a16:creationId xmlns:a16="http://schemas.microsoft.com/office/drawing/2014/main" xmlns="" id="{C3F609AC-00FD-4AA8-8859-DFC33DD6D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707654"/>
                <a:ext cx="2762987" cy="915364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/>
              <p:nvPr/>
            </p:nvSpPr>
            <p:spPr>
              <a:xfrm>
                <a:off x="1259631" y="2890818"/>
                <a:ext cx="2676112" cy="10490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1" y="2890818"/>
                <a:ext cx="2676112" cy="1049084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/>
              <p:nvPr/>
            </p:nvSpPr>
            <p:spPr>
              <a:xfrm>
                <a:off x="5234940" y="2890818"/>
                <a:ext cx="2676112" cy="10490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endPara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940" y="2890818"/>
                <a:ext cx="2676112" cy="1049084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76200">
                <a:solidFill>
                  <a:srgbClr val="5FC5E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/>
              <p:nvPr/>
            </p:nvSpPr>
            <p:spPr>
              <a:xfrm>
                <a:off x="5148063" y="1721812"/>
                <a:ext cx="2762987" cy="886439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4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: Rounded Corners 18">
                <a:extLst>
                  <a:ext uri="{FF2B5EF4-FFF2-40B4-BE49-F238E27FC236}">
                    <a16:creationId xmlns:a16="http://schemas.microsoft.com/office/drawing/2014/main" xmlns="" id="{9BB386F8-1E91-4358-9C7D-8FA463469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3" y="1721812"/>
                <a:ext cx="2762987" cy="886439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762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7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696518" y="643680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Mỗi số thập phân:……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39552" y="1372853"/>
            <a:ext cx="7920880" cy="9005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 gồm 2 phần: phần nguyên và phần thập phân, phần nguyên đứng trước phần thập phân đứng sau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39552" y="2463241"/>
            <a:ext cx="7920880" cy="9005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B. gồm 2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phần: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 nguyên và phần thập phân, phần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thập phân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đứng trước phần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nguyên đứng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39484" y="3555545"/>
            <a:ext cx="7920947" cy="52837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gồm 2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phần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phần nguyên và phần phân số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Rectangle: Rounded Corners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25149" y="1353497"/>
            <a:ext cx="7935281" cy="9005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 gồm 2 phần: phần nguyên và phần thập phân, phần nguyên đứng trước phần thập phân đứng sau</a:t>
            </a:r>
          </a:p>
        </p:txBody>
      </p:sp>
    </p:spTree>
    <p:extLst>
      <p:ext uri="{BB962C8B-B14F-4D97-AF65-F5344CB8AC3E}">
        <p14:creationId xmlns:p14="http://schemas.microsoft.com/office/powerpoint/2010/main" val="17785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749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" panose="02020603050405020304" pitchFamily="18" charset="0"/>
                <a:cs typeface="Times" panose="02020603050405020304" pitchFamily="18" charset="0"/>
              </a:rPr>
              <a:t>Thứ năm ngày 19 tháng 10 năm 2023</a:t>
            </a:r>
            <a:endParaRPr lang="en-US" sz="2400" b="1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7924" y="71808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>
                <a:latin typeface="Times" panose="02020603050405020304" pitchFamily="18" charset="0"/>
                <a:cs typeface="Times" panose="02020603050405020304" pitchFamily="18" charset="0"/>
              </a:rPr>
              <a:t>Toán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117975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" panose="02020603050405020304" pitchFamily="18" charset="0"/>
                <a:cs typeface="Times" panose="02020603050405020304" pitchFamily="18" charset="0"/>
              </a:rPr>
              <a:t>Hàng của số thập phân, đọc, viết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20571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/>
          <p:nvPr>
            <p:extLst>
              <p:ext uri="{D42A27DB-BD31-4B8C-83A1-F6EECF244321}">
                <p14:modId xmlns:p14="http://schemas.microsoft.com/office/powerpoint/2010/main" val="738897125"/>
              </p:ext>
            </p:extLst>
          </p:nvPr>
        </p:nvGraphicFramePr>
        <p:xfrm>
          <a:off x="152400" y="1600200"/>
          <a:ext cx="8877300" cy="1447800"/>
        </p:xfrm>
        <a:graphic>
          <a:graphicData uri="http://schemas.openxmlformats.org/drawingml/2006/table">
            <a:tbl>
              <a:tblPr/>
              <a:tblGrid>
                <a:gridCol w="1733550"/>
                <a:gridCol w="1175385"/>
                <a:gridCol w="981075"/>
                <a:gridCol w="982980"/>
                <a:gridCol w="755015"/>
                <a:gridCol w="1028065"/>
                <a:gridCol w="1046480"/>
                <a:gridCol w="1174750"/>
              </a:tblGrid>
              <a:tr h="723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lang="en-US" sz="2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3968" y="4855"/>
            <a:ext cx="715590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sau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375,406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5710" y="1042226"/>
            <a:ext cx="2133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63651" y="1093244"/>
            <a:ext cx="2768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7705" y="2314575"/>
            <a:ext cx="109601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1" y="2325292"/>
            <a:ext cx="1209675" cy="430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7951" y="2283143"/>
            <a:ext cx="120967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</a:p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6234" y="2352675"/>
            <a:ext cx="894797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1665" y="2353866"/>
            <a:ext cx="883575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42117" y="2353866"/>
            <a:ext cx="883575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52401" y="3048000"/>
          <a:ext cx="8872855" cy="2057400"/>
        </p:xfrm>
        <a:graphic>
          <a:graphicData uri="http://schemas.openxmlformats.org/drawingml/2006/table">
            <a:tbl>
              <a:tblPr/>
              <a:tblGrid>
                <a:gridCol w="1732915"/>
                <a:gridCol w="7139940"/>
              </a:tblGrid>
              <a:tr h="1130618">
                <a:tc rowSpan="2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18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11"/>
          <p:cNvSpPr txBox="1"/>
          <p:nvPr/>
        </p:nvSpPr>
        <p:spPr>
          <a:xfrm>
            <a:off x="59055" y="3316129"/>
            <a:ext cx="1870710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eaLnBrk="1" hangingPunct="1"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 hệ giữa đơn vị của hai h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 liền nhau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51685" y="3219926"/>
            <a:ext cx="6520180" cy="28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3900" y="4299585"/>
            <a:ext cx="6705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9"/>
          <p:cNvSpPr/>
          <p:nvPr/>
        </p:nvSpPr>
        <p:spPr>
          <a:xfrm>
            <a:off x="1943100" y="3375660"/>
            <a:ext cx="669417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của một h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bằng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vị </a:t>
            </a:r>
            <a:r>
              <a:rPr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2400" b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 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liền sau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3900" y="4358164"/>
            <a:ext cx="7035800" cy="632936"/>
          </a:xfrm>
          <a:prstGeom prst="rect">
            <a:avLst/>
          </a:prstGeom>
          <a:blipFill>
            <a:blip r:embed="rId2"/>
            <a:stretch>
              <a:fillRect l="-1820" r="-520" b="-1383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" name="Straight Arrow Connector 2"/>
          <p:cNvCxnSpPr>
            <a:endCxn id="19" idx="0"/>
          </p:cNvCxnSpPr>
          <p:nvPr/>
        </p:nvCxnSpPr>
        <p:spPr>
          <a:xfrm flipH="1">
            <a:off x="3572510" y="523220"/>
            <a:ext cx="1359530" cy="5190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52120" y="482111"/>
            <a:ext cx="1777752" cy="560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12" grpId="0"/>
      <p:bldP spid="12" grpId="1"/>
      <p:bldP spid="17" grpId="0"/>
      <p:bldP spid="17" grpId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/>
          <p:nvPr>
            <p:extLst>
              <p:ext uri="{D42A27DB-BD31-4B8C-83A1-F6EECF244321}">
                <p14:modId xmlns:p14="http://schemas.microsoft.com/office/powerpoint/2010/main" val="1749036956"/>
              </p:ext>
            </p:extLst>
          </p:nvPr>
        </p:nvGraphicFramePr>
        <p:xfrm>
          <a:off x="152400" y="1203598"/>
          <a:ext cx="8877300" cy="1249680"/>
        </p:xfrm>
        <a:graphic>
          <a:graphicData uri="http://schemas.openxmlformats.org/drawingml/2006/table">
            <a:tbl>
              <a:tblPr/>
              <a:tblGrid>
                <a:gridCol w="1733550"/>
                <a:gridCol w="1175385"/>
                <a:gridCol w="981075"/>
                <a:gridCol w="982980"/>
                <a:gridCol w="755015"/>
                <a:gridCol w="1028065"/>
                <a:gridCol w="1046480"/>
                <a:gridCol w="1174750"/>
              </a:tblGrid>
              <a:tr h="50405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lang="en-US" sz="2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3968" y="4855"/>
            <a:ext cx="715590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sau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375,406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3357" y="704636"/>
            <a:ext cx="2133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3276" y="704635"/>
            <a:ext cx="2768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7705" y="1851670"/>
            <a:ext cx="109601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1" y="1851670"/>
            <a:ext cx="1209675" cy="430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7951" y="1707654"/>
            <a:ext cx="120967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</a:p>
          <a:p>
            <a:pPr algn="ctr" eaLnBrk="1" hangingPunct="1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8240" y="1745298"/>
            <a:ext cx="894797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5789" y="1745298"/>
            <a:ext cx="883575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68621" y="1745298"/>
            <a:ext cx="883575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sz="2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endCxn id="19" idx="0"/>
          </p:cNvCxnSpPr>
          <p:nvPr/>
        </p:nvCxnSpPr>
        <p:spPr>
          <a:xfrm flipH="1">
            <a:off x="3590157" y="523220"/>
            <a:ext cx="1341884" cy="181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70199" y="523220"/>
            <a:ext cx="846017" cy="181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/>
          <p:cNvSpPr txBox="1"/>
          <p:nvPr/>
        </p:nvSpPr>
        <p:spPr>
          <a:xfrm>
            <a:off x="138709" y="2477095"/>
            <a:ext cx="90364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bảy </a:t>
            </a: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 </a:t>
            </a: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lăm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phẩy bốn trăm linh sáu 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2043538909"/>
              </p:ext>
            </p:extLst>
          </p:nvPr>
        </p:nvGraphicFramePr>
        <p:xfrm>
          <a:off x="0" y="3003798"/>
          <a:ext cx="9144000" cy="1512168"/>
        </p:xfrm>
        <a:graphic>
          <a:graphicData uri="http://schemas.openxmlformats.org/drawingml/2006/table">
            <a:tbl>
              <a:tblPr/>
              <a:tblGrid>
                <a:gridCol w="1813583"/>
                <a:gridCol w="1061975"/>
                <a:gridCol w="904354"/>
                <a:gridCol w="936104"/>
                <a:gridCol w="648072"/>
                <a:gridCol w="1008112"/>
                <a:gridCol w="936104"/>
                <a:gridCol w="864096"/>
                <a:gridCol w="971600"/>
              </a:tblGrid>
              <a:tr h="936104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Trăm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Chục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Đơn</a:t>
                      </a:r>
                      <a:r>
                        <a:rPr lang="en-US" sz="1800" b="1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vị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mười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trăm</a:t>
                      </a:r>
                      <a:endParaRPr lang="en-US" sz="1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/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nghìn</a:t>
                      </a:r>
                      <a:endParaRPr lang="en-US" sz="1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800"/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1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chục nghìn</a:t>
                      </a:r>
                      <a:endParaRPr lang="en-US" sz="1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18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thập phân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lang="en-US" sz="2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3" name="TextBox 4"/>
          <p:cNvSpPr txBox="1"/>
          <p:nvPr/>
        </p:nvSpPr>
        <p:spPr>
          <a:xfrm>
            <a:off x="-1474469" y="2425993"/>
            <a:ext cx="821563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phân:	0,1985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05276" y="3990292"/>
            <a:ext cx="59051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58240" y="3990292"/>
            <a:ext cx="59051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53037" y="3990292"/>
            <a:ext cx="59051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42174" y="3980618"/>
            <a:ext cx="59051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31311" y="3980617"/>
            <a:ext cx="59051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sz="2200" dirty="0">
              <a:latin typeface="Arial" panose="020B0604020202020204" pitchFamily="34" charset="0"/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4540" y="4519029"/>
            <a:ext cx="903649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phẩy </a:t>
            </a: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nghìn 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chín trăm tám mươi lăm.</a:t>
            </a:r>
            <a:endParaRPr lang="en-US" sz="2800" b="1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31" grpId="1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1507</Words>
  <Application>Microsoft Office PowerPoint</Application>
  <PresentationFormat>On-screen Show (16:9)</PresentationFormat>
  <Paragraphs>231</Paragraphs>
  <Slides>29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1_Office Theme</vt:lpstr>
      <vt:lpstr>2_Office Theme</vt:lpstr>
      <vt:lpstr>3_Office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MACservice</dc:creator>
  <cp:lastModifiedBy>Admin</cp:lastModifiedBy>
  <cp:revision>149</cp:revision>
  <dcterms:created xsi:type="dcterms:W3CDTF">2020-04-03T15:29:00Z</dcterms:created>
  <dcterms:modified xsi:type="dcterms:W3CDTF">2023-10-19T01:37:14Z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