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92" r:id="rId3"/>
    <p:sldId id="293" r:id="rId4"/>
    <p:sldId id="272" r:id="rId5"/>
    <p:sldId id="277" r:id="rId6"/>
    <p:sldId id="294" r:id="rId7"/>
    <p:sldId id="295" r:id="rId8"/>
    <p:sldId id="270" r:id="rId9"/>
    <p:sldId id="297" r:id="rId10"/>
  </p:sldIdLst>
  <p:sldSz cx="12192000" cy="6858000"/>
  <p:notesSz cx="6858000" cy="9144000"/>
  <p:embeddedFontLst>
    <p:embeddedFont>
      <p:font typeface="字魂27号-布丁体" pitchFamily="2" charset="-122"/>
      <p:regular r:id="rId12"/>
    </p:embeddedFont>
    <p:embeddedFont>
      <p:font typeface="DengXian" panose="02010600030101010101" pitchFamily="2" charset="-122"/>
      <p:regular r:id="rId13"/>
      <p:bold r:id="rId14"/>
    </p:embeddedFont>
    <p:embeddedFont>
      <p:font typeface="DengXian Light" panose="02010600030101010101" pitchFamily="2" charset="-122"/>
      <p:regular r:id="rId15"/>
    </p:embeddedFont>
    <p:embeddedFont>
      <p:font typeface="Lobster" pitchFamily="2" charset="77"/>
      <p:regular r:id="rId1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A02"/>
    <a:srgbClr val="FAE9DC"/>
    <a:srgbClr val="FBEB5C"/>
    <a:srgbClr val="FFFFFF"/>
    <a:srgbClr val="FF8600"/>
    <a:srgbClr val="FF1A32"/>
    <a:srgbClr val="28E5C5"/>
    <a:srgbClr val="FE622A"/>
    <a:srgbClr val="FF8E00"/>
    <a:srgbClr val="EB8F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6"/>
  </p:normalViewPr>
  <p:slideViewPr>
    <p:cSldViewPr snapToGrid="0" showGuides="1">
      <p:cViewPr varScale="1">
        <p:scale>
          <a:sx n="105" d="100"/>
          <a:sy n="105" d="100"/>
        </p:scale>
        <p:origin x="840" y="17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91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26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027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38F656-7D79-4EDD-9EA4-6F3BD2DAA6AD}"/>
              </a:ext>
            </a:extLst>
          </p:cNvPr>
          <p:cNvSpPr/>
          <p:nvPr userDrawn="1"/>
        </p:nvSpPr>
        <p:spPr>
          <a:xfrm>
            <a:off x="838200" y="494071"/>
            <a:ext cx="10923639" cy="583052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19341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083990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787145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D5412-465B-4836-AB57-3BFAA5647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187A313E-5B7E-4C9F-B04C-2EEAAA0EB5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CA0C6B3B-2B7B-4FE6-9C6B-60B05DEC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43425F15-12BC-4DD7-84D7-D559B1D8E0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6620"/>
            <a:ext cx="12192000" cy="2498754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F23AFDC2-FD2C-46CF-9F7C-9FD80412BE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" y="4324651"/>
            <a:ext cx="12192000" cy="1081346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3FCEA745-C24E-4EB2-BD51-F5E2BE302D7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866251"/>
            <a:ext cx="12192000" cy="2002661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9D34BB7-EE28-4FAE-BD21-4D108811B5A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75454A1B-FA34-4B66-8558-E40BEF94A88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862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009A2-3480-4B10-811E-72165C282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2C809EFE-5119-4EA3-B2D8-81DBF83F0F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94AE71B-5E83-4311-9E72-669A5F6598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3118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4AE9634-2B94-47E3-91C5-61DB01353B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5095770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95E8E61-B740-41F9-B746-B33C9F9EB2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6652"/>
            <a:ext cx="12192000" cy="1081347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1CF0E4F0-A9A7-44D2-808B-21463D9255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31821F7-E89B-425A-95A9-93A0891AE2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03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881340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230164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896708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58689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097471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03337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33235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70890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35B3B7F2-1A5B-48F4-878D-B0FCC2AE4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19445" y="785906"/>
            <a:ext cx="766553" cy="1209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A6F571-FBAE-4879-93E7-9F4E65D6811B}"/>
              </a:ext>
            </a:extLst>
          </p:cNvPr>
          <p:cNvSpPr txBox="1"/>
          <p:nvPr/>
        </p:nvSpPr>
        <p:spPr>
          <a:xfrm>
            <a:off x="1332162" y="2102986"/>
            <a:ext cx="1851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thang</a:t>
            </a:r>
          </a:p>
        </p:txBody>
      </p:sp>
      <p:sp>
        <p:nvSpPr>
          <p:cNvPr id="11" name="Line 36">
            <a:extLst>
              <a:ext uri="{FF2B5EF4-FFF2-40B4-BE49-F238E27FC236}">
                <a16:creationId xmlns:a16="http://schemas.microsoft.com/office/drawing/2014/main" id="{8C7AA120-7DF9-4647-A286-E08F4AE4BC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24317" y="963957"/>
            <a:ext cx="4064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37">
            <a:extLst>
              <a:ext uri="{FF2B5EF4-FFF2-40B4-BE49-F238E27FC236}">
                <a16:creationId xmlns:a16="http://schemas.microsoft.com/office/drawing/2014/main" id="{1F211A48-3B61-452E-BE46-1A2C4FD8ED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0717" y="963957"/>
            <a:ext cx="14255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38">
            <a:extLst>
              <a:ext uri="{FF2B5EF4-FFF2-40B4-BE49-F238E27FC236}">
                <a16:creationId xmlns:a16="http://schemas.microsoft.com/office/drawing/2014/main" id="{FDD20A90-97D8-4252-BE06-D7C438658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292" y="963957"/>
            <a:ext cx="1763712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39">
            <a:extLst>
              <a:ext uri="{FF2B5EF4-FFF2-40B4-BE49-F238E27FC236}">
                <a16:creationId xmlns:a16="http://schemas.microsoft.com/office/drawing/2014/main" id="{50024FCD-E094-4BD8-A44A-94B8C1E42CF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6854" y="2411757"/>
            <a:ext cx="35956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40">
            <a:extLst>
              <a:ext uri="{FF2B5EF4-FFF2-40B4-BE49-F238E27FC236}">
                <a16:creationId xmlns:a16="http://schemas.microsoft.com/office/drawing/2014/main" id="{064F12AB-A518-4911-B721-D7460ACCA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7129" y="2183157"/>
            <a:ext cx="407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.VnTime" pitchFamily="34" charset="0"/>
              </a:rPr>
              <a:t>D</a:t>
            </a:r>
          </a:p>
        </p:txBody>
      </p:sp>
      <p:sp>
        <p:nvSpPr>
          <p:cNvPr id="16" name="Text Box 41">
            <a:extLst>
              <a:ext uri="{FF2B5EF4-FFF2-40B4-BE49-F238E27FC236}">
                <a16:creationId xmlns:a16="http://schemas.microsoft.com/office/drawing/2014/main" id="{FB47EFB5-D555-47EC-84B9-140E3BCE4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4129" y="2183157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.VnTime" pitchFamily="34" charset="0"/>
              </a:rPr>
              <a:t>C</a:t>
            </a: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6F3112E2-BDE0-4A6A-B838-E7E05D6BF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54" y="582957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.VnTime" pitchFamily="34" charset="0"/>
              </a:rPr>
              <a:t>A</a:t>
            </a:r>
          </a:p>
        </p:txBody>
      </p:sp>
      <p:sp>
        <p:nvSpPr>
          <p:cNvPr id="18" name="Text Box 48">
            <a:extLst>
              <a:ext uri="{FF2B5EF4-FFF2-40B4-BE49-F238E27FC236}">
                <a16:creationId xmlns:a16="http://schemas.microsoft.com/office/drawing/2014/main" id="{AEF1648A-5667-4E05-8194-57607F121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8829" y="582957"/>
            <a:ext cx="407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.VnTime" pitchFamily="34" charset="0"/>
              </a:rPr>
              <a:t>B</a:t>
            </a:r>
          </a:p>
        </p:txBody>
      </p:sp>
      <p:sp>
        <p:nvSpPr>
          <p:cNvPr id="19" name="Text Box 50">
            <a:extLst>
              <a:ext uri="{FF2B5EF4-FFF2-40B4-BE49-F238E27FC236}">
                <a16:creationId xmlns:a16="http://schemas.microsoft.com/office/drawing/2014/main" id="{26C603F5-0B52-4FB4-8939-6CD80D477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5116" y="2454289"/>
            <a:ext cx="37103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b="1">
                <a:latin typeface="Times New Roman" panose="02020603050405020304" pitchFamily="18" charset="0"/>
              </a:rPr>
              <a:t>Hình thang ABCD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D2E6984-C5DE-454D-8841-7FD98088AEF1}"/>
              </a:ext>
            </a:extLst>
          </p:cNvPr>
          <p:cNvSpPr/>
          <p:nvPr/>
        </p:nvSpPr>
        <p:spPr>
          <a:xfrm>
            <a:off x="3146592" y="2945220"/>
            <a:ext cx="5898815" cy="10628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CBA955-0CB5-4743-971C-066D92EFE44D}"/>
              </a:ext>
            </a:extLst>
          </p:cNvPr>
          <p:cNvSpPr txBox="1"/>
          <p:nvPr/>
        </p:nvSpPr>
        <p:spPr>
          <a:xfrm>
            <a:off x="3412082" y="3213682"/>
            <a:ext cx="534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ABCD có mấy cạnh?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E57201-85C2-4C17-AD85-51E57E2AF818}"/>
              </a:ext>
            </a:extLst>
          </p:cNvPr>
          <p:cNvSpPr txBox="1"/>
          <p:nvPr/>
        </p:nvSpPr>
        <p:spPr>
          <a:xfrm>
            <a:off x="2160175" y="4101379"/>
            <a:ext cx="313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thang ABCD có: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080544-5FD5-4740-9B91-CD1974F218C1}"/>
              </a:ext>
            </a:extLst>
          </p:cNvPr>
          <p:cNvSpPr txBox="1"/>
          <p:nvPr/>
        </p:nvSpPr>
        <p:spPr>
          <a:xfrm>
            <a:off x="4957793" y="4496426"/>
            <a:ext cx="765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8132C5-E199-4288-A253-A644594C3D0F}"/>
              </a:ext>
            </a:extLst>
          </p:cNvPr>
          <p:cNvSpPr txBox="1"/>
          <p:nvPr/>
        </p:nvSpPr>
        <p:spPr>
          <a:xfrm>
            <a:off x="5453095" y="4527423"/>
            <a:ext cx="402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64F991-E929-411E-A64F-D4B6CDB92747}"/>
              </a:ext>
            </a:extLst>
          </p:cNvPr>
          <p:cNvSpPr txBox="1"/>
          <p:nvPr/>
        </p:nvSpPr>
        <p:spPr>
          <a:xfrm>
            <a:off x="5694981" y="4496426"/>
            <a:ext cx="765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31E74E-8BB4-4DD6-901D-D6073578E4D3}"/>
              </a:ext>
            </a:extLst>
          </p:cNvPr>
          <p:cNvSpPr txBox="1"/>
          <p:nvPr/>
        </p:nvSpPr>
        <p:spPr>
          <a:xfrm>
            <a:off x="6218639" y="4496425"/>
            <a:ext cx="402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6564DD-413E-4316-97AD-8C3E7AEB1395}"/>
              </a:ext>
            </a:extLst>
          </p:cNvPr>
          <p:cNvSpPr txBox="1"/>
          <p:nvPr/>
        </p:nvSpPr>
        <p:spPr>
          <a:xfrm>
            <a:off x="6379701" y="4501734"/>
            <a:ext cx="765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1256DE-CB7C-48E0-B4FB-63799CA9A729}"/>
              </a:ext>
            </a:extLst>
          </p:cNvPr>
          <p:cNvSpPr txBox="1"/>
          <p:nvPr/>
        </p:nvSpPr>
        <p:spPr>
          <a:xfrm>
            <a:off x="6943771" y="4496425"/>
            <a:ext cx="402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CD5A72-700D-4229-A3CC-FBBE37179ECA}"/>
              </a:ext>
            </a:extLst>
          </p:cNvPr>
          <p:cNvSpPr txBox="1"/>
          <p:nvPr/>
        </p:nvSpPr>
        <p:spPr>
          <a:xfrm>
            <a:off x="7130688" y="4496424"/>
            <a:ext cx="765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9BDD32-3FD2-488F-BD01-7717E51F491C}"/>
              </a:ext>
            </a:extLst>
          </p:cNvPr>
          <p:cNvSpPr txBox="1"/>
          <p:nvPr/>
        </p:nvSpPr>
        <p:spPr>
          <a:xfrm>
            <a:off x="3173424" y="4434869"/>
            <a:ext cx="1651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+ 4 cạnh:</a:t>
            </a:r>
            <a:endParaRPr lang="en-US" sz="28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4F5B4E-7710-4D34-B394-ACE61975FD28}"/>
              </a:ext>
            </a:extLst>
          </p:cNvPr>
          <p:cNvSpPr txBox="1"/>
          <p:nvPr/>
        </p:nvSpPr>
        <p:spPr>
          <a:xfrm>
            <a:off x="3728605" y="2960642"/>
            <a:ext cx="5340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ABCD có các cạnh nào song song với nhau?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680AEF-7352-4CF1-93EF-D7FBBDC49F53}"/>
              </a:ext>
            </a:extLst>
          </p:cNvPr>
          <p:cNvSpPr txBox="1"/>
          <p:nvPr/>
        </p:nvSpPr>
        <p:spPr>
          <a:xfrm>
            <a:off x="3146592" y="5024795"/>
            <a:ext cx="681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+ 2 cạnh 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song song với nhau.</a:t>
            </a:r>
            <a:endParaRPr lang="en-US" sz="28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0A5296-7F1C-41D1-8C24-39CF5142E615}"/>
              </a:ext>
            </a:extLst>
          </p:cNvPr>
          <p:cNvSpPr txBox="1"/>
          <p:nvPr/>
        </p:nvSpPr>
        <p:spPr>
          <a:xfrm>
            <a:off x="3197590" y="3209395"/>
            <a:ext cx="616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là hình như thế nào?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5E0488D-E2D6-44E6-A467-A2A6686BF5A3}"/>
              </a:ext>
            </a:extLst>
          </p:cNvPr>
          <p:cNvSpPr txBox="1"/>
          <p:nvPr/>
        </p:nvSpPr>
        <p:spPr>
          <a:xfrm>
            <a:off x="1509989" y="5570565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có một cặp cạnh đối diện song song.</a:t>
            </a:r>
            <a:endParaRPr lang="en-US" sz="3600">
              <a:solidFill>
                <a:srgbClr val="C00000"/>
              </a:solidFill>
            </a:endParaRPr>
          </a:p>
        </p:txBody>
      </p:sp>
      <p:pic>
        <p:nvPicPr>
          <p:cNvPr id="42" name="图片 10">
            <a:extLst>
              <a:ext uri="{FF2B5EF4-FFF2-40B4-BE49-F238E27FC236}">
                <a16:creationId xmlns:a16="http://schemas.microsoft.com/office/drawing/2014/main" id="{7A8478B3-F3BF-44D5-BC28-1F6DC2CD87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43" name="图片 9">
            <a:extLst>
              <a:ext uri="{FF2B5EF4-FFF2-40B4-BE49-F238E27FC236}">
                <a16:creationId xmlns:a16="http://schemas.microsoft.com/office/drawing/2014/main" id="{B6ADC100-3E05-462C-9BE8-CEEC995EEC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 rot="16804766">
            <a:off x="9132359" y="412833"/>
            <a:ext cx="1768500" cy="13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65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5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1" grpId="0" animBg="1"/>
      <p:bldP spid="22" grpId="0"/>
      <p:bldP spid="22" grpId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2" grpId="1"/>
      <p:bldP spid="33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0">
            <a:extLst>
              <a:ext uri="{FF2B5EF4-FFF2-40B4-BE49-F238E27FC236}">
                <a16:creationId xmlns:a16="http://schemas.microsoft.com/office/drawing/2014/main" id="{ECB690B8-E78C-41F2-A61E-3882FD3145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98048" y="-13915"/>
            <a:ext cx="3505200" cy="160236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246C4BD5-A80C-4E87-BFF1-B82B75A985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 rot="16804766">
            <a:off x="9098267" y="607213"/>
            <a:ext cx="1768500" cy="1317870"/>
          </a:xfrm>
          <a:prstGeom prst="rect">
            <a:avLst/>
          </a:prstGeom>
        </p:spPr>
      </p:pic>
      <p:sp>
        <p:nvSpPr>
          <p:cNvPr id="40" name="Line 10">
            <a:extLst>
              <a:ext uri="{FF2B5EF4-FFF2-40B4-BE49-F238E27FC236}">
                <a16:creationId xmlns:a16="http://schemas.microsoft.com/office/drawing/2014/main" id="{CAC169FB-717E-42DB-8ED8-D5258A136D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09788" y="860416"/>
            <a:ext cx="4064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11">
            <a:extLst>
              <a:ext uri="{FF2B5EF4-FFF2-40B4-BE49-F238E27FC236}">
                <a16:creationId xmlns:a16="http://schemas.microsoft.com/office/drawing/2014/main" id="{53F5E6FB-E758-441E-AD76-704DB8D4B72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6188" y="860416"/>
            <a:ext cx="14255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12">
            <a:extLst>
              <a:ext uri="{FF2B5EF4-FFF2-40B4-BE49-F238E27FC236}">
                <a16:creationId xmlns:a16="http://schemas.microsoft.com/office/drawing/2014/main" id="{4F4E7C31-4AF5-4853-960D-8EFDB9A39A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1763" y="860416"/>
            <a:ext cx="1763712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13">
            <a:extLst>
              <a:ext uri="{FF2B5EF4-FFF2-40B4-BE49-F238E27FC236}">
                <a16:creationId xmlns:a16="http://schemas.microsoft.com/office/drawing/2014/main" id="{4258E33B-401A-47E8-A11B-FB3858DBD15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2325" y="2308216"/>
            <a:ext cx="35956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Text Box 14">
            <a:extLst>
              <a:ext uri="{FF2B5EF4-FFF2-40B4-BE49-F238E27FC236}">
                <a16:creationId xmlns:a16="http://schemas.microsoft.com/office/drawing/2014/main" id="{7488FAD2-7607-40BE-A85D-1112ABA6F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079616"/>
            <a:ext cx="407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.VnTime"/>
              </a:rPr>
              <a:t>D</a:t>
            </a:r>
          </a:p>
        </p:txBody>
      </p:sp>
      <p:sp>
        <p:nvSpPr>
          <p:cNvPr id="45" name="Text Box 15">
            <a:extLst>
              <a:ext uri="{FF2B5EF4-FFF2-40B4-BE49-F238E27FC236}">
                <a16:creationId xmlns:a16="http://schemas.microsoft.com/office/drawing/2014/main" id="{789F4616-7603-49D6-AC23-36B809C77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2325" y="479416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.VnTime"/>
              </a:rPr>
              <a:t>A</a:t>
            </a:r>
          </a:p>
        </p:txBody>
      </p:sp>
      <p:sp>
        <p:nvSpPr>
          <p:cNvPr id="46" name="Text Box 16">
            <a:extLst>
              <a:ext uri="{FF2B5EF4-FFF2-40B4-BE49-F238E27FC236}">
                <a16:creationId xmlns:a16="http://schemas.microsoft.com/office/drawing/2014/main" id="{1A184144-E453-4FFA-9AA4-D0B56FE8C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479416"/>
            <a:ext cx="407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.VnTime"/>
              </a:rPr>
              <a:t>B</a:t>
            </a:r>
          </a:p>
        </p:txBody>
      </p:sp>
      <p:sp>
        <p:nvSpPr>
          <p:cNvPr id="47" name="Text Box 17">
            <a:extLst>
              <a:ext uri="{FF2B5EF4-FFF2-40B4-BE49-F238E27FC236}">
                <a16:creationId xmlns:a16="http://schemas.microsoft.com/office/drawing/2014/main" id="{C8EA2F53-59A3-43F8-9FD2-B4F5D0967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9600" y="2079616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.VnTime"/>
              </a:rPr>
              <a:t>C</a:t>
            </a:r>
          </a:p>
        </p:txBody>
      </p:sp>
      <p:sp>
        <p:nvSpPr>
          <p:cNvPr id="48" name="Line 18">
            <a:extLst>
              <a:ext uri="{FF2B5EF4-FFF2-40B4-BE49-F238E27FC236}">
                <a16:creationId xmlns:a16="http://schemas.microsoft.com/office/drawing/2014/main" id="{E278634D-7E65-46DB-87E2-EE910E9A326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27300" y="860416"/>
            <a:ext cx="0" cy="144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Text Box 19">
            <a:extLst>
              <a:ext uri="{FF2B5EF4-FFF2-40B4-BE49-F238E27FC236}">
                <a16:creationId xmlns:a16="http://schemas.microsoft.com/office/drawing/2014/main" id="{A1593C9F-5D13-4861-A9A6-05E013B64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308216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H</a:t>
            </a:r>
          </a:p>
        </p:txBody>
      </p:sp>
      <p:grpSp>
        <p:nvGrpSpPr>
          <p:cNvPr id="50" name="Group 21">
            <a:extLst>
              <a:ext uri="{FF2B5EF4-FFF2-40B4-BE49-F238E27FC236}">
                <a16:creationId xmlns:a16="http://schemas.microsoft.com/office/drawing/2014/main" id="{7BB53546-ECAA-4B5F-BC5E-B7329E5A6676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2079616"/>
            <a:ext cx="228600" cy="228600"/>
            <a:chOff x="1104" y="1680"/>
            <a:chExt cx="144" cy="144"/>
          </a:xfrm>
        </p:grpSpPr>
        <p:sp>
          <p:nvSpPr>
            <p:cNvPr id="51" name="Line 22">
              <a:extLst>
                <a:ext uri="{FF2B5EF4-FFF2-40B4-BE49-F238E27FC236}">
                  <a16:creationId xmlns:a16="http://schemas.microsoft.com/office/drawing/2014/main" id="{B3AD2D9A-172B-4FF2-9449-2FA3C41915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1680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23">
              <a:extLst>
                <a:ext uri="{FF2B5EF4-FFF2-40B4-BE49-F238E27FC236}">
                  <a16:creationId xmlns:a16="http://schemas.microsoft.com/office/drawing/2014/main" id="{F0C2FC1F-573A-4B11-9F5D-7E8E07C8D3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680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" name="Text Box 11">
            <a:extLst>
              <a:ext uri="{FF2B5EF4-FFF2-40B4-BE49-F238E27FC236}">
                <a16:creationId xmlns:a16="http://schemas.microsoft.com/office/drawing/2014/main" id="{29827FF9-B947-4799-856C-C33061193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50" y="384166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400">
                <a:solidFill>
                  <a:srgbClr val="C00000"/>
                </a:solidFill>
                <a:latin typeface="Times New Roman" panose="02020603050405020304" pitchFamily="18" charset="0"/>
              </a:rPr>
              <a:t>Đáy bé </a:t>
            </a:r>
            <a:endParaRPr lang="en-US" altLang="en-US" sz="24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" name="Text Box 11">
            <a:extLst>
              <a:ext uri="{FF2B5EF4-FFF2-40B4-BE49-F238E27FC236}">
                <a16:creationId xmlns:a16="http://schemas.microsoft.com/office/drawing/2014/main" id="{2A1C7515-A060-4028-AB5F-09A6643EE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0669" y="2246304"/>
            <a:ext cx="1447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400">
                <a:solidFill>
                  <a:srgbClr val="C00000"/>
                </a:solidFill>
                <a:latin typeface="Times New Roman" panose="02020603050405020304" pitchFamily="18" charset="0"/>
              </a:rPr>
              <a:t>Đáy lớn </a:t>
            </a:r>
            <a:endParaRPr lang="en-US" altLang="en-US" sz="24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04BA382-4A3E-4DFC-95E3-CF1EB603F164}"/>
              </a:ext>
            </a:extLst>
          </p:cNvPr>
          <p:cNvSpPr/>
          <p:nvPr/>
        </p:nvSpPr>
        <p:spPr>
          <a:xfrm>
            <a:off x="5530850" y="860415"/>
            <a:ext cx="5898815" cy="10628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DFC30AA-7976-4834-8425-D3C36F419ABD}"/>
              </a:ext>
            </a:extLst>
          </p:cNvPr>
          <p:cNvSpPr txBox="1"/>
          <p:nvPr/>
        </p:nvSpPr>
        <p:spPr>
          <a:xfrm>
            <a:off x="5746750" y="860414"/>
            <a:ext cx="5340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ABCD có cạnh đáy và cạnh bên nào?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F7F9903-EB17-4940-8755-AED92EA33CBF}"/>
              </a:ext>
            </a:extLst>
          </p:cNvPr>
          <p:cNvSpPr txBox="1"/>
          <p:nvPr/>
        </p:nvSpPr>
        <p:spPr>
          <a:xfrm>
            <a:off x="1771417" y="2814351"/>
            <a:ext cx="313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thang ABCD có: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1891FC8-4BF1-43CB-B0D6-9EB837F2C6A7}"/>
              </a:ext>
            </a:extLst>
          </p:cNvPr>
          <p:cNvSpPr txBox="1"/>
          <p:nvPr/>
        </p:nvSpPr>
        <p:spPr>
          <a:xfrm>
            <a:off x="2074237" y="3337928"/>
            <a:ext cx="9157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+ Cạnh đáy AB và cạnh đáy DC.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9FE65F0-E86F-4499-8455-D4B5B18736A8}"/>
              </a:ext>
            </a:extLst>
          </p:cNvPr>
          <p:cNvSpPr txBox="1"/>
          <p:nvPr/>
        </p:nvSpPr>
        <p:spPr>
          <a:xfrm>
            <a:off x="2074236" y="3795127"/>
            <a:ext cx="9157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+ Cạnh bên AD và cạnh bên BC.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EDAA876-A98B-47A6-8B25-CD45B86DECFF}"/>
              </a:ext>
            </a:extLst>
          </p:cNvPr>
          <p:cNvSpPr txBox="1"/>
          <p:nvPr/>
        </p:nvSpPr>
        <p:spPr>
          <a:xfrm>
            <a:off x="5921375" y="1138388"/>
            <a:ext cx="534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là hình như thế nào?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386773C-1E4F-4496-B6FF-FECEBC7A6188}"/>
              </a:ext>
            </a:extLst>
          </p:cNvPr>
          <p:cNvSpPr txBox="1"/>
          <p:nvPr/>
        </p:nvSpPr>
        <p:spPr>
          <a:xfrm>
            <a:off x="2074236" y="4308012"/>
            <a:ext cx="9157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+ Hai cạnh đáy là hai cạnh đối diện song song.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4529DF9-699B-4132-8814-D630F95233EC}"/>
              </a:ext>
            </a:extLst>
          </p:cNvPr>
          <p:cNvSpPr txBox="1"/>
          <p:nvPr/>
        </p:nvSpPr>
        <p:spPr>
          <a:xfrm>
            <a:off x="1667894" y="4837101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có một cặp cạnh đối diện song song.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1A0FF65-2C0F-4584-8FB5-5CE7C7C8A225}"/>
              </a:ext>
            </a:extLst>
          </p:cNvPr>
          <p:cNvSpPr txBox="1"/>
          <p:nvPr/>
        </p:nvSpPr>
        <p:spPr>
          <a:xfrm>
            <a:off x="5665137" y="1104162"/>
            <a:ext cx="5742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hình thang ABCD, AH là gì?</a:t>
            </a:r>
          </a:p>
        </p:txBody>
      </p:sp>
      <p:sp>
        <p:nvSpPr>
          <p:cNvPr id="65" name="Text Box 20">
            <a:extLst>
              <a:ext uri="{FF2B5EF4-FFF2-40B4-BE49-F238E27FC236}">
                <a16:creationId xmlns:a16="http://schemas.microsoft.com/office/drawing/2014/main" id="{5F1FD0A3-7746-40DA-91CC-98B7991E1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631" y="5513406"/>
            <a:ext cx="8777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None/>
            </a:pPr>
            <a:r>
              <a:rPr lang="en-US" altLang="en-US" b="1">
                <a:latin typeface="Times New Roman" panose="02020603050405020304" pitchFamily="18" charset="0"/>
              </a:rPr>
              <a:t>+ AH là đường cao. Độ dài AH là chiều cao.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E8FE1B5-48E3-4CD9-B73B-BE6331F94F1D}"/>
              </a:ext>
            </a:extLst>
          </p:cNvPr>
          <p:cNvSpPr txBox="1"/>
          <p:nvPr/>
        </p:nvSpPr>
        <p:spPr>
          <a:xfrm>
            <a:off x="5466229" y="1108544"/>
            <a:ext cx="6445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cạnh đáy là hai cạnh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1286120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2" dur="8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3" dur="80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80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/>
      <p:bldP spid="56" grpId="1"/>
      <p:bldP spid="57" grpId="0"/>
      <p:bldP spid="58" grpId="0"/>
      <p:bldP spid="59" grpId="0"/>
      <p:bldP spid="60" grpId="0"/>
      <p:bldP spid="60" grpId="1"/>
      <p:bldP spid="61" grpId="0"/>
      <p:bldP spid="63" grpId="0"/>
      <p:bldP spid="64" grpId="0"/>
      <p:bldP spid="64" grpId="1"/>
      <p:bldP spid="65" grpId="0"/>
      <p:bldP spid="67" grpId="0"/>
      <p:bldP spid="6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99500" y="0"/>
            <a:ext cx="3505200" cy="16023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-744810" y="2801792"/>
            <a:ext cx="6536102" cy="4677537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3352555" y="5098506"/>
            <a:ext cx="5736330" cy="1167697"/>
            <a:chOff x="3565238" y="3328790"/>
            <a:chExt cx="5736330" cy="116769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40" t="57294" r="19740" b="7605"/>
            <a:stretch/>
          </p:blipFill>
          <p:spPr>
            <a:xfrm>
              <a:off x="3565238" y="3328790"/>
              <a:ext cx="5736330" cy="1167697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3696053" y="3575223"/>
              <a:ext cx="5036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E</a:t>
              </a:r>
              <a:endParaRPr lang="zh-CN" altLang="en-US" sz="36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288362" y="3521831"/>
              <a:ext cx="5501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D</a:t>
              </a:r>
              <a:endParaRPr lang="zh-CN" altLang="en-US" sz="4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921781" y="3521831"/>
              <a:ext cx="5774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U</a:t>
              </a:r>
              <a:endParaRPr lang="zh-CN" altLang="en-US" sz="4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612132" y="3506333"/>
              <a:ext cx="4988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F</a:t>
              </a:r>
              <a:endParaRPr lang="zh-CN" altLang="en-US" sz="4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364784" y="3479799"/>
              <a:ext cx="3497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I</a:t>
              </a:r>
              <a:endParaRPr lang="zh-CN" altLang="en-US" sz="4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888098" y="3529210"/>
              <a:ext cx="6206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V</a:t>
              </a:r>
              <a:endParaRPr lang="zh-CN" altLang="en-US" sz="4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728115" y="3529210"/>
              <a:ext cx="5389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E</a:t>
              </a:r>
              <a:endParaRPr lang="zh-CN" altLang="en-US" sz="4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A8AA9BF-93A6-4EE0-9088-ED47C31DC4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t="47652" r="58690" b="9017"/>
          <a:stretch/>
        </p:blipFill>
        <p:spPr>
          <a:xfrm>
            <a:off x="184061" y="4464437"/>
            <a:ext cx="2022045" cy="2534894"/>
          </a:xfrm>
          <a:prstGeom prst="rect">
            <a:avLst/>
          </a:prstGeom>
        </p:spPr>
      </p:pic>
      <p:pic>
        <p:nvPicPr>
          <p:cNvPr id="39" name="图片 5">
            <a:extLst>
              <a:ext uri="{FF2B5EF4-FFF2-40B4-BE49-F238E27FC236}">
                <a16:creationId xmlns:a16="http://schemas.microsoft.com/office/drawing/2014/main" id="{7F595A3C-F529-4213-9E98-FFDB104A91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945" y="3251285"/>
            <a:ext cx="2868592" cy="34119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5" t="6730" r="36369" b="58266"/>
          <a:stretch/>
        </p:blipFill>
        <p:spPr>
          <a:xfrm>
            <a:off x="2603644" y="1798610"/>
            <a:ext cx="1049866" cy="902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FA6002-8379-4589-8777-3995CB88AA21}"/>
              </a:ext>
            </a:extLst>
          </p:cNvPr>
          <p:cNvSpPr txBox="1"/>
          <p:nvPr/>
        </p:nvSpPr>
        <p:spPr>
          <a:xfrm>
            <a:off x="3553880" y="1974895"/>
            <a:ext cx="67513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622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French Vanilla" panose="02040603050506020204" pitchFamily="18" charset="0"/>
              </a:rPr>
              <a:t>Luyện tập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0D5CA851-7172-4DE5-9337-F5C93BDF44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69776">
            <a:off x="818388" y="803475"/>
            <a:ext cx="1798371" cy="919417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id="{AF0AB79C-B000-4E5C-8CC2-DCC548A4B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 rot="16804766">
            <a:off x="9630859" y="555632"/>
            <a:ext cx="1768500" cy="13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902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50"/>
                            </p:stCondLst>
                            <p:childTnLst>
                              <p:par>
                                <p:cTn id="4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C14F52-DD80-4FD0-A9A5-2CB8A0BAA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61" y="1815748"/>
            <a:ext cx="1754374" cy="1828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FB1B82-EB91-400B-AF35-36BD37C8DE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6" t="26356" r="36511" b="42325"/>
          <a:stretch/>
        </p:blipFill>
        <p:spPr>
          <a:xfrm>
            <a:off x="5167293" y="1749453"/>
            <a:ext cx="1903228" cy="1796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999B8C-088D-4CDE-8533-D72092D964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8" t="25793" r="9960" b="42325"/>
          <a:stretch/>
        </p:blipFill>
        <p:spPr>
          <a:xfrm>
            <a:off x="7968972" y="1717156"/>
            <a:ext cx="2126512" cy="18288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E1F8A-E592-417C-A7A1-913299044D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t="56768" r="64904" b="9212"/>
          <a:stretch/>
        </p:blipFill>
        <p:spPr>
          <a:xfrm>
            <a:off x="2124435" y="3863768"/>
            <a:ext cx="2051824" cy="19514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A4E0FC-CF98-4A46-BEC1-EB7C69A6F8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7" t="58323" r="38770" b="11739"/>
          <a:stretch/>
        </p:blipFill>
        <p:spPr>
          <a:xfrm>
            <a:off x="5068268" y="3863769"/>
            <a:ext cx="1903229" cy="17172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EF5063-89D9-480C-8C5F-31330D54BF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3" t="57485" r="10364" b="12577"/>
          <a:stretch/>
        </p:blipFill>
        <p:spPr>
          <a:xfrm>
            <a:off x="8459754" y="3813587"/>
            <a:ext cx="1903229" cy="171728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5BD8D43-76D9-43C2-B58B-03EBE0A0DD20}"/>
              </a:ext>
            </a:extLst>
          </p:cNvPr>
          <p:cNvSpPr/>
          <p:nvPr/>
        </p:nvSpPr>
        <p:spPr>
          <a:xfrm>
            <a:off x="2883407" y="569693"/>
            <a:ext cx="7410893" cy="1062802"/>
          </a:xfrm>
          <a:prstGeom prst="roundRect">
            <a:avLst/>
          </a:prstGeom>
          <a:solidFill>
            <a:srgbClr val="FEBA02"/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hình dưới đây, hình nào là hình thang?</a:t>
            </a:r>
          </a:p>
        </p:txBody>
      </p:sp>
      <p:sp>
        <p:nvSpPr>
          <p:cNvPr id="17" name="椭圆 9">
            <a:extLst>
              <a:ext uri="{FF2B5EF4-FFF2-40B4-BE49-F238E27FC236}">
                <a16:creationId xmlns:a16="http://schemas.microsoft.com/office/drawing/2014/main" id="{33ACC060-55A4-4B92-8306-2F83A868A050}"/>
              </a:ext>
            </a:extLst>
          </p:cNvPr>
          <p:cNvSpPr/>
          <p:nvPr/>
        </p:nvSpPr>
        <p:spPr>
          <a:xfrm>
            <a:off x="2124435" y="565824"/>
            <a:ext cx="1160944" cy="1062803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8000" b="1">
                <a:ln w="0">
                  <a:solidFill>
                    <a:schemeClr val="tx1"/>
                  </a:solidFill>
                </a:ln>
                <a:solidFill>
                  <a:srgbClr val="FEBA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1</a:t>
            </a:r>
            <a:endParaRPr lang="zh-CN" altLang="en-US" sz="8000" b="1" dirty="0">
              <a:ln w="0">
                <a:solidFill>
                  <a:schemeClr val="tx1"/>
                </a:solidFill>
              </a:ln>
              <a:solidFill>
                <a:srgbClr val="FEBA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51FB6C0-1A58-4E45-B012-82054DA938D0}"/>
              </a:ext>
            </a:extLst>
          </p:cNvPr>
          <p:cNvSpPr/>
          <p:nvPr/>
        </p:nvSpPr>
        <p:spPr>
          <a:xfrm>
            <a:off x="2530549" y="3189767"/>
            <a:ext cx="1020725" cy="35619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3FD8FB5-CEDC-4403-8ED3-A54B8A3492DE}"/>
              </a:ext>
            </a:extLst>
          </p:cNvPr>
          <p:cNvSpPr/>
          <p:nvPr/>
        </p:nvSpPr>
        <p:spPr>
          <a:xfrm>
            <a:off x="5151344" y="3072809"/>
            <a:ext cx="1020725" cy="35619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5BEE3EB-3BC0-4EDB-8386-320F7478BFD0}"/>
              </a:ext>
            </a:extLst>
          </p:cNvPr>
          <p:cNvSpPr/>
          <p:nvPr/>
        </p:nvSpPr>
        <p:spPr>
          <a:xfrm>
            <a:off x="2584095" y="5224866"/>
            <a:ext cx="1020725" cy="35619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FD26014-A492-4B76-9F97-C4C954D8FDC2}"/>
              </a:ext>
            </a:extLst>
          </p:cNvPr>
          <p:cNvSpPr/>
          <p:nvPr/>
        </p:nvSpPr>
        <p:spPr>
          <a:xfrm>
            <a:off x="5546862" y="5166060"/>
            <a:ext cx="1020725" cy="35619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DFC0146-23D2-4860-9B9D-F040AC76CF09}"/>
              </a:ext>
            </a:extLst>
          </p:cNvPr>
          <p:cNvSpPr/>
          <p:nvPr/>
        </p:nvSpPr>
        <p:spPr>
          <a:xfrm>
            <a:off x="8901005" y="5135907"/>
            <a:ext cx="1020725" cy="35619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1371E0-9F2B-4715-A9FA-FBDF9B009E76}"/>
              </a:ext>
            </a:extLst>
          </p:cNvPr>
          <p:cNvSpPr txBox="1"/>
          <p:nvPr/>
        </p:nvSpPr>
        <p:spPr>
          <a:xfrm>
            <a:off x="3647616" y="5553621"/>
            <a:ext cx="620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các hình này là hình thang?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27EE1B-BBD7-4FC3-9A41-B69E0C784ABD}"/>
              </a:ext>
            </a:extLst>
          </p:cNvPr>
          <p:cNvSpPr/>
          <p:nvPr/>
        </p:nvSpPr>
        <p:spPr>
          <a:xfrm>
            <a:off x="2152563" y="5657511"/>
            <a:ext cx="8330888" cy="6094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các hình này có cặp cạnh đối diện song song với nhau.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F8D9D68-7A87-440D-BDAB-9AF167B3FBFB}"/>
              </a:ext>
            </a:extLst>
          </p:cNvPr>
          <p:cNvCxnSpPr>
            <a:cxnSpLocks/>
          </p:cNvCxnSpPr>
          <p:nvPr/>
        </p:nvCxnSpPr>
        <p:spPr>
          <a:xfrm>
            <a:off x="2862141" y="1988288"/>
            <a:ext cx="7642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1BBA53-9096-4328-98E3-1F4AD53DACA7}"/>
              </a:ext>
            </a:extLst>
          </p:cNvPr>
          <p:cNvCxnSpPr>
            <a:cxnSpLocks/>
          </p:cNvCxnSpPr>
          <p:nvPr/>
        </p:nvCxnSpPr>
        <p:spPr>
          <a:xfrm flipV="1">
            <a:off x="2344200" y="3094074"/>
            <a:ext cx="1462256" cy="3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4D3916E-17A2-41F2-8C18-58FDF58B201B}"/>
              </a:ext>
            </a:extLst>
          </p:cNvPr>
          <p:cNvCxnSpPr/>
          <p:nvPr/>
        </p:nvCxnSpPr>
        <p:spPr>
          <a:xfrm flipH="1">
            <a:off x="5305647" y="1892595"/>
            <a:ext cx="637953" cy="531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0E86115-3ADC-43F5-A7D7-14AB95C1951A}"/>
              </a:ext>
            </a:extLst>
          </p:cNvPr>
          <p:cNvCxnSpPr>
            <a:cxnSpLocks/>
          </p:cNvCxnSpPr>
          <p:nvPr/>
        </p:nvCxnSpPr>
        <p:spPr>
          <a:xfrm flipH="1">
            <a:off x="5579030" y="1949772"/>
            <a:ext cx="1296211" cy="11056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1F4748F-5C76-4350-9B0F-CFE3F2BB04C9}"/>
              </a:ext>
            </a:extLst>
          </p:cNvPr>
          <p:cNvCxnSpPr/>
          <p:nvPr/>
        </p:nvCxnSpPr>
        <p:spPr>
          <a:xfrm>
            <a:off x="2386732" y="4167963"/>
            <a:ext cx="14622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8AA5658-6767-457E-AF79-274D90449038}"/>
              </a:ext>
            </a:extLst>
          </p:cNvPr>
          <p:cNvCxnSpPr>
            <a:cxnSpLocks/>
          </p:cNvCxnSpPr>
          <p:nvPr/>
        </p:nvCxnSpPr>
        <p:spPr>
          <a:xfrm>
            <a:off x="2796363" y="5082742"/>
            <a:ext cx="754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F307277-148F-49AE-B454-12754182D40F}"/>
              </a:ext>
            </a:extLst>
          </p:cNvPr>
          <p:cNvCxnSpPr/>
          <p:nvPr/>
        </p:nvCxnSpPr>
        <p:spPr>
          <a:xfrm>
            <a:off x="5704238" y="3944679"/>
            <a:ext cx="0" cy="11912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998F13D-4CAA-42BC-824E-CF800EA3AC4D}"/>
              </a:ext>
            </a:extLst>
          </p:cNvPr>
          <p:cNvCxnSpPr/>
          <p:nvPr/>
        </p:nvCxnSpPr>
        <p:spPr>
          <a:xfrm>
            <a:off x="6546321" y="4380614"/>
            <a:ext cx="0" cy="7552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2575116-17F8-4CFD-A181-995A8C0B8B76}"/>
              </a:ext>
            </a:extLst>
          </p:cNvPr>
          <p:cNvCxnSpPr/>
          <p:nvPr/>
        </p:nvCxnSpPr>
        <p:spPr>
          <a:xfrm>
            <a:off x="8580474" y="4093535"/>
            <a:ext cx="9781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B55A8CC-9D4A-49F3-AE6F-E3959116962F}"/>
              </a:ext>
            </a:extLst>
          </p:cNvPr>
          <p:cNvCxnSpPr>
            <a:cxnSpLocks/>
          </p:cNvCxnSpPr>
          <p:nvPr/>
        </p:nvCxnSpPr>
        <p:spPr>
          <a:xfrm>
            <a:off x="8569842" y="4986670"/>
            <a:ext cx="16374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23E9EC3B-7E6A-428E-97C9-6CB2C0A02923}"/>
              </a:ext>
            </a:extLst>
          </p:cNvPr>
          <p:cNvSpPr txBox="1"/>
          <p:nvPr/>
        </p:nvSpPr>
        <p:spPr>
          <a:xfrm>
            <a:off x="3276300" y="5633606"/>
            <a:ext cx="6874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các hình 3 không là hình thang?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DFDDD3C-C8C5-4800-9B74-B6716C9A454A}"/>
              </a:ext>
            </a:extLst>
          </p:cNvPr>
          <p:cNvSpPr/>
          <p:nvPr/>
        </p:nvSpPr>
        <p:spPr>
          <a:xfrm>
            <a:off x="2142313" y="5640572"/>
            <a:ext cx="8330888" cy="6094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trong hình 3 không có cặp cạnh đối diện song song.</a:t>
            </a:r>
          </a:p>
        </p:txBody>
      </p:sp>
    </p:spTree>
    <p:extLst>
      <p:ext uri="{BB962C8B-B14F-4D97-AF65-F5344CB8AC3E}">
        <p14:creationId xmlns:p14="http://schemas.microsoft.com/office/powerpoint/2010/main" val="5983863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3" grpId="1"/>
      <p:bldP spid="24" grpId="0" animBg="1"/>
      <p:bldP spid="24" grpId="1" animBg="1"/>
      <p:bldP spid="59" grpId="0"/>
      <p:bldP spid="59" grpId="1"/>
      <p:bldP spid="60" grpId="0" animBg="1"/>
      <p:bldP spid="6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E165AF-B870-4399-81D2-486D3DFA97C1}"/>
              </a:ext>
            </a:extLst>
          </p:cNvPr>
          <p:cNvSpPr/>
          <p:nvPr/>
        </p:nvSpPr>
        <p:spPr>
          <a:xfrm>
            <a:off x="2883407" y="569693"/>
            <a:ext cx="7410893" cy="1062802"/>
          </a:xfrm>
          <a:prstGeom prst="roundRect">
            <a:avLst/>
          </a:prstGeom>
          <a:solidFill>
            <a:srgbClr val="FEBA02"/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3 hình dưới đây, hình nào có:</a:t>
            </a:r>
          </a:p>
        </p:txBody>
      </p:sp>
      <p:sp>
        <p:nvSpPr>
          <p:cNvPr id="3" name="椭圆 9">
            <a:extLst>
              <a:ext uri="{FF2B5EF4-FFF2-40B4-BE49-F238E27FC236}">
                <a16:creationId xmlns:a16="http://schemas.microsoft.com/office/drawing/2014/main" id="{8FA005DC-811C-4616-A3C5-A98BFF1A1F02}"/>
              </a:ext>
            </a:extLst>
          </p:cNvPr>
          <p:cNvSpPr/>
          <p:nvPr/>
        </p:nvSpPr>
        <p:spPr>
          <a:xfrm>
            <a:off x="2124435" y="565824"/>
            <a:ext cx="1160944" cy="1062803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8000" b="1">
                <a:ln w="0">
                  <a:solidFill>
                    <a:schemeClr val="tx1"/>
                  </a:solidFill>
                </a:ln>
                <a:solidFill>
                  <a:srgbClr val="FEBA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2</a:t>
            </a:r>
            <a:endParaRPr lang="zh-CN" altLang="en-US" sz="8000" b="1" dirty="0">
              <a:ln w="0">
                <a:solidFill>
                  <a:schemeClr val="tx1"/>
                </a:solidFill>
              </a:ln>
              <a:solidFill>
                <a:srgbClr val="FEBA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BE2061-4CE8-4DFA-8F40-80BEF439FE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1" t="48217" r="9913" b="13954"/>
          <a:stretch/>
        </p:blipFill>
        <p:spPr>
          <a:xfrm>
            <a:off x="3157870" y="1673109"/>
            <a:ext cx="6145619" cy="1755891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52ECCCA9-A0E1-48DE-8D6B-57DB4A885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607" y="3612449"/>
            <a:ext cx="701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/>
          </a:p>
        </p:txBody>
      </p:sp>
      <p:sp>
        <p:nvSpPr>
          <p:cNvPr id="9" name="Text Box 34">
            <a:extLst>
              <a:ext uri="{FF2B5EF4-FFF2-40B4-BE49-F238E27FC236}">
                <a16:creationId xmlns:a16="http://schemas.microsoft.com/office/drawing/2014/main" id="{C82D2B06-1434-4A47-AA1D-8BCC69203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407" y="3669599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- Bốn cạnh và bốn góc</a:t>
            </a:r>
            <a:endParaRPr lang="en-US" altLang="en-US" sz="2800" b="1">
              <a:latin typeface=".VnTime" pitchFamily="34" charset="0"/>
            </a:endParaRPr>
          </a:p>
        </p:txBody>
      </p:sp>
      <p:sp>
        <p:nvSpPr>
          <p:cNvPr id="10" name="Text Box 36">
            <a:extLst>
              <a:ext uri="{FF2B5EF4-FFF2-40B4-BE49-F238E27FC236}">
                <a16:creationId xmlns:a16="http://schemas.microsoft.com/office/drawing/2014/main" id="{8103DFA7-343F-42F9-B0EB-72CDD12C0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9520" y="3674361"/>
            <a:ext cx="15382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Hình 1, </a:t>
            </a:r>
          </a:p>
        </p:txBody>
      </p:sp>
      <p:sp>
        <p:nvSpPr>
          <p:cNvPr id="11" name="Text Box 37">
            <a:extLst>
              <a:ext uri="{FF2B5EF4-FFF2-40B4-BE49-F238E27FC236}">
                <a16:creationId xmlns:a16="http://schemas.microsoft.com/office/drawing/2014/main" id="{B5FC8F04-B1C6-4E09-9322-576CB037B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7795" y="4250624"/>
            <a:ext cx="13932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Hình 1, </a:t>
            </a:r>
          </a:p>
        </p:txBody>
      </p:sp>
      <p:sp>
        <p:nvSpPr>
          <p:cNvPr id="12" name="Text Box 38">
            <a:extLst>
              <a:ext uri="{FF2B5EF4-FFF2-40B4-BE49-F238E27FC236}">
                <a16:creationId xmlns:a16="http://schemas.microsoft.com/office/drawing/2014/main" id="{18E5152E-1E1C-4ED1-BB36-417778C1D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7907" y="4839586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Hình 3</a:t>
            </a:r>
          </a:p>
        </p:txBody>
      </p:sp>
      <p:sp>
        <p:nvSpPr>
          <p:cNvPr id="13" name="Text Box 39">
            <a:extLst>
              <a:ext uri="{FF2B5EF4-FFF2-40B4-BE49-F238E27FC236}">
                <a16:creationId xmlns:a16="http://schemas.microsoft.com/office/drawing/2014/main" id="{67697F5A-66C1-4BB4-A7E4-5A1399786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995" y="5403149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Hình 1</a:t>
            </a:r>
          </a:p>
        </p:txBody>
      </p:sp>
      <p:sp>
        <p:nvSpPr>
          <p:cNvPr id="14" name="Text Box 40">
            <a:extLst>
              <a:ext uri="{FF2B5EF4-FFF2-40B4-BE49-F238E27FC236}">
                <a16:creationId xmlns:a16="http://schemas.microsoft.com/office/drawing/2014/main" id="{A699EA7A-06A5-466B-B16C-0D3DFC35B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407" y="4260149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- Hai cặp cạnh đối diện song song</a:t>
            </a:r>
            <a:endParaRPr lang="en-US" altLang="en-US" sz="2800" b="1">
              <a:latin typeface=".VnTime" pitchFamily="34" charset="0"/>
            </a:endParaRPr>
          </a:p>
        </p:txBody>
      </p:sp>
      <p:sp>
        <p:nvSpPr>
          <p:cNvPr id="15" name="Text Box 41">
            <a:extLst>
              <a:ext uri="{FF2B5EF4-FFF2-40B4-BE49-F238E27FC236}">
                <a16:creationId xmlns:a16="http://schemas.microsoft.com/office/drawing/2014/main" id="{5CBB59C6-A628-4843-9F93-57A4CB9DE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407" y="4839586"/>
            <a:ext cx="556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- Chỉ có một cặp cạnh đối diện song song</a:t>
            </a:r>
          </a:p>
        </p:txBody>
      </p:sp>
      <p:sp>
        <p:nvSpPr>
          <p:cNvPr id="16" name="Text Box 42">
            <a:extLst>
              <a:ext uri="{FF2B5EF4-FFF2-40B4-BE49-F238E27FC236}">
                <a16:creationId xmlns:a16="http://schemas.microsoft.com/office/drawing/2014/main" id="{B644EA8B-7A97-4240-A0E1-3B2059EFC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695" y="5372986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- Có bốn góc vuông</a:t>
            </a:r>
            <a:r>
              <a:rPr lang="en-US" altLang="en-US" sz="2800" b="1">
                <a:latin typeface=".VnTime" pitchFamily="34" charset="0"/>
              </a:rPr>
              <a:t> </a:t>
            </a:r>
          </a:p>
        </p:txBody>
      </p:sp>
      <p:sp>
        <p:nvSpPr>
          <p:cNvPr id="17" name="Text Box 43">
            <a:extLst>
              <a:ext uri="{FF2B5EF4-FFF2-40B4-BE49-F238E27FC236}">
                <a16:creationId xmlns:a16="http://schemas.microsoft.com/office/drawing/2014/main" id="{30BAD3EC-0ADF-4CEC-8314-9BC09D1AE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9007" y="3668011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?</a:t>
            </a:r>
            <a:endParaRPr lang="en-US" altLang="en-US" sz="2800" b="1">
              <a:latin typeface=".VnTime" pitchFamily="34" charset="0"/>
            </a:endParaRPr>
          </a:p>
        </p:txBody>
      </p:sp>
      <p:sp>
        <p:nvSpPr>
          <p:cNvPr id="18" name="Text Box 44">
            <a:extLst>
              <a:ext uri="{FF2B5EF4-FFF2-40B4-BE49-F238E27FC236}">
                <a16:creationId xmlns:a16="http://schemas.microsoft.com/office/drawing/2014/main" id="{C71FAD4A-9523-45DB-8FA7-9743F807F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582" y="3682299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:</a:t>
            </a:r>
            <a:endParaRPr lang="en-US" altLang="en-US" sz="2800" b="1">
              <a:latin typeface=".VnTime" pitchFamily="34" charset="0"/>
            </a:endParaRPr>
          </a:p>
        </p:txBody>
      </p:sp>
      <p:sp>
        <p:nvSpPr>
          <p:cNvPr id="19" name="Text Box 45">
            <a:extLst>
              <a:ext uri="{FF2B5EF4-FFF2-40B4-BE49-F238E27FC236}">
                <a16:creationId xmlns:a16="http://schemas.microsoft.com/office/drawing/2014/main" id="{38E0072B-89C1-4DB0-9457-A1A7225BB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1095" y="4272849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?</a:t>
            </a:r>
            <a:endParaRPr lang="en-US" altLang="en-US" sz="2800" b="1">
              <a:latin typeface=".VnTime" pitchFamily="34" charset="0"/>
            </a:endParaRPr>
          </a:p>
        </p:txBody>
      </p:sp>
      <p:sp>
        <p:nvSpPr>
          <p:cNvPr id="20" name="Text Box 46">
            <a:extLst>
              <a:ext uri="{FF2B5EF4-FFF2-40B4-BE49-F238E27FC236}">
                <a16:creationId xmlns:a16="http://schemas.microsoft.com/office/drawing/2014/main" id="{8164E981-CDD0-4B9D-991F-1F3332EA1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0145" y="4272849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:</a:t>
            </a:r>
            <a:endParaRPr lang="en-US" altLang="en-US" sz="2800" b="1">
              <a:latin typeface=".VnTime" pitchFamily="34" charset="0"/>
            </a:endParaRPr>
          </a:p>
        </p:txBody>
      </p:sp>
      <p:sp>
        <p:nvSpPr>
          <p:cNvPr id="21" name="Text Box 47">
            <a:extLst>
              <a:ext uri="{FF2B5EF4-FFF2-40B4-BE49-F238E27FC236}">
                <a16:creationId xmlns:a16="http://schemas.microsoft.com/office/drawing/2014/main" id="{3B7818CB-D18C-4B15-9682-210B5AA87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4070" y="4839586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2" name="Text Box 48">
            <a:extLst>
              <a:ext uri="{FF2B5EF4-FFF2-40B4-BE49-F238E27FC236}">
                <a16:creationId xmlns:a16="http://schemas.microsoft.com/office/drawing/2014/main" id="{AF62F394-FC6D-4C03-92A7-DBF4F4335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3120" y="4834824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3" name="Text Box 49">
            <a:extLst>
              <a:ext uri="{FF2B5EF4-FFF2-40B4-BE49-F238E27FC236}">
                <a16:creationId xmlns:a16="http://schemas.microsoft.com/office/drawing/2014/main" id="{07333DC1-0113-4348-A4C9-9323914E3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2295" y="5372986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?</a:t>
            </a:r>
            <a:r>
              <a:rPr lang="en-US" altLang="en-US" sz="2800" b="1">
                <a:latin typeface=".VnTime" pitchFamily="34" charset="0"/>
              </a:rPr>
              <a:t> </a:t>
            </a:r>
          </a:p>
        </p:txBody>
      </p:sp>
      <p:sp>
        <p:nvSpPr>
          <p:cNvPr id="24" name="Text Box 50">
            <a:extLst>
              <a:ext uri="{FF2B5EF4-FFF2-40B4-BE49-F238E27FC236}">
                <a16:creationId xmlns:a16="http://schemas.microsoft.com/office/drawing/2014/main" id="{11564A10-ECD6-49EF-83CB-83E144FF2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632" y="5368224"/>
            <a:ext cx="381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:</a:t>
            </a:r>
            <a:r>
              <a:rPr lang="en-US" altLang="en-US" sz="2800" b="1">
                <a:latin typeface=".VnTime" pitchFamily="34" charset="0"/>
              </a:rPr>
              <a:t> </a:t>
            </a:r>
          </a:p>
        </p:txBody>
      </p:sp>
      <p:sp>
        <p:nvSpPr>
          <p:cNvPr id="25" name="Text Box 36">
            <a:extLst>
              <a:ext uri="{FF2B5EF4-FFF2-40B4-BE49-F238E27FC236}">
                <a16:creationId xmlns:a16="http://schemas.microsoft.com/office/drawing/2014/main" id="{791D4528-73E0-490E-B9EC-18C3CBC16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140" y="3682299"/>
            <a:ext cx="16162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hình 3</a:t>
            </a:r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1C31D515-DEC8-467A-A988-41C225E17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102" y="3670909"/>
            <a:ext cx="15099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hình 2,</a:t>
            </a:r>
          </a:p>
        </p:txBody>
      </p:sp>
      <p:sp>
        <p:nvSpPr>
          <p:cNvPr id="27" name="Text Box 37">
            <a:extLst>
              <a:ext uri="{FF2B5EF4-FFF2-40B4-BE49-F238E27FC236}">
                <a16:creationId xmlns:a16="http://schemas.microsoft.com/office/drawing/2014/main" id="{EE208ED0-9C92-4EF1-9273-BA533F103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4088" y="4247172"/>
            <a:ext cx="16162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hình 2</a:t>
            </a:r>
          </a:p>
        </p:txBody>
      </p:sp>
      <p:pic>
        <p:nvPicPr>
          <p:cNvPr id="28" name="图片 5">
            <a:extLst>
              <a:ext uri="{FF2B5EF4-FFF2-40B4-BE49-F238E27FC236}">
                <a16:creationId xmlns:a16="http://schemas.microsoft.com/office/drawing/2014/main" id="{4D4A7D39-1AA9-45E5-9C31-926EDD3EE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030" y="3795805"/>
            <a:ext cx="1910902" cy="25844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2A373B-972F-4652-B682-9B1B1FB93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t="47652" r="58690" b="9017"/>
          <a:stretch/>
        </p:blipFill>
        <p:spPr>
          <a:xfrm>
            <a:off x="616720" y="4105539"/>
            <a:ext cx="2022045" cy="253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696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7" grpId="1"/>
      <p:bldP spid="18" grpId="0"/>
      <p:bldP spid="19" grpId="0"/>
      <p:bldP spid="19" grpId="1"/>
      <p:bldP spid="20" grpId="0"/>
      <p:bldP spid="21" grpId="0"/>
      <p:bldP spid="21" grpId="1"/>
      <p:bldP spid="22" grpId="0"/>
      <p:bldP spid="23" grpId="0"/>
      <p:bldP spid="23" grpId="1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E165AF-B870-4399-81D2-486D3DFA97C1}"/>
              </a:ext>
            </a:extLst>
          </p:cNvPr>
          <p:cNvSpPr/>
          <p:nvPr/>
        </p:nvSpPr>
        <p:spPr>
          <a:xfrm>
            <a:off x="2883407" y="569693"/>
            <a:ext cx="7410893" cy="1062802"/>
          </a:xfrm>
          <a:prstGeom prst="roundRect">
            <a:avLst/>
          </a:prstGeom>
          <a:solidFill>
            <a:srgbClr val="FEBA02"/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thêm hai đoạn thẳng vào mỗi hình dưới đây để được hình thang:</a:t>
            </a:r>
          </a:p>
        </p:txBody>
      </p:sp>
      <p:sp>
        <p:nvSpPr>
          <p:cNvPr id="3" name="椭圆 9">
            <a:extLst>
              <a:ext uri="{FF2B5EF4-FFF2-40B4-BE49-F238E27FC236}">
                <a16:creationId xmlns:a16="http://schemas.microsoft.com/office/drawing/2014/main" id="{8FA005DC-811C-4616-A3C5-A98BFF1A1F02}"/>
              </a:ext>
            </a:extLst>
          </p:cNvPr>
          <p:cNvSpPr/>
          <p:nvPr/>
        </p:nvSpPr>
        <p:spPr>
          <a:xfrm>
            <a:off x="2124435" y="565824"/>
            <a:ext cx="1160944" cy="1062803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8000" b="1">
                <a:ln w="0">
                  <a:solidFill>
                    <a:schemeClr val="tx1"/>
                  </a:solidFill>
                </a:ln>
                <a:solidFill>
                  <a:srgbClr val="FEBA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3</a:t>
            </a:r>
            <a:endParaRPr lang="zh-CN" altLang="en-US" sz="8000" b="1" dirty="0">
              <a:ln w="0">
                <a:solidFill>
                  <a:schemeClr val="tx1"/>
                </a:solidFill>
              </a:ln>
              <a:solidFill>
                <a:srgbClr val="FEBA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4373-9A1D-405B-AA52-9FAF93DCABD3}"/>
              </a:ext>
            </a:extLst>
          </p:cNvPr>
          <p:cNvSpPr txBox="1"/>
          <p:nvPr/>
        </p:nvSpPr>
        <p:spPr>
          <a:xfrm>
            <a:off x="212648" y="6343170"/>
            <a:ext cx="2243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Ngoài chuẩn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AA2175-0429-4B3D-ACEF-86DE39B19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21" t="35814" r="10610" b="18915"/>
          <a:stretch/>
        </p:blipFill>
        <p:spPr>
          <a:xfrm>
            <a:off x="2456117" y="1994456"/>
            <a:ext cx="7410894" cy="257923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3DD8273-7C91-4EBC-B45C-699F9A13431F}"/>
              </a:ext>
            </a:extLst>
          </p:cNvPr>
          <p:cNvSpPr txBox="1"/>
          <p:nvPr/>
        </p:nvSpPr>
        <p:spPr>
          <a:xfrm>
            <a:off x="2966484" y="4873338"/>
            <a:ext cx="7410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vẽ được hình thang, ta cần chú ý điều gì?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F2561E-6512-43A8-9B22-2498025EE066}"/>
              </a:ext>
            </a:extLst>
          </p:cNvPr>
          <p:cNvSpPr txBox="1"/>
          <p:nvPr/>
        </p:nvSpPr>
        <p:spPr>
          <a:xfrm>
            <a:off x="2562442" y="4873338"/>
            <a:ext cx="7591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vẽ được hình thang, ta cần chú ý vẽ được hai đường thẳng song song.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EE14ED-ACD9-4678-99D6-6DE80EFA00E5}"/>
              </a:ext>
            </a:extLst>
          </p:cNvPr>
          <p:cNvCxnSpPr>
            <a:cxnSpLocks/>
          </p:cNvCxnSpPr>
          <p:nvPr/>
        </p:nvCxnSpPr>
        <p:spPr>
          <a:xfrm>
            <a:off x="3200315" y="3965944"/>
            <a:ext cx="25837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A21D4E5-C829-4702-85A9-7AA48DC0978B}"/>
              </a:ext>
            </a:extLst>
          </p:cNvPr>
          <p:cNvCxnSpPr/>
          <p:nvPr/>
        </p:nvCxnSpPr>
        <p:spPr>
          <a:xfrm>
            <a:off x="5326912" y="2690037"/>
            <a:ext cx="457200" cy="1275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D9B1992-26D1-4338-BBB2-C597CDA100E9}"/>
              </a:ext>
            </a:extLst>
          </p:cNvPr>
          <p:cNvCxnSpPr/>
          <p:nvPr/>
        </p:nvCxnSpPr>
        <p:spPr>
          <a:xfrm>
            <a:off x="7091917" y="2690037"/>
            <a:ext cx="17331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E66E5AA-0B90-47CE-982B-C371995CE3C4}"/>
              </a:ext>
            </a:extLst>
          </p:cNvPr>
          <p:cNvCxnSpPr/>
          <p:nvPr/>
        </p:nvCxnSpPr>
        <p:spPr>
          <a:xfrm>
            <a:off x="8825024" y="2690037"/>
            <a:ext cx="404036" cy="1275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图片 5">
            <a:extLst>
              <a:ext uri="{FF2B5EF4-FFF2-40B4-BE49-F238E27FC236}">
                <a16:creationId xmlns:a16="http://schemas.microsoft.com/office/drawing/2014/main" id="{1A00A517-71D9-4B27-A382-0F36721CCE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030" y="3795805"/>
            <a:ext cx="1910902" cy="25844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8894294-E9AD-4041-AEDC-4344C41BDA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t="47652" r="58690" b="9017"/>
          <a:stretch/>
        </p:blipFill>
        <p:spPr>
          <a:xfrm>
            <a:off x="616720" y="4105539"/>
            <a:ext cx="2022045" cy="253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779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0" grpId="0"/>
      <p:bldP spid="30" grpId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E165AF-B870-4399-81D2-486D3DFA97C1}"/>
              </a:ext>
            </a:extLst>
          </p:cNvPr>
          <p:cNvSpPr/>
          <p:nvPr/>
        </p:nvSpPr>
        <p:spPr>
          <a:xfrm>
            <a:off x="1628765" y="643109"/>
            <a:ext cx="4803933" cy="780642"/>
          </a:xfrm>
          <a:prstGeom prst="roundRect">
            <a:avLst/>
          </a:prstGeom>
          <a:solidFill>
            <a:srgbClr val="FEBA02"/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ABCD có:</a:t>
            </a:r>
          </a:p>
        </p:txBody>
      </p:sp>
      <p:sp>
        <p:nvSpPr>
          <p:cNvPr id="3" name="椭圆 9">
            <a:extLst>
              <a:ext uri="{FF2B5EF4-FFF2-40B4-BE49-F238E27FC236}">
                <a16:creationId xmlns:a16="http://schemas.microsoft.com/office/drawing/2014/main" id="{8FA005DC-811C-4616-A3C5-A98BFF1A1F02}"/>
              </a:ext>
            </a:extLst>
          </p:cNvPr>
          <p:cNvSpPr/>
          <p:nvPr/>
        </p:nvSpPr>
        <p:spPr>
          <a:xfrm>
            <a:off x="880426" y="502029"/>
            <a:ext cx="1160944" cy="1062803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8000" b="1">
                <a:ln w="0">
                  <a:solidFill>
                    <a:schemeClr val="tx1"/>
                  </a:solidFill>
                </a:ln>
                <a:solidFill>
                  <a:srgbClr val="FEBA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4</a:t>
            </a:r>
            <a:endParaRPr lang="zh-CN" altLang="en-US" sz="8000" b="1" dirty="0">
              <a:ln w="0">
                <a:solidFill>
                  <a:schemeClr val="tx1"/>
                </a:solidFill>
              </a:ln>
              <a:solidFill>
                <a:srgbClr val="FEBA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7759579E-2FD6-4A12-B2CB-01965D278595}"/>
              </a:ext>
            </a:extLst>
          </p:cNvPr>
          <p:cNvGrpSpPr>
            <a:grpSpLocks/>
          </p:cNvGrpSpPr>
          <p:nvPr/>
        </p:nvGrpSpPr>
        <p:grpSpPr bwMode="auto">
          <a:xfrm>
            <a:off x="1772844" y="2334932"/>
            <a:ext cx="2590800" cy="1066800"/>
            <a:chOff x="1872" y="1584"/>
            <a:chExt cx="1632" cy="672"/>
          </a:xfrm>
        </p:grpSpPr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A6A37A2F-193D-4495-A69D-7E55F80703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1584"/>
              <a:ext cx="100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2CBDDA1E-8696-488B-93C3-9C148E8A3F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1584"/>
              <a:ext cx="0" cy="6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2">
              <a:extLst>
                <a:ext uri="{FF2B5EF4-FFF2-40B4-BE49-F238E27FC236}">
                  <a16:creationId xmlns:a16="http://schemas.microsoft.com/office/drawing/2014/main" id="{711EBA90-675B-41B4-AA16-F11CE08262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256"/>
              <a:ext cx="16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D93CE978-FD68-458C-B804-2E8FB2F0E6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584"/>
              <a:ext cx="624" cy="6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Rectangle 14">
            <a:extLst>
              <a:ext uri="{FF2B5EF4-FFF2-40B4-BE49-F238E27FC236}">
                <a16:creationId xmlns:a16="http://schemas.microsoft.com/office/drawing/2014/main" id="{6FB90BC2-34E5-46FD-820E-70529886A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1326" y="3256493"/>
            <a:ext cx="152400" cy="152400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F6D6BA0D-4793-428E-8AD3-9F402C21B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1326" y="2352726"/>
            <a:ext cx="152400" cy="152400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F46C3F38-9A7C-41E2-8B15-BAD57CCE3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9726" y="3190926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8B71A79D-3BAD-4E1E-B4A1-37A711197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126" y="1971726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D49D544C-EA9D-4262-9308-A5180F210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926" y="3190926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24" name="Text Box 20">
            <a:extLst>
              <a:ext uri="{FF2B5EF4-FFF2-40B4-BE49-F238E27FC236}">
                <a16:creationId xmlns:a16="http://schemas.microsoft.com/office/drawing/2014/main" id="{AD3FFDB4-54B8-4A62-9E99-B84C5F6A6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926" y="1971726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D2F0B0-6CF8-4C25-8246-9CB6299FB257}"/>
              </a:ext>
            </a:extLst>
          </p:cNvPr>
          <p:cNvSpPr txBox="1"/>
          <p:nvPr/>
        </p:nvSpPr>
        <p:spPr>
          <a:xfrm>
            <a:off x="5020205" y="1830646"/>
            <a:ext cx="5305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Những góc nào là góc vuông?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35885EC-362B-4FCA-B337-406E662BF3AE}"/>
              </a:ext>
            </a:extLst>
          </p:cNvPr>
          <p:cNvSpPr/>
          <p:nvPr/>
        </p:nvSpPr>
        <p:spPr>
          <a:xfrm>
            <a:off x="5041470" y="2428926"/>
            <a:ext cx="340242" cy="31250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8B6C79-4BF3-4117-9D81-DD6022FF8A6A}"/>
              </a:ext>
            </a:extLst>
          </p:cNvPr>
          <p:cNvSpPr txBox="1"/>
          <p:nvPr/>
        </p:nvSpPr>
        <p:spPr>
          <a:xfrm>
            <a:off x="5342726" y="2323567"/>
            <a:ext cx="5305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A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D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là hai góc vuông.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88BC23-81AE-4708-A757-EF83DC605974}"/>
              </a:ext>
            </a:extLst>
          </p:cNvPr>
          <p:cNvCxnSpPr/>
          <p:nvPr/>
        </p:nvCxnSpPr>
        <p:spPr>
          <a:xfrm>
            <a:off x="1761326" y="3267126"/>
            <a:ext cx="152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89CC231-CD67-4D4D-87A9-F1EBB96C1994}"/>
              </a:ext>
            </a:extLst>
          </p:cNvPr>
          <p:cNvCxnSpPr>
            <a:cxnSpLocks/>
          </p:cNvCxnSpPr>
          <p:nvPr/>
        </p:nvCxnSpPr>
        <p:spPr>
          <a:xfrm rot="5400000">
            <a:off x="1839295" y="3334462"/>
            <a:ext cx="152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B1DA40D-98E0-4CAF-9E65-C42A1EF018ED}"/>
              </a:ext>
            </a:extLst>
          </p:cNvPr>
          <p:cNvCxnSpPr/>
          <p:nvPr/>
        </p:nvCxnSpPr>
        <p:spPr>
          <a:xfrm>
            <a:off x="1764865" y="2515754"/>
            <a:ext cx="152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CCBD18B-FF53-4181-B2C5-97A9E9AB2320}"/>
              </a:ext>
            </a:extLst>
          </p:cNvPr>
          <p:cNvCxnSpPr>
            <a:cxnSpLocks/>
          </p:cNvCxnSpPr>
          <p:nvPr/>
        </p:nvCxnSpPr>
        <p:spPr>
          <a:xfrm rot="5400000">
            <a:off x="1842833" y="2444868"/>
            <a:ext cx="152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32B10B3-A2D1-4D97-BD2E-D2C20C8672C4}"/>
              </a:ext>
            </a:extLst>
          </p:cNvPr>
          <p:cNvSpPr txBox="1"/>
          <p:nvPr/>
        </p:nvSpPr>
        <p:spPr>
          <a:xfrm>
            <a:off x="5041470" y="2915917"/>
            <a:ext cx="6549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Cạnh bên nào vuông góc với hai đáy?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5D811C76-CF6C-4357-B5DF-87911607A7AC}"/>
              </a:ext>
            </a:extLst>
          </p:cNvPr>
          <p:cNvSpPr/>
          <p:nvPr/>
        </p:nvSpPr>
        <p:spPr>
          <a:xfrm>
            <a:off x="5052103" y="3538563"/>
            <a:ext cx="340242" cy="31250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118E8E-3699-4379-BCE0-D9B97013AD1D}"/>
              </a:ext>
            </a:extLst>
          </p:cNvPr>
          <p:cNvSpPr txBox="1"/>
          <p:nvPr/>
        </p:nvSpPr>
        <p:spPr>
          <a:xfrm>
            <a:off x="5542086" y="3439534"/>
            <a:ext cx="6123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bên AD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vuông góc với hai đáy AB và DC.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8FB522-7C55-42E7-8347-933DA58BADDC}"/>
              </a:ext>
            </a:extLst>
          </p:cNvPr>
          <p:cNvCxnSpPr/>
          <p:nvPr/>
        </p:nvCxnSpPr>
        <p:spPr>
          <a:xfrm>
            <a:off x="1783477" y="2334200"/>
            <a:ext cx="16002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E1712EB-E837-484E-8465-5E8C01AB89BB}"/>
              </a:ext>
            </a:extLst>
          </p:cNvPr>
          <p:cNvCxnSpPr>
            <a:cxnSpLocks/>
          </p:cNvCxnSpPr>
          <p:nvPr/>
        </p:nvCxnSpPr>
        <p:spPr>
          <a:xfrm>
            <a:off x="1750693" y="3399996"/>
            <a:ext cx="262358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11">
            <a:extLst>
              <a:ext uri="{FF2B5EF4-FFF2-40B4-BE49-F238E27FC236}">
                <a16:creationId xmlns:a16="http://schemas.microsoft.com/office/drawing/2014/main" id="{9CF302F2-C495-410A-80B3-F05D0C3FC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593" y="1835722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</a:rPr>
              <a:t>Đáy bé </a:t>
            </a:r>
          </a:p>
        </p:txBody>
      </p:sp>
      <p:sp>
        <p:nvSpPr>
          <p:cNvPr id="48" name="Text Box 11">
            <a:extLst>
              <a:ext uri="{FF2B5EF4-FFF2-40B4-BE49-F238E27FC236}">
                <a16:creationId xmlns:a16="http://schemas.microsoft.com/office/drawing/2014/main" id="{99DF5DB9-5B85-4F5D-9A2B-C2BE40C1D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377" y="3345404"/>
            <a:ext cx="19089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</a:rPr>
              <a:t>Đáy lớn 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288A099-B45E-45AA-B07A-EC3FBDCC67C2}"/>
              </a:ext>
            </a:extLst>
          </p:cNvPr>
          <p:cNvCxnSpPr/>
          <p:nvPr/>
        </p:nvCxnSpPr>
        <p:spPr>
          <a:xfrm>
            <a:off x="1772844" y="2323567"/>
            <a:ext cx="0" cy="10657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8844571-4EE3-4980-814E-02F4957EEC93}"/>
              </a:ext>
            </a:extLst>
          </p:cNvPr>
          <p:cNvSpPr txBox="1"/>
          <p:nvPr/>
        </p:nvSpPr>
        <p:spPr>
          <a:xfrm>
            <a:off x="1628765" y="4500092"/>
            <a:ext cx="9001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có một cạnh bên vuông góc với hai đáy gọi là hình thang vuông.</a:t>
            </a:r>
            <a:endParaRPr lang="en-US" sz="3600">
              <a:solidFill>
                <a:srgbClr val="C00000"/>
              </a:solidFill>
            </a:endParaRPr>
          </a:p>
        </p:txBody>
      </p:sp>
      <p:pic>
        <p:nvPicPr>
          <p:cNvPr id="57" name="图片 10">
            <a:extLst>
              <a:ext uri="{FF2B5EF4-FFF2-40B4-BE49-F238E27FC236}">
                <a16:creationId xmlns:a16="http://schemas.microsoft.com/office/drawing/2014/main" id="{8845EFFE-0764-40B3-8C8E-E56391DF31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99500" y="0"/>
            <a:ext cx="3505200" cy="1602363"/>
          </a:xfrm>
          <a:prstGeom prst="rect">
            <a:avLst/>
          </a:prstGeom>
        </p:spPr>
      </p:pic>
      <p:pic>
        <p:nvPicPr>
          <p:cNvPr id="58" name="图片 9">
            <a:extLst>
              <a:ext uri="{FF2B5EF4-FFF2-40B4-BE49-F238E27FC236}">
                <a16:creationId xmlns:a16="http://schemas.microsoft.com/office/drawing/2014/main" id="{32B03F64-C3D4-40BB-8AFB-6E78A03F5D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 rot="16804766">
            <a:off x="9630859" y="555632"/>
            <a:ext cx="1768500" cy="13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05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5" grpId="0"/>
      <p:bldP spid="6" grpId="0" animBg="1"/>
      <p:bldP spid="28" grpId="0"/>
      <p:bldP spid="43" grpId="0"/>
      <p:bldP spid="44" grpId="0" animBg="1"/>
      <p:bldP spid="45" grpId="0"/>
      <p:bldP spid="47" grpId="0"/>
      <p:bldP spid="48" grpId="0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158183" y="1647399"/>
            <a:ext cx="8183878" cy="4082795"/>
          </a:xfrm>
          <a:prstGeom prst="roundRect">
            <a:avLst>
              <a:gd name="adj" fmla="val 11994"/>
            </a:avLst>
          </a:prstGeom>
          <a:solidFill>
            <a:srgbClr val="EB8F58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53469-4715-4DF9-B2E9-310434EDE997}"/>
              </a:ext>
            </a:extLst>
          </p:cNvPr>
          <p:cNvSpPr txBox="1"/>
          <p:nvPr/>
        </p:nvSpPr>
        <p:spPr>
          <a:xfrm>
            <a:off x="3926020" y="539403"/>
            <a:ext cx="36124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obster" panose="00000500000000000000" pitchFamily="2" charset="0"/>
              </a:rPr>
              <a:t>Củng cố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15113D3-1A0E-4C0C-9804-380DE1E476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69776">
            <a:off x="520677" y="395533"/>
            <a:ext cx="1798371" cy="919417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BFA7F27E-69DB-491F-B2DA-E6BAD6FCC9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99500" y="0"/>
            <a:ext cx="3505200" cy="16023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7997588-8077-416D-95D4-8E9B2A6EA5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 rot="16804766">
            <a:off x="9630859" y="555632"/>
            <a:ext cx="1768500" cy="1317870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8CA29A95-B87E-4B8D-ABDF-E744BA4D6B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649" y="2860140"/>
            <a:ext cx="1910902" cy="258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DA459E-D0C9-43F9-B6F3-0FCD9357EDDC}"/>
              </a:ext>
            </a:extLst>
          </p:cNvPr>
          <p:cNvSpPr txBox="1"/>
          <p:nvPr/>
        </p:nvSpPr>
        <p:spPr>
          <a:xfrm>
            <a:off x="1833802" y="1961139"/>
            <a:ext cx="6156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là hình như thế nào?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32943C5-888C-47C0-AD5A-30CA7F1097D3}"/>
              </a:ext>
            </a:extLst>
          </p:cNvPr>
          <p:cNvSpPr/>
          <p:nvPr/>
        </p:nvSpPr>
        <p:spPr>
          <a:xfrm>
            <a:off x="1559529" y="2614606"/>
            <a:ext cx="340242" cy="31250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294116-5445-4BD6-B6DA-DF92CEB5BE0D}"/>
              </a:ext>
            </a:extLst>
          </p:cNvPr>
          <p:cNvSpPr txBox="1"/>
          <p:nvPr/>
        </p:nvSpPr>
        <p:spPr>
          <a:xfrm>
            <a:off x="2054359" y="2480346"/>
            <a:ext cx="6846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có một cặp cạnh đối diện song song.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4523D3-C439-44DE-BB13-06E1AE65D44C}"/>
              </a:ext>
            </a:extLst>
          </p:cNvPr>
          <p:cNvSpPr txBox="1"/>
          <p:nvPr/>
        </p:nvSpPr>
        <p:spPr>
          <a:xfrm>
            <a:off x="1834560" y="3550727"/>
            <a:ext cx="7123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vuông là hình như thế nào?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0440F28-93CA-4EB8-A8A5-C03C1DA7626B}"/>
              </a:ext>
            </a:extLst>
          </p:cNvPr>
          <p:cNvSpPr/>
          <p:nvPr/>
        </p:nvSpPr>
        <p:spPr>
          <a:xfrm>
            <a:off x="1562055" y="4355645"/>
            <a:ext cx="340242" cy="31250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8E8677-DA21-4524-BD21-B0562D1D3AE8}"/>
              </a:ext>
            </a:extLst>
          </p:cNvPr>
          <p:cNvSpPr txBox="1"/>
          <p:nvPr/>
        </p:nvSpPr>
        <p:spPr>
          <a:xfrm>
            <a:off x="2054359" y="4229355"/>
            <a:ext cx="6903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vuông có một cạnh bên vuông góc với hai đáy.</a:t>
            </a:r>
          </a:p>
        </p:txBody>
      </p:sp>
    </p:spTree>
    <p:extLst>
      <p:ext uri="{BB962C8B-B14F-4D97-AF65-F5344CB8AC3E}">
        <p14:creationId xmlns:p14="http://schemas.microsoft.com/office/powerpoint/2010/main" val="37447726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3" grpId="0"/>
      <p:bldP spid="13" grpId="0" animBg="1"/>
      <p:bldP spid="17" grpId="0"/>
      <p:bldP spid="18" grpId="0"/>
      <p:bldP spid="19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99500" y="0"/>
            <a:ext cx="3505200" cy="16023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-744810" y="2801792"/>
            <a:ext cx="6536102" cy="4677537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3352555" y="5098506"/>
            <a:ext cx="5736330" cy="1167697"/>
            <a:chOff x="3565238" y="3328790"/>
            <a:chExt cx="5736330" cy="116769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40" t="57294" r="19740" b="7605"/>
            <a:stretch/>
          </p:blipFill>
          <p:spPr>
            <a:xfrm>
              <a:off x="3565238" y="3328790"/>
              <a:ext cx="5736330" cy="1167697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3696053" y="3575223"/>
              <a:ext cx="5036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E</a:t>
              </a:r>
              <a:endParaRPr lang="zh-CN" altLang="en-US" sz="36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288362" y="3521831"/>
              <a:ext cx="5501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D</a:t>
              </a:r>
              <a:endParaRPr lang="zh-CN" altLang="en-US" sz="4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921781" y="3521831"/>
              <a:ext cx="5774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U</a:t>
              </a:r>
              <a:endParaRPr lang="zh-CN" altLang="en-US" sz="4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612132" y="3506333"/>
              <a:ext cx="4988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F</a:t>
              </a:r>
              <a:endParaRPr lang="zh-CN" altLang="en-US" sz="4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364784" y="3479799"/>
              <a:ext cx="3497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I</a:t>
              </a:r>
              <a:endParaRPr lang="zh-CN" altLang="en-US" sz="4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888098" y="3529210"/>
              <a:ext cx="6206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V</a:t>
              </a:r>
              <a:endParaRPr lang="zh-CN" altLang="en-US" sz="4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728115" y="3529210"/>
              <a:ext cx="5389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E</a:t>
              </a:r>
              <a:endParaRPr lang="zh-CN" altLang="en-US" sz="4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A8AA9BF-93A6-4EE0-9088-ED47C31DC4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t="47652" r="58690" b="9017"/>
          <a:stretch/>
        </p:blipFill>
        <p:spPr>
          <a:xfrm>
            <a:off x="184061" y="4464437"/>
            <a:ext cx="2022045" cy="2534894"/>
          </a:xfrm>
          <a:prstGeom prst="rect">
            <a:avLst/>
          </a:prstGeom>
        </p:spPr>
      </p:pic>
      <p:pic>
        <p:nvPicPr>
          <p:cNvPr id="39" name="图片 5">
            <a:extLst>
              <a:ext uri="{FF2B5EF4-FFF2-40B4-BE49-F238E27FC236}">
                <a16:creationId xmlns:a16="http://schemas.microsoft.com/office/drawing/2014/main" id="{7F595A3C-F529-4213-9E98-FFDB104A91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4761" y="4204348"/>
            <a:ext cx="2102689" cy="2500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FA6002-8379-4589-8777-3995CB88AA21}"/>
              </a:ext>
            </a:extLst>
          </p:cNvPr>
          <p:cNvSpPr txBox="1"/>
          <p:nvPr/>
        </p:nvSpPr>
        <p:spPr>
          <a:xfrm>
            <a:off x="2693275" y="1149382"/>
            <a:ext cx="67513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622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obster" panose="00000500000000000000" pitchFamily="2" charset="0"/>
              </a:rPr>
              <a:t>Tạm biệt </a:t>
            </a:r>
          </a:p>
          <a:p>
            <a:pPr algn="ctr"/>
            <a:r>
              <a:rPr lang="en-US" sz="8800" b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622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obster" panose="00000500000000000000" pitchFamily="2" charset="0"/>
              </a:rPr>
              <a:t>và hẹn gặp lại!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0D5CA851-7172-4DE5-9337-F5C93BDF44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69776">
            <a:off x="818388" y="803475"/>
            <a:ext cx="1798371" cy="919417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id="{AF0AB79C-B000-4E5C-8CC2-DCC548A4B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 rot="16804766">
            <a:off x="9630859" y="555632"/>
            <a:ext cx="1768500" cy="13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08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498</Words>
  <Application>Microsoft Macintosh PowerPoint</Application>
  <PresentationFormat>Widescreen</PresentationFormat>
  <Paragraphs>107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DengXian Light</vt:lpstr>
      <vt:lpstr>字魂27号-布丁体</vt:lpstr>
      <vt:lpstr>Times New Roman</vt:lpstr>
      <vt:lpstr>UTM French Vanilla</vt:lpstr>
      <vt:lpstr>DengXian</vt:lpstr>
      <vt:lpstr>Lobster</vt:lpstr>
      <vt:lpstr>.VnTime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Microsoft Office User</cp:lastModifiedBy>
  <cp:revision>62</cp:revision>
  <dcterms:created xsi:type="dcterms:W3CDTF">2019-12-28T02:24:06Z</dcterms:created>
  <dcterms:modified xsi:type="dcterms:W3CDTF">2022-12-28T20:58:11Z</dcterms:modified>
</cp:coreProperties>
</file>