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936" r:id="rId2"/>
    <p:sldMasterId id="2147483955" r:id="rId3"/>
  </p:sldMasterIdLst>
  <p:notesMasterIdLst>
    <p:notesMasterId r:id="rId45"/>
  </p:notesMasterIdLst>
  <p:sldIdLst>
    <p:sldId id="283" r:id="rId4"/>
    <p:sldId id="355" r:id="rId5"/>
    <p:sldId id="288" r:id="rId6"/>
    <p:sldId id="289" r:id="rId7"/>
    <p:sldId id="290" r:id="rId8"/>
    <p:sldId id="291" r:id="rId9"/>
    <p:sldId id="413" r:id="rId10"/>
    <p:sldId id="414" r:id="rId11"/>
    <p:sldId id="356" r:id="rId12"/>
    <p:sldId id="358" r:id="rId13"/>
    <p:sldId id="319" r:id="rId14"/>
    <p:sldId id="575" r:id="rId15"/>
    <p:sldId id="584" r:id="rId16"/>
    <p:sldId id="580" r:id="rId17"/>
    <p:sldId id="576" r:id="rId18"/>
    <p:sldId id="577" r:id="rId19"/>
    <p:sldId id="395" r:id="rId20"/>
    <p:sldId id="400" r:id="rId21"/>
    <p:sldId id="403" r:id="rId22"/>
    <p:sldId id="404" r:id="rId23"/>
    <p:sldId id="405" r:id="rId24"/>
    <p:sldId id="390" r:id="rId25"/>
    <p:sldId id="416" r:id="rId26"/>
    <p:sldId id="578" r:id="rId27"/>
    <p:sldId id="579" r:id="rId28"/>
    <p:sldId id="418" r:id="rId29"/>
    <p:sldId id="376" r:id="rId30"/>
    <p:sldId id="377" r:id="rId31"/>
    <p:sldId id="378" r:id="rId32"/>
    <p:sldId id="402" r:id="rId33"/>
    <p:sldId id="419" r:id="rId34"/>
    <p:sldId id="420" r:id="rId35"/>
    <p:sldId id="397" r:id="rId36"/>
    <p:sldId id="421" r:id="rId37"/>
    <p:sldId id="582" r:id="rId38"/>
    <p:sldId id="422" r:id="rId39"/>
    <p:sldId id="581" r:id="rId40"/>
    <p:sldId id="558" r:id="rId41"/>
    <p:sldId id="583" r:id="rId42"/>
    <p:sldId id="353" r:id="rId43"/>
    <p:sldId id="362" r:id="rId4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1B8A74"/>
    <a:srgbClr val="FFE699"/>
    <a:srgbClr val="BDD7EE"/>
    <a:srgbClr val="276E2F"/>
    <a:srgbClr val="000000"/>
    <a:srgbClr val="F1575C"/>
    <a:srgbClr val="E6F5F4"/>
    <a:srgbClr val="7FC289"/>
    <a:srgbClr val="41B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2327" autoAdjust="0"/>
  </p:normalViewPr>
  <p:slideViewPr>
    <p:cSldViewPr>
      <p:cViewPr>
        <p:scale>
          <a:sx n="75" d="100"/>
          <a:sy n="75" d="100"/>
        </p:scale>
        <p:origin x="1782" y="10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38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38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8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38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5AA9359-B197-4963-9A0F-6E2399C919DE}" type="slidenum">
              <a:rPr lang="en-US"/>
              <a:pPr>
                <a:defRPr/>
              </a:pPr>
              <a:t>‹#›</a:t>
            </a:fld>
            <a:endParaRPr lang="en-US"/>
          </a:p>
        </p:txBody>
      </p:sp>
    </p:spTree>
    <p:extLst>
      <p:ext uri="{BB962C8B-B14F-4D97-AF65-F5344CB8AC3E}">
        <p14:creationId xmlns:p14="http://schemas.microsoft.com/office/powerpoint/2010/main" val="804869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chậu</a:t>
            </a:r>
            <a:r>
              <a:rPr lang="en-US" baseline="0"/>
              <a:t> hoa ra câu hỏi.</a:t>
            </a:r>
          </a:p>
          <a:p>
            <a:r>
              <a:rPr lang="en-US" baseline="0"/>
              <a:t>Bấm hình người di chuyển đến chậu hoa tiếp theo.</a:t>
            </a:r>
          </a:p>
          <a:p>
            <a:r>
              <a:rPr lang="en-US" baseline="0"/>
              <a:t>Bấm hình người ra you win</a:t>
            </a:r>
          </a:p>
          <a:p>
            <a:endParaRPr lang="en-US"/>
          </a:p>
        </p:txBody>
      </p:sp>
      <p:sp>
        <p:nvSpPr>
          <p:cNvPr id="4" name="Slide Number Placeholder 3"/>
          <p:cNvSpPr>
            <a:spLocks noGrp="1"/>
          </p:cNvSpPr>
          <p:nvPr>
            <p:ph type="sldNum" sz="quarter" idx="10"/>
          </p:nvPr>
        </p:nvSpPr>
        <p:spPr/>
        <p:txBody>
          <a:bodyPr/>
          <a:lstStyle/>
          <a:p>
            <a:pPr>
              <a:defRPr/>
            </a:pPr>
            <a:fld id="{65AA9359-B197-4963-9A0F-6E2399C919DE}" type="slidenum">
              <a:rPr lang="en-US" smtClean="0"/>
              <a:pPr>
                <a:defRPr/>
              </a:pPr>
              <a:t>4</a:t>
            </a:fld>
            <a:endParaRPr lang="en-US"/>
          </a:p>
        </p:txBody>
      </p:sp>
    </p:spTree>
    <p:extLst>
      <p:ext uri="{BB962C8B-B14F-4D97-AF65-F5344CB8AC3E}">
        <p14:creationId xmlns:p14="http://schemas.microsoft.com/office/powerpoint/2010/main" val="276482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ND tranh: Tranh vẽ ở một buôn làng, mọi người dân rất phấn khỏi, vui vẻ đón tiếp một cô giáo trẻ.</a:t>
            </a:r>
          </a:p>
          <a:p>
            <a:r>
              <a:rPr lang="en-US"/>
              <a:t>GV giới thiệu: Người dân miền núi nước ta rất ham học. Họ muốn mang cái chữ về bản để xóa doid nghèo, lạc hậu. Bài tập đọc Buôn chư lênh đốn cô giáo phản ánh lòng ham muốn đó. Các em cùng học bài để hiểu những biểu hiện của sự ham muốn đó ấy.</a:t>
            </a:r>
          </a:p>
        </p:txBody>
      </p:sp>
      <p:sp>
        <p:nvSpPr>
          <p:cNvPr id="4" name="Slide Number Placeholder 3"/>
          <p:cNvSpPr>
            <a:spLocks noGrp="1"/>
          </p:cNvSpPr>
          <p:nvPr>
            <p:ph type="sldNum" sz="quarter" idx="5"/>
          </p:nvPr>
        </p:nvSpPr>
        <p:spPr/>
        <p:txBody>
          <a:bodyPr/>
          <a:lstStyle/>
          <a:p>
            <a:pPr>
              <a:defRPr/>
            </a:pPr>
            <a:fld id="{65AA9359-B197-4963-9A0F-6E2399C919DE}" type="slidenum">
              <a:rPr lang="en-US" smtClean="0"/>
              <a:pPr>
                <a:defRPr/>
              </a:pPr>
              <a:t>8</a:t>
            </a:fld>
            <a:endParaRPr lang="en-US"/>
          </a:p>
        </p:txBody>
      </p:sp>
    </p:spTree>
    <p:extLst>
      <p:ext uri="{BB962C8B-B14F-4D97-AF65-F5344CB8AC3E}">
        <p14:creationId xmlns:p14="http://schemas.microsoft.com/office/powerpoint/2010/main" val="89339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24A8022-7C07-4BA5-87F6-9FB3C146CA6A}"/>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1376CECE-AE4F-4782-B19C-FEC3FCF3F857}"/>
              </a:ext>
            </a:extLst>
          </p:cNvPr>
          <p:cNvSpPr>
            <a:spLocks noGrp="1"/>
          </p:cNvSpPr>
          <p:nvPr>
            <p:ph type="body" idx="1"/>
          </p:nvPr>
        </p:nvSpPr>
        <p:spPr>
          <a:noFill/>
        </p:spPr>
        <p:txBody>
          <a:bodyPr/>
          <a:lstStyle/>
          <a:p>
            <a:endParaRPr lang="en-US" altLang="en-US"/>
          </a:p>
        </p:txBody>
      </p:sp>
      <p:sp>
        <p:nvSpPr>
          <p:cNvPr id="11268" name="Slide Number Placeholder 3">
            <a:extLst>
              <a:ext uri="{FF2B5EF4-FFF2-40B4-BE49-F238E27FC236}">
                <a16:creationId xmlns:a16="http://schemas.microsoft.com/office/drawing/2014/main" id="{EEA3F092-4F93-4250-B35E-A51312F976E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E6B711-638E-4FE9-9561-B6AB7ABB75BA}" type="slidenum">
              <a:rPr lang="en-US" altLang="en-US"/>
              <a:pPr/>
              <a:t>22</a:t>
            </a:fld>
            <a:endParaRPr lang="en-US" altLang="en-US"/>
          </a:p>
        </p:txBody>
      </p:sp>
    </p:spTree>
    <p:extLst>
      <p:ext uri="{BB962C8B-B14F-4D97-AF65-F5344CB8AC3E}">
        <p14:creationId xmlns:p14="http://schemas.microsoft.com/office/powerpoint/2010/main" val="153808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AA9359-B197-4963-9A0F-6E2399C919DE}" type="slidenum">
              <a:rPr lang="en-US" smtClean="0"/>
              <a:pPr>
                <a:defRPr/>
              </a:pPr>
              <a:t>31</a:t>
            </a:fld>
            <a:endParaRPr lang="en-US"/>
          </a:p>
        </p:txBody>
      </p:sp>
    </p:spTree>
    <p:extLst>
      <p:ext uri="{BB962C8B-B14F-4D97-AF65-F5344CB8AC3E}">
        <p14:creationId xmlns:p14="http://schemas.microsoft.com/office/powerpoint/2010/main" val="109870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0255" name="Rectangle 47"/>
          <p:cNvSpPr>
            <a:spLocks noGrp="1" noChangeArrowheads="1"/>
          </p:cNvSpPr>
          <p:nvPr>
            <p:ph type="ctrTitle"/>
          </p:nvPr>
        </p:nvSpPr>
        <p:spPr>
          <a:xfrm>
            <a:off x="3274485" y="596900"/>
            <a:ext cx="8257116" cy="3581400"/>
          </a:xfrm>
        </p:spPr>
        <p:txBody>
          <a:bodyPr/>
          <a:lstStyle>
            <a:lvl1pPr>
              <a:defRPr sz="5200" b="1"/>
            </a:lvl1pPr>
          </a:lstStyle>
          <a:p>
            <a:r>
              <a:rPr lang="en-US"/>
              <a:t>Click to edit Master title style</a:t>
            </a:r>
          </a:p>
        </p:txBody>
      </p:sp>
      <p:sp>
        <p:nvSpPr>
          <p:cNvPr id="350256"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47" name="Rectangle 45"/>
          <p:cNvSpPr>
            <a:spLocks noGrp="1" noChangeArrowheads="1"/>
          </p:cNvSpPr>
          <p:nvPr>
            <p:ph type="ftr" sz="quarter" idx="11"/>
          </p:nvPr>
        </p:nvSpPr>
        <p:spPr/>
        <p:txBody>
          <a:bodyPr/>
          <a:lstStyle>
            <a:lvl1pPr>
              <a:defRPr/>
            </a:lvl1pPr>
          </a:lstStyle>
          <a:p>
            <a:pPr>
              <a:defRPr/>
            </a:pPr>
            <a:endParaRPr lang="en-US"/>
          </a:p>
        </p:txBody>
      </p:sp>
      <p:sp>
        <p:nvSpPr>
          <p:cNvPr id="48" name="Rectangle 46"/>
          <p:cNvSpPr>
            <a:spLocks noGrp="1" noChangeArrowheads="1"/>
          </p:cNvSpPr>
          <p:nvPr>
            <p:ph type="sldNum" sz="quarter" idx="12"/>
          </p:nvPr>
        </p:nvSpPr>
        <p:spPr/>
        <p:txBody>
          <a:bodyPr/>
          <a:lstStyle>
            <a:lvl1pPr>
              <a:defRPr/>
            </a:lvl1pPr>
          </a:lstStyle>
          <a:p>
            <a:pPr>
              <a:defRPr/>
            </a:pPr>
            <a:fld id="{2CA03B23-C4FE-4299-9C1C-A8BC7C40A884}"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E3BEEC59-7156-4E80-A985-94FE5F2CAA0F}"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6385BAB4-1E19-4BEA-BF2B-A7A4EEB33112}"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B5F97AA4-4A06-464E-B648-26A6763D5635}"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p:cNvSpPr>
            <a:spLocks noGrp="1" noChangeArrowheads="1"/>
          </p:cNvSpPr>
          <p:nvPr>
            <p:ph type="dt" sz="half" idx="10"/>
          </p:nvPr>
        </p:nvSpPr>
        <p:spPr>
          <a:ln/>
        </p:spPr>
        <p:txBody>
          <a:bodyPr/>
          <a:lstStyle>
            <a:lvl1pPr>
              <a:defRPr/>
            </a:lvl1pPr>
          </a:lstStyle>
          <a:p>
            <a:pPr>
              <a:defRPr/>
            </a:pPr>
            <a:endParaRPr lang="en-US"/>
          </a:p>
        </p:txBody>
      </p:sp>
      <p:sp>
        <p:nvSpPr>
          <p:cNvPr id="4" name="Rectangle 48"/>
          <p:cNvSpPr>
            <a:spLocks noGrp="1" noChangeArrowheads="1"/>
          </p:cNvSpPr>
          <p:nvPr>
            <p:ph type="ftr" sz="quarter" idx="11"/>
          </p:nvPr>
        </p:nvSpPr>
        <p:spPr>
          <a:ln/>
        </p:spPr>
        <p:txBody>
          <a:bodyPr/>
          <a:lstStyle>
            <a:lvl1pPr>
              <a:defRPr/>
            </a:lvl1pPr>
          </a:lstStyle>
          <a:p>
            <a:pPr>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a:defRPr/>
            </a:pPr>
            <a:fld id="{B286E486-15B5-4F09-B983-3E4FB9C73009}"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5" name="图形 1">
            <a:extLst>
              <a:ext uri="{FF2B5EF4-FFF2-40B4-BE49-F238E27FC236}">
                <a16:creationId xmlns:a16="http://schemas.microsoft.com/office/drawing/2014/main" id="{46268FF8-A3C7-4DF0-BF08-BBB827C2EE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1042513"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6248400" y="-1"/>
            <a:ext cx="6858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A1C6EAB4-EFE3-4994-80EE-F9D448B008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C641F707-8680-47D7-8CB7-447D53E7C50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64627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03F42A0D-2167-4A48-BC34-102BE1A523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05790F96-2E52-40F8-828F-18BB8332BD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654864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图形 1">
            <a:extLst>
              <a:ext uri="{FF2B5EF4-FFF2-40B4-BE49-F238E27FC236}">
                <a16:creationId xmlns:a16="http://schemas.microsoft.com/office/drawing/2014/main" id="{BD366F68-4391-492B-8CF9-6BBEB04BE1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8" name="图形 11">
            <a:extLst>
              <a:ext uri="{FF2B5EF4-FFF2-40B4-BE49-F238E27FC236}">
                <a16:creationId xmlns:a16="http://schemas.microsoft.com/office/drawing/2014/main" id="{B61CCDB1-1D66-43D7-B6D3-7DEED404A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3344772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8" name="图形 1">
            <a:extLst>
              <a:ext uri="{FF2B5EF4-FFF2-40B4-BE49-F238E27FC236}">
                <a16:creationId xmlns:a16="http://schemas.microsoft.com/office/drawing/2014/main" id="{8931E2D6-9E82-4E63-96F4-BC0A222C02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7" name="图形 11">
            <a:extLst>
              <a:ext uri="{FF2B5EF4-FFF2-40B4-BE49-F238E27FC236}">
                <a16:creationId xmlns:a16="http://schemas.microsoft.com/office/drawing/2014/main" id="{052E7013-5AAF-4F3F-B1AF-1DFBA16EF7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910" y="-1"/>
            <a:ext cx="12016491" cy="6663613"/>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46989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A0A27F-F84A-49F4-A212-3428DD04E71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317B76D4-78DA-4FD6-8379-E42C321D7E87}"/>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2767EBC-E989-412F-9E55-F032936B48F3}"/>
              </a:ext>
            </a:extLst>
          </p:cNvPr>
          <p:cNvSpPr>
            <a:spLocks noGrp="1"/>
          </p:cNvSpPr>
          <p:nvPr>
            <p:ph type="sldNum" sz="quarter" idx="12"/>
          </p:nvPr>
        </p:nvSpPr>
        <p:spPr/>
        <p:txBody>
          <a:bodyPr/>
          <a:lstStyle/>
          <a:p>
            <a:pPr>
              <a:defRPr/>
            </a:pPr>
            <a:fld id="{B04B1B15-749C-4F46-AC03-F4FDEECC4EC0}" type="slidenum">
              <a:rPr lang="en-US" smtClean="0"/>
              <a:pPr>
                <a:defRPr/>
              </a:pPr>
              <a:t>‹#›</a:t>
            </a:fld>
            <a:endParaRPr lang="en-US"/>
          </a:p>
        </p:txBody>
      </p:sp>
      <p:pic>
        <p:nvPicPr>
          <p:cNvPr id="6" name="Picture 5">
            <a:extLst>
              <a:ext uri="{FF2B5EF4-FFF2-40B4-BE49-F238E27FC236}">
                <a16:creationId xmlns:a16="http://schemas.microsoft.com/office/drawing/2014/main" id="{79545FA9-9512-40A2-BAC4-770AA2936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2175"/>
            <a:ext cx="12192000" cy="4235825"/>
          </a:xfrm>
          <a:prstGeom prst="rect">
            <a:avLst/>
          </a:prstGeom>
        </p:spPr>
      </p:pic>
    </p:spTree>
    <p:extLst>
      <p:ext uri="{BB962C8B-B14F-4D97-AF65-F5344CB8AC3E}">
        <p14:creationId xmlns:p14="http://schemas.microsoft.com/office/powerpoint/2010/main" val="29501028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8" name="图片 6">
            <a:extLst>
              <a:ext uri="{FF2B5EF4-FFF2-40B4-BE49-F238E27FC236}">
                <a16:creationId xmlns:a16="http://schemas.microsoft.com/office/drawing/2014/main" id="{54F2371C-EF9F-4409-BB66-0100726809F8}"/>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9" name="图片 9">
            <a:extLst>
              <a:ext uri="{FF2B5EF4-FFF2-40B4-BE49-F238E27FC236}">
                <a16:creationId xmlns:a16="http://schemas.microsoft.com/office/drawing/2014/main" id="{7BCFCC7A-C663-4D39-BB1B-164F6BFB8049}"/>
              </a:ext>
            </a:extLst>
          </p:cNvPr>
          <p:cNvPicPr>
            <a:picLocks noChangeAspect="1"/>
          </p:cNvPicPr>
          <p:nvPr userDrawn="1"/>
        </p:nvPicPr>
        <p:blipFill rotWithShape="1">
          <a:blip r:embed="rId6"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10" name="图片 10">
            <a:extLst>
              <a:ext uri="{FF2B5EF4-FFF2-40B4-BE49-F238E27FC236}">
                <a16:creationId xmlns:a16="http://schemas.microsoft.com/office/drawing/2014/main" id="{275CA041-4647-4F9D-A0A6-55BE87EA3696}"/>
              </a:ext>
            </a:extLst>
          </p:cNvPr>
          <p:cNvPicPr>
            <a:picLocks noChangeAspect="1"/>
          </p:cNvPicPr>
          <p:nvPr userDrawn="1"/>
        </p:nvPicPr>
        <p:blipFill rotWithShape="1">
          <a:blip r:embed="rId7">
            <a:clrChange>
              <a:clrFrom>
                <a:srgbClr val="E8F0C9"/>
              </a:clrFrom>
              <a:clrTo>
                <a:srgbClr val="E8F0C9">
                  <a:alpha val="0"/>
                </a:srgbClr>
              </a:clrTo>
            </a:clrChange>
            <a:extLst>
              <a:ext uri="{BEBA8EAE-BF5A-486C-A8C5-ECC9F3942E4B}">
                <a14:imgProps xmlns:a14="http://schemas.microsoft.com/office/drawing/2010/main">
                  <a14:imgLayer r:embed="rId8">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Tree>
    <p:extLst>
      <p:ext uri="{BB962C8B-B14F-4D97-AF65-F5344CB8AC3E}">
        <p14:creationId xmlns:p14="http://schemas.microsoft.com/office/powerpoint/2010/main" val="156560111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273B31-E3CA-4974-A954-14B4940F2EB3}"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66B6EF-B3B3-465D-88EF-4FBCC9E5014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6EA880AE-4C36-49DE-8998-745D664C76BD}"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16F7CB0E-7DEC-4F9D-B2AF-9C69083917B3}"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p>
        </p:txBody>
      </p:sp>
      <p:sp>
        <p:nvSpPr>
          <p:cNvPr id="7" name="Rectangle 48"/>
          <p:cNvSpPr>
            <a:spLocks noGrp="1" noChangeArrowheads="1"/>
          </p:cNvSpPr>
          <p:nvPr>
            <p:ph type="ftr" sz="quarter" idx="11"/>
          </p:nvPr>
        </p:nvSpPr>
        <p:spPr>
          <a:ln/>
        </p:spPr>
        <p:txBody>
          <a:bodyPr/>
          <a:lstStyle>
            <a:lvl1pPr>
              <a:defRPr/>
            </a:lvl1pPr>
          </a:lstStyle>
          <a:p>
            <a:pPr>
              <a:defRPr/>
            </a:pPr>
            <a:endParaRPr lang="en-US"/>
          </a:p>
        </p:txBody>
      </p:sp>
      <p:sp>
        <p:nvSpPr>
          <p:cNvPr id="8" name="Rectangle 49"/>
          <p:cNvSpPr>
            <a:spLocks noGrp="1" noChangeArrowheads="1"/>
          </p:cNvSpPr>
          <p:nvPr>
            <p:ph type="sldNum" sz="quarter" idx="12"/>
          </p:nvPr>
        </p:nvSpPr>
        <p:spPr>
          <a:ln/>
        </p:spPr>
        <p:txBody>
          <a:bodyPr/>
          <a:lstStyle>
            <a:lvl1pPr>
              <a:defRPr/>
            </a:lvl1pPr>
          </a:lstStyle>
          <a:p>
            <a:pPr>
              <a:defRPr/>
            </a:pPr>
            <a:fld id="{662F8E87-5C82-4061-87A1-473D5F1267F3}"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9A6720C7-72F5-4146-8C5D-79F451365181}"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981200" y="-151765"/>
            <a:ext cx="1292860" cy="1292860"/>
          </a:xfrm>
          <a:prstGeom prst="rect">
            <a:avLst/>
          </a:prstGeom>
        </p:spPr>
      </p:pic>
    </p:spTree>
    <p:extLst>
      <p:ext uri="{BB962C8B-B14F-4D97-AF65-F5344CB8AC3E}">
        <p14:creationId xmlns:p14="http://schemas.microsoft.com/office/powerpoint/2010/main" val="3988932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632953DF-B1B4-42B0-A667-181681EE5C8F}" type="datetimeFigureOut">
              <a:rPr lang="zh-CN" altLang="en-US" smtClean="0"/>
              <a:pPr/>
              <a:t>2021/11/20</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A3D01AF-D3DD-4E34-9C7A-E010CBC5334E}" type="slidenum">
              <a:rPr lang="zh-CN" altLang="en-US" smtClean="0"/>
              <a:pPr/>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91570211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5302421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7262044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8600" y="1167284"/>
            <a:ext cx="7538357" cy="5808644"/>
          </a:xfrm>
          <a:prstGeom prst="rect">
            <a:avLst/>
          </a:prstGeom>
        </p:spPr>
      </p:pic>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4"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5">
            <a:clrChange>
              <a:clrFrom>
                <a:srgbClr val="E8F0C9"/>
              </a:clrFrom>
              <a:clrTo>
                <a:srgbClr val="E8F0C9">
                  <a:alpha val="0"/>
                </a:srgbClr>
              </a:clrTo>
            </a:clrChange>
            <a:extLst>
              <a:ext uri="{BEBA8EAE-BF5A-486C-A8C5-ECC9F3942E4B}">
                <a14:imgProps xmlns:a14="http://schemas.microsoft.com/office/drawing/2010/main">
                  <a14:imgLayer r:embed="rId6">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47036" y="-21771"/>
            <a:ext cx="2162628" cy="1490024"/>
          </a:xfrm>
          <a:prstGeom prst="rect">
            <a:avLst/>
          </a:prstGeom>
          <a:noFill/>
        </p:spPr>
      </p:pic>
    </p:spTree>
    <p:extLst>
      <p:ext uri="{BB962C8B-B14F-4D97-AF65-F5344CB8AC3E}">
        <p14:creationId xmlns:p14="http://schemas.microsoft.com/office/powerpoint/2010/main" val="6436490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906193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81213512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987818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7685665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5571205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414532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9488805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99715157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0C61D4-8F8D-4D6A-B51F-12B2F028D99F}"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942801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84824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3251880" y="2543292"/>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319524077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0C61D4-8F8D-4D6A-B51F-12B2F028D99F}"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193046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C61D4-8F8D-4D6A-B51F-12B2F028D99F}" type="datetimeFigureOut">
              <a:rPr lang="en-US" smtClean="0"/>
              <a:t>11/20/2021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813317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C61D4-8F8D-4D6A-B51F-12B2F028D99F}" type="datetimeFigureOut">
              <a:rPr lang="en-US" smtClean="0"/>
              <a:t>11/20/2021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155114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C61D4-8F8D-4D6A-B51F-12B2F028D99F}" type="datetimeFigureOut">
              <a:rPr lang="en-US" smtClean="0"/>
              <a:t>11/20/2021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259562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t>11/20/2021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515681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11/20/2021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84026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11/20/2021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566691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214651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902364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056F-2768-4A3B-843F-8CE87E7BE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EE39C-8932-4B62-B84B-1421E9D1A1F0}"/>
              </a:ext>
            </a:extLst>
          </p:cNvPr>
          <p:cNvSpPr>
            <a:spLocks noGrp="1"/>
          </p:cNvSpPr>
          <p:nvPr>
            <p:ph type="dt" sz="half" idx="10"/>
          </p:nvPr>
        </p:nvSpPr>
        <p:spPr/>
        <p:txBody>
          <a:bodyPr/>
          <a:lstStyle/>
          <a:p>
            <a:fld id="{190C61D4-8F8D-4D6A-B51F-12B2F028D99F}" type="datetimeFigureOut">
              <a:rPr lang="en-US" smtClean="0"/>
              <a:t>11/20/2021</a:t>
            </a:fld>
            <a:endParaRPr lang="en-US"/>
          </a:p>
        </p:txBody>
      </p:sp>
      <p:sp>
        <p:nvSpPr>
          <p:cNvPr id="4" name="Footer Placeholder 3">
            <a:extLst>
              <a:ext uri="{FF2B5EF4-FFF2-40B4-BE49-F238E27FC236}">
                <a16:creationId xmlns:a16="http://schemas.microsoft.com/office/drawing/2014/main" id="{FB0321A4-F39C-4D3E-843B-36F9B93E4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85804-0FA1-4A31-8711-ED624614F018}"/>
              </a:ext>
            </a:extLst>
          </p:cNvPr>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05869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4751731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863396" y="2534149"/>
            <a:ext cx="5726792" cy="4412751"/>
          </a:xfrm>
          <a:prstGeom prst="rect">
            <a:avLst/>
          </a:prstGeom>
        </p:spPr>
      </p:pic>
    </p:spTree>
    <p:extLst>
      <p:ext uri="{BB962C8B-B14F-4D97-AF65-F5344CB8AC3E}">
        <p14:creationId xmlns:p14="http://schemas.microsoft.com/office/powerpoint/2010/main" val="22955804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677400" y="2417457"/>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4724400" y="-2133600"/>
            <a:ext cx="5726792" cy="9009743"/>
          </a:xfrm>
          <a:prstGeom prst="rect">
            <a:avLst/>
          </a:prstGeom>
        </p:spPr>
      </p:pic>
    </p:spTree>
    <p:extLst>
      <p:ext uri="{BB962C8B-B14F-4D97-AF65-F5344CB8AC3E}">
        <p14:creationId xmlns:p14="http://schemas.microsoft.com/office/powerpoint/2010/main" val="31339195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886278" y="-342321"/>
            <a:ext cx="2162628" cy="1490024"/>
          </a:xfrm>
          <a:prstGeom prst="rect">
            <a:avLst/>
          </a:prstGeom>
          <a:noFill/>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12429062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97AC94DE-E436-48C2-B6FE-AEF39645FF5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18" Type="http://schemas.openxmlformats.org/officeDocument/2006/relationships/image" Target="../media/image19.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8.png"/><Relationship Id="rId2" Type="http://schemas.openxmlformats.org/officeDocument/2006/relationships/slideLayout" Target="../slideLayouts/slideLayout39.xml"/><Relationship Id="rId16"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4364B03-F727-49B0-B004-33E8FD63AE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49229" name="Rectangle 45"/>
          <p:cNvSpPr>
            <a:spLocks noGrp="1" noChangeArrowheads="1"/>
          </p:cNvSpPr>
          <p:nvPr>
            <p:ph type="title"/>
          </p:nvPr>
        </p:nvSpPr>
        <p:spPr bwMode="auto">
          <a:xfrm>
            <a:off x="590552" y="103188"/>
            <a:ext cx="10991849"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220" name="Rectangle 46"/>
          <p:cNvSpPr>
            <a:spLocks noGrp="1" noChangeArrowheads="1"/>
          </p:cNvSpPr>
          <p:nvPr>
            <p:ph type="body" idx="1"/>
          </p:nvPr>
        </p:nvSpPr>
        <p:spPr bwMode="auto">
          <a:xfrm>
            <a:off x="609600" y="1600201"/>
            <a:ext cx="109728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231" name="Rectangle 47"/>
          <p:cNvSpPr>
            <a:spLocks noGrp="1" noChangeArrowheads="1"/>
          </p:cNvSpPr>
          <p:nvPr>
            <p:ph type="dt" sz="half" idx="2"/>
          </p:nvPr>
        </p:nvSpPr>
        <p:spPr bwMode="auto">
          <a:xfrm>
            <a:off x="609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49232" name="Rectangle 4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49233" name="Rectangle 49"/>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4B1B15-749C-4F46-AC03-F4FDEECC4EC0}" type="slidenum">
              <a:rPr lang="en-US"/>
              <a:pPr>
                <a:defRPr/>
              </a:pPr>
              <a:t>‹#›</a:t>
            </a:fld>
            <a:endParaRPr lang="en-US"/>
          </a:p>
        </p:txBody>
      </p:sp>
      <p:sp>
        <p:nvSpPr>
          <p:cNvPr id="3" name="Oval 2">
            <a:extLst>
              <a:ext uri="{FF2B5EF4-FFF2-40B4-BE49-F238E27FC236}">
                <a16:creationId xmlns:a16="http://schemas.microsoft.com/office/drawing/2014/main" id="{E0C946AE-3DF5-4EBA-A52F-8DCE50C971E2}"/>
              </a:ext>
            </a:extLst>
          </p:cNvPr>
          <p:cNvSpPr>
            <a:spLocks noChangeAspect="1"/>
          </p:cNvSpPr>
          <p:nvPr userDrawn="1"/>
        </p:nvSpPr>
        <p:spPr bwMode="auto">
          <a:xfrm>
            <a:off x="-1981200" y="-228600"/>
            <a:ext cx="1314450" cy="1314450"/>
          </a:xfrm>
          <a:prstGeom prst="ellipse">
            <a:avLst/>
          </a:prstGeom>
          <a:blipFill dpi="0" rotWithShape="0">
            <a:blip r:embed="rId30" cstate="print">
              <a:alphaModFix/>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Oval 3">
            <a:extLst>
              <a:ext uri="{FF2B5EF4-FFF2-40B4-BE49-F238E27FC236}">
                <a16:creationId xmlns:a16="http://schemas.microsoft.com/office/drawing/2014/main" id="{A6202BC1-D829-4CC4-9B56-FF4055019AD2}"/>
              </a:ext>
            </a:extLst>
          </p:cNvPr>
          <p:cNvSpPr>
            <a:spLocks noChangeAspect="1"/>
          </p:cNvSpPr>
          <p:nvPr userDrawn="1">
            <p:custDataLst>
              <p:tags r:id="rId28"/>
            </p:custDataLst>
          </p:nvPr>
        </p:nvSpPr>
        <p:spPr bwMode="auto">
          <a:xfrm>
            <a:off x="-3657600" y="2513807"/>
            <a:ext cx="1314450" cy="1314450"/>
          </a:xfrm>
          <a:prstGeom prst="ellipse">
            <a:avLst/>
          </a:prstGeom>
          <a:blipFill dpi="0" rotWithShape="0">
            <a:blip r:embed="rId31" cstate="print">
              <a:alphaModFix/>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Oval 9">
            <a:extLst>
              <a:ext uri="{FF2B5EF4-FFF2-40B4-BE49-F238E27FC236}">
                <a16:creationId xmlns:a16="http://schemas.microsoft.com/office/drawing/2014/main" id="{0EAF5E17-F6A8-4748-875C-F9FEE80F58D6}"/>
              </a:ext>
            </a:extLst>
          </p:cNvPr>
          <p:cNvSpPr>
            <a:spLocks noChangeAspect="1"/>
          </p:cNvSpPr>
          <p:nvPr userDrawn="1">
            <p:custDataLst>
              <p:tags r:id="rId29"/>
            </p:custDataLst>
          </p:nvPr>
        </p:nvSpPr>
        <p:spPr bwMode="auto">
          <a:xfrm>
            <a:off x="-1617436" y="5586413"/>
            <a:ext cx="1314450" cy="1314450"/>
          </a:xfrm>
          <a:prstGeom prst="ellipse">
            <a:avLst/>
          </a:prstGeom>
          <a:blipFill dpi="0" rotWithShape="0">
            <a:blip r:embed="rId31" cstate="print">
              <a:alphaModFix amt="0"/>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30" r:id="rId1"/>
    <p:sldLayoutId id="2147483948" r:id="rId2"/>
    <p:sldLayoutId id="2147483949" r:id="rId3"/>
    <p:sldLayoutId id="2147483950" r:id="rId4"/>
    <p:sldLayoutId id="2147483951" r:id="rId5"/>
    <p:sldLayoutId id="2147483953" r:id="rId6"/>
    <p:sldLayoutId id="2147483954" r:id="rId7"/>
    <p:sldLayoutId id="2147483952" r:id="rId8"/>
    <p:sldLayoutId id="2147483918" r:id="rId9"/>
    <p:sldLayoutId id="2147483919" r:id="rId10"/>
    <p:sldLayoutId id="2147483920" r:id="rId11"/>
    <p:sldLayoutId id="2147483921" r:id="rId12"/>
    <p:sldLayoutId id="2147483922" r:id="rId13"/>
    <p:sldLayoutId id="2147483923" r:id="rId14"/>
    <p:sldLayoutId id="2147483934" r:id="rId15"/>
    <p:sldLayoutId id="2147483933" r:id="rId16"/>
    <p:sldLayoutId id="2147483931" r:id="rId17"/>
    <p:sldLayoutId id="2147483932" r:id="rId18"/>
    <p:sldLayoutId id="2147483935" r:id="rId19"/>
    <p:sldLayoutId id="2147483924" r:id="rId20"/>
    <p:sldLayoutId id="2147483925" r:id="rId21"/>
    <p:sldLayoutId id="2147483926" r:id="rId22"/>
    <p:sldLayoutId id="2147483927" r:id="rId23"/>
    <p:sldLayoutId id="2147483928" r:id="rId24"/>
    <p:sldLayoutId id="2147483929" r:id="rId25"/>
    <p:sldLayoutId id="2147483968" r:id="rId26"/>
  </p:sldLayoutIdLst>
  <p:transition/>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430414B-1AA6-445D-86B8-4DD565879B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fld id="{632953DF-B1B4-42B0-A667-181681EE5C8F}" type="datetimeFigureOut">
              <a:rPr lang="zh-CN" altLang="en-US" smtClean="0"/>
              <a:pPr/>
              <a:t>2021/11/20</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555478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inpin heiti"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inpin heiti"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inpin heiti"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inpin heiti"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inpin heiti"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inpin heiti"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8AAC789-287E-46E6-A58B-AA1D241CD6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9" name="Rectangle 18">
            <a:extLst>
              <a:ext uri="{FF2B5EF4-FFF2-40B4-BE49-F238E27FC236}">
                <a16:creationId xmlns:a16="http://schemas.microsoft.com/office/drawing/2014/main" id="{8EF787A2-0F95-43C0-832C-5A166B6EAA0A}"/>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117EF7-92D0-48F8-92EE-A1686E23CA55}"/>
              </a:ext>
            </a:extLst>
          </p:cNvPr>
          <p:cNvSpPr>
            <a:spLocks noChangeAspect="1"/>
          </p:cNvSpPr>
          <p:nvPr userDrawn="1">
            <p:custDataLst>
              <p:tags r:id="rId15"/>
            </p:custDataLst>
          </p:nvPr>
        </p:nvSpPr>
        <p:spPr>
          <a:xfrm>
            <a:off x="0" y="0"/>
            <a:ext cx="12192000" cy="6858000"/>
          </a:xfrm>
          <a:prstGeom prst="rect">
            <a:avLst/>
          </a:prstGeom>
          <a:blipFill dpi="0" rotWithShape="0">
            <a:blip r:embed="rId17">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t>11/20/2021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t>‹#›</a:t>
            </a:fld>
            <a:endParaRPr lang="en-US"/>
          </a:p>
        </p:txBody>
      </p:sp>
      <p:sp>
        <p:nvSpPr>
          <p:cNvPr id="20" name="Oval 19">
            <a:extLst>
              <a:ext uri="{FF2B5EF4-FFF2-40B4-BE49-F238E27FC236}">
                <a16:creationId xmlns:a16="http://schemas.microsoft.com/office/drawing/2014/main" id="{2FA9F160-E7A4-4B74-9A53-E647E4D4F17A}"/>
              </a:ext>
            </a:extLst>
          </p:cNvPr>
          <p:cNvSpPr>
            <a:spLocks noChangeAspect="1"/>
          </p:cNvSpPr>
          <p:nvPr userDrawn="1"/>
        </p:nvSpPr>
        <p:spPr>
          <a:xfrm>
            <a:off x="0" y="0"/>
            <a:ext cx="883163" cy="812471"/>
          </a:xfrm>
          <a:prstGeom prst="ellipse">
            <a:avLst/>
          </a:prstGeom>
          <a:blipFill dpi="0" rotWithShape="0">
            <a:blip r:embed="rId18"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0733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3.png"/><Relationship Id="rId16" Type="http://schemas.openxmlformats.org/officeDocument/2006/relationships/image" Target="../media/image24.sv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21.png"/><Relationship Id="rId5" Type="http://schemas.microsoft.com/office/2007/relationships/hdphoto" Target="../media/hdphoto5.wdp"/><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6.png"/><Relationship Id="rId14" Type="http://schemas.microsoft.com/office/2007/relationships/hdphoto" Target="../media/hdphoto7.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4.jp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slideLayout" Target="../slideLayouts/slideLayout7.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21.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6.png"/><Relationship Id="rId1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microsoft.com/office/2007/relationships/hdphoto" Target="../media/hdphoto9.wdp"/><Relationship Id="rId5" Type="http://schemas.openxmlformats.org/officeDocument/2006/relationships/image" Target="../media/image26.png"/><Relationship Id="rId4" Type="http://schemas.microsoft.com/office/2007/relationships/hdphoto" Target="../media/hdphoto8.wdp"/></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8.wdp"/><Relationship Id="rId11" Type="http://schemas.openxmlformats.org/officeDocument/2006/relationships/slide" Target="slide6.xml"/><Relationship Id="rId5" Type="http://schemas.openxmlformats.org/officeDocument/2006/relationships/image" Target="../media/image25.png"/><Relationship Id="rId15" Type="http://schemas.openxmlformats.org/officeDocument/2006/relationships/image" Target="../media/image31.gif"/><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29.png"/><Relationship Id="rId14" Type="http://schemas.microsoft.com/office/2007/relationships/hdphoto" Target="../media/hdphoto11.wdp"/></Relationships>
</file>

<file path=ppt/slides/_rels/slide40.xml.rels><?xml version="1.0" encoding="UTF-8" standalone="yes"?>
<Relationships xmlns="http://schemas.openxmlformats.org/package/2006/relationships"><Relationship Id="rId8" Type="http://schemas.openxmlformats.org/officeDocument/2006/relationships/image" Target="../media/image24.svg"/><Relationship Id="rId3" Type="http://schemas.microsoft.com/office/2007/relationships/hdphoto" Target="../media/hdphoto6.wdp"/><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2.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6.wdp"/><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EADB8F-D013-4503-96D7-432D90C1AF62}"/>
              </a:ext>
            </a:extLst>
          </p:cNvPr>
          <p:cNvSpPr/>
          <p:nvPr/>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6">
            <a:extLst>
              <a:ext uri="{FF2B5EF4-FFF2-40B4-BE49-F238E27FC236}">
                <a16:creationId xmlns:a16="http://schemas.microsoft.com/office/drawing/2014/main" id="{CC72291E-4005-45C5-AB65-17DC4E54E6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5" name="Picture 4">
            <a:extLst>
              <a:ext uri="{FF2B5EF4-FFF2-40B4-BE49-F238E27FC236}">
                <a16:creationId xmlns:a16="http://schemas.microsoft.com/office/drawing/2014/main" id="{928B8B09-B3BC-478F-BD7D-6446052FFC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4" b="81364" l="54556" r="86000">
                        <a14:foregroundMark x1="69444" y1="1515" x2="62222" y2="15758"/>
                        <a14:foregroundMark x1="62222" y1="15758" x2="78667" y2="16970"/>
                        <a14:foregroundMark x1="78667" y1="16970" x2="83333" y2="15455"/>
                        <a14:foregroundMark x1="63444" y1="2576" x2="81667" y2="1515"/>
                        <a14:foregroundMark x1="81667" y1="1515" x2="83333" y2="1515"/>
                        <a14:foregroundMark x1="84667" y1="3333" x2="86000" y2="22576"/>
                        <a14:foregroundMark x1="86000" y1="22576" x2="85444" y2="27576"/>
                        <a14:foregroundMark x1="70111" y1="60152" x2="70000" y2="68030"/>
                        <a14:foregroundMark x1="70000" y1="68030" x2="75778" y2="70303"/>
                        <a14:foregroundMark x1="75778" y1="70303" x2="83889" y2="67727"/>
                        <a14:foregroundMark x1="83889" y1="67727" x2="84333" y2="67121"/>
                        <a14:foregroundMark x1="83778" y1="33636" x2="85222" y2="39848"/>
                        <a14:foregroundMark x1="70889" y1="59697" x2="66778" y2="67424"/>
                        <a14:foregroundMark x1="66778" y1="67424" x2="74000" y2="72273"/>
                        <a14:foregroundMark x1="74000" y1="72273" x2="83444" y2="72576"/>
                        <a14:foregroundMark x1="83444" y1="72576" x2="85000" y2="71364"/>
                        <a14:foregroundMark x1="82000" y1="72576" x2="84333" y2="81364"/>
                        <a14:foregroundMark x1="62556" y1="58636" x2="65000" y2="58939"/>
                        <a14:foregroundMark x1="56111" y1="40758" x2="55444" y2="43182"/>
                        <a14:foregroundMark x1="56111" y1="38030" x2="54556" y2="38333"/>
                        <a14:backgroundMark x1="77444" y1="23939" x2="77444" y2="23939"/>
                      </a14:backgroundRemoval>
                    </a14:imgEffect>
                  </a14:imgLayer>
                </a14:imgProps>
              </a:ext>
              <a:ext uri="{28A0092B-C50C-407E-A947-70E740481C1C}">
                <a14:useLocalDpi xmlns:a14="http://schemas.microsoft.com/office/drawing/2010/main" val="0"/>
              </a:ext>
            </a:extLst>
          </a:blip>
          <a:srcRect l="53259" t="-1515" r="14137" b="26364"/>
          <a:stretch/>
        </p:blipFill>
        <p:spPr>
          <a:xfrm>
            <a:off x="9397057" y="-228600"/>
            <a:ext cx="2794943" cy="7086600"/>
          </a:xfrm>
          <a:prstGeom prst="rect">
            <a:avLst/>
          </a:prstGeom>
        </p:spPr>
      </p:pic>
      <p:pic>
        <p:nvPicPr>
          <p:cNvPr id="6" name="图片 6">
            <a:extLst>
              <a:ext uri="{FF2B5EF4-FFF2-40B4-BE49-F238E27FC236}">
                <a16:creationId xmlns:a16="http://schemas.microsoft.com/office/drawing/2014/main" id="{9D9B50E7-1A51-4CC6-BFCC-FF24BC06720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8" name="图片 9">
            <a:extLst>
              <a:ext uri="{FF2B5EF4-FFF2-40B4-BE49-F238E27FC236}">
                <a16:creationId xmlns:a16="http://schemas.microsoft.com/office/drawing/2014/main" id="{F83DD9A5-05B8-4E98-B428-2655D0DE8739}"/>
              </a:ext>
            </a:extLst>
          </p:cNvPr>
          <p:cNvPicPr>
            <a:picLocks noChangeAspect="1"/>
          </p:cNvPicPr>
          <p:nvPr/>
        </p:nvPicPr>
        <p:blipFill rotWithShape="1">
          <a:blip r:embed="rId8"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9" name="图片 10">
            <a:extLst>
              <a:ext uri="{FF2B5EF4-FFF2-40B4-BE49-F238E27FC236}">
                <a16:creationId xmlns:a16="http://schemas.microsoft.com/office/drawing/2014/main" id="{7DDABA2F-C75F-44B3-8359-CBEAB794A8B8}"/>
              </a:ext>
            </a:extLst>
          </p:cNvPr>
          <p:cNvPicPr>
            <a:picLocks noChangeAspect="1"/>
          </p:cNvPicPr>
          <p:nvPr/>
        </p:nvPicPr>
        <p:blipFill rotWithShape="1">
          <a:blip r:embed="rId9">
            <a:clrChange>
              <a:clrFrom>
                <a:srgbClr val="E8F0C9"/>
              </a:clrFrom>
              <a:clrTo>
                <a:srgbClr val="E8F0C9">
                  <a:alpha val="0"/>
                </a:srgbClr>
              </a:clrTo>
            </a:clrChange>
            <a:extLst>
              <a:ext uri="{BEBA8EAE-BF5A-486C-A8C5-ECC9F3942E4B}">
                <a14:imgProps xmlns:a14="http://schemas.microsoft.com/office/drawing/2010/main">
                  <a14:imgLayer r:embed="rId10">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
        <p:nvSpPr>
          <p:cNvPr id="10" name="文本框 1">
            <a:extLst>
              <a:ext uri="{FF2B5EF4-FFF2-40B4-BE49-F238E27FC236}">
                <a16:creationId xmlns:a16="http://schemas.microsoft.com/office/drawing/2014/main" id="{8FD6C3DC-C6E9-4AD2-93CC-65DE68F8CBEB}"/>
              </a:ext>
            </a:extLst>
          </p:cNvPr>
          <p:cNvSpPr txBox="1"/>
          <p:nvPr/>
        </p:nvSpPr>
        <p:spPr>
          <a:xfrm>
            <a:off x="2293223" y="1607817"/>
            <a:ext cx="8305800"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8800" b="1">
                <a:solidFill>
                  <a:srgbClr val="FF9E15"/>
                </a:solidFill>
                <a:latin typeface="UTM Cooper Black" panose="02040603050506020204" pitchFamily="18" charset="0"/>
                <a:ea typeface="微软雅黑" panose="020B0503020204020204" pitchFamily="34" charset="-122"/>
              </a:rPr>
              <a:t>TẬP ĐỌC</a:t>
            </a:r>
          </a:p>
          <a:p>
            <a:pPr algn="ctr"/>
            <a:r>
              <a:rPr lang="en-US" altLang="zh-CN" sz="8800" b="1">
                <a:solidFill>
                  <a:srgbClr val="FF9E15"/>
                </a:solidFill>
                <a:latin typeface="UTM Cooper Black" panose="02040603050506020204" pitchFamily="18" charset="0"/>
                <a:ea typeface="微软雅黑" panose="020B0503020204020204" pitchFamily="34" charset="-122"/>
              </a:rPr>
              <a:t>LỚP 5</a:t>
            </a:r>
            <a:endParaRPr lang="zh-CN" altLang="en-US" sz="8800" b="1" dirty="0">
              <a:solidFill>
                <a:srgbClr val="FF9E15"/>
              </a:solidFill>
              <a:latin typeface="UTM Cooper Black" panose="02040603050506020204" pitchFamily="18" charset="0"/>
              <a:ea typeface="微软雅黑" panose="020B0503020204020204" pitchFamily="34" charset="-122"/>
            </a:endParaRPr>
          </a:p>
        </p:txBody>
      </p:sp>
      <p:pic>
        <p:nvPicPr>
          <p:cNvPr id="12" name="Picture 11">
            <a:extLst>
              <a:ext uri="{FF2B5EF4-FFF2-40B4-BE49-F238E27FC236}">
                <a16:creationId xmlns:a16="http://schemas.microsoft.com/office/drawing/2014/main" id="{9823E13B-8DCD-47FC-84B2-87DA502A61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13" name="Picture 12">
            <a:extLst>
              <a:ext uri="{FF2B5EF4-FFF2-40B4-BE49-F238E27FC236}">
                <a16:creationId xmlns:a16="http://schemas.microsoft.com/office/drawing/2014/main" id="{E94CD81A-A104-4C7F-AD75-C0B3A27A53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pic>
        <p:nvPicPr>
          <p:cNvPr id="14" name="图形 14">
            <a:extLst>
              <a:ext uri="{FF2B5EF4-FFF2-40B4-BE49-F238E27FC236}">
                <a16:creationId xmlns:a16="http://schemas.microsoft.com/office/drawing/2014/main" id="{BFC18227-9FFB-4CED-910A-53339BA80F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6398561"/>
            <a:ext cx="12192000" cy="1007778"/>
          </a:xfrm>
          <a:prstGeom prst="rect">
            <a:avLst/>
          </a:prstGeom>
        </p:spPr>
      </p:pic>
    </p:spTree>
    <p:extLst>
      <p:ext uri="{BB962C8B-B14F-4D97-AF65-F5344CB8AC3E}">
        <p14:creationId xmlns:p14="http://schemas.microsoft.com/office/powerpoint/2010/main" val="30377384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125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4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40000">
                                          <p:cBhvr additive="base">
                                            <p:cTn id="11" dur="125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1+#ppt_w/2"/>
                                              </p:val>
                                            </p:tav>
                                            <p:tav tm="100000">
                                              <p:val>
                                                <p:strVal val="#ppt_x"/>
                                              </p:val>
                                            </p:tav>
                                          </p:tavLst>
                                        </p:anim>
                                        <p:anim calcmode="lin" valueType="num">
                                          <p:cBhvr additive="base">
                                            <p:cTn id="18" dur="125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0-#ppt_w/2"/>
                                              </p:val>
                                            </p:tav>
                                            <p:tav tm="100000">
                                              <p:val>
                                                <p:strVal val="#ppt_x"/>
                                              </p:val>
                                            </p:tav>
                                          </p:tavLst>
                                        </p:anim>
                                        <p:anim calcmode="lin" valueType="num">
                                          <p:cBhvr additive="base">
                                            <p:cTn id="2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1+#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0-#ppt_w/2"/>
                                              </p:val>
                                            </p:tav>
                                            <p:tav tm="100000">
                                              <p:val>
                                                <p:strVal val="#ppt_x"/>
                                              </p:val>
                                            </p:tav>
                                          </p:tavLst>
                                        </p:anim>
                                        <p:anim calcmode="lin" valueType="num">
                                          <p:cBhvr additive="base">
                                            <p:cTn id="12"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1+#ppt_w/2"/>
                                              </p:val>
                                            </p:tav>
                                            <p:tav tm="100000">
                                              <p:val>
                                                <p:strVal val="#ppt_x"/>
                                              </p:val>
                                            </p:tav>
                                          </p:tavLst>
                                        </p:anim>
                                        <p:anim calcmode="lin" valueType="num">
                                          <p:cBhvr additive="base">
                                            <p:cTn id="18" dur="125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0-#ppt_w/2"/>
                                              </p:val>
                                            </p:tav>
                                            <p:tav tm="100000">
                                              <p:val>
                                                <p:strVal val="#ppt_x"/>
                                              </p:val>
                                            </p:tav>
                                          </p:tavLst>
                                        </p:anim>
                                        <p:anim calcmode="lin" valueType="num">
                                          <p:cBhvr additive="base">
                                            <p:cTn id="2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sp>
        <p:nvSpPr>
          <p:cNvPr id="4" name="文本框 1">
            <a:extLst>
              <a:ext uri="{FF2B5EF4-FFF2-40B4-BE49-F238E27FC236}">
                <a16:creationId xmlns:a16="http://schemas.microsoft.com/office/drawing/2014/main" id="{F105F1B8-8070-4B1B-8F82-EB3535C9573E}"/>
              </a:ext>
            </a:extLst>
          </p:cNvPr>
          <p:cNvSpPr txBox="1"/>
          <p:nvPr/>
        </p:nvSpPr>
        <p:spPr>
          <a:xfrm>
            <a:off x="-228600" y="274128"/>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MỤC TIÊU</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sp>
        <p:nvSpPr>
          <p:cNvPr id="2" name="TextBox 1">
            <a:extLst>
              <a:ext uri="{FF2B5EF4-FFF2-40B4-BE49-F238E27FC236}">
                <a16:creationId xmlns:a16="http://schemas.microsoft.com/office/drawing/2014/main" id="{ECBCB421-038B-41DC-AFA6-8DA78AE9DB00}"/>
              </a:ext>
            </a:extLst>
          </p:cNvPr>
          <p:cNvSpPr txBox="1"/>
          <p:nvPr/>
        </p:nvSpPr>
        <p:spPr>
          <a:xfrm>
            <a:off x="1483589" y="1329202"/>
            <a:ext cx="10255420" cy="1077218"/>
          </a:xfrm>
          <a:prstGeom prst="rect">
            <a:avLst/>
          </a:prstGeom>
          <a:solidFill>
            <a:schemeClr val="accent2"/>
          </a:solidFill>
        </p:spPr>
        <p:txBody>
          <a:bodyPr wrap="square" rtlCol="0">
            <a:spAutoFit/>
          </a:bodyPr>
          <a:lstStyle/>
          <a:p>
            <a:r>
              <a:rPr lang="en-US" sz="3200">
                <a:solidFill>
                  <a:sysClr val="windowText" lastClr="000000"/>
                </a:solidFill>
                <a:latin typeface="UTM Cooper Black" panose="02040603050506020204" pitchFamily="18" charset="0"/>
                <a:ea typeface="微软雅黑" panose="020B0503020204020204" pitchFamily="34" charset="-122"/>
              </a:rPr>
              <a:t>Đọc trôi chảy, diễn cảm được toàn bài, ngắt nghỉ đúng.</a:t>
            </a:r>
          </a:p>
        </p:txBody>
      </p:sp>
      <p:pic>
        <p:nvPicPr>
          <p:cNvPr id="8" name="Picture 7">
            <a:extLst>
              <a:ext uri="{FF2B5EF4-FFF2-40B4-BE49-F238E27FC236}">
                <a16:creationId xmlns:a16="http://schemas.microsoft.com/office/drawing/2014/main" id="{1741F9D0-109C-42A7-A12D-164F524C4B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08594" y="678062"/>
            <a:ext cx="1167265" cy="2788464"/>
          </a:xfrm>
          <a:prstGeom prst="rect">
            <a:avLst/>
          </a:prstGeom>
        </p:spPr>
      </p:pic>
      <p:pic>
        <p:nvPicPr>
          <p:cNvPr id="9" name="Picture 8">
            <a:extLst>
              <a:ext uri="{FF2B5EF4-FFF2-40B4-BE49-F238E27FC236}">
                <a16:creationId xmlns:a16="http://schemas.microsoft.com/office/drawing/2014/main" id="{F5BE6A76-43D9-4B01-B399-913C7076CB7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22632" y="2450762"/>
            <a:ext cx="1167266" cy="2286001"/>
          </a:xfrm>
          <a:prstGeom prst="rect">
            <a:avLst/>
          </a:prstGeom>
        </p:spPr>
      </p:pic>
      <p:sp>
        <p:nvSpPr>
          <p:cNvPr id="11" name="TextBox 10">
            <a:extLst>
              <a:ext uri="{FF2B5EF4-FFF2-40B4-BE49-F238E27FC236}">
                <a16:creationId xmlns:a16="http://schemas.microsoft.com/office/drawing/2014/main" id="{D9C00231-869C-4972-934E-2672CCF00AE7}"/>
              </a:ext>
            </a:extLst>
          </p:cNvPr>
          <p:cNvSpPr txBox="1"/>
          <p:nvPr/>
        </p:nvSpPr>
        <p:spPr>
          <a:xfrm>
            <a:off x="2043456" y="2981186"/>
            <a:ext cx="9525000" cy="1077218"/>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3200">
                <a:solidFill>
                  <a:sysClr val="windowText" lastClr="000000"/>
                </a:solidFill>
                <a:latin typeface="UTM Cooper Black" panose="02040603050506020204" pitchFamily="18" charset="0"/>
                <a:ea typeface="微软雅黑" panose="020B0503020204020204" pitchFamily="34" charset="-122"/>
              </a:rPr>
              <a:t>Đọc đúng các từ khó, hiểu nghĩa của các từ: buôn, nghi thức, gùi,...</a:t>
            </a:r>
            <a:endPar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pic>
        <p:nvPicPr>
          <p:cNvPr id="10" name="Picture 9">
            <a:extLst>
              <a:ext uri="{FF2B5EF4-FFF2-40B4-BE49-F238E27FC236}">
                <a16:creationId xmlns:a16="http://schemas.microsoft.com/office/drawing/2014/main" id="{03DBE782-F505-4EBC-B7DB-F74073715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422443" y="4451580"/>
            <a:ext cx="1359238" cy="2788464"/>
          </a:xfrm>
          <a:prstGeom prst="rect">
            <a:avLst/>
          </a:prstGeom>
        </p:spPr>
      </p:pic>
      <p:sp>
        <p:nvSpPr>
          <p:cNvPr id="12" name="TextBox 11">
            <a:extLst>
              <a:ext uri="{FF2B5EF4-FFF2-40B4-BE49-F238E27FC236}">
                <a16:creationId xmlns:a16="http://schemas.microsoft.com/office/drawing/2014/main" id="{5948E03E-377A-4FD3-8C77-35DB54A93013}"/>
              </a:ext>
            </a:extLst>
          </p:cNvPr>
          <p:cNvSpPr txBox="1"/>
          <p:nvPr/>
        </p:nvSpPr>
        <p:spPr>
          <a:xfrm>
            <a:off x="2672274" y="4303455"/>
            <a:ext cx="9525000" cy="2554545"/>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Hiểu</a:t>
            </a:r>
            <a:r>
              <a:rPr kumimoji="0" lang="en-US" sz="32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 nội dung bài: Tình cảm của người Tây Nguyên yêu quý cô giáo, biết quý trọng văn hóa, mong muốn cho con em của dân tộc mình được học hành, thoát khỏi nghèo nàn, lạc hậu.</a:t>
            </a:r>
            <a:endPar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3254387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617196"/>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vi-VN" sz="4000" b="1">
                <a:solidFill>
                  <a:srgbClr val="000000"/>
                </a:solidFill>
                <a:latin typeface="Times New Roman" panose="02020603050405020304" pitchFamily="18" charset="0"/>
                <a:cs typeface="Times New Roman" panose="02020603050405020304" pitchFamily="18" charset="0"/>
              </a:rPr>
              <a:t>Buôn Chư Lênh đón cô giáo</a:t>
            </a:r>
          </a:p>
          <a:p>
            <a:r>
              <a:rPr lang="vi-VN" sz="3200">
                <a:solidFill>
                  <a:srgbClr val="000000"/>
                </a:solidFill>
                <a:latin typeface="Times New Roman" panose="02020603050405020304" pitchFamily="18" charset="0"/>
                <a:cs typeface="Times New Roman" panose="02020603050405020304" pitchFamily="18" charset="0"/>
              </a:rPr>
              <a:t>     Căn nhà sàn chật ních người mặc quần áo như đi hội. Mấy cô gái vừa lùi vừa trải những tấm lông thú thẳng tắp từ đầu cầu thang tới cửa bếp giữa sàn. Bấy giờ, người già mới ra hiệu dẫn Y Hoa bước lên lối đi bằng lông thú mịn như nhung. Buôn Chư Lênh đã đón tiếp cô giáo đến mở trường bằng nghi thức trang trọng nhất dành cho khách quý.</a:t>
            </a:r>
          </a:p>
          <a:p>
            <a:r>
              <a:rPr lang="vi-VN" sz="3200">
                <a:solidFill>
                  <a:srgbClr val="000000"/>
                </a:solidFill>
                <a:latin typeface="Times New Roman" panose="02020603050405020304" pitchFamily="18" charset="0"/>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 lời thề ấy không thể nói ra mà phải khắc vào cột. Y Hoa được coi là người trong buôn sau khi chém nhát dao.</a:t>
            </a:r>
          </a:p>
          <a:p>
            <a:r>
              <a:rPr lang="vi-VN" sz="3200">
                <a:solidFill>
                  <a:srgbClr val="000000"/>
                </a:solidFill>
                <a:latin typeface="Times New Roman" panose="02020603050405020304" pitchFamily="18" charset="0"/>
                <a:cs typeface="Times New Roman" panose="02020603050405020304" pitchFamily="18" charset="0"/>
              </a:rPr>
              <a:t>     - A, chữ, chữ cô giáo!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Tree>
    <p:extLst>
      <p:ext uri="{BB962C8B-B14F-4D97-AF65-F5344CB8AC3E}">
        <p14:creationId xmlns:p14="http://schemas.microsoft.com/office/powerpoint/2010/main" val="1057079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vi-VN" sz="3200">
                <a:solidFill>
                  <a:srgbClr val="000000"/>
                </a:solidFill>
                <a:latin typeface="Times New Roman" panose="02020603050405020304" pitchFamily="18" charset="0"/>
                <a:cs typeface="Times New Roman" panose="02020603050405020304" pitchFamily="18" charset="0"/>
              </a:rPr>
              <a:t>     Già Rok xoa tay lên vết chém, khen:</a:t>
            </a:r>
          </a:p>
          <a:p>
            <a:pPr algn="just"/>
            <a:r>
              <a:rPr lang="vi-VN" sz="3200">
                <a:solidFill>
                  <a:srgbClr val="000000"/>
                </a:solidFill>
                <a:latin typeface="Times New Roman" panose="02020603050405020304" pitchFamily="18" charset="0"/>
                <a:cs typeface="Times New Roman" panose="02020603050405020304" pitchFamily="18" charset="0"/>
              </a:rPr>
              <a:t>- Tốt cái bụng đó, cô giáo ạ!</a:t>
            </a:r>
          </a:p>
          <a:p>
            <a:pPr algn="just"/>
            <a:r>
              <a:rPr lang="vi-VN" sz="3200">
                <a:solidFill>
                  <a:srgbClr val="000000"/>
                </a:solidFill>
                <a:latin typeface="Times New Roman" panose="02020603050405020304" pitchFamily="18" charset="0"/>
                <a:cs typeface="Times New Roman" panose="02020603050405020304" pitchFamily="18" charset="0"/>
              </a:rPr>
              <a:t>     Rồi giọng già vui hẳn lên:</a:t>
            </a:r>
          </a:p>
          <a:p>
            <a:pPr algn="just"/>
            <a:r>
              <a:rPr lang="vi-VN" sz="3200">
                <a:solidFill>
                  <a:srgbClr val="000000"/>
                </a:solidFill>
                <a:latin typeface="Times New Roman" panose="02020603050405020304" pitchFamily="18" charset="0"/>
                <a:cs typeface="Times New Roman" panose="02020603050405020304" pitchFamily="18" charset="0"/>
              </a:rPr>
              <a:t>- Bây giờ cho người già xem cái chữ của cô giáo đi!</a:t>
            </a:r>
          </a:p>
          <a:p>
            <a:pPr algn="just"/>
            <a:r>
              <a:rPr lang="vi-VN" sz="3200">
                <a:solidFill>
                  <a:srgbClr val="000000"/>
                </a:solidFill>
                <a:latin typeface="Times New Roman" panose="02020603050405020304" pitchFamily="18" charset="0"/>
                <a:cs typeface="Times New Roman" panose="02020603050405020304" pitchFamily="18" charset="0"/>
              </a:rPr>
              <a:t>     Bao nhiêu tiếng người cùng ùa theo:</a:t>
            </a:r>
          </a:p>
          <a:p>
            <a:pPr algn="just"/>
            <a:r>
              <a:rPr lang="vi-VN" sz="3200">
                <a:solidFill>
                  <a:srgbClr val="000000"/>
                </a:solidFill>
                <a:latin typeface="Times New Roman" panose="02020603050405020304" pitchFamily="18" charset="0"/>
                <a:cs typeface="Times New Roman" panose="02020603050405020304" pitchFamily="18" charset="0"/>
              </a:rPr>
              <a:t>- Phải đấy! Cô giáo cho lũ làng xem cái chữ nào!</a:t>
            </a:r>
          </a:p>
          <a:p>
            <a:pPr algn="just"/>
            <a:r>
              <a:rPr lang="vi-VN" sz="3200">
                <a:solidFill>
                  <a:srgbClr val="000000"/>
                </a:solidFill>
                <a:latin typeface="Times New Roman" panose="02020603050405020304" pitchFamily="18" charset="0"/>
                <a:cs typeface="Times New Roman" panose="02020603050405020304" pitchFamily="18" charset="0"/>
              </a:rPr>
              <a:t>     Y Hoa lấy trong gùi ra một trang giấy, trải lên sàn nhà. Mọi người im phăng phắc. Y Hoa nghe thấy rõ cả tiếng tim đập trong lồng ngực mình. Quỳ hai gối lên sàn, cô giáo viết thật to, thật đậm hai chữ: “Bác Hồ”. Y Hoa viết xong, bỗng bao nhiêu tiếng cùng hò reo:</a:t>
            </a:r>
          </a:p>
          <a:p>
            <a:pPr algn="just"/>
            <a:r>
              <a:rPr lang="vi-VN" sz="3200">
                <a:solidFill>
                  <a:srgbClr val="000000"/>
                </a:solidFill>
                <a:latin typeface="Times New Roman" panose="02020603050405020304" pitchFamily="18" charset="0"/>
                <a:cs typeface="Times New Roman" panose="02020603050405020304" pitchFamily="18" charset="0"/>
              </a:rPr>
              <a:t>- Ôi! Chữ cô giáo này! Nhìn kìa!</a:t>
            </a:r>
          </a:p>
          <a:p>
            <a:pPr algn="just"/>
            <a:r>
              <a:rPr lang="vi-VN" sz="3200">
                <a:solidFill>
                  <a:srgbClr val="000000"/>
                </a:solidFill>
                <a:latin typeface="Times New Roman" panose="02020603050405020304" pitchFamily="18" charset="0"/>
                <a:cs typeface="Times New Roman" panose="02020603050405020304" pitchFamily="18" charset="0"/>
              </a:rPr>
              <a:t>- A, chữ, chữ cô giáo!</a:t>
            </a:r>
          </a:p>
          <a:p>
            <a:pPr indent="7448550" algn="just"/>
            <a:r>
              <a:rPr lang="vi-VN" sz="3200" b="1" i="1">
                <a:solidFill>
                  <a:srgbClr val="000000"/>
                </a:solidFill>
                <a:latin typeface="Times New Roman" panose="02020603050405020304" pitchFamily="18" charset="0"/>
                <a:cs typeface="Times New Roman" panose="02020603050405020304" pitchFamily="18" charset="0"/>
              </a:rPr>
              <a:t>Theo </a:t>
            </a:r>
            <a:r>
              <a:rPr lang="en-US" sz="3200" b="1" i="1">
                <a:solidFill>
                  <a:srgbClr val="000000"/>
                </a:solidFill>
                <a:latin typeface="Times New Roman" panose="02020603050405020304" pitchFamily="18" charset="0"/>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Tree>
    <p:extLst>
      <p:ext uri="{BB962C8B-B14F-4D97-AF65-F5344CB8AC3E}">
        <p14:creationId xmlns:p14="http://schemas.microsoft.com/office/powerpoint/2010/main" val="257692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32">
                                            <p:txEl>
                                              <p:pRg st="9" end="9"/>
                                            </p:txEl>
                                          </p:spTgt>
                                        </p:tgtEl>
                                        <p:attrNameLst>
                                          <p:attrName>style.visibility</p:attrName>
                                        </p:attrNameLst>
                                      </p:cBhvr>
                                      <p:to>
                                        <p:strVal val="visible"/>
                                      </p:to>
                                    </p:set>
                                    <p:animEffect transition="in" filter="barn(inVertical)">
                                      <p:cBhvr>
                                        <p:cTn id="56"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7E0EBA93-3C4C-4BF4-B647-2FCB0FFFA2D1}"/>
              </a:ext>
            </a:extLst>
          </p:cNvPr>
          <p:cNvSpPr/>
          <p:nvPr/>
        </p:nvSpPr>
        <p:spPr bwMode="auto">
          <a:xfrm>
            <a:off x="298515" y="244757"/>
            <a:ext cx="4114800" cy="1404744"/>
          </a:xfrm>
          <a:prstGeom prst="cloud">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3321" name="Text Box 18">
            <a:extLst>
              <a:ext uri="{FF2B5EF4-FFF2-40B4-BE49-F238E27FC236}">
                <a16:creationId xmlns:a16="http://schemas.microsoft.com/office/drawing/2014/main" id="{AED85228-27D9-4A06-BD59-868E7B4B14E9}"/>
              </a:ext>
            </a:extLst>
          </p:cNvPr>
          <p:cNvSpPr txBox="1">
            <a:spLocks noChangeArrowheads="1"/>
          </p:cNvSpPr>
          <p:nvPr/>
        </p:nvSpPr>
        <p:spPr bwMode="auto">
          <a:xfrm>
            <a:off x="453146" y="611793"/>
            <a:ext cx="411480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3600" b="1">
                <a:solidFill>
                  <a:srgbClr val="FF0000"/>
                </a:solidFill>
                <a:latin typeface="Times New Roman" panose="02020603050405020304" pitchFamily="18" charset="0"/>
              </a:rPr>
              <a:t>Chia đoạn: 4 đoạn</a:t>
            </a:r>
          </a:p>
        </p:txBody>
      </p:sp>
      <p:pic>
        <p:nvPicPr>
          <p:cNvPr id="11" name="Picture 10">
            <a:extLst>
              <a:ext uri="{FF2B5EF4-FFF2-40B4-BE49-F238E27FC236}">
                <a16:creationId xmlns:a16="http://schemas.microsoft.com/office/drawing/2014/main" id="{F3EE5F06-6024-426A-90FC-FEA1052B327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282121" y="1283260"/>
            <a:ext cx="2885168" cy="5650380"/>
          </a:xfrm>
          <a:prstGeom prst="rect">
            <a:avLst/>
          </a:prstGeom>
        </p:spPr>
      </p:pic>
      <p:grpSp>
        <p:nvGrpSpPr>
          <p:cNvPr id="15" name="Group 14">
            <a:extLst>
              <a:ext uri="{FF2B5EF4-FFF2-40B4-BE49-F238E27FC236}">
                <a16:creationId xmlns:a16="http://schemas.microsoft.com/office/drawing/2014/main" id="{16BA9EFE-A604-455C-82DC-B6FBD87202B8}"/>
              </a:ext>
            </a:extLst>
          </p:cNvPr>
          <p:cNvGrpSpPr/>
          <p:nvPr/>
        </p:nvGrpSpPr>
        <p:grpSpPr>
          <a:xfrm>
            <a:off x="4800600" y="4204050"/>
            <a:ext cx="7131985" cy="1228844"/>
            <a:chOff x="2617106" y="3899391"/>
            <a:chExt cx="9244369" cy="1228844"/>
          </a:xfrm>
        </p:grpSpPr>
        <p:sp>
          <p:nvSpPr>
            <p:cNvPr id="16" name="Freeform: Shape 15">
              <a:extLst>
                <a:ext uri="{FF2B5EF4-FFF2-40B4-BE49-F238E27FC236}">
                  <a16:creationId xmlns:a16="http://schemas.microsoft.com/office/drawing/2014/main" id="{88BB7768-892A-4601-B3BE-01DB70980BDD}"/>
                </a:ext>
              </a:extLst>
            </p:cNvPr>
            <p:cNvSpPr/>
            <p:nvPr/>
          </p:nvSpPr>
          <p:spPr>
            <a:xfrm>
              <a:off x="2617106" y="389939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E699"/>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7" name="TextBox 16">
              <a:extLst>
                <a:ext uri="{FF2B5EF4-FFF2-40B4-BE49-F238E27FC236}">
                  <a16:creationId xmlns:a16="http://schemas.microsoft.com/office/drawing/2014/main" id="{4B8A0C70-0492-4429-9CA0-C3EC164ED02D}"/>
                </a:ext>
              </a:extLst>
            </p:cNvPr>
            <p:cNvSpPr txBox="1"/>
            <p:nvPr/>
          </p:nvSpPr>
          <p:spPr>
            <a:xfrm>
              <a:off x="3294764" y="4138677"/>
              <a:ext cx="8566711"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Già Rok xoa tay ...xem cái chữ nào!</a:t>
              </a:r>
            </a:p>
          </p:txBody>
        </p:sp>
      </p:grpSp>
      <p:grpSp>
        <p:nvGrpSpPr>
          <p:cNvPr id="18" name="Group 17">
            <a:extLst>
              <a:ext uri="{FF2B5EF4-FFF2-40B4-BE49-F238E27FC236}">
                <a16:creationId xmlns:a16="http://schemas.microsoft.com/office/drawing/2014/main" id="{25AE02A0-9405-4105-9CB6-49086250F46A}"/>
              </a:ext>
            </a:extLst>
          </p:cNvPr>
          <p:cNvGrpSpPr/>
          <p:nvPr/>
        </p:nvGrpSpPr>
        <p:grpSpPr>
          <a:xfrm>
            <a:off x="4800600" y="1374715"/>
            <a:ext cx="7048953" cy="1228844"/>
            <a:chOff x="2617106" y="1247387"/>
            <a:chExt cx="9136744" cy="1228844"/>
          </a:xfrm>
        </p:grpSpPr>
        <p:sp>
          <p:nvSpPr>
            <p:cNvPr id="19" name="Freeform: Shape 18">
              <a:extLst>
                <a:ext uri="{FF2B5EF4-FFF2-40B4-BE49-F238E27FC236}">
                  <a16:creationId xmlns:a16="http://schemas.microsoft.com/office/drawing/2014/main" id="{13546C07-E736-45D2-91C2-3D2428BDA926}"/>
                </a:ext>
              </a:extLst>
            </p:cNvPr>
            <p:cNvSpPr/>
            <p:nvPr/>
          </p:nvSpPr>
          <p:spPr>
            <a:xfrm>
              <a:off x="2617106" y="1247387"/>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0" name="TextBox 19">
              <a:extLst>
                <a:ext uri="{FF2B5EF4-FFF2-40B4-BE49-F238E27FC236}">
                  <a16:creationId xmlns:a16="http://schemas.microsoft.com/office/drawing/2014/main" id="{DCB4E0A5-E946-4A52-8604-D637FFA4CCED}"/>
                </a:ext>
              </a:extLst>
            </p:cNvPr>
            <p:cNvSpPr txBox="1"/>
            <p:nvPr/>
          </p:nvSpPr>
          <p:spPr>
            <a:xfrm>
              <a:off x="3276841" y="1468552"/>
              <a:ext cx="8477009" cy="646331"/>
            </a:xfrm>
            <a:prstGeom prst="rect">
              <a:avLst/>
            </a:prstGeom>
            <a:noFill/>
          </p:spPr>
          <p:txBody>
            <a:bodyPr wrap="square">
              <a:spAutoFit/>
            </a:bodyPr>
            <a:lstStyle/>
            <a:p>
              <a:pPr algn="just">
                <a:defRPr/>
              </a:pPr>
              <a:r>
                <a:rPr lang="en-US" sz="3600">
                  <a:solidFill>
                    <a:srgbClr val="000000"/>
                  </a:solidFill>
                  <a:latin typeface="UVN Phuong Tay" panose="04040805070802020D02" pitchFamily="82" charset="0"/>
                </a:rPr>
                <a:t>Từ đầu… dành cho khách quý.</a:t>
              </a:r>
              <a:r>
                <a:rPr lang="vi-VN" sz="3600">
                  <a:solidFill>
                    <a:srgbClr val="000000"/>
                  </a:solidFill>
                </a:rPr>
                <a:t>  </a:t>
              </a:r>
              <a:endParaRPr lang="en-US" sz="3600">
                <a:solidFill>
                  <a:srgbClr val="000000"/>
                </a:solidFill>
                <a:latin typeface="UVN Phuong Tay" panose="04040805070802020D02" pitchFamily="82" charset="0"/>
              </a:endParaRPr>
            </a:p>
          </p:txBody>
        </p:sp>
      </p:grpSp>
      <p:grpSp>
        <p:nvGrpSpPr>
          <p:cNvPr id="21" name="Group 20">
            <a:extLst>
              <a:ext uri="{FF2B5EF4-FFF2-40B4-BE49-F238E27FC236}">
                <a16:creationId xmlns:a16="http://schemas.microsoft.com/office/drawing/2014/main" id="{485ED32E-D344-4918-A328-9D31A169D4B5}"/>
              </a:ext>
            </a:extLst>
          </p:cNvPr>
          <p:cNvGrpSpPr/>
          <p:nvPr/>
        </p:nvGrpSpPr>
        <p:grpSpPr>
          <a:xfrm>
            <a:off x="4800600" y="2776697"/>
            <a:ext cx="7189259" cy="1228844"/>
            <a:chOff x="2617106" y="2554931"/>
            <a:chExt cx="9318606" cy="1228844"/>
          </a:xfrm>
        </p:grpSpPr>
        <p:sp>
          <p:nvSpPr>
            <p:cNvPr id="22" name="Freeform: Shape 21">
              <a:extLst>
                <a:ext uri="{FF2B5EF4-FFF2-40B4-BE49-F238E27FC236}">
                  <a16:creationId xmlns:a16="http://schemas.microsoft.com/office/drawing/2014/main" id="{E4672D47-DF3A-4FE9-8BB6-35B05E89F172}"/>
                </a:ext>
              </a:extLst>
            </p:cNvPr>
            <p:cNvSpPr/>
            <p:nvPr/>
          </p:nvSpPr>
          <p:spPr>
            <a:xfrm>
              <a:off x="2617106" y="255493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BDD7EE"/>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3" name="TextBox 22">
              <a:extLst>
                <a:ext uri="{FF2B5EF4-FFF2-40B4-BE49-F238E27FC236}">
                  <a16:creationId xmlns:a16="http://schemas.microsoft.com/office/drawing/2014/main" id="{0CDA42E4-966F-4BF2-8AC4-44C887650935}"/>
                </a:ext>
              </a:extLst>
            </p:cNvPr>
            <p:cNvSpPr txBox="1"/>
            <p:nvPr/>
          </p:nvSpPr>
          <p:spPr>
            <a:xfrm>
              <a:off x="3458703" y="2844583"/>
              <a:ext cx="8477009"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Y Hoa đến ... chém nhát dao.</a:t>
              </a:r>
            </a:p>
          </p:txBody>
        </p:sp>
      </p:grpSp>
      <p:grpSp>
        <p:nvGrpSpPr>
          <p:cNvPr id="24" name="Group 23">
            <a:extLst>
              <a:ext uri="{FF2B5EF4-FFF2-40B4-BE49-F238E27FC236}">
                <a16:creationId xmlns:a16="http://schemas.microsoft.com/office/drawing/2014/main" id="{0DFAF3A8-E4BE-4237-A07A-A16EA577FFD2}"/>
              </a:ext>
            </a:extLst>
          </p:cNvPr>
          <p:cNvGrpSpPr/>
          <p:nvPr/>
        </p:nvGrpSpPr>
        <p:grpSpPr>
          <a:xfrm>
            <a:off x="2700378" y="1476883"/>
            <a:ext cx="2580555" cy="1011338"/>
            <a:chOff x="102506" y="1349555"/>
            <a:chExt cx="2994933" cy="1011338"/>
          </a:xfrm>
        </p:grpSpPr>
        <p:sp>
          <p:nvSpPr>
            <p:cNvPr id="25" name="矩形 3">
              <a:extLst>
                <a:ext uri="{FF2B5EF4-FFF2-40B4-BE49-F238E27FC236}">
                  <a16:creationId xmlns:a16="http://schemas.microsoft.com/office/drawing/2014/main" id="{B6D16BFB-72E0-4A0E-B2C2-27FA61974AAE}"/>
                </a:ext>
              </a:extLst>
            </p:cNvPr>
            <p:cNvSpPr/>
            <p:nvPr/>
          </p:nvSpPr>
          <p:spPr>
            <a:xfrm>
              <a:off x="102506" y="1349555"/>
              <a:ext cx="2994933" cy="1011338"/>
            </a:xfrm>
            <a:prstGeom prst="homePlate">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6" name="TextBox 25">
              <a:extLst>
                <a:ext uri="{FF2B5EF4-FFF2-40B4-BE49-F238E27FC236}">
                  <a16:creationId xmlns:a16="http://schemas.microsoft.com/office/drawing/2014/main" id="{3DD8F6B8-5039-40E9-9ADF-4350526BF09F}"/>
                </a:ext>
              </a:extLst>
            </p:cNvPr>
            <p:cNvSpPr txBox="1"/>
            <p:nvPr/>
          </p:nvSpPr>
          <p:spPr>
            <a:xfrm>
              <a:off x="281668" y="1532059"/>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1:</a:t>
              </a:r>
            </a:p>
          </p:txBody>
        </p:sp>
      </p:grpSp>
      <p:grpSp>
        <p:nvGrpSpPr>
          <p:cNvPr id="27" name="Group 26">
            <a:extLst>
              <a:ext uri="{FF2B5EF4-FFF2-40B4-BE49-F238E27FC236}">
                <a16:creationId xmlns:a16="http://schemas.microsoft.com/office/drawing/2014/main" id="{6F97DD16-59B0-4F7D-B9E6-51256C89F6E5}"/>
              </a:ext>
            </a:extLst>
          </p:cNvPr>
          <p:cNvGrpSpPr/>
          <p:nvPr/>
        </p:nvGrpSpPr>
        <p:grpSpPr>
          <a:xfrm>
            <a:off x="2700378" y="2832980"/>
            <a:ext cx="2580555" cy="1113070"/>
            <a:chOff x="102506" y="2844294"/>
            <a:chExt cx="2994933" cy="991213"/>
          </a:xfrm>
          <a:solidFill>
            <a:srgbClr val="BDD7EE"/>
          </a:solidFill>
        </p:grpSpPr>
        <p:sp>
          <p:nvSpPr>
            <p:cNvPr id="28" name="矩形 3">
              <a:extLst>
                <a:ext uri="{FF2B5EF4-FFF2-40B4-BE49-F238E27FC236}">
                  <a16:creationId xmlns:a16="http://schemas.microsoft.com/office/drawing/2014/main" id="{D127C5E0-35E4-49F2-8C6F-8852D17DC323}"/>
                </a:ext>
              </a:extLst>
            </p:cNvPr>
            <p:cNvSpPr/>
            <p:nvPr/>
          </p:nvSpPr>
          <p:spPr>
            <a:xfrm>
              <a:off x="102506" y="2844294"/>
              <a:ext cx="2994933" cy="991213"/>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9" name="TextBox 28">
              <a:extLst>
                <a:ext uri="{FF2B5EF4-FFF2-40B4-BE49-F238E27FC236}">
                  <a16:creationId xmlns:a16="http://schemas.microsoft.com/office/drawing/2014/main" id="{05F94E73-8667-43F5-A08A-C183363E4823}"/>
                </a:ext>
              </a:extLst>
            </p:cNvPr>
            <p:cNvSpPr txBox="1"/>
            <p:nvPr/>
          </p:nvSpPr>
          <p:spPr>
            <a:xfrm>
              <a:off x="281668" y="3016735"/>
              <a:ext cx="2815771" cy="575572"/>
            </a:xfrm>
            <a:prstGeom prst="rect">
              <a:avLst/>
            </a:prstGeom>
            <a:noFill/>
          </p:spPr>
          <p:txBody>
            <a:bodyPr wrap="square">
              <a:spAutoFit/>
            </a:bodyPr>
            <a:lstStyle/>
            <a:p>
              <a:r>
                <a:rPr lang="en-US" sz="3600">
                  <a:solidFill>
                    <a:srgbClr val="7030A0"/>
                  </a:solidFill>
                  <a:latin typeface="UVN Phuong Tay" panose="04040805070802020D02" pitchFamily="82" charset="0"/>
                </a:rPr>
                <a:t>Đoạn 2:</a:t>
              </a:r>
            </a:p>
          </p:txBody>
        </p:sp>
      </p:grpSp>
      <p:grpSp>
        <p:nvGrpSpPr>
          <p:cNvPr id="30" name="Group 29">
            <a:extLst>
              <a:ext uri="{FF2B5EF4-FFF2-40B4-BE49-F238E27FC236}">
                <a16:creationId xmlns:a16="http://schemas.microsoft.com/office/drawing/2014/main" id="{212E1906-0927-404B-877B-621E49CD2E0B}"/>
              </a:ext>
            </a:extLst>
          </p:cNvPr>
          <p:cNvGrpSpPr/>
          <p:nvPr/>
        </p:nvGrpSpPr>
        <p:grpSpPr>
          <a:xfrm>
            <a:off x="2700378" y="4290809"/>
            <a:ext cx="2580555" cy="1048040"/>
            <a:chOff x="102506" y="3941158"/>
            <a:chExt cx="2994933" cy="1048040"/>
          </a:xfrm>
          <a:solidFill>
            <a:srgbClr val="FFE699"/>
          </a:solidFill>
        </p:grpSpPr>
        <p:sp>
          <p:nvSpPr>
            <p:cNvPr id="31" name="矩形 3">
              <a:extLst>
                <a:ext uri="{FF2B5EF4-FFF2-40B4-BE49-F238E27FC236}">
                  <a16:creationId xmlns:a16="http://schemas.microsoft.com/office/drawing/2014/main" id="{1D076D40-3B39-42B6-A648-A3C2F25ECFF7}"/>
                </a:ext>
              </a:extLst>
            </p:cNvPr>
            <p:cNvSpPr/>
            <p:nvPr/>
          </p:nvSpPr>
          <p:spPr>
            <a:xfrm>
              <a:off x="102506" y="3941158"/>
              <a:ext cx="2994933" cy="1048040"/>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2" name="TextBox 31">
              <a:extLst>
                <a:ext uri="{FF2B5EF4-FFF2-40B4-BE49-F238E27FC236}">
                  <a16:creationId xmlns:a16="http://schemas.microsoft.com/office/drawing/2014/main" id="{D4C234C5-989A-4EE9-ACB8-11DC6B3966CF}"/>
                </a:ext>
              </a:extLst>
            </p:cNvPr>
            <p:cNvSpPr txBox="1"/>
            <p:nvPr/>
          </p:nvSpPr>
          <p:spPr>
            <a:xfrm>
              <a:off x="281668" y="4142013"/>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3:</a:t>
              </a:r>
            </a:p>
          </p:txBody>
        </p:sp>
      </p:grpSp>
      <p:grpSp>
        <p:nvGrpSpPr>
          <p:cNvPr id="33" name="Group 32">
            <a:extLst>
              <a:ext uri="{FF2B5EF4-FFF2-40B4-BE49-F238E27FC236}">
                <a16:creationId xmlns:a16="http://schemas.microsoft.com/office/drawing/2014/main" id="{3536CBF2-0C12-4FA2-9F8A-21E8FBF42434}"/>
              </a:ext>
            </a:extLst>
          </p:cNvPr>
          <p:cNvGrpSpPr/>
          <p:nvPr/>
        </p:nvGrpSpPr>
        <p:grpSpPr>
          <a:xfrm>
            <a:off x="4800600" y="5593205"/>
            <a:ext cx="7048953" cy="1228844"/>
            <a:chOff x="2617106" y="5262262"/>
            <a:chExt cx="9136744" cy="1228844"/>
          </a:xfrm>
        </p:grpSpPr>
        <p:sp>
          <p:nvSpPr>
            <p:cNvPr id="34" name="Freeform: Shape 33">
              <a:extLst>
                <a:ext uri="{FF2B5EF4-FFF2-40B4-BE49-F238E27FC236}">
                  <a16:creationId xmlns:a16="http://schemas.microsoft.com/office/drawing/2014/main" id="{ECA8432E-5AB2-4B6B-8D16-341B6BDDA76E}"/>
                </a:ext>
              </a:extLst>
            </p:cNvPr>
            <p:cNvSpPr/>
            <p:nvPr/>
          </p:nvSpPr>
          <p:spPr>
            <a:xfrm>
              <a:off x="2617106" y="5262262"/>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C5E0B4"/>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5" name="TextBox 34">
              <a:extLst>
                <a:ext uri="{FF2B5EF4-FFF2-40B4-BE49-F238E27FC236}">
                  <a16:creationId xmlns:a16="http://schemas.microsoft.com/office/drawing/2014/main" id="{91489E33-729F-41C3-B412-49AE8339A6C7}"/>
                </a:ext>
              </a:extLst>
            </p:cNvPr>
            <p:cNvSpPr txBox="1"/>
            <p:nvPr/>
          </p:nvSpPr>
          <p:spPr>
            <a:xfrm>
              <a:off x="3258273" y="5489380"/>
              <a:ext cx="8477009"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Phần còn lại.</a:t>
              </a:r>
            </a:p>
          </p:txBody>
        </p:sp>
      </p:grpSp>
      <p:grpSp>
        <p:nvGrpSpPr>
          <p:cNvPr id="36" name="Group 35">
            <a:extLst>
              <a:ext uri="{FF2B5EF4-FFF2-40B4-BE49-F238E27FC236}">
                <a16:creationId xmlns:a16="http://schemas.microsoft.com/office/drawing/2014/main" id="{7F8CB0A4-0457-4601-A947-9BF29826D362}"/>
              </a:ext>
            </a:extLst>
          </p:cNvPr>
          <p:cNvGrpSpPr/>
          <p:nvPr/>
        </p:nvGrpSpPr>
        <p:grpSpPr>
          <a:xfrm>
            <a:off x="2700378" y="5683607"/>
            <a:ext cx="2580555" cy="1048040"/>
            <a:chOff x="102506" y="5263483"/>
            <a:chExt cx="2994933" cy="1048040"/>
          </a:xfrm>
          <a:solidFill>
            <a:srgbClr val="C5E0B4"/>
          </a:solidFill>
        </p:grpSpPr>
        <p:sp>
          <p:nvSpPr>
            <p:cNvPr id="37" name="矩形 3">
              <a:extLst>
                <a:ext uri="{FF2B5EF4-FFF2-40B4-BE49-F238E27FC236}">
                  <a16:creationId xmlns:a16="http://schemas.microsoft.com/office/drawing/2014/main" id="{E3B4B1C5-A68A-4652-A485-4337BF67856F}"/>
                </a:ext>
              </a:extLst>
            </p:cNvPr>
            <p:cNvSpPr/>
            <p:nvPr/>
          </p:nvSpPr>
          <p:spPr>
            <a:xfrm>
              <a:off x="102506" y="5263483"/>
              <a:ext cx="2994933" cy="1048040"/>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8" name="TextBox 37">
              <a:extLst>
                <a:ext uri="{FF2B5EF4-FFF2-40B4-BE49-F238E27FC236}">
                  <a16:creationId xmlns:a16="http://schemas.microsoft.com/office/drawing/2014/main" id="{1AABDE03-5053-4E31-8098-6277237CB283}"/>
                </a:ext>
              </a:extLst>
            </p:cNvPr>
            <p:cNvSpPr txBox="1"/>
            <p:nvPr/>
          </p:nvSpPr>
          <p:spPr>
            <a:xfrm>
              <a:off x="281668" y="5464338"/>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4:</a:t>
              </a:r>
            </a:p>
          </p:txBody>
        </p:sp>
      </p:grpSp>
    </p:spTree>
    <p:extLst>
      <p:ext uri="{BB962C8B-B14F-4D97-AF65-F5344CB8AC3E}">
        <p14:creationId xmlns:p14="http://schemas.microsoft.com/office/powerpoint/2010/main" val="170462639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321"/>
                                            </p:tgtEl>
                                            <p:attrNameLst>
                                              <p:attrName>style.visibility</p:attrName>
                                            </p:attrNameLst>
                                          </p:cBhvr>
                                          <p:to>
                                            <p:strVal val="visible"/>
                                          </p:to>
                                        </p:set>
                                        <p:anim calcmode="lin" valueType="num">
                                          <p:cBhvr>
                                            <p:cTn id="18" dur="500" fill="hold"/>
                                            <p:tgtEl>
                                              <p:spTgt spid="13321"/>
                                            </p:tgtEl>
                                            <p:attrNameLst>
                                              <p:attrName>ppt_w</p:attrName>
                                            </p:attrNameLst>
                                          </p:cBhvr>
                                          <p:tavLst>
                                            <p:tav tm="0">
                                              <p:val>
                                                <p:fltVal val="0"/>
                                              </p:val>
                                            </p:tav>
                                            <p:tav tm="100000">
                                              <p:val>
                                                <p:strVal val="#ppt_w"/>
                                              </p:val>
                                            </p:tav>
                                          </p:tavLst>
                                        </p:anim>
                                        <p:anim calcmode="lin" valueType="num">
                                          <p:cBhvr>
                                            <p:cTn id="19" dur="500" fill="hold"/>
                                            <p:tgtEl>
                                              <p:spTgt spid="13321"/>
                                            </p:tgtEl>
                                            <p:attrNameLst>
                                              <p:attrName>ppt_h</p:attrName>
                                            </p:attrNameLst>
                                          </p:cBhvr>
                                          <p:tavLst>
                                            <p:tav tm="0">
                                              <p:val>
                                                <p:fltVal val="0"/>
                                              </p:val>
                                            </p:tav>
                                            <p:tav tm="100000">
                                              <p:val>
                                                <p:strVal val="#ppt_h"/>
                                              </p:val>
                                            </p:tav>
                                          </p:tavLst>
                                        </p:anim>
                                        <p:animEffect transition="in" filter="fade">
                                          <p:cBhvr>
                                            <p:cTn id="20" dur="500"/>
                                            <p:tgtEl>
                                              <p:spTgt spid="13321"/>
                                            </p:tgtEl>
                                          </p:cBhvr>
                                        </p:animEffect>
                                      </p:childTnLst>
                                    </p:cTn>
                                  </p:par>
                                </p:childTnLst>
                              </p:cTn>
                            </p:par>
                            <p:par>
                              <p:cTn id="21" fill="hold">
                                <p:stCondLst>
                                  <p:cond delay="500"/>
                                </p:stCondLst>
                                <p:childTnLst>
                                  <p:par>
                                    <p:cTn id="22" presetID="2" presetClass="entr" presetSubtype="8" accel="12000" fill="hold" nodeType="afterEffect" p14:presetBounceEnd="36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36000">
                                          <p:cBhvr additive="base">
                                            <p:cTn id="24" dur="500" fill="hold"/>
                                            <p:tgtEl>
                                              <p:spTgt spid="24"/>
                                            </p:tgtEl>
                                            <p:attrNameLst>
                                              <p:attrName>ppt_x</p:attrName>
                                            </p:attrNameLst>
                                          </p:cBhvr>
                                          <p:tavLst>
                                            <p:tav tm="0">
                                              <p:val>
                                                <p:strVal val="0-#ppt_w/2"/>
                                              </p:val>
                                            </p:tav>
                                            <p:tav tm="100000">
                                              <p:val>
                                                <p:strVal val="#ppt_x"/>
                                              </p:val>
                                            </p:tav>
                                          </p:tavLst>
                                        </p:anim>
                                        <p:anim calcmode="lin" valueType="num" p14:bounceEnd="36000">
                                          <p:cBhvr additive="base">
                                            <p:cTn id="25" dur="5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accel="12000" fill="hold" nodeType="afterEffect" p14:presetBounceEnd="36000">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14:bounceEnd="36000">
                                          <p:cBhvr additive="base">
                                            <p:cTn id="29" dur="500" fill="hold"/>
                                            <p:tgtEl>
                                              <p:spTgt spid="27"/>
                                            </p:tgtEl>
                                            <p:attrNameLst>
                                              <p:attrName>ppt_x</p:attrName>
                                            </p:attrNameLst>
                                          </p:cBhvr>
                                          <p:tavLst>
                                            <p:tav tm="0">
                                              <p:val>
                                                <p:strVal val="0-#ppt_w/2"/>
                                              </p:val>
                                            </p:tav>
                                            <p:tav tm="100000">
                                              <p:val>
                                                <p:strVal val="#ppt_x"/>
                                              </p:val>
                                            </p:tav>
                                          </p:tavLst>
                                        </p:anim>
                                        <p:anim calcmode="lin" valueType="num" p14:bounceEnd="36000">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accel="12000" fill="hold" nodeType="afterEffect" p14:presetBounceEnd="36000">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14:bounceEnd="36000">
                                          <p:cBhvr additive="base">
                                            <p:cTn id="34" dur="500" fill="hold"/>
                                            <p:tgtEl>
                                              <p:spTgt spid="30"/>
                                            </p:tgtEl>
                                            <p:attrNameLst>
                                              <p:attrName>ppt_x</p:attrName>
                                            </p:attrNameLst>
                                          </p:cBhvr>
                                          <p:tavLst>
                                            <p:tav tm="0">
                                              <p:val>
                                                <p:strVal val="0-#ppt_w/2"/>
                                              </p:val>
                                            </p:tav>
                                            <p:tav tm="100000">
                                              <p:val>
                                                <p:strVal val="#ppt_x"/>
                                              </p:val>
                                            </p:tav>
                                          </p:tavLst>
                                        </p:anim>
                                        <p:anim calcmode="lin" valueType="num" p14:bounceEnd="36000">
                                          <p:cBhvr additive="base">
                                            <p:cTn id="35" dur="500" fill="hold"/>
                                            <p:tgtEl>
                                              <p:spTgt spid="30"/>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accel="12000" fill="hold" nodeType="afterEffect" p14:presetBounceEnd="36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36000">
                                          <p:cBhvr additive="base">
                                            <p:cTn id="39" dur="500" fill="hold"/>
                                            <p:tgtEl>
                                              <p:spTgt spid="36"/>
                                            </p:tgtEl>
                                            <p:attrNameLst>
                                              <p:attrName>ppt_x</p:attrName>
                                            </p:attrNameLst>
                                          </p:cBhvr>
                                          <p:tavLst>
                                            <p:tav tm="0">
                                              <p:val>
                                                <p:strVal val="0-#ppt_w/2"/>
                                              </p:val>
                                            </p:tav>
                                            <p:tav tm="100000">
                                              <p:val>
                                                <p:strVal val="#ppt_x"/>
                                              </p:val>
                                            </p:tav>
                                          </p:tavLst>
                                        </p:anim>
                                        <p:anim calcmode="lin" valueType="num" p14:bounceEnd="36000">
                                          <p:cBhvr additive="base">
                                            <p:cTn id="4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12000" fill="hold" nodeType="clickEffect" p14:presetBounceEnd="36000">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14:bounceEnd="36000">
                                          <p:cBhvr additive="base">
                                            <p:cTn id="45" dur="1250" fill="hold"/>
                                            <p:tgtEl>
                                              <p:spTgt spid="18"/>
                                            </p:tgtEl>
                                            <p:attrNameLst>
                                              <p:attrName>ppt_x</p:attrName>
                                            </p:attrNameLst>
                                          </p:cBhvr>
                                          <p:tavLst>
                                            <p:tav tm="0">
                                              <p:val>
                                                <p:strVal val="1+#ppt_w/2"/>
                                              </p:val>
                                            </p:tav>
                                            <p:tav tm="100000">
                                              <p:val>
                                                <p:strVal val="#ppt_x"/>
                                              </p:val>
                                            </p:tav>
                                          </p:tavLst>
                                        </p:anim>
                                        <p:anim calcmode="lin" valueType="num" p14:bounceEnd="36000">
                                          <p:cBhvr additive="base">
                                            <p:cTn id="4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accel="12000" fill="hold" nodeType="clickEffect" p14:presetBounceEnd="36000">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14:bounceEnd="36000">
                                          <p:cBhvr additive="base">
                                            <p:cTn id="51" dur="1250" fill="hold"/>
                                            <p:tgtEl>
                                              <p:spTgt spid="21"/>
                                            </p:tgtEl>
                                            <p:attrNameLst>
                                              <p:attrName>ppt_x</p:attrName>
                                            </p:attrNameLst>
                                          </p:cBhvr>
                                          <p:tavLst>
                                            <p:tav tm="0">
                                              <p:val>
                                                <p:strVal val="1+#ppt_w/2"/>
                                              </p:val>
                                            </p:tav>
                                            <p:tav tm="100000">
                                              <p:val>
                                                <p:strVal val="#ppt_x"/>
                                              </p:val>
                                            </p:tav>
                                          </p:tavLst>
                                        </p:anim>
                                        <p:anim calcmode="lin" valueType="num" p14:bounceEnd="36000">
                                          <p:cBhvr additive="base">
                                            <p:cTn id="52" dur="1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accel="12000" fill="hold" nodeType="clickEffect" p14:presetBounceEnd="36000">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14:bounceEnd="36000">
                                          <p:cBhvr additive="base">
                                            <p:cTn id="57" dur="1250" fill="hold"/>
                                            <p:tgtEl>
                                              <p:spTgt spid="15"/>
                                            </p:tgtEl>
                                            <p:attrNameLst>
                                              <p:attrName>ppt_x</p:attrName>
                                            </p:attrNameLst>
                                          </p:cBhvr>
                                          <p:tavLst>
                                            <p:tav tm="0">
                                              <p:val>
                                                <p:strVal val="1+#ppt_w/2"/>
                                              </p:val>
                                            </p:tav>
                                            <p:tav tm="100000">
                                              <p:val>
                                                <p:strVal val="#ppt_x"/>
                                              </p:val>
                                            </p:tav>
                                          </p:tavLst>
                                        </p:anim>
                                        <p:anim calcmode="lin" valueType="num" p14:bounceEnd="36000">
                                          <p:cBhvr additive="base">
                                            <p:cTn id="5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accel="12000" fill="hold" nodeType="clickEffect" p14:presetBounceEnd="36000">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14:bounceEnd="36000">
                                          <p:cBhvr additive="base">
                                            <p:cTn id="63" dur="1250" fill="hold"/>
                                            <p:tgtEl>
                                              <p:spTgt spid="33"/>
                                            </p:tgtEl>
                                            <p:attrNameLst>
                                              <p:attrName>ppt_x</p:attrName>
                                            </p:attrNameLst>
                                          </p:cBhvr>
                                          <p:tavLst>
                                            <p:tav tm="0">
                                              <p:val>
                                                <p:strVal val="1+#ppt_w/2"/>
                                              </p:val>
                                            </p:tav>
                                            <p:tav tm="100000">
                                              <p:val>
                                                <p:strVal val="#ppt_x"/>
                                              </p:val>
                                            </p:tav>
                                          </p:tavLst>
                                        </p:anim>
                                        <p:anim calcmode="lin" valueType="num" p14:bounceEnd="36000">
                                          <p:cBhvr additive="base">
                                            <p:cTn id="64"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3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321"/>
                                            </p:tgtEl>
                                            <p:attrNameLst>
                                              <p:attrName>style.visibility</p:attrName>
                                            </p:attrNameLst>
                                          </p:cBhvr>
                                          <p:to>
                                            <p:strVal val="visible"/>
                                          </p:to>
                                        </p:set>
                                        <p:anim calcmode="lin" valueType="num">
                                          <p:cBhvr>
                                            <p:cTn id="18" dur="500" fill="hold"/>
                                            <p:tgtEl>
                                              <p:spTgt spid="13321"/>
                                            </p:tgtEl>
                                            <p:attrNameLst>
                                              <p:attrName>ppt_w</p:attrName>
                                            </p:attrNameLst>
                                          </p:cBhvr>
                                          <p:tavLst>
                                            <p:tav tm="0">
                                              <p:val>
                                                <p:fltVal val="0"/>
                                              </p:val>
                                            </p:tav>
                                            <p:tav tm="100000">
                                              <p:val>
                                                <p:strVal val="#ppt_w"/>
                                              </p:val>
                                            </p:tav>
                                          </p:tavLst>
                                        </p:anim>
                                        <p:anim calcmode="lin" valueType="num">
                                          <p:cBhvr>
                                            <p:cTn id="19" dur="500" fill="hold"/>
                                            <p:tgtEl>
                                              <p:spTgt spid="13321"/>
                                            </p:tgtEl>
                                            <p:attrNameLst>
                                              <p:attrName>ppt_h</p:attrName>
                                            </p:attrNameLst>
                                          </p:cBhvr>
                                          <p:tavLst>
                                            <p:tav tm="0">
                                              <p:val>
                                                <p:fltVal val="0"/>
                                              </p:val>
                                            </p:tav>
                                            <p:tav tm="100000">
                                              <p:val>
                                                <p:strVal val="#ppt_h"/>
                                              </p:val>
                                            </p:tav>
                                          </p:tavLst>
                                        </p:anim>
                                        <p:animEffect transition="in" filter="fade">
                                          <p:cBhvr>
                                            <p:cTn id="20" dur="500"/>
                                            <p:tgtEl>
                                              <p:spTgt spid="13321"/>
                                            </p:tgtEl>
                                          </p:cBhvr>
                                        </p:animEffect>
                                      </p:childTnLst>
                                    </p:cTn>
                                  </p:par>
                                </p:childTnLst>
                              </p:cTn>
                            </p:par>
                            <p:par>
                              <p:cTn id="21" fill="hold">
                                <p:stCondLst>
                                  <p:cond delay="500"/>
                                </p:stCondLst>
                                <p:childTnLst>
                                  <p:par>
                                    <p:cTn id="22" presetID="2" presetClass="entr" presetSubtype="8" accel="1200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accel="1200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accel="1200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0-#ppt_w/2"/>
                                              </p:val>
                                            </p:tav>
                                            <p:tav tm="100000">
                                              <p:val>
                                                <p:strVal val="#ppt_x"/>
                                              </p:val>
                                            </p:tav>
                                          </p:tavLst>
                                        </p:anim>
                                        <p:anim calcmode="lin" valueType="num">
                                          <p:cBhvr additive="base">
                                            <p:cTn id="35" dur="500" fill="hold"/>
                                            <p:tgtEl>
                                              <p:spTgt spid="30"/>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accel="1200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0-#ppt_w/2"/>
                                              </p:val>
                                            </p:tav>
                                            <p:tav tm="100000">
                                              <p:val>
                                                <p:strVal val="#ppt_x"/>
                                              </p:val>
                                            </p:tav>
                                          </p:tavLst>
                                        </p:anim>
                                        <p:anim calcmode="lin" valueType="num">
                                          <p:cBhvr additive="base">
                                            <p:cTn id="4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12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250" fill="hold"/>
                                            <p:tgtEl>
                                              <p:spTgt spid="18"/>
                                            </p:tgtEl>
                                            <p:attrNameLst>
                                              <p:attrName>ppt_x</p:attrName>
                                            </p:attrNameLst>
                                          </p:cBhvr>
                                          <p:tavLst>
                                            <p:tav tm="0">
                                              <p:val>
                                                <p:strVal val="1+#ppt_w/2"/>
                                              </p:val>
                                            </p:tav>
                                            <p:tav tm="100000">
                                              <p:val>
                                                <p:strVal val="#ppt_x"/>
                                              </p:val>
                                            </p:tav>
                                          </p:tavLst>
                                        </p:anim>
                                        <p:anim calcmode="lin" valueType="num">
                                          <p:cBhvr additive="base">
                                            <p:cTn id="4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accel="1200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250" fill="hold"/>
                                            <p:tgtEl>
                                              <p:spTgt spid="21"/>
                                            </p:tgtEl>
                                            <p:attrNameLst>
                                              <p:attrName>ppt_x</p:attrName>
                                            </p:attrNameLst>
                                          </p:cBhvr>
                                          <p:tavLst>
                                            <p:tav tm="0">
                                              <p:val>
                                                <p:strVal val="1+#ppt_w/2"/>
                                              </p:val>
                                            </p:tav>
                                            <p:tav tm="100000">
                                              <p:val>
                                                <p:strVal val="#ppt_x"/>
                                              </p:val>
                                            </p:tav>
                                          </p:tavLst>
                                        </p:anim>
                                        <p:anim calcmode="lin" valueType="num">
                                          <p:cBhvr additive="base">
                                            <p:cTn id="52" dur="1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accel="1200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250" fill="hold"/>
                                            <p:tgtEl>
                                              <p:spTgt spid="15"/>
                                            </p:tgtEl>
                                            <p:attrNameLst>
                                              <p:attrName>ppt_x</p:attrName>
                                            </p:attrNameLst>
                                          </p:cBhvr>
                                          <p:tavLst>
                                            <p:tav tm="0">
                                              <p:val>
                                                <p:strVal val="1+#ppt_w/2"/>
                                              </p:val>
                                            </p:tav>
                                            <p:tav tm="100000">
                                              <p:val>
                                                <p:strVal val="#ppt_x"/>
                                              </p:val>
                                            </p:tav>
                                          </p:tavLst>
                                        </p:anim>
                                        <p:anim calcmode="lin" valueType="num">
                                          <p:cBhvr additive="base">
                                            <p:cTn id="5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accel="1200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1250" fill="hold"/>
                                            <p:tgtEl>
                                              <p:spTgt spid="33"/>
                                            </p:tgtEl>
                                            <p:attrNameLst>
                                              <p:attrName>ppt_x</p:attrName>
                                            </p:attrNameLst>
                                          </p:cBhvr>
                                          <p:tavLst>
                                            <p:tav tm="0">
                                              <p:val>
                                                <p:strVal val="1+#ppt_w/2"/>
                                              </p:val>
                                            </p:tav>
                                            <p:tav tm="100000">
                                              <p:val>
                                                <p:strVal val="#ppt_x"/>
                                              </p:val>
                                            </p:tav>
                                          </p:tavLst>
                                        </p:anim>
                                        <p:anim calcmode="lin" valueType="num">
                                          <p:cBhvr additive="base">
                                            <p:cTn id="64"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32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609600" y="1981200"/>
            <a:ext cx="1295400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600" b="1">
                <a:solidFill>
                  <a:srgbClr val="276E2F"/>
                </a:solidFill>
                <a:latin typeface="UTM Cooper Black" panose="02040603050506020204" pitchFamily="18" charset="0"/>
                <a:ea typeface="微软雅黑" panose="020B0503020204020204" pitchFamily="34" charset="-122"/>
              </a:rPr>
              <a:t>1. </a:t>
            </a:r>
          </a:p>
          <a:p>
            <a:pPr algn="ctr"/>
            <a:r>
              <a:rPr lang="en-US" altLang="zh-CN" sz="6600" b="1">
                <a:solidFill>
                  <a:srgbClr val="276E2F"/>
                </a:solidFill>
                <a:latin typeface="UTM Cooper Black" panose="02040603050506020204" pitchFamily="18" charset="0"/>
                <a:ea typeface="微软雅黑" panose="020B0503020204020204" pitchFamily="34" charset="-122"/>
              </a:rPr>
              <a:t>Luyện đọc </a:t>
            </a:r>
            <a:endParaRPr lang="zh-CN" altLang="en-US" sz="6600" b="1" dirty="0">
              <a:solidFill>
                <a:srgbClr val="276E2F"/>
              </a:solidFill>
              <a:latin typeface="UTM Cooper Black"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63401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617196"/>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vi-VN" sz="4000" b="1">
                <a:solidFill>
                  <a:srgbClr val="000000"/>
                </a:solidFill>
                <a:latin typeface="Times New Roman" panose="02020603050405020304" pitchFamily="18" charset="0"/>
                <a:cs typeface="Times New Roman" panose="02020603050405020304" pitchFamily="18" charset="0"/>
              </a:rPr>
              <a:t>Buôn Chư Lênh đón cô giáo</a:t>
            </a:r>
          </a:p>
          <a:p>
            <a:r>
              <a:rPr lang="vi-VN" sz="3200">
                <a:solidFill>
                  <a:srgbClr val="000000"/>
                </a:solidFill>
                <a:latin typeface="Times New Roman" panose="02020603050405020304" pitchFamily="18" charset="0"/>
                <a:cs typeface="Times New Roman" panose="02020603050405020304" pitchFamily="18" charset="0"/>
              </a:rPr>
              <a:t>     Căn nhà sàn chật ních người mặc quần áo như đi hội. Mấy cô gái vừa lùi vừa trải những tấm lông thú thẳng tắp từ đầu cầu thang tới cửa bếp giữa sàn. Bấy giờ, người già mới ra hiệu dẫn Y Hoa bước lên lối đi bằng lông thú mịn như nhung. Buôn Chư Lênh đã đón tiếp cô giáo đến mở trường bằng nghi thức trang trọng nhất dành cho khách quý.</a:t>
            </a:r>
          </a:p>
          <a:p>
            <a:r>
              <a:rPr lang="vi-VN" sz="3200">
                <a:solidFill>
                  <a:srgbClr val="000000"/>
                </a:solidFill>
                <a:latin typeface="Times New Roman" panose="02020603050405020304" pitchFamily="18" charset="0"/>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 lời thề ấy không thể nói ra mà phải khắc vào cột. Y Hoa được coi là người trong buôn sau khi chém nhát dao.</a:t>
            </a:r>
          </a:p>
          <a:p>
            <a:r>
              <a:rPr lang="vi-VN" sz="3200">
                <a:solidFill>
                  <a:srgbClr val="000000"/>
                </a:solidFill>
                <a:latin typeface="Times New Roman" panose="02020603050405020304" pitchFamily="18" charset="0"/>
                <a:cs typeface="Times New Roman" panose="02020603050405020304" pitchFamily="18" charset="0"/>
              </a:rPr>
              <a:t>     - A, chữ, chữ cô giáo!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6622716E-C20F-4C40-86BF-395FB1C2E990}"/>
              </a:ext>
            </a:extLst>
          </p:cNvPr>
          <p:cNvSpPr txBox="1">
            <a:spLocks noChangeArrowheads="1"/>
          </p:cNvSpPr>
          <p:nvPr/>
        </p:nvSpPr>
        <p:spPr bwMode="auto">
          <a:xfrm>
            <a:off x="533400" y="609600"/>
            <a:ext cx="587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589BCA4C-01B2-4905-9184-04F30D092BA8}"/>
              </a:ext>
            </a:extLst>
          </p:cNvPr>
          <p:cNvSpPr txBox="1">
            <a:spLocks noChangeArrowheads="1"/>
          </p:cNvSpPr>
          <p:nvPr/>
        </p:nvSpPr>
        <p:spPr bwMode="auto">
          <a:xfrm>
            <a:off x="407987" y="3448050"/>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826216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vi-VN" sz="3200">
                <a:solidFill>
                  <a:srgbClr val="000000"/>
                </a:solidFill>
                <a:latin typeface="Times New Roman" panose="02020603050405020304" pitchFamily="18" charset="0"/>
                <a:cs typeface="Times New Roman" panose="02020603050405020304" pitchFamily="18" charset="0"/>
              </a:rPr>
              <a:t>     Già Rok xoa tay lên vết chém, khen:</a:t>
            </a:r>
          </a:p>
          <a:p>
            <a:pPr algn="just"/>
            <a:r>
              <a:rPr lang="vi-VN" sz="3200">
                <a:solidFill>
                  <a:srgbClr val="000000"/>
                </a:solidFill>
                <a:latin typeface="Times New Roman" panose="02020603050405020304" pitchFamily="18" charset="0"/>
                <a:cs typeface="Times New Roman" panose="02020603050405020304" pitchFamily="18" charset="0"/>
              </a:rPr>
              <a:t>- Tốt cái bụng đó, cô giáo ạ!</a:t>
            </a:r>
          </a:p>
          <a:p>
            <a:pPr algn="just"/>
            <a:r>
              <a:rPr lang="vi-VN" sz="3200">
                <a:solidFill>
                  <a:srgbClr val="000000"/>
                </a:solidFill>
                <a:latin typeface="Times New Roman" panose="02020603050405020304" pitchFamily="18" charset="0"/>
                <a:cs typeface="Times New Roman" panose="02020603050405020304" pitchFamily="18" charset="0"/>
              </a:rPr>
              <a:t>     Rồi giọng già vui hẳn lên:</a:t>
            </a:r>
          </a:p>
          <a:p>
            <a:pPr algn="just"/>
            <a:r>
              <a:rPr lang="vi-VN" sz="3200">
                <a:solidFill>
                  <a:srgbClr val="000000"/>
                </a:solidFill>
                <a:latin typeface="Times New Roman" panose="02020603050405020304" pitchFamily="18" charset="0"/>
                <a:cs typeface="Times New Roman" panose="02020603050405020304" pitchFamily="18" charset="0"/>
              </a:rPr>
              <a:t>- Bây giờ cho người già xem cái chữ của cô giáo đi!</a:t>
            </a:r>
          </a:p>
          <a:p>
            <a:pPr algn="just"/>
            <a:r>
              <a:rPr lang="vi-VN" sz="3200">
                <a:solidFill>
                  <a:srgbClr val="000000"/>
                </a:solidFill>
                <a:latin typeface="Times New Roman" panose="02020603050405020304" pitchFamily="18" charset="0"/>
                <a:cs typeface="Times New Roman" panose="02020603050405020304" pitchFamily="18" charset="0"/>
              </a:rPr>
              <a:t>     Bao nhiêu tiếng người cùng ùa theo:</a:t>
            </a:r>
          </a:p>
          <a:p>
            <a:pPr algn="just"/>
            <a:r>
              <a:rPr lang="vi-VN" sz="3200">
                <a:solidFill>
                  <a:srgbClr val="000000"/>
                </a:solidFill>
                <a:latin typeface="Times New Roman" panose="02020603050405020304" pitchFamily="18" charset="0"/>
                <a:cs typeface="Times New Roman" panose="02020603050405020304" pitchFamily="18" charset="0"/>
              </a:rPr>
              <a:t>- Phải đấy! Cô giáo cho lũ làng xem cái chữ nào!</a:t>
            </a:r>
          </a:p>
          <a:p>
            <a:pPr algn="just"/>
            <a:r>
              <a:rPr lang="vi-VN" sz="3200">
                <a:solidFill>
                  <a:srgbClr val="000000"/>
                </a:solidFill>
                <a:latin typeface="Times New Roman" panose="02020603050405020304" pitchFamily="18" charset="0"/>
                <a:cs typeface="Times New Roman" panose="02020603050405020304" pitchFamily="18" charset="0"/>
              </a:rPr>
              <a:t>     Y Hoa lấy trong gùi ra một trang giấy, trải lên sàn nhà. Mọi người im phăng phắc. Y Hoa nghe thấy rõ cả tiếng tim đập trong lồng ngực mình. Quỳ hai gối lên sàn, cô giáo viết thật to, thật đậm hai chữ: “Bác Hồ”. Y Hoa viết xong, bỗng bao nhiêu tiếng cùng hò reo:</a:t>
            </a:r>
          </a:p>
          <a:p>
            <a:pPr algn="just"/>
            <a:r>
              <a:rPr lang="vi-VN" sz="3200">
                <a:solidFill>
                  <a:srgbClr val="000000"/>
                </a:solidFill>
                <a:latin typeface="Times New Roman" panose="02020603050405020304" pitchFamily="18" charset="0"/>
                <a:cs typeface="Times New Roman" panose="02020603050405020304" pitchFamily="18" charset="0"/>
              </a:rPr>
              <a:t>- Ôi! Chữ cô giáo này! Nhìn kìa!</a:t>
            </a:r>
          </a:p>
          <a:p>
            <a:pPr algn="just"/>
            <a:r>
              <a:rPr lang="vi-VN" sz="3200">
                <a:solidFill>
                  <a:srgbClr val="000000"/>
                </a:solidFill>
                <a:latin typeface="Times New Roman" panose="02020603050405020304" pitchFamily="18" charset="0"/>
                <a:cs typeface="Times New Roman" panose="02020603050405020304" pitchFamily="18" charset="0"/>
              </a:rPr>
              <a:t>- A, chữ, chữ cô giáo!</a:t>
            </a:r>
          </a:p>
          <a:p>
            <a:pPr indent="7448550" algn="just"/>
            <a:r>
              <a:rPr lang="vi-VN" sz="3200" b="1" i="1">
                <a:solidFill>
                  <a:srgbClr val="000000"/>
                </a:solidFill>
                <a:latin typeface="Times New Roman" panose="02020603050405020304" pitchFamily="18" charset="0"/>
                <a:cs typeface="Times New Roman" panose="02020603050405020304" pitchFamily="18" charset="0"/>
              </a:rPr>
              <a:t>Theo </a:t>
            </a:r>
            <a:r>
              <a:rPr lang="en-US" sz="3200" b="1" i="1">
                <a:solidFill>
                  <a:srgbClr val="000000"/>
                </a:solidFill>
                <a:latin typeface="Times New Roman" panose="02020603050405020304" pitchFamily="18" charset="0"/>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D02A71A4-FFED-4635-BA77-A6822331985A}"/>
              </a:ext>
            </a:extLst>
          </p:cNvPr>
          <p:cNvSpPr txBox="1"/>
          <p:nvPr/>
        </p:nvSpPr>
        <p:spPr>
          <a:xfrm>
            <a:off x="136833" y="19050"/>
            <a:ext cx="685800" cy="830263"/>
          </a:xfrm>
          <a:prstGeom prst="rect">
            <a:avLst/>
          </a:prstGeom>
          <a:noFill/>
        </p:spPr>
        <p:txBody>
          <a:bodyPr>
            <a:spAutoFit/>
          </a:bodyPr>
          <a:lstStyle/>
          <a:p>
            <a:pPr>
              <a:defRPr/>
            </a:pPr>
            <a:r>
              <a:rPr lang="en-US" sz="4800" b="1">
                <a:solidFill>
                  <a:srgbClr val="FF0000"/>
                </a:solidFill>
                <a:latin typeface="Times New Roman" panose="020206030504050203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0AD15D5A-F3E0-44F2-8946-F13AE805CB71}"/>
              </a:ext>
            </a:extLst>
          </p:cNvPr>
          <p:cNvSpPr txBox="1"/>
          <p:nvPr/>
        </p:nvSpPr>
        <p:spPr>
          <a:xfrm>
            <a:off x="304800" y="3013075"/>
            <a:ext cx="685800" cy="831850"/>
          </a:xfrm>
          <a:prstGeom prst="rect">
            <a:avLst/>
          </a:prstGeom>
          <a:noFill/>
        </p:spPr>
        <p:txBody>
          <a:bodyPr>
            <a:spAutoFit/>
          </a:bodyPr>
          <a:lstStyle/>
          <a:p>
            <a:pPr>
              <a:defRPr/>
            </a:pPr>
            <a:r>
              <a:rPr lang="en-US" sz="4800" b="1">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211769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32">
                                            <p:txEl>
                                              <p:pRg st="9" end="9"/>
                                            </p:txEl>
                                          </p:spTgt>
                                        </p:tgtEl>
                                        <p:attrNameLst>
                                          <p:attrName>style.visibility</p:attrName>
                                        </p:attrNameLst>
                                      </p:cBhvr>
                                      <p:to>
                                        <p:strVal val="visible"/>
                                      </p:to>
                                    </p:set>
                                    <p:animEffect transition="in" filter="barn(inVertical)">
                                      <p:cBhvr>
                                        <p:cTn id="56" dur="500"/>
                                        <p:tgtEl>
                                          <p:spTgt spid="32">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3F427DDD-224E-4504-96AE-06EBA611B753}"/>
              </a:ext>
            </a:extLst>
          </p:cNvPr>
          <p:cNvSpPr/>
          <p:nvPr/>
        </p:nvSpPr>
        <p:spPr>
          <a:xfrm>
            <a:off x="3543300" y="304800"/>
            <a:ext cx="4724400" cy="182244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Luyện đọc từ khó</a:t>
            </a:r>
          </a:p>
        </p:txBody>
      </p:sp>
      <p:sp>
        <p:nvSpPr>
          <p:cNvPr id="5" name="Text Box 21">
            <a:extLst>
              <a:ext uri="{FF2B5EF4-FFF2-40B4-BE49-F238E27FC236}">
                <a16:creationId xmlns:a16="http://schemas.microsoft.com/office/drawing/2014/main" id="{24DFF6BC-9680-4780-9806-63F5E695003D}"/>
              </a:ext>
            </a:extLst>
          </p:cNvPr>
          <p:cNvSpPr txBox="1">
            <a:spLocks noChangeArrowheads="1"/>
          </p:cNvSpPr>
          <p:nvPr/>
        </p:nvSpPr>
        <p:spPr bwMode="auto">
          <a:xfrm>
            <a:off x="1181100" y="2414587"/>
            <a:ext cx="4724400" cy="101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Chư L</a:t>
            </a:r>
            <a:r>
              <a:rPr lang="en-US" altLang="en-US" sz="6000" b="1">
                <a:solidFill>
                  <a:srgbClr val="FF0000"/>
                </a:solidFill>
                <a:latin typeface="Times New Roman" panose="02020603050405020304" pitchFamily="18" charset="0"/>
              </a:rPr>
              <a:t>ênh</a:t>
            </a:r>
          </a:p>
        </p:txBody>
      </p:sp>
      <p:sp>
        <p:nvSpPr>
          <p:cNvPr id="9" name="Text Box 21">
            <a:extLst>
              <a:ext uri="{FF2B5EF4-FFF2-40B4-BE49-F238E27FC236}">
                <a16:creationId xmlns:a16="http://schemas.microsoft.com/office/drawing/2014/main" id="{C0D8E064-9DD6-4252-BE11-F8BF144B64EE}"/>
              </a:ext>
            </a:extLst>
          </p:cNvPr>
          <p:cNvSpPr txBox="1">
            <a:spLocks noChangeArrowheads="1"/>
          </p:cNvSpPr>
          <p:nvPr/>
        </p:nvSpPr>
        <p:spPr bwMode="auto">
          <a:xfrm>
            <a:off x="6311902" y="2370932"/>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ch</a:t>
            </a:r>
            <a:r>
              <a:rPr lang="en-US" altLang="en-US" sz="6000" b="1">
                <a:solidFill>
                  <a:srgbClr val="FF0000"/>
                </a:solidFill>
                <a:latin typeface="Times New Roman" panose="02020603050405020304" pitchFamily="18" charset="0"/>
              </a:rPr>
              <a:t>ật</a:t>
            </a:r>
            <a:r>
              <a:rPr lang="en-US" altLang="en-US" sz="6000" b="1">
                <a:solidFill>
                  <a:srgbClr val="000000"/>
                </a:solidFill>
                <a:latin typeface="Times New Roman" panose="02020603050405020304" pitchFamily="18" charset="0"/>
              </a:rPr>
              <a:t> n</a:t>
            </a:r>
            <a:r>
              <a:rPr lang="en-US" altLang="en-US" sz="6000" b="1">
                <a:solidFill>
                  <a:srgbClr val="FF0000"/>
                </a:solidFill>
                <a:latin typeface="Times New Roman" panose="02020603050405020304" pitchFamily="18" charset="0"/>
              </a:rPr>
              <a:t>ích</a:t>
            </a:r>
          </a:p>
        </p:txBody>
      </p:sp>
      <p:sp>
        <p:nvSpPr>
          <p:cNvPr id="10" name="Text Box 21">
            <a:extLst>
              <a:ext uri="{FF2B5EF4-FFF2-40B4-BE49-F238E27FC236}">
                <a16:creationId xmlns:a16="http://schemas.microsoft.com/office/drawing/2014/main" id="{2AFACF93-1FBB-4DC4-97C6-C41F858C6625}"/>
              </a:ext>
            </a:extLst>
          </p:cNvPr>
          <p:cNvSpPr txBox="1">
            <a:spLocks noChangeArrowheads="1"/>
          </p:cNvSpPr>
          <p:nvPr/>
        </p:nvSpPr>
        <p:spPr bwMode="auto">
          <a:xfrm>
            <a:off x="1181100" y="4419600"/>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Y H</a:t>
            </a:r>
            <a:r>
              <a:rPr lang="en-US" altLang="en-US" sz="6000" b="1">
                <a:solidFill>
                  <a:srgbClr val="FF0000"/>
                </a:solidFill>
                <a:latin typeface="Times New Roman" panose="02020603050405020304" pitchFamily="18" charset="0"/>
              </a:rPr>
              <a:t>oa</a:t>
            </a:r>
          </a:p>
        </p:txBody>
      </p:sp>
      <p:sp>
        <p:nvSpPr>
          <p:cNvPr id="11" name="Text Box 21">
            <a:extLst>
              <a:ext uri="{FF2B5EF4-FFF2-40B4-BE49-F238E27FC236}">
                <a16:creationId xmlns:a16="http://schemas.microsoft.com/office/drawing/2014/main" id="{6F8CA676-AC28-42DD-9764-4023EC9A97CF}"/>
              </a:ext>
            </a:extLst>
          </p:cNvPr>
          <p:cNvSpPr txBox="1">
            <a:spLocks noChangeArrowheads="1"/>
          </p:cNvSpPr>
          <p:nvPr/>
        </p:nvSpPr>
        <p:spPr bwMode="auto">
          <a:xfrm>
            <a:off x="6311902" y="4419600"/>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già </a:t>
            </a:r>
            <a:r>
              <a:rPr lang="en-US" altLang="en-US" sz="6000" b="1">
                <a:solidFill>
                  <a:srgbClr val="FF0000"/>
                </a:solidFill>
                <a:latin typeface="Times New Roman" panose="02020603050405020304" pitchFamily="18" charset="0"/>
              </a:rPr>
              <a:t>Rok</a:t>
            </a:r>
          </a:p>
        </p:txBody>
      </p:sp>
      <p:pic>
        <p:nvPicPr>
          <p:cNvPr id="7" name="Picture 6">
            <a:extLst>
              <a:ext uri="{FF2B5EF4-FFF2-40B4-BE49-F238E27FC236}">
                <a16:creationId xmlns:a16="http://schemas.microsoft.com/office/drawing/2014/main" id="{A3CDB1A1-9723-4B52-9B5B-B90285F118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34867" y="4213399"/>
            <a:ext cx="1315968" cy="3143696"/>
          </a:xfrm>
          <a:prstGeom prst="rect">
            <a:avLst/>
          </a:prstGeom>
        </p:spPr>
      </p:pic>
      <p:pic>
        <p:nvPicPr>
          <p:cNvPr id="8" name="Picture 7">
            <a:extLst>
              <a:ext uri="{FF2B5EF4-FFF2-40B4-BE49-F238E27FC236}">
                <a16:creationId xmlns:a16="http://schemas.microsoft.com/office/drawing/2014/main" id="{87CCF43E-6E4C-4301-A1BF-B494C766DD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832762" y="4572000"/>
            <a:ext cx="1359238" cy="2788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8981196-B7F7-4782-A0DD-00275A5EE39D}"/>
              </a:ext>
            </a:extLst>
          </p:cNvPr>
          <p:cNvSpPr/>
          <p:nvPr/>
        </p:nvSpPr>
        <p:spPr>
          <a:xfrm>
            <a:off x="3684590" y="609600"/>
            <a:ext cx="4419600" cy="1447800"/>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Từ mới</a:t>
            </a:r>
          </a:p>
        </p:txBody>
      </p:sp>
      <p:sp>
        <p:nvSpPr>
          <p:cNvPr id="5" name="Text Box 21">
            <a:hlinkClick r:id="rId2" action="ppaction://hlinksldjump"/>
            <a:extLst>
              <a:ext uri="{FF2B5EF4-FFF2-40B4-BE49-F238E27FC236}">
                <a16:creationId xmlns:a16="http://schemas.microsoft.com/office/drawing/2014/main" id="{996C60CF-F72B-4098-B9E1-64E3FB954B7C}"/>
              </a:ext>
            </a:extLst>
          </p:cNvPr>
          <p:cNvSpPr txBox="1">
            <a:spLocks noChangeArrowheads="1"/>
          </p:cNvSpPr>
          <p:nvPr/>
        </p:nvSpPr>
        <p:spPr bwMode="auto">
          <a:xfrm>
            <a:off x="867229" y="3629049"/>
            <a:ext cx="28463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Nghi thức:</a:t>
            </a:r>
          </a:p>
        </p:txBody>
      </p:sp>
      <p:sp>
        <p:nvSpPr>
          <p:cNvPr id="7" name="Text Box 24">
            <a:hlinkClick r:id="rId3" action="ppaction://hlinksldjump"/>
            <a:extLst>
              <a:ext uri="{FF2B5EF4-FFF2-40B4-BE49-F238E27FC236}">
                <a16:creationId xmlns:a16="http://schemas.microsoft.com/office/drawing/2014/main" id="{2BFEDB78-68D0-4927-8020-23D044518DCA}"/>
              </a:ext>
            </a:extLst>
          </p:cNvPr>
          <p:cNvSpPr txBox="1">
            <a:spLocks noChangeArrowheads="1"/>
          </p:cNvSpPr>
          <p:nvPr/>
        </p:nvSpPr>
        <p:spPr bwMode="auto">
          <a:xfrm>
            <a:off x="881743" y="5255449"/>
            <a:ext cx="14478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Gùi:</a:t>
            </a:r>
          </a:p>
        </p:txBody>
      </p:sp>
      <p:sp>
        <p:nvSpPr>
          <p:cNvPr id="8" name="Text Box 84">
            <a:hlinkClick r:id="rId4" action="ppaction://hlinksldjump"/>
            <a:extLst>
              <a:ext uri="{FF2B5EF4-FFF2-40B4-BE49-F238E27FC236}">
                <a16:creationId xmlns:a16="http://schemas.microsoft.com/office/drawing/2014/main" id="{A548CEEF-4492-4EA4-94A1-BA21B46CF51D}"/>
              </a:ext>
            </a:extLst>
          </p:cNvPr>
          <p:cNvSpPr txBox="1">
            <a:spLocks noChangeArrowheads="1"/>
          </p:cNvSpPr>
          <p:nvPr/>
        </p:nvSpPr>
        <p:spPr bwMode="auto">
          <a:xfrm>
            <a:off x="914400" y="2315304"/>
            <a:ext cx="15240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Buôn:</a:t>
            </a:r>
          </a:p>
        </p:txBody>
      </p:sp>
      <p:sp>
        <p:nvSpPr>
          <p:cNvPr id="9" name="TextBox 8">
            <a:extLst>
              <a:ext uri="{FF2B5EF4-FFF2-40B4-BE49-F238E27FC236}">
                <a16:creationId xmlns:a16="http://schemas.microsoft.com/office/drawing/2014/main" id="{3BD88A9B-1C60-4AAF-B53F-E69949E289D3}"/>
              </a:ext>
            </a:extLst>
          </p:cNvPr>
          <p:cNvSpPr txBox="1"/>
          <p:nvPr/>
        </p:nvSpPr>
        <p:spPr>
          <a:xfrm>
            <a:off x="3445555" y="2315304"/>
            <a:ext cx="4598990" cy="707886"/>
          </a:xfrm>
          <a:prstGeom prst="rect">
            <a:avLst/>
          </a:prstGeom>
          <a:noFill/>
        </p:spPr>
        <p:txBody>
          <a:bodyPr wrap="square">
            <a:spAutoFit/>
          </a:bodyPr>
          <a:lstStyle/>
          <a:p>
            <a:r>
              <a:rPr lang="en-US" sz="4000" b="1">
                <a:solidFill>
                  <a:srgbClr val="002060"/>
                </a:solidFill>
                <a:latin typeface="Times New Roman" panose="02020603050405020304" pitchFamily="18" charset="0"/>
              </a:rPr>
              <a:t>Làng ở Tây Nguyên</a:t>
            </a:r>
            <a:endParaRPr lang="en-US" sz="4000"/>
          </a:p>
        </p:txBody>
      </p:sp>
      <p:sp>
        <p:nvSpPr>
          <p:cNvPr id="10" name="TextBox 9">
            <a:extLst>
              <a:ext uri="{FF2B5EF4-FFF2-40B4-BE49-F238E27FC236}">
                <a16:creationId xmlns:a16="http://schemas.microsoft.com/office/drawing/2014/main" id="{82407232-1721-4DD6-ACAE-0D7BF9476182}"/>
              </a:ext>
            </a:extLst>
          </p:cNvPr>
          <p:cNvSpPr txBox="1"/>
          <p:nvPr/>
        </p:nvSpPr>
        <p:spPr>
          <a:xfrm>
            <a:off x="3445555" y="3321273"/>
            <a:ext cx="8441645" cy="1323439"/>
          </a:xfrm>
          <a:prstGeom prst="rect">
            <a:avLst/>
          </a:prstGeom>
          <a:noFill/>
        </p:spPr>
        <p:txBody>
          <a:bodyPr wrap="square">
            <a:spAutoFit/>
          </a:bodyPr>
          <a:lstStyle/>
          <a:p>
            <a:r>
              <a:rPr kumimoji="0" lang="en-US" sz="4000" b="1" i="0" u="none" strike="noStrike" kern="1200" cap="none" spc="0" normalizeH="0" baseline="0" noProof="0">
                <a:ln>
                  <a:noFill/>
                </a:ln>
                <a:solidFill>
                  <a:srgbClr val="006699">
                    <a:lumMod val="95000"/>
                    <a:lumOff val="5000"/>
                  </a:srgbClr>
                </a:solidFill>
                <a:effectLst/>
                <a:uLnTx/>
                <a:uFillTx/>
                <a:latin typeface="Times New Roman" panose="02020603050405020304" pitchFamily="18" charset="0"/>
              </a:rPr>
              <a:t>Quy định về cách thức tiếp khách hay tiến hành các buổi lễ</a:t>
            </a:r>
            <a:endParaRPr lang="en-US" sz="4000"/>
          </a:p>
        </p:txBody>
      </p:sp>
      <p:sp>
        <p:nvSpPr>
          <p:cNvPr id="12" name="TextBox 11">
            <a:extLst>
              <a:ext uri="{FF2B5EF4-FFF2-40B4-BE49-F238E27FC236}">
                <a16:creationId xmlns:a16="http://schemas.microsoft.com/office/drawing/2014/main" id="{28BC20AE-9882-4FE9-8A0F-AAD6B7A6F508}"/>
              </a:ext>
            </a:extLst>
          </p:cNvPr>
          <p:cNvSpPr txBox="1"/>
          <p:nvPr/>
        </p:nvSpPr>
        <p:spPr>
          <a:xfrm>
            <a:off x="3445555" y="4947673"/>
            <a:ext cx="9448800" cy="1323439"/>
          </a:xfrm>
          <a:prstGeom prst="rect">
            <a:avLst/>
          </a:prstGeom>
          <a:noFill/>
        </p:spPr>
        <p:txBody>
          <a:bodyPr wrap="square">
            <a:spAutoFit/>
          </a:bodyPr>
          <a:lstStyle/>
          <a:p>
            <a:r>
              <a:rPr kumimoji="0" lang="en-US" sz="4000" b="1" i="0" u="none" strike="noStrike" kern="1200" cap="none" spc="0" normalizeH="0" baseline="0" noProof="0">
                <a:ln>
                  <a:noFill/>
                </a:ln>
                <a:solidFill>
                  <a:srgbClr val="006699">
                    <a:lumMod val="95000"/>
                    <a:lumOff val="5000"/>
                  </a:srgbClr>
                </a:solidFill>
                <a:effectLst/>
                <a:uLnTx/>
                <a:uFillTx/>
                <a:latin typeface="Times New Roman" panose="02020603050405020304" pitchFamily="18" charset="0"/>
              </a:rPr>
              <a:t>Đồ đan bằng mây, tre, đeo trên lưng để mang đồ đạc</a:t>
            </a:r>
            <a:endParaRPr lang="en-US" sz="40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9EF68F6-DEAB-4BA5-B667-AC1F8A6C32F8}"/>
              </a:ext>
            </a:extLst>
          </p:cNvPr>
          <p:cNvSpPr/>
          <p:nvPr/>
        </p:nvSpPr>
        <p:spPr>
          <a:xfrm>
            <a:off x="0" y="246743"/>
            <a:ext cx="5732463" cy="762000"/>
          </a:xfrm>
          <a:prstGeom prst="round2DiagRect">
            <a:avLst>
              <a:gd name="adj1" fmla="val 50000"/>
              <a:gd name="adj2" fmla="val 0"/>
            </a:avLst>
          </a:prstGeom>
          <a:solidFill>
            <a:srgbClr val="7FC2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US" sz="3600" b="1">
                <a:solidFill>
                  <a:srgbClr val="002060"/>
                </a:solidFill>
                <a:latin typeface="Times New Roman" panose="02020603050405020304" pitchFamily="18" charset="0"/>
              </a:rPr>
              <a:t>Buôn: Làng ở Tây Nguyên.</a:t>
            </a:r>
          </a:p>
        </p:txBody>
      </p:sp>
      <p:pic>
        <p:nvPicPr>
          <p:cNvPr id="3" name="Picture 2">
            <a:extLst>
              <a:ext uri="{FF2B5EF4-FFF2-40B4-BE49-F238E27FC236}">
                <a16:creationId xmlns:a16="http://schemas.microsoft.com/office/drawing/2014/main" id="{1CB662A0-922A-44DE-8399-8F260432F3A0}"/>
              </a:ext>
            </a:extLst>
          </p:cNvPr>
          <p:cNvPicPr>
            <a:picLocks noChangeAspect="1"/>
          </p:cNvPicPr>
          <p:nvPr/>
        </p:nvPicPr>
        <p:blipFill>
          <a:blip r:embed="rId2"/>
          <a:stretch>
            <a:fillRect/>
          </a:stretch>
        </p:blipFill>
        <p:spPr>
          <a:xfrm>
            <a:off x="1600200" y="1047852"/>
            <a:ext cx="8991600" cy="54675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97D6A8C8-6033-46C1-A05D-55C92B4134A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6200" y="3352800"/>
            <a:ext cx="1880734" cy="3683272"/>
          </a:xfrm>
          <a:prstGeom prst="rect">
            <a:avLst/>
          </a:prstGeom>
        </p:spPr>
      </p:pic>
      <p:pic>
        <p:nvPicPr>
          <p:cNvPr id="8" name="Picture 7">
            <a:extLst>
              <a:ext uri="{FF2B5EF4-FFF2-40B4-BE49-F238E27FC236}">
                <a16:creationId xmlns:a16="http://schemas.microsoft.com/office/drawing/2014/main" id="{2CAAA7BE-B811-45AB-9F2D-FC926FABC5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591800" y="4077669"/>
            <a:ext cx="1600200" cy="3282795"/>
          </a:xfrm>
          <a:prstGeom prst="rect">
            <a:avLst/>
          </a:prstGeom>
        </p:spPr>
      </p:pic>
    </p:spTree>
    <p:extLst>
      <p:ext uri="{BB962C8B-B14F-4D97-AF65-F5344CB8AC3E}">
        <p14:creationId xmlns:p14="http://schemas.microsoft.com/office/powerpoint/2010/main" val="1219633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EADB8F-D013-4503-96D7-432D90C1AF62}"/>
              </a:ext>
            </a:extLst>
          </p:cNvPr>
          <p:cNvSpPr/>
          <p:nvPr/>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6">
            <a:extLst>
              <a:ext uri="{FF2B5EF4-FFF2-40B4-BE49-F238E27FC236}">
                <a16:creationId xmlns:a16="http://schemas.microsoft.com/office/drawing/2014/main" id="{CC72291E-4005-45C5-AB65-17DC4E54E6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5" name="Picture 4">
            <a:extLst>
              <a:ext uri="{FF2B5EF4-FFF2-40B4-BE49-F238E27FC236}">
                <a16:creationId xmlns:a16="http://schemas.microsoft.com/office/drawing/2014/main" id="{928B8B09-B3BC-478F-BD7D-6446052FFC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4" b="81364" l="54556" r="86000">
                        <a14:foregroundMark x1="69444" y1="1515" x2="62222" y2="15758"/>
                        <a14:foregroundMark x1="62222" y1="15758" x2="78667" y2="16970"/>
                        <a14:foregroundMark x1="78667" y1="16970" x2="83333" y2="15455"/>
                        <a14:foregroundMark x1="63444" y1="2576" x2="81667" y2="1515"/>
                        <a14:foregroundMark x1="81667" y1="1515" x2="83333" y2="1515"/>
                        <a14:foregroundMark x1="84667" y1="3333" x2="86000" y2="22576"/>
                        <a14:foregroundMark x1="86000" y1="22576" x2="85444" y2="27576"/>
                        <a14:foregroundMark x1="70111" y1="60152" x2="70000" y2="68030"/>
                        <a14:foregroundMark x1="70000" y1="68030" x2="75778" y2="70303"/>
                        <a14:foregroundMark x1="75778" y1="70303" x2="83889" y2="67727"/>
                        <a14:foregroundMark x1="83889" y1="67727" x2="84333" y2="67121"/>
                        <a14:foregroundMark x1="83778" y1="33636" x2="85222" y2="39848"/>
                        <a14:foregroundMark x1="70889" y1="59697" x2="66778" y2="67424"/>
                        <a14:foregroundMark x1="66778" y1="67424" x2="74000" y2="72273"/>
                        <a14:foregroundMark x1="74000" y1="72273" x2="83444" y2="72576"/>
                        <a14:foregroundMark x1="83444" y1="72576" x2="85000" y2="71364"/>
                        <a14:foregroundMark x1="82000" y1="72576" x2="84333" y2="81364"/>
                        <a14:foregroundMark x1="62556" y1="58636" x2="65000" y2="58939"/>
                        <a14:foregroundMark x1="56111" y1="40758" x2="55444" y2="43182"/>
                        <a14:foregroundMark x1="56111" y1="38030" x2="54556" y2="38333"/>
                        <a14:backgroundMark x1="77444" y1="23939" x2="77444" y2="23939"/>
                      </a14:backgroundRemoval>
                    </a14:imgEffect>
                  </a14:imgLayer>
                </a14:imgProps>
              </a:ext>
              <a:ext uri="{28A0092B-C50C-407E-A947-70E740481C1C}">
                <a14:useLocalDpi xmlns:a14="http://schemas.microsoft.com/office/drawing/2010/main" val="0"/>
              </a:ext>
            </a:extLst>
          </a:blip>
          <a:srcRect l="53259" t="-1515" r="14137" b="26364"/>
          <a:stretch/>
        </p:blipFill>
        <p:spPr>
          <a:xfrm>
            <a:off x="9397057" y="-228600"/>
            <a:ext cx="2794943" cy="7086600"/>
          </a:xfrm>
          <a:prstGeom prst="rect">
            <a:avLst/>
          </a:prstGeom>
        </p:spPr>
      </p:pic>
      <p:pic>
        <p:nvPicPr>
          <p:cNvPr id="6" name="图片 6">
            <a:extLst>
              <a:ext uri="{FF2B5EF4-FFF2-40B4-BE49-F238E27FC236}">
                <a16:creationId xmlns:a16="http://schemas.microsoft.com/office/drawing/2014/main" id="{9D9B50E7-1A51-4CC6-BFCC-FF24BC06720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8" name="图片 9">
            <a:extLst>
              <a:ext uri="{FF2B5EF4-FFF2-40B4-BE49-F238E27FC236}">
                <a16:creationId xmlns:a16="http://schemas.microsoft.com/office/drawing/2014/main" id="{F83DD9A5-05B8-4E98-B428-2655D0DE8739}"/>
              </a:ext>
            </a:extLst>
          </p:cNvPr>
          <p:cNvPicPr>
            <a:picLocks noChangeAspect="1"/>
          </p:cNvPicPr>
          <p:nvPr/>
        </p:nvPicPr>
        <p:blipFill rotWithShape="1">
          <a:blip r:embed="rId8"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9" name="图片 10">
            <a:extLst>
              <a:ext uri="{FF2B5EF4-FFF2-40B4-BE49-F238E27FC236}">
                <a16:creationId xmlns:a16="http://schemas.microsoft.com/office/drawing/2014/main" id="{7DDABA2F-C75F-44B3-8359-CBEAB794A8B8}"/>
              </a:ext>
            </a:extLst>
          </p:cNvPr>
          <p:cNvPicPr>
            <a:picLocks noChangeAspect="1"/>
          </p:cNvPicPr>
          <p:nvPr/>
        </p:nvPicPr>
        <p:blipFill rotWithShape="1">
          <a:blip r:embed="rId9">
            <a:clrChange>
              <a:clrFrom>
                <a:srgbClr val="E8F0C9"/>
              </a:clrFrom>
              <a:clrTo>
                <a:srgbClr val="E8F0C9">
                  <a:alpha val="0"/>
                </a:srgbClr>
              </a:clrTo>
            </a:clrChange>
            <a:extLst>
              <a:ext uri="{BEBA8EAE-BF5A-486C-A8C5-ECC9F3942E4B}">
                <a14:imgProps xmlns:a14="http://schemas.microsoft.com/office/drawing/2010/main">
                  <a14:imgLayer r:embed="rId10">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
        <p:nvSpPr>
          <p:cNvPr id="10" name="文本框 1">
            <a:extLst>
              <a:ext uri="{FF2B5EF4-FFF2-40B4-BE49-F238E27FC236}">
                <a16:creationId xmlns:a16="http://schemas.microsoft.com/office/drawing/2014/main" id="{8FD6C3DC-C6E9-4AD2-93CC-65DE68F8CBEB}"/>
              </a:ext>
            </a:extLst>
          </p:cNvPr>
          <p:cNvSpPr txBox="1"/>
          <p:nvPr/>
        </p:nvSpPr>
        <p:spPr>
          <a:xfrm>
            <a:off x="1943100" y="1905506"/>
            <a:ext cx="8305800" cy="30469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9600" b="1">
                <a:solidFill>
                  <a:srgbClr val="FF9E15"/>
                </a:solidFill>
                <a:latin typeface="UTM Cooper Black" panose="02040603050506020204" pitchFamily="18" charset="0"/>
                <a:ea typeface="微软雅黑" panose="020B0503020204020204" pitchFamily="34" charset="-122"/>
              </a:rPr>
              <a:t>KHỞI</a:t>
            </a:r>
          </a:p>
          <a:p>
            <a:pPr algn="ctr"/>
            <a:r>
              <a:rPr lang="en-US" altLang="zh-CN" sz="9600" b="1">
                <a:solidFill>
                  <a:srgbClr val="FF9E15"/>
                </a:solidFill>
                <a:latin typeface="UTM Cooper Black" panose="02040603050506020204" pitchFamily="18" charset="0"/>
                <a:ea typeface="微软雅黑" panose="020B0503020204020204" pitchFamily="34" charset="-122"/>
              </a:rPr>
              <a:t>ĐỘNG</a:t>
            </a:r>
            <a:endParaRPr lang="zh-CN" altLang="en-US" sz="9600" b="1" dirty="0">
              <a:solidFill>
                <a:srgbClr val="FF9E15"/>
              </a:solidFill>
              <a:latin typeface="UTM Cooper Black" panose="02040603050506020204" pitchFamily="18" charset="0"/>
              <a:ea typeface="微软雅黑" panose="020B0503020204020204" pitchFamily="34" charset="-122"/>
            </a:endParaRPr>
          </a:p>
        </p:txBody>
      </p:sp>
      <p:pic>
        <p:nvPicPr>
          <p:cNvPr id="12" name="Picture 11">
            <a:extLst>
              <a:ext uri="{FF2B5EF4-FFF2-40B4-BE49-F238E27FC236}">
                <a16:creationId xmlns:a16="http://schemas.microsoft.com/office/drawing/2014/main" id="{9823E13B-8DCD-47FC-84B2-87DA502A61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13" name="Picture 12">
            <a:extLst>
              <a:ext uri="{FF2B5EF4-FFF2-40B4-BE49-F238E27FC236}">
                <a16:creationId xmlns:a16="http://schemas.microsoft.com/office/drawing/2014/main" id="{E94CD81A-A104-4C7F-AD75-C0B3A27A53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spTree>
    <p:extLst>
      <p:ext uri="{BB962C8B-B14F-4D97-AF65-F5344CB8AC3E}">
        <p14:creationId xmlns:p14="http://schemas.microsoft.com/office/powerpoint/2010/main" val="45000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3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14">
            <a:extLst>
              <a:ext uri="{FF2B5EF4-FFF2-40B4-BE49-F238E27FC236}">
                <a16:creationId xmlns:a16="http://schemas.microsoft.com/office/drawing/2014/main" id="{DC2EB068-1A85-495B-81D2-069DE5480CFB}"/>
              </a:ext>
            </a:extLst>
          </p:cNvPr>
          <p:cNvSpPr txBox="1">
            <a:spLocks noChangeArrowheads="1"/>
          </p:cNvSpPr>
          <p:nvPr/>
        </p:nvSpPr>
        <p:spPr bwMode="auto">
          <a:xfrm>
            <a:off x="163286" y="533400"/>
            <a:ext cx="5257800" cy="646331"/>
          </a:xfrm>
          <a:prstGeom prst="rect">
            <a:avLst/>
          </a:prstGeom>
          <a:solidFill>
            <a:schemeClr val="bg1"/>
          </a:solid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defRPr/>
            </a:pPr>
            <a:r>
              <a:rPr lang="en-US" sz="3600" b="1">
                <a:solidFill>
                  <a:schemeClr val="accent5">
                    <a:lumMod val="50000"/>
                  </a:schemeClr>
                </a:solidFill>
              </a:rPr>
              <a:t>Nghi thức uống rượu cần</a:t>
            </a:r>
          </a:p>
        </p:txBody>
      </p:sp>
      <p:pic>
        <p:nvPicPr>
          <p:cNvPr id="2" name="Picture 1">
            <a:extLst>
              <a:ext uri="{FF2B5EF4-FFF2-40B4-BE49-F238E27FC236}">
                <a16:creationId xmlns:a16="http://schemas.microsoft.com/office/drawing/2014/main" id="{9705DCD4-8623-47AD-B057-10111D2AE887}"/>
              </a:ext>
            </a:extLst>
          </p:cNvPr>
          <p:cNvPicPr>
            <a:picLocks noChangeAspect="1"/>
          </p:cNvPicPr>
          <p:nvPr/>
        </p:nvPicPr>
        <p:blipFill>
          <a:blip r:embed="rId2"/>
          <a:stretch>
            <a:fillRect/>
          </a:stretch>
        </p:blipFill>
        <p:spPr>
          <a:xfrm>
            <a:off x="6096000" y="25400"/>
            <a:ext cx="6096000" cy="485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Box 14">
            <a:extLst>
              <a:ext uri="{FF2B5EF4-FFF2-40B4-BE49-F238E27FC236}">
                <a16:creationId xmlns:a16="http://schemas.microsoft.com/office/drawing/2014/main" id="{57CEA3D0-0753-4ACA-90CC-2AFA5C9223F8}"/>
              </a:ext>
            </a:extLst>
          </p:cNvPr>
          <p:cNvSpPr txBox="1">
            <a:spLocks noChangeArrowheads="1"/>
          </p:cNvSpPr>
          <p:nvPr/>
        </p:nvSpPr>
        <p:spPr bwMode="auto">
          <a:xfrm>
            <a:off x="6324600" y="5029200"/>
            <a:ext cx="5715000" cy="1169551"/>
          </a:xfrm>
          <a:prstGeom prst="rect">
            <a:avLst/>
          </a:prstGeom>
          <a:solidFill>
            <a:schemeClr val="bg1"/>
          </a:solid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defRPr/>
            </a:pPr>
            <a:r>
              <a:rPr lang="en-US">
                <a:solidFill>
                  <a:srgbClr val="000000"/>
                </a:solidFill>
              </a:rPr>
              <a:t>Lễ </a:t>
            </a:r>
            <a:r>
              <a:rPr lang="vi-VN">
                <a:solidFill>
                  <a:srgbClr val="000000"/>
                </a:solidFill>
              </a:rPr>
              <a:t>bắc máng nước của</a:t>
            </a:r>
            <a:r>
              <a:rPr lang="en-US">
                <a:solidFill>
                  <a:srgbClr val="000000"/>
                </a:solidFill>
              </a:rPr>
              <a:t> người Xê-đăng </a:t>
            </a:r>
          </a:p>
          <a:p>
            <a:pPr algn="ctr" eaLnBrk="1" hangingPunct="1">
              <a:spcBef>
                <a:spcPct val="50000"/>
              </a:spcBef>
              <a:defRPr/>
            </a:pPr>
            <a:r>
              <a:rPr lang="en-US">
                <a:solidFill>
                  <a:srgbClr val="000000"/>
                </a:solidFill>
              </a:rPr>
              <a:t>(</a:t>
            </a:r>
            <a:r>
              <a:rPr lang="vi-VN">
                <a:solidFill>
                  <a:srgbClr val="000000"/>
                </a:solidFill>
              </a:rPr>
              <a:t>Kon Tum)</a:t>
            </a:r>
            <a:endParaRPr lang="en-US">
              <a:solidFill>
                <a:srgbClr val="000000"/>
              </a:solidFill>
            </a:endParaRPr>
          </a:p>
        </p:txBody>
      </p:sp>
      <p:pic>
        <p:nvPicPr>
          <p:cNvPr id="3" name="Picture 2">
            <a:extLst>
              <a:ext uri="{FF2B5EF4-FFF2-40B4-BE49-F238E27FC236}">
                <a16:creationId xmlns:a16="http://schemas.microsoft.com/office/drawing/2014/main" id="{25781824-9A82-420F-B9E3-0B77D481D692}"/>
              </a:ext>
            </a:extLst>
          </p:cNvPr>
          <p:cNvPicPr>
            <a:picLocks noChangeAspect="1"/>
          </p:cNvPicPr>
          <p:nvPr/>
        </p:nvPicPr>
        <p:blipFill>
          <a:blip r:embed="rId3"/>
          <a:stretch>
            <a:fillRect/>
          </a:stretch>
        </p:blipFill>
        <p:spPr>
          <a:xfrm>
            <a:off x="152400" y="1371600"/>
            <a:ext cx="5791200" cy="5486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3323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223"/>
                                        </p:tgtEl>
                                        <p:attrNameLst>
                                          <p:attrName>style.visibility</p:attrName>
                                        </p:attrNameLst>
                                      </p:cBhvr>
                                      <p:to>
                                        <p:strVal val="visible"/>
                                      </p:to>
                                    </p:set>
                                    <p:animEffect transition="in" filter="fade">
                                      <p:cBhvr>
                                        <p:cTn id="14" dur="1000"/>
                                        <p:tgtEl>
                                          <p:spTgt spid="9223"/>
                                        </p:tgtEl>
                                      </p:cBhvr>
                                    </p:animEffect>
                                    <p:anim calcmode="lin" valueType="num">
                                      <p:cBhvr>
                                        <p:cTn id="15" dur="1000" fill="hold"/>
                                        <p:tgtEl>
                                          <p:spTgt spid="9223"/>
                                        </p:tgtEl>
                                        <p:attrNameLst>
                                          <p:attrName>ppt_x</p:attrName>
                                        </p:attrNameLst>
                                      </p:cBhvr>
                                      <p:tavLst>
                                        <p:tav tm="0">
                                          <p:val>
                                            <p:strVal val="#ppt_x"/>
                                          </p:val>
                                        </p:tav>
                                        <p:tav tm="100000">
                                          <p:val>
                                            <p:strVal val="#ppt_x"/>
                                          </p:val>
                                        </p:tav>
                                      </p:tavLst>
                                    </p:anim>
                                    <p:anim calcmode="lin" valueType="num">
                                      <p:cBhvr>
                                        <p:cTn id="16" dur="1000" fill="hold"/>
                                        <p:tgtEl>
                                          <p:spTgt spid="92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90E15D-4ED9-4F77-9511-AFA59B57AA7E}"/>
              </a:ext>
            </a:extLst>
          </p:cNvPr>
          <p:cNvSpPr/>
          <p:nvPr/>
        </p:nvSpPr>
        <p:spPr>
          <a:xfrm>
            <a:off x="4686300" y="152400"/>
            <a:ext cx="28194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6000" b="1">
                <a:solidFill>
                  <a:schemeClr val="tx1">
                    <a:lumMod val="95000"/>
                    <a:lumOff val="5000"/>
                  </a:schemeClr>
                </a:solidFill>
                <a:latin typeface="Times New Roman" panose="02020603050405020304" pitchFamily="18" charset="0"/>
              </a:rPr>
              <a:t>Gùi</a:t>
            </a:r>
          </a:p>
        </p:txBody>
      </p:sp>
      <p:pic>
        <p:nvPicPr>
          <p:cNvPr id="11269" name="Picture 5" descr="Kết quả hình ảnh cho gùi">
            <a:extLst>
              <a:ext uri="{FF2B5EF4-FFF2-40B4-BE49-F238E27FC236}">
                <a16:creationId xmlns:a16="http://schemas.microsoft.com/office/drawing/2014/main" id="{A73D029A-C423-45DF-8547-91E5F3C3A35A}"/>
              </a:ext>
            </a:extLst>
          </p:cNvPr>
          <p:cNvPicPr>
            <a:picLocks noChangeAspect="1" noChangeArrowheads="1"/>
          </p:cNvPicPr>
          <p:nvPr/>
        </p:nvPicPr>
        <p:blipFill rotWithShape="1">
          <a:blip r:embed="rId2">
            <a:clrChange>
              <a:clrFrom>
                <a:srgbClr val="FCFAFB"/>
              </a:clrFrom>
              <a:clrTo>
                <a:srgbClr val="FCFAFB">
                  <a:alpha val="0"/>
                </a:srgbClr>
              </a:clrTo>
            </a:clrChange>
            <a:extLst>
              <a:ext uri="{28A0092B-C50C-407E-A947-70E740481C1C}">
                <a14:useLocalDpi xmlns:a14="http://schemas.microsoft.com/office/drawing/2010/main" val="0"/>
              </a:ext>
            </a:extLst>
          </a:blip>
          <a:srcRect l="32546" r="12082"/>
          <a:stretch/>
        </p:blipFill>
        <p:spPr bwMode="auto">
          <a:xfrm>
            <a:off x="7621678" y="1825295"/>
            <a:ext cx="4599351" cy="4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85BF4C0-88CE-45BF-8EB5-135EAD906B04}"/>
              </a:ext>
            </a:extLst>
          </p:cNvPr>
          <p:cNvPicPr>
            <a:picLocks noChangeAspect="1"/>
          </p:cNvPicPr>
          <p:nvPr/>
        </p:nvPicPr>
        <p:blipFill rotWithShape="1">
          <a:blip r:embed="rId3"/>
          <a:srcRect r="12813"/>
          <a:stretch/>
        </p:blipFill>
        <p:spPr>
          <a:xfrm>
            <a:off x="76199" y="1463448"/>
            <a:ext cx="7440251" cy="5394552"/>
          </a:xfrm>
          <a:prstGeom prst="rect">
            <a:avLst/>
          </a:prstGeom>
        </p:spPr>
      </p:pic>
    </p:spTree>
    <p:extLst>
      <p:ext uri="{BB962C8B-B14F-4D97-AF65-F5344CB8AC3E}">
        <p14:creationId xmlns:p14="http://schemas.microsoft.com/office/powerpoint/2010/main" val="657399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500" fill="hold"/>
                                        <p:tgtEl>
                                          <p:spTgt spid="11269"/>
                                        </p:tgtEl>
                                        <p:attrNameLst>
                                          <p:attrName>ppt_w</p:attrName>
                                        </p:attrNameLst>
                                      </p:cBhvr>
                                      <p:tavLst>
                                        <p:tav tm="0">
                                          <p:val>
                                            <p:fltVal val="0"/>
                                          </p:val>
                                        </p:tav>
                                        <p:tav tm="100000">
                                          <p:val>
                                            <p:strVal val="#ppt_w"/>
                                          </p:val>
                                        </p:tav>
                                      </p:tavLst>
                                    </p:anim>
                                    <p:anim calcmode="lin" valueType="num">
                                      <p:cBhvr>
                                        <p:cTn id="13" dur="500" fill="hold"/>
                                        <p:tgtEl>
                                          <p:spTgt spid="11269"/>
                                        </p:tgtEl>
                                        <p:attrNameLst>
                                          <p:attrName>ppt_h</p:attrName>
                                        </p:attrNameLst>
                                      </p:cBhvr>
                                      <p:tavLst>
                                        <p:tav tm="0">
                                          <p:val>
                                            <p:fltVal val="0"/>
                                          </p:val>
                                        </p:tav>
                                        <p:tav tm="100000">
                                          <p:val>
                                            <p:strVal val="#ppt_h"/>
                                          </p:val>
                                        </p:tav>
                                      </p:tavLst>
                                    </p:anim>
                                    <p:animEffect transition="in" filter="fade">
                                      <p:cBhvr>
                                        <p:cTn id="14"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9" descr="2Q==">
            <a:extLst>
              <a:ext uri="{FF2B5EF4-FFF2-40B4-BE49-F238E27FC236}">
                <a16:creationId xmlns:a16="http://schemas.microsoft.com/office/drawing/2014/main" id="{CA0D2379-D22C-427E-BF0D-1BE4FAC6E327}"/>
              </a:ext>
            </a:extLst>
          </p:cNvPr>
          <p:cNvSpPr>
            <a:spLocks noChangeAspect="1" noChangeArrowheads="1"/>
          </p:cNvSpPr>
          <p:nvPr/>
        </p:nvSpPr>
        <p:spPr bwMode="auto">
          <a:xfrm>
            <a:off x="5524500" y="30003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1800"/>
          </a:p>
        </p:txBody>
      </p:sp>
      <p:sp>
        <p:nvSpPr>
          <p:cNvPr id="10243" name="AutoShape 11" descr="2Q==">
            <a:extLst>
              <a:ext uri="{FF2B5EF4-FFF2-40B4-BE49-F238E27FC236}">
                <a16:creationId xmlns:a16="http://schemas.microsoft.com/office/drawing/2014/main" id="{CF751026-EB00-49D5-88B9-0922D9FD274A}"/>
              </a:ext>
            </a:extLst>
          </p:cNvPr>
          <p:cNvSpPr>
            <a:spLocks noChangeAspect="1" noChangeArrowheads="1"/>
          </p:cNvSpPr>
          <p:nvPr/>
        </p:nvSpPr>
        <p:spPr bwMode="auto">
          <a:xfrm>
            <a:off x="5524500" y="30003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1800"/>
          </a:p>
        </p:txBody>
      </p:sp>
      <p:pic>
        <p:nvPicPr>
          <p:cNvPr id="2" name="Picture 1">
            <a:extLst>
              <a:ext uri="{FF2B5EF4-FFF2-40B4-BE49-F238E27FC236}">
                <a16:creationId xmlns:a16="http://schemas.microsoft.com/office/drawing/2014/main" id="{BA576FB6-8767-4E75-A81E-9356C7C8024F}"/>
              </a:ext>
            </a:extLst>
          </p:cNvPr>
          <p:cNvPicPr>
            <a:picLocks noChangeAspect="1"/>
          </p:cNvPicPr>
          <p:nvPr/>
        </p:nvPicPr>
        <p:blipFill>
          <a:blip r:embed="rId3"/>
          <a:stretch>
            <a:fillRect/>
          </a:stretch>
        </p:blipFill>
        <p:spPr>
          <a:xfrm>
            <a:off x="0" y="0"/>
            <a:ext cx="6026860" cy="6879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F9DE6F7-EB10-4C8F-BFA3-6A8C6F8E1923}"/>
              </a:ext>
            </a:extLst>
          </p:cNvPr>
          <p:cNvPicPr>
            <a:picLocks noChangeAspect="1"/>
          </p:cNvPicPr>
          <p:nvPr/>
        </p:nvPicPr>
        <p:blipFill rotWithShape="1">
          <a:blip r:embed="rId4"/>
          <a:srcRect b="4762"/>
          <a:stretch/>
        </p:blipFill>
        <p:spPr>
          <a:xfrm>
            <a:off x="6165140" y="21771"/>
            <a:ext cx="6026860" cy="68362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10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F4BC854-F9A7-440E-8442-F3E3280A9111}"/>
              </a:ext>
            </a:extLst>
          </p:cNvPr>
          <p:cNvSpPr/>
          <p:nvPr/>
        </p:nvSpPr>
        <p:spPr>
          <a:xfrm>
            <a:off x="457200" y="304800"/>
            <a:ext cx="4572000"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Giọng đọc</a:t>
            </a:r>
          </a:p>
        </p:txBody>
      </p:sp>
      <p:sp>
        <p:nvSpPr>
          <p:cNvPr id="5" name="TextBox 4">
            <a:extLst>
              <a:ext uri="{FF2B5EF4-FFF2-40B4-BE49-F238E27FC236}">
                <a16:creationId xmlns:a16="http://schemas.microsoft.com/office/drawing/2014/main" id="{3B718189-8B07-408F-903A-04A17996D8D9}"/>
              </a:ext>
            </a:extLst>
          </p:cNvPr>
          <p:cNvSpPr txBox="1"/>
          <p:nvPr/>
        </p:nvSpPr>
        <p:spPr>
          <a:xfrm>
            <a:off x="685800" y="1752600"/>
            <a:ext cx="10255420" cy="2062103"/>
          </a:xfrm>
          <a:prstGeom prst="rect">
            <a:avLst/>
          </a:prstGeom>
          <a:solidFill>
            <a:schemeClr val="accent2"/>
          </a:solidFill>
        </p:spPr>
        <p:txBody>
          <a:bodyPr wrap="square" rtlCol="0">
            <a:spAutoFit/>
          </a:bodyPr>
          <a:lstStyle/>
          <a:p>
            <a:r>
              <a:rPr lang="en-US" sz="3200">
                <a:solidFill>
                  <a:sysClr val="windowText" lastClr="000000"/>
                </a:solidFill>
                <a:latin typeface="UTM Cooper Black" panose="02040603050506020204" pitchFamily="18" charset="0"/>
                <a:ea typeface="微软雅黑" panose="020B0503020204020204" pitchFamily="34" charset="-122"/>
              </a:rPr>
              <a:t>Toàn bài đọc với giọng kể chuyện: trang nghiêm ở đoạn dân làng đón cô giáo với những nghi thức long trọng; vui hồ hởi ở đoạn dân làng xem cô giáo viết chữ.</a:t>
            </a:r>
          </a:p>
        </p:txBody>
      </p:sp>
      <p:sp>
        <p:nvSpPr>
          <p:cNvPr id="6" name="TextBox 5">
            <a:extLst>
              <a:ext uri="{FF2B5EF4-FFF2-40B4-BE49-F238E27FC236}">
                <a16:creationId xmlns:a16="http://schemas.microsoft.com/office/drawing/2014/main" id="{96BA6C47-8F89-492D-85DC-9E520CFAFA7B}"/>
              </a:ext>
            </a:extLst>
          </p:cNvPr>
          <p:cNvSpPr txBox="1"/>
          <p:nvPr/>
        </p:nvSpPr>
        <p:spPr>
          <a:xfrm>
            <a:off x="1600200" y="4191000"/>
            <a:ext cx="9525000" cy="2062103"/>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3200">
                <a:solidFill>
                  <a:sysClr val="windowText" lastClr="000000"/>
                </a:solidFill>
                <a:latin typeface="UTM Cooper Black" panose="02040603050506020204" pitchFamily="18" charset="0"/>
                <a:ea typeface="微软雅黑" panose="020B0503020204020204" pitchFamily="34" charset="-122"/>
              </a:rPr>
              <a:t>Nhẫn giọng ở những từ: </a:t>
            </a:r>
            <a:r>
              <a:rPr lang="en-US" sz="3200" i="1">
                <a:solidFill>
                  <a:srgbClr val="276E2F"/>
                </a:solidFill>
                <a:latin typeface="UTM Cooper Black" panose="02040603050506020204" pitchFamily="18" charset="0"/>
                <a:ea typeface="微软雅黑" panose="020B0503020204020204" pitchFamily="34" charset="-122"/>
              </a:rPr>
              <a:t>như đi hội, vừa lùi, vừa trải, thẳng tắp, mịn như nhung, trang trọng nhất, xoa tay, vui hẳn, ùa theo, thật to, thật đậm, Bác Hồ, bao nhiêu,...</a:t>
            </a:r>
            <a:endParaRPr kumimoji="0" lang="en-US" sz="3200" b="0" i="0" u="none" strike="noStrike" kern="1200" cap="none" spc="0" normalizeH="0" baseline="0" noProof="0">
              <a:ln>
                <a:noFill/>
              </a:ln>
              <a:solidFill>
                <a:srgbClr val="276E2F"/>
              </a:solidFill>
              <a:effectLst/>
              <a:uLnTx/>
              <a:uFillTx/>
              <a:latin typeface="UTM Cooper Black" panose="02040603050506020204" pitchFamily="18" charset="0"/>
              <a:ea typeface="微软雅黑" panose="020B0503020204020204" pitchFamily="34" charset="-122"/>
            </a:endParaRPr>
          </a:p>
        </p:txBody>
      </p:sp>
      <p:pic>
        <p:nvPicPr>
          <p:cNvPr id="7" name="Picture 6">
            <a:extLst>
              <a:ext uri="{FF2B5EF4-FFF2-40B4-BE49-F238E27FC236}">
                <a16:creationId xmlns:a16="http://schemas.microsoft.com/office/drawing/2014/main" id="{47963D5B-0C64-41AD-9831-355201421E3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0" y="4267200"/>
            <a:ext cx="1374919" cy="2692672"/>
          </a:xfrm>
          <a:prstGeom prst="rect">
            <a:avLst/>
          </a:prstGeom>
        </p:spPr>
      </p:pic>
    </p:spTree>
    <p:extLst>
      <p:ext uri="{BB962C8B-B14F-4D97-AF65-F5344CB8AC3E}">
        <p14:creationId xmlns:p14="http://schemas.microsoft.com/office/powerpoint/2010/main" val="210017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617196"/>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Buôn Chư Lênh đón cô giáo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Căn nhà sàn chật ních người mặc quần áo </a:t>
            </a:r>
            <a:r>
              <a:rPr kumimoji="0" lang="vi-VN" sz="3200" b="0"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như đi hội</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Mấy cô gái </a:t>
            </a:r>
            <a:r>
              <a:rPr lang="vi-VN" sz="3200" i="1" u="sng">
                <a:solidFill>
                  <a:srgbClr val="FF0000"/>
                </a:solidFill>
                <a:latin typeface="Times New Roman" panose="02020603050405020304" pitchFamily="18" charset="0"/>
                <a:cs typeface="Times New Roman" panose="02020603050405020304" pitchFamily="18" charset="0"/>
              </a:rPr>
              <a:t>vừa lùi vừa trải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những tấm lông thú </a:t>
            </a:r>
            <a:r>
              <a:rPr lang="vi-VN" sz="3200" i="1" u="sng">
                <a:solidFill>
                  <a:srgbClr val="FF0000"/>
                </a:solidFill>
                <a:latin typeface="Times New Roman" panose="02020603050405020304" pitchFamily="18" charset="0"/>
                <a:cs typeface="Times New Roman" panose="02020603050405020304" pitchFamily="18" charset="0"/>
              </a:rPr>
              <a:t>thẳng tắp</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từ đầu cầu thang tới cửa bếp giữa sàn. Bấy giờ, người già mới ra hiệu dẫn Y Hoa bước lên lối đi bằng lông thú </a:t>
            </a:r>
            <a:r>
              <a:rPr lang="vi-VN" sz="3200" i="1" u="sng">
                <a:solidFill>
                  <a:srgbClr val="FF0000"/>
                </a:solidFill>
                <a:latin typeface="Times New Roman" panose="02020603050405020304" pitchFamily="18" charset="0"/>
                <a:cs typeface="Times New Roman" panose="02020603050405020304" pitchFamily="18" charset="0"/>
              </a:rPr>
              <a:t>mịn như nhung</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Buôn Chư Lênh đã đón tiếp cô giáo đến mở trường bằng nghi thức </a:t>
            </a:r>
            <a:r>
              <a:rPr lang="vi-VN" sz="3200" i="1" u="sng">
                <a:solidFill>
                  <a:srgbClr val="FF0000"/>
                </a:solidFill>
                <a:latin typeface="Times New Roman" panose="02020603050405020304" pitchFamily="18" charset="0"/>
                <a:cs typeface="Times New Roman" panose="02020603050405020304" pitchFamily="18" charset="0"/>
              </a:rPr>
              <a:t>trang trọng nhất</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dành cho khách quý.</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 lời thề ấy không thể nói ra mà phải khắc vào cột. Y Hoa được coi là người trong buôn sau khi chém nhát dao.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A, chữ, chữ cô giáo!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6622716E-C20F-4C40-86BF-395FB1C2E990}"/>
              </a:ext>
            </a:extLst>
          </p:cNvPr>
          <p:cNvSpPr txBox="1">
            <a:spLocks noChangeArrowheads="1"/>
          </p:cNvSpPr>
          <p:nvPr/>
        </p:nvSpPr>
        <p:spPr bwMode="auto">
          <a:xfrm>
            <a:off x="533400" y="609600"/>
            <a:ext cx="587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 name="TextBox 6">
            <a:extLst>
              <a:ext uri="{FF2B5EF4-FFF2-40B4-BE49-F238E27FC236}">
                <a16:creationId xmlns:a16="http://schemas.microsoft.com/office/drawing/2014/main" id="{589BCA4C-01B2-4905-9184-04F30D092BA8}"/>
              </a:ext>
            </a:extLst>
          </p:cNvPr>
          <p:cNvSpPr txBox="1">
            <a:spLocks noChangeArrowheads="1"/>
          </p:cNvSpPr>
          <p:nvPr/>
        </p:nvSpPr>
        <p:spPr bwMode="auto">
          <a:xfrm>
            <a:off x="407987" y="3448050"/>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4104541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Già Rok </a:t>
            </a:r>
            <a:r>
              <a:rPr lang="vi-VN" sz="3200" i="1" u="sng">
                <a:solidFill>
                  <a:srgbClr val="FF0000"/>
                </a:solidFill>
                <a:latin typeface="Times New Roman" panose="02020603050405020304" pitchFamily="18" charset="0"/>
                <a:cs typeface="Times New Roman" panose="02020603050405020304" pitchFamily="18" charset="0"/>
              </a:rPr>
              <a:t>xoa tay</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lên vết chém, khen: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Tốt cái bụng đó, cô giáo ạ!</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Rồi giọng già </a:t>
            </a:r>
            <a:r>
              <a:rPr lang="vi-VN" sz="3200" i="1" u="sng">
                <a:solidFill>
                  <a:srgbClr val="FF0000"/>
                </a:solidFill>
                <a:latin typeface="Times New Roman" panose="02020603050405020304" pitchFamily="18" charset="0"/>
                <a:cs typeface="Times New Roman" panose="02020603050405020304" pitchFamily="18" charset="0"/>
              </a:rPr>
              <a:t>vui hẳn lên</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Bây giờ cho người già xem cái chữ của cô giáo đi!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Bao nhiêu tiếng người cùng </a:t>
            </a:r>
            <a:r>
              <a:rPr lang="vi-VN" sz="3200" i="1" u="sng">
                <a:solidFill>
                  <a:srgbClr val="FF0000"/>
                </a:solidFill>
                <a:latin typeface="Times New Roman" panose="02020603050405020304" pitchFamily="18" charset="0"/>
                <a:cs typeface="Times New Roman" panose="02020603050405020304" pitchFamily="18" charset="0"/>
              </a:rPr>
              <a:t>ùa theo</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Phải đấy! Cô giáo cho lũ làng xem cái chữ nào!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lấy trong gùi ra một trang giấy, trải lên sàn nhà. Mọi người im phăng phắc. Y Hoa nghe thấy rõ cả tiếng tim đập trong lồng ngực mình. Quỳ hai gối lên sàn, cô giáo viết </a:t>
            </a:r>
            <a:r>
              <a:rPr lang="vi-VN" sz="3200" i="1" u="sng">
                <a:solidFill>
                  <a:srgbClr val="FF0000"/>
                </a:solidFill>
                <a:latin typeface="Times New Roman" panose="02020603050405020304" pitchFamily="18" charset="0"/>
                <a:cs typeface="Times New Roman" panose="02020603050405020304" pitchFamily="18" charset="0"/>
              </a:rPr>
              <a:t>thật to</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sz="3200" i="1" u="sng">
                <a:solidFill>
                  <a:srgbClr val="FF0000"/>
                </a:solidFill>
                <a:latin typeface="Times New Roman" panose="02020603050405020304" pitchFamily="18" charset="0"/>
                <a:cs typeface="Times New Roman" panose="02020603050405020304" pitchFamily="18" charset="0"/>
              </a:rPr>
              <a:t>thật đậm</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hai chữ: “</a:t>
            </a:r>
            <a:r>
              <a:rPr lang="vi-VN" sz="3200" i="1" u="sng">
                <a:solidFill>
                  <a:srgbClr val="FF0000"/>
                </a:solidFill>
                <a:latin typeface="Times New Roman" panose="02020603050405020304" pitchFamily="18" charset="0"/>
                <a:cs typeface="Times New Roman" panose="02020603050405020304" pitchFamily="18" charset="0"/>
              </a:rPr>
              <a:t>Bác Hồ</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viết xong, bỗng </a:t>
            </a:r>
            <a:r>
              <a:rPr lang="vi-VN" sz="3200" i="1" u="sng">
                <a:solidFill>
                  <a:srgbClr val="FF0000"/>
                </a:solidFill>
                <a:latin typeface="Times New Roman" panose="02020603050405020304" pitchFamily="18" charset="0"/>
                <a:cs typeface="Times New Roman" panose="02020603050405020304" pitchFamily="18" charset="0"/>
              </a:rPr>
              <a:t>bao nhiêu</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tiếng cùng hò reo: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Ôi! Chữ cô giáo này! Nhìn kìa!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 chữ, chữ cô giáo!</a:t>
            </a:r>
          </a:p>
          <a:p>
            <a:pPr marL="0" marR="0" lvl="0" indent="7448550" algn="just" defTabSz="914400" rtl="0" eaLnBrk="0" fontAlgn="base" latinLnBrk="0" hangingPunct="0">
              <a:lnSpc>
                <a:spcPct val="100000"/>
              </a:lnSpc>
              <a:spcBef>
                <a:spcPct val="0"/>
              </a:spcBef>
              <a:spcAft>
                <a:spcPct val="0"/>
              </a:spcAft>
              <a:buClrTx/>
              <a:buSzTx/>
              <a:buFontTx/>
              <a:buNone/>
              <a:tabLst/>
              <a:defRPr/>
            </a:pP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D02A71A4-FFED-4635-BA77-A6822331985A}"/>
              </a:ext>
            </a:extLst>
          </p:cNvPr>
          <p:cNvSpPr txBox="1"/>
          <p:nvPr/>
        </p:nvSpPr>
        <p:spPr>
          <a:xfrm>
            <a:off x="136833" y="19050"/>
            <a:ext cx="685800" cy="8302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7" name="TextBox 6">
            <a:extLst>
              <a:ext uri="{FF2B5EF4-FFF2-40B4-BE49-F238E27FC236}">
                <a16:creationId xmlns:a16="http://schemas.microsoft.com/office/drawing/2014/main" id="{0AD15D5A-F3E0-44F2-8946-F13AE805CB71}"/>
              </a:ext>
            </a:extLst>
          </p:cNvPr>
          <p:cNvSpPr txBox="1"/>
          <p:nvPr/>
        </p:nvSpPr>
        <p:spPr>
          <a:xfrm>
            <a:off x="304800" y="3013075"/>
            <a:ext cx="685800" cy="8318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1049607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32">
                                            <p:txEl>
                                              <p:pRg st="9" end="9"/>
                                            </p:txEl>
                                          </p:spTgt>
                                        </p:tgtEl>
                                        <p:attrNameLst>
                                          <p:attrName>style.visibility</p:attrName>
                                        </p:attrNameLst>
                                      </p:cBhvr>
                                      <p:to>
                                        <p:strVal val="visible"/>
                                      </p:to>
                                    </p:set>
                                    <p:animEffect transition="in" filter="barn(inVertical)">
                                      <p:cBhvr>
                                        <p:cTn id="55" dur="500"/>
                                        <p:tgtEl>
                                          <p:spTgt spid="32">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609600" y="1981200"/>
            <a:ext cx="1295400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600" b="1">
                <a:solidFill>
                  <a:srgbClr val="276E2F"/>
                </a:solidFill>
                <a:latin typeface="UTM Cooper Black" panose="02040603050506020204" pitchFamily="18" charset="0"/>
                <a:ea typeface="微软雅黑" panose="020B0503020204020204" pitchFamily="34" charset="-122"/>
              </a:rPr>
              <a:t>2.</a:t>
            </a:r>
          </a:p>
          <a:p>
            <a:pPr algn="ctr"/>
            <a:r>
              <a:rPr lang="en-US" altLang="zh-CN" sz="6600" b="1">
                <a:solidFill>
                  <a:srgbClr val="276E2F"/>
                </a:solidFill>
                <a:latin typeface="UTM Cooper Black" panose="02040603050506020204" pitchFamily="18" charset="0"/>
                <a:ea typeface="微软雅黑" panose="020B0503020204020204" pitchFamily="34" charset="-122"/>
              </a:rPr>
              <a:t>Tìm hiểu bài</a:t>
            </a:r>
            <a:endParaRPr lang="zh-CN" altLang="en-US" sz="6600" b="1" dirty="0">
              <a:solidFill>
                <a:srgbClr val="276E2F"/>
              </a:solidFill>
              <a:latin typeface="UTM Cooper Black" panose="02040603050506020204" pitchFamily="18" charset="0"/>
              <a:ea typeface="微软雅黑" panose="020B0503020204020204" pitchFamily="34" charset="-122"/>
            </a:endParaRPr>
          </a:p>
        </p:txBody>
      </p:sp>
      <p:pic>
        <p:nvPicPr>
          <p:cNvPr id="3" name="Picture 2">
            <a:extLst>
              <a:ext uri="{FF2B5EF4-FFF2-40B4-BE49-F238E27FC236}">
                <a16:creationId xmlns:a16="http://schemas.microsoft.com/office/drawing/2014/main" id="{061FAB37-ABE3-4902-82D1-4FEB7661788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524000" y="762000"/>
            <a:ext cx="2947536" cy="7041324"/>
          </a:xfrm>
          <a:prstGeom prst="rect">
            <a:avLst/>
          </a:prstGeom>
        </p:spPr>
      </p:pic>
      <p:pic>
        <p:nvPicPr>
          <p:cNvPr id="5" name="Picture 4">
            <a:extLst>
              <a:ext uri="{FF2B5EF4-FFF2-40B4-BE49-F238E27FC236}">
                <a16:creationId xmlns:a16="http://schemas.microsoft.com/office/drawing/2014/main" id="{A1A0B32E-7AF9-4F62-946D-0D8A1EF9399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a:off x="9982200" y="2362200"/>
            <a:ext cx="2386466" cy="4673708"/>
          </a:xfrm>
          <a:prstGeom prst="rect">
            <a:avLst/>
          </a:prstGeom>
        </p:spPr>
      </p:pic>
    </p:spTree>
    <p:extLst>
      <p:ext uri="{BB962C8B-B14F-4D97-AF65-F5344CB8AC3E}">
        <p14:creationId xmlns:p14="http://schemas.microsoft.com/office/powerpoint/2010/main" val="377919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Text Box 3">
            <a:extLst>
              <a:ext uri="{FF2B5EF4-FFF2-40B4-BE49-F238E27FC236}">
                <a16:creationId xmlns:a16="http://schemas.microsoft.com/office/drawing/2014/main" id="{D353F748-AD9F-4C1E-82A1-D81557B05E58}"/>
              </a:ext>
            </a:extLst>
          </p:cNvPr>
          <p:cNvSpPr txBox="1">
            <a:spLocks noChangeArrowheads="1"/>
          </p:cNvSpPr>
          <p:nvPr/>
        </p:nvSpPr>
        <p:spPr bwMode="auto">
          <a:xfrm>
            <a:off x="228600" y="685800"/>
            <a:ext cx="11963400" cy="1446212"/>
          </a:xfrm>
          <a:prstGeom prst="rect">
            <a:avLst/>
          </a:prstGeom>
          <a:solidFill>
            <a:srgbClr val="E6F5F4"/>
          </a:solidFill>
          <a:ln>
            <a:noFill/>
          </a:ln>
          <a:effec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400" b="1" u="sng">
                <a:solidFill>
                  <a:srgbClr val="FF0000"/>
                </a:solidFill>
                <a:latin typeface="Times New Roman" panose="02020603050405020304" pitchFamily="18" charset="0"/>
              </a:rPr>
              <a:t>Câu 1</a:t>
            </a:r>
            <a:r>
              <a:rPr lang="en-US" altLang="en-US" sz="4400" b="1">
                <a:solidFill>
                  <a:srgbClr val="FF0000"/>
                </a:solidFill>
                <a:latin typeface="Times New Roman" panose="02020603050405020304" pitchFamily="18" charset="0"/>
              </a:rPr>
              <a:t>: Cô giáo Y Hoa đến buôn Chư Lênh để làm gì?</a:t>
            </a:r>
            <a:endParaRPr lang="en-US" altLang="en-US" sz="4000" b="1">
              <a:solidFill>
                <a:srgbClr val="FF0000"/>
              </a:solidFill>
              <a:latin typeface="Times New Roman" panose="02020603050405020304" pitchFamily="18" charset="0"/>
            </a:endParaRPr>
          </a:p>
        </p:txBody>
      </p:sp>
      <p:sp>
        <p:nvSpPr>
          <p:cNvPr id="3" name="Rectangle: Diagonal Corners Rounded 2">
            <a:extLst>
              <a:ext uri="{FF2B5EF4-FFF2-40B4-BE49-F238E27FC236}">
                <a16:creationId xmlns:a16="http://schemas.microsoft.com/office/drawing/2014/main" id="{D74A6AA0-C7B8-4ACC-A913-211177C9CA90}"/>
              </a:ext>
            </a:extLst>
          </p:cNvPr>
          <p:cNvSpPr/>
          <p:nvPr/>
        </p:nvSpPr>
        <p:spPr>
          <a:xfrm>
            <a:off x="2686050" y="2286000"/>
            <a:ext cx="6819900" cy="2286000"/>
          </a:xfrm>
          <a:prstGeom prst="round2DiagRect">
            <a:avLst>
              <a:gd name="adj1" fmla="val 50000"/>
              <a:gd name="adj2" fmla="val 0"/>
            </a:avLst>
          </a:prstGeom>
          <a:solidFill>
            <a:schemeClr val="lt1">
              <a:alpha val="41000"/>
            </a:schemeClr>
          </a:solidFill>
          <a:ln w="76200">
            <a:solidFill>
              <a:srgbClr val="276E2F"/>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800" b="1" i="1" dirty="0" err="1">
                <a:solidFill>
                  <a:srgbClr val="000000"/>
                </a:solidFill>
                <a:latin typeface="Times New Roman" panose="02020603050405020304" pitchFamily="18" charset="0"/>
                <a:cs typeface="Times New Roman" panose="02020603050405020304" pitchFamily="18" charset="0"/>
              </a:rPr>
              <a:t>Cô</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giáo</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đến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buôn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để</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mở</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trường</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dạy</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err="1">
                <a:solidFill>
                  <a:srgbClr val="000000"/>
                </a:solidFill>
                <a:latin typeface="Times New Roman" panose="02020603050405020304" pitchFamily="18" charset="0"/>
                <a:cs typeface="Times New Roman" panose="02020603050405020304" pitchFamily="18" charset="0"/>
              </a:rPr>
              <a:t>học</a:t>
            </a:r>
            <a:r>
              <a:rPr lang="en-US" sz="4800" b="1" i="1">
                <a:solidFill>
                  <a:srgbClr val="000000"/>
                </a:solidFill>
                <a:latin typeface="Times New Roman" panose="02020603050405020304" pitchFamily="18" charset="0"/>
                <a:cs typeface="Times New Roman" panose="02020603050405020304" pitchFamily="18" charset="0"/>
              </a:rPr>
              <a: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C2069BB-C2F3-45A0-A1D4-B9067F21C7B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387917" y="1981200"/>
            <a:ext cx="2386466" cy="5700992"/>
          </a:xfrm>
          <a:prstGeom prst="rect">
            <a:avLst/>
          </a:prstGeom>
        </p:spPr>
      </p:pic>
      <p:pic>
        <p:nvPicPr>
          <p:cNvPr id="6" name="Picture 5">
            <a:extLst>
              <a:ext uri="{FF2B5EF4-FFF2-40B4-BE49-F238E27FC236}">
                <a16:creationId xmlns:a16="http://schemas.microsoft.com/office/drawing/2014/main" id="{6E3015E0-3ABE-4A33-B4A8-275941650EC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a:off x="9830934" y="2389135"/>
            <a:ext cx="2386466" cy="46737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5699"/>
                                        </p:tgtEl>
                                        <p:attrNameLst>
                                          <p:attrName>style.visibility</p:attrName>
                                        </p:attrNameLst>
                                      </p:cBhvr>
                                      <p:to>
                                        <p:strVal val="visible"/>
                                      </p:to>
                                    </p:set>
                                    <p:animEffect transition="in" filter="box(in)">
                                      <p:cBhvr>
                                        <p:cTn id="7" dur="500"/>
                                        <p:tgtEl>
                                          <p:spTgt spid="2856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Text Box 3">
            <a:extLst>
              <a:ext uri="{FF2B5EF4-FFF2-40B4-BE49-F238E27FC236}">
                <a16:creationId xmlns:a16="http://schemas.microsoft.com/office/drawing/2014/main" id="{7B0F073D-7BF4-4779-BA02-EF4FB032B98D}"/>
              </a:ext>
            </a:extLst>
          </p:cNvPr>
          <p:cNvSpPr txBox="1">
            <a:spLocks noChangeArrowheads="1"/>
          </p:cNvSpPr>
          <p:nvPr/>
        </p:nvSpPr>
        <p:spPr bwMode="auto">
          <a:xfrm>
            <a:off x="38100" y="103188"/>
            <a:ext cx="12001500" cy="1323975"/>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4000" b="1" u="sng">
                <a:solidFill>
                  <a:srgbClr val="FF0000"/>
                </a:solidFill>
                <a:latin typeface="Times New Roman" panose="02020603050405020304" pitchFamily="18" charset="0"/>
              </a:rPr>
              <a:t>Câu 2</a:t>
            </a:r>
            <a:r>
              <a:rPr lang="en-US" altLang="en-US" sz="4000" b="1">
                <a:solidFill>
                  <a:srgbClr val="FF0000"/>
                </a:solidFill>
                <a:latin typeface="Times New Roman" panose="02020603050405020304" pitchFamily="18" charset="0"/>
              </a:rPr>
              <a:t>: Người dân Chư Lênh đón tiếp cô giáo trang trọng và thân tình như thế nào?</a:t>
            </a:r>
            <a:endParaRPr lang="en-US" altLang="en-US" sz="3600" b="1">
              <a:solidFill>
                <a:srgbClr val="FF0000"/>
              </a:solidFill>
              <a:latin typeface="Times New Roman" panose="02020603050405020304" pitchFamily="18" charset="0"/>
            </a:endParaRPr>
          </a:p>
        </p:txBody>
      </p:sp>
      <p:sp>
        <p:nvSpPr>
          <p:cNvPr id="4" name="Text Box 21">
            <a:extLst>
              <a:ext uri="{FF2B5EF4-FFF2-40B4-BE49-F238E27FC236}">
                <a16:creationId xmlns:a16="http://schemas.microsoft.com/office/drawing/2014/main" id="{8FFBCC00-A24E-4FE7-9945-744F5F68AD29}"/>
              </a:ext>
            </a:extLst>
          </p:cNvPr>
          <p:cNvSpPr txBox="1">
            <a:spLocks noChangeArrowheads="1"/>
          </p:cNvSpPr>
          <p:nvPr/>
        </p:nvSpPr>
        <p:spPr bwMode="auto">
          <a:xfrm>
            <a:off x="273050" y="1723786"/>
            <a:ext cx="11645900" cy="5005626"/>
          </a:xfrm>
          <a:prstGeom prst="round2DiagRect">
            <a:avLst>
              <a:gd name="adj1" fmla="val 16667"/>
              <a:gd name="adj2" fmla="val 0"/>
            </a:avLst>
          </a:prstGeom>
          <a:solidFill>
            <a:schemeClr val="bg1">
              <a:alpha val="66000"/>
            </a:schemeClr>
          </a:solidFill>
          <a:ln w="57150">
            <a:solidFill>
              <a:srgbClr val="276E2F"/>
            </a:solidFill>
          </a:ln>
        </p:spPr>
        <p:txBody>
          <a:bodyPr wrap="square">
            <a:spAutoFit/>
          </a:bodyPr>
          <a:lstStyle>
            <a:lvl1pPr marL="304800" indent="-3048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indent="0" algn="just" eaLnBrk="1" hangingPunct="1">
              <a:defRPr/>
            </a:pPr>
            <a:r>
              <a:rPr lang="en-US" sz="3600" b="1" i="1">
                <a:solidFill>
                  <a:srgbClr val="00B050"/>
                </a:solidFill>
                <a:latin typeface="Times New Roman" panose="02020603050405020304" pitchFamily="18" charset="0"/>
                <a:cs typeface="Times New Roman" panose="02020603050405020304" pitchFamily="18" charset="0"/>
              </a:rPr>
              <a:t>    </a:t>
            </a:r>
            <a:r>
              <a:rPr lang="en-US" sz="3600" b="1" i="1">
                <a:solidFill>
                  <a:srgbClr val="000000"/>
                </a:solidFill>
                <a:latin typeface="Times New Roman" panose="02020603050405020304" pitchFamily="18" charset="0"/>
                <a:cs typeface="Times New Roman" panose="02020603050405020304" pitchFamily="18" charset="0"/>
              </a:rPr>
              <a:t>Người dân Chư Lênh đón tiếp cô giáo rất trang trọng và thân tình: Mọi </a:t>
            </a:r>
            <a:r>
              <a:rPr lang="en-US" sz="3600" b="1" i="1" dirty="0" err="1">
                <a:solidFill>
                  <a:srgbClr val="000000"/>
                </a:solidFill>
                <a:latin typeface="Times New Roman" panose="02020603050405020304" pitchFamily="18" charset="0"/>
                <a:cs typeface="Times New Roman" panose="02020603050405020304" pitchFamily="18" charset="0"/>
              </a:rPr>
              <a:t>người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đến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rất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đông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khiến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chật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ních</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Họ</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mặc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quần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như</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hội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Họ</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trải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đường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từ</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đầu</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cầu</a:t>
            </a:r>
            <a:r>
              <a:rPr lang="en-US" sz="3600" b="1" i="1" dirty="0">
                <a:solidFill>
                  <a:srgbClr val="000000"/>
                </a:solidFill>
                <a:latin typeface="Times New Roman" panose="02020603050405020304" pitchFamily="18" charset="0"/>
                <a:cs typeface="Times New Roman" panose="02020603050405020304" pitchFamily="18" charset="0"/>
              </a:rPr>
              <a:t> thang </a:t>
            </a:r>
            <a:r>
              <a:rPr lang="en-US" sz="3600" b="1" i="1" dirty="0" err="1">
                <a:solidFill>
                  <a:srgbClr val="000000"/>
                </a:solidFill>
                <a:latin typeface="Times New Roman" panose="02020603050405020304" pitchFamily="18" charset="0"/>
                <a:cs typeface="Times New Roman" panose="02020603050405020304" pitchFamily="18" charset="0"/>
              </a:rPr>
              <a:t>tới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cửa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bếp</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giữa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bằng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những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tấm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lông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thú</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mịn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như</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nhung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làng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đứng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đón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khách</a:t>
            </a:r>
            <a:r>
              <a:rPr lang="en-US" sz="3600" b="1" i="1" dirty="0">
                <a:solidFill>
                  <a:srgbClr val="000000"/>
                </a:solidFill>
                <a:latin typeface="Times New Roman" panose="02020603050405020304" pitchFamily="18" charset="0"/>
                <a:cs typeface="Times New Roman" panose="02020603050405020304" pitchFamily="18" charset="0"/>
              </a:rPr>
              <a:t> ở </a:t>
            </a:r>
            <a:r>
              <a:rPr lang="en-US" sz="3600" b="1" i="1" dirty="0" err="1">
                <a:solidFill>
                  <a:srgbClr val="000000"/>
                </a:solidFill>
                <a:latin typeface="Times New Roman" panose="02020603050405020304" pitchFamily="18" charset="0"/>
                <a:cs typeface="Times New Roman" panose="02020603050405020304" pitchFamily="18" charset="0"/>
              </a:rPr>
              <a:t>giữa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trao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một</a:t>
            </a:r>
            <a:r>
              <a:rPr lang="en-US" sz="3600" b="1" i="1" dirty="0">
                <a:solidFill>
                  <a:srgbClr val="000000"/>
                </a:solidFill>
                <a:latin typeface="Times New Roman" panose="02020603050405020304" pitchFamily="18" charset="0"/>
                <a:cs typeface="Times New Roman" panose="02020603050405020304" pitchFamily="18" charset="0"/>
              </a:rPr>
              <a:t> con </a:t>
            </a:r>
            <a:r>
              <a:rPr lang="en-US" sz="3600" b="1" i="1" dirty="0" err="1">
                <a:solidFill>
                  <a:srgbClr val="000000"/>
                </a:solidFill>
                <a:latin typeface="Times New Roman" panose="02020603050405020304" pitchFamily="18" charset="0"/>
                <a:cs typeface="Times New Roman" panose="02020603050405020304" pitchFamily="18" charset="0"/>
              </a:rPr>
              <a:t>dao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chém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một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nhát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vào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cây</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cột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thực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hiện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nghi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lễ</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trở</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thành</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người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trong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buôn</a:t>
            </a:r>
            <a:r>
              <a:rPr lang="en-US" sz="3600" b="1" i="1"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box(in)">
                                      <p:cBhvr>
                                        <p:cTn id="7" dur="500"/>
                                        <p:tgtEl>
                                          <p:spTgt spid="286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96CD814F-9208-4E6C-8623-79517114FB16}"/>
              </a:ext>
            </a:extLst>
          </p:cNvPr>
          <p:cNvSpPr txBox="1">
            <a:spLocks noChangeArrowheads="1"/>
          </p:cNvSpPr>
          <p:nvPr/>
        </p:nvSpPr>
        <p:spPr bwMode="auto">
          <a:xfrm>
            <a:off x="152400" y="533400"/>
            <a:ext cx="11582400" cy="1446213"/>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400" b="1" u="sng">
                <a:solidFill>
                  <a:srgbClr val="FF0000"/>
                </a:solidFill>
                <a:latin typeface="Times New Roman" panose="02020603050405020304" pitchFamily="18" charset="0"/>
              </a:rPr>
              <a:t>Câu 3:</a:t>
            </a:r>
            <a:r>
              <a:rPr lang="en-US" altLang="en-US" sz="4400">
                <a:solidFill>
                  <a:srgbClr val="FF0000"/>
                </a:solidFill>
                <a:latin typeface="Times New Roman" panose="02020603050405020304" pitchFamily="18" charset="0"/>
              </a:rPr>
              <a:t> </a:t>
            </a:r>
            <a:r>
              <a:rPr lang="en-US" altLang="en-US" sz="4400" b="1">
                <a:solidFill>
                  <a:srgbClr val="FF0000"/>
                </a:solidFill>
                <a:latin typeface="Times New Roman" panose="02020603050405020304" pitchFamily="18" charset="0"/>
              </a:rPr>
              <a:t>Những chi tiết nào cho thấy dân làng rất háo hức chờ đợi và yêu quý “cái chữ”?</a:t>
            </a:r>
          </a:p>
        </p:txBody>
      </p:sp>
      <p:sp>
        <p:nvSpPr>
          <p:cNvPr id="287748" name="Text Box 4">
            <a:extLst>
              <a:ext uri="{FF2B5EF4-FFF2-40B4-BE49-F238E27FC236}">
                <a16:creationId xmlns:a16="http://schemas.microsoft.com/office/drawing/2014/main" id="{9A3ADF92-A185-481D-935F-E27848B3C964}"/>
              </a:ext>
            </a:extLst>
          </p:cNvPr>
          <p:cNvSpPr txBox="1">
            <a:spLocks noChangeArrowheads="1"/>
          </p:cNvSpPr>
          <p:nvPr/>
        </p:nvSpPr>
        <p:spPr bwMode="auto">
          <a:xfrm>
            <a:off x="609600" y="2209800"/>
            <a:ext cx="10668000" cy="3450848"/>
          </a:xfrm>
          <a:prstGeom prst="round2DiagRect">
            <a:avLst>
              <a:gd name="adj1" fmla="val 35957"/>
              <a:gd name="adj2" fmla="val 0"/>
            </a:avLst>
          </a:prstGeom>
          <a:solidFill>
            <a:schemeClr val="bg1">
              <a:alpha val="54000"/>
            </a:schemeClr>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Mọi người ùa theo già làng đề nghị cô giáo cho xem cái chữ.</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Mọi người im phăng phắc khi xem Y Hoa viết.</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Y Hoa viết xong,</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bao nhiêu tiếng cùng hò reo. </a:t>
            </a:r>
            <a:endParaRPr lang="en-US" altLang="en-US" sz="4400" b="1" i="1">
              <a:solidFill>
                <a:srgbClr val="000000"/>
              </a:solidFill>
              <a:latin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 calcmode="lin" valueType="num">
                                      <p:cBhvr additive="base">
                                        <p:cTn id="12" dur="500" fill="hold"/>
                                        <p:tgtEl>
                                          <p:spTgt spid="287748"/>
                                        </p:tgtEl>
                                        <p:attrNameLst>
                                          <p:attrName>ppt_x</p:attrName>
                                        </p:attrNameLst>
                                      </p:cBhvr>
                                      <p:tavLst>
                                        <p:tav tm="0">
                                          <p:val>
                                            <p:strVal val="#ppt_x"/>
                                          </p:val>
                                        </p:tav>
                                        <p:tav tm="100000">
                                          <p:val>
                                            <p:strVal val="#ppt_x"/>
                                          </p:val>
                                        </p:tav>
                                      </p:tavLst>
                                    </p:anim>
                                    <p:anim calcmode="lin" valueType="num">
                                      <p:cBhvr additive="base">
                                        <p:cTn id="13"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AC-6E3A-4633-B33E-0B8EEE7CC9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a:extLst>
              <a:ext uri="{FF2B5EF4-FFF2-40B4-BE49-F238E27FC236}">
                <a16:creationId xmlns:a16="http://schemas.microsoft.com/office/drawing/2014/main" id="{D3322923-36E3-4E3D-9515-4AB67B8B010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2820256" y="2135077"/>
            <a:ext cx="700916" cy="1223902"/>
          </a:xfrm>
          <a:prstGeom prst="rect">
            <a:avLst/>
          </a:prstGeom>
        </p:spPr>
      </p:pic>
      <p:pic>
        <p:nvPicPr>
          <p:cNvPr id="15" name="Picture 14">
            <a:extLst>
              <a:ext uri="{FF2B5EF4-FFF2-40B4-BE49-F238E27FC236}">
                <a16:creationId xmlns:a16="http://schemas.microsoft.com/office/drawing/2014/main" id="{F74D616A-7326-4841-B730-C054A34F50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3493123" y="2006340"/>
            <a:ext cx="834860" cy="1275834"/>
          </a:xfrm>
          <a:prstGeom prst="rect">
            <a:avLst/>
          </a:prstGeom>
        </p:spPr>
      </p:pic>
      <p:pic>
        <p:nvPicPr>
          <p:cNvPr id="16" name="Picture 15">
            <a:extLst>
              <a:ext uri="{FF2B5EF4-FFF2-40B4-BE49-F238E27FC236}">
                <a16:creationId xmlns:a16="http://schemas.microsoft.com/office/drawing/2014/main" id="{871E2A07-F030-4732-BDDE-9FBEF2BF02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4568561" y="1810898"/>
            <a:ext cx="700916" cy="1223902"/>
          </a:xfrm>
          <a:prstGeom prst="rect">
            <a:avLst/>
          </a:prstGeom>
        </p:spPr>
      </p:pic>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3765934" y="2328129"/>
            <a:ext cx="856210" cy="1495072"/>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p:blipFill>
        <p:spPr>
          <a:xfrm flipH="1">
            <a:off x="-2321950" y="445317"/>
            <a:ext cx="2423549" cy="4837144"/>
          </a:xfrm>
          <a:prstGeom prst="rect">
            <a:avLst/>
          </a:prstGeom>
        </p:spPr>
      </p:pic>
      <p:sp>
        <p:nvSpPr>
          <p:cNvPr id="2" name="Rectangle 1">
            <a:extLst>
              <a:ext uri="{FF2B5EF4-FFF2-40B4-BE49-F238E27FC236}">
                <a16:creationId xmlns:a16="http://schemas.microsoft.com/office/drawing/2014/main" id="{6DAEFE82-5482-4FC2-90F0-F16B59807821}"/>
              </a:ext>
            </a:extLst>
          </p:cNvPr>
          <p:cNvSpPr/>
          <p:nvPr/>
        </p:nvSpPr>
        <p:spPr>
          <a:xfrm>
            <a:off x="1522781" y="0"/>
            <a:ext cx="9146439"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B0F0"/>
                </a:solidFill>
                <a:effectLst/>
                <a:uLnTx/>
                <a:uFillTx/>
                <a:latin typeface="UTM Showcard" panose="02040603050506020204" pitchFamily="18" charset="0"/>
                <a:cs typeface="#9Slide03 Arima Madurai ExtraBo" panose="00000900000000000000" pitchFamily="2" charset="0"/>
              </a:rPr>
              <a:t>Khu vườn may mắn</a:t>
            </a:r>
          </a:p>
        </p:txBody>
      </p:sp>
      <p:pic>
        <p:nvPicPr>
          <p:cNvPr id="11" name="Picture 10">
            <a:extLst>
              <a:ext uri="{FF2B5EF4-FFF2-40B4-BE49-F238E27FC236}">
                <a16:creationId xmlns:a16="http://schemas.microsoft.com/office/drawing/2014/main" id="{676E8BD3-A778-41E8-8C11-71D3C56D87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4423962" y="2193640"/>
            <a:ext cx="1019832" cy="1558508"/>
          </a:xfrm>
          <a:prstGeom prst="rect">
            <a:avLst/>
          </a:prstGeom>
        </p:spPr>
      </p:pic>
      <p:pic>
        <p:nvPicPr>
          <p:cNvPr id="12" name="Picture 11">
            <a:extLst>
              <a:ext uri="{FF2B5EF4-FFF2-40B4-BE49-F238E27FC236}">
                <a16:creationId xmlns:a16="http://schemas.microsoft.com/office/drawing/2014/main" id="{9A5D5042-009B-4982-84C0-50D0EB915D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5514239" y="2003950"/>
            <a:ext cx="856210" cy="1495072"/>
          </a:xfrm>
          <a:prstGeom prst="rect">
            <a:avLst/>
          </a:prstGeom>
        </p:spPr>
      </p:pic>
      <p:pic>
        <p:nvPicPr>
          <p:cNvPr id="13" name="Picture 12">
            <a:extLst>
              <a:ext uri="{FF2B5EF4-FFF2-40B4-BE49-F238E27FC236}">
                <a16:creationId xmlns:a16="http://schemas.microsoft.com/office/drawing/2014/main" id="{3FA55532-7CAD-45FE-AF5F-F0479E02C5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6172267" y="1869461"/>
            <a:ext cx="1019832" cy="155850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59259E-6 L 0.3254 -0.07083 " pathEditMode="relative" rAng="0" ptsTypes="AA">
                                      <p:cBhvr>
                                        <p:cTn id="6"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152400" y="457200"/>
            <a:ext cx="11887200" cy="1569660"/>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defRPr/>
            </a:pPr>
            <a:r>
              <a:rPr lang="en-US" sz="4800" b="1" u="sng">
                <a:solidFill>
                  <a:srgbClr val="FF0000"/>
                </a:solidFill>
                <a:latin typeface="Times New Roman" panose="02020603050405020304" pitchFamily="18" charset="0"/>
              </a:rPr>
              <a:t>Câu 4:</a:t>
            </a:r>
            <a:r>
              <a:rPr lang="en-US" sz="4800">
                <a:solidFill>
                  <a:srgbClr val="FF0000"/>
                </a:solidFill>
                <a:latin typeface="Times New Roman" panose="02020603050405020304" pitchFamily="18" charset="0"/>
              </a:rPr>
              <a:t> </a:t>
            </a:r>
            <a:r>
              <a:rPr lang="en-US" sz="4800" b="1">
                <a:solidFill>
                  <a:srgbClr val="FF0000"/>
                </a:solidFill>
                <a:latin typeface="Times New Roman" panose="02020603050405020304" pitchFamily="18" charset="0"/>
              </a:rPr>
              <a:t>Tình cảm của cô giáo Y Hoa đối với người dân nơi đây như thế nào?</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1447800" y="2590800"/>
            <a:ext cx="9296400" cy="3320415"/>
          </a:xfrm>
          <a:prstGeom prst="round2DiagRect">
            <a:avLst>
              <a:gd name="adj1" fmla="val 39708"/>
              <a:gd name="adj2" fmla="val 0"/>
            </a:avLst>
          </a:prstGeom>
          <a:solidFill>
            <a:schemeClr val="bg1"/>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000" b="1" i="1">
                <a:solidFill>
                  <a:srgbClr val="000000"/>
                </a:solidFill>
                <a:latin typeface="Times New Roman" panose="02020603050405020304" pitchFamily="18" charset="0"/>
              </a:rPr>
              <a:t>	Cô giáo Y Hoa rất yêu quý người dân ở buôn làng, cô rất xúc động, tim đập rộn ràng khi viết cho mọi người xem cái chữ.</a:t>
            </a:r>
          </a:p>
        </p:txBody>
      </p:sp>
      <p:pic>
        <p:nvPicPr>
          <p:cNvPr id="4" name="Picture 3">
            <a:extLst>
              <a:ext uri="{FF2B5EF4-FFF2-40B4-BE49-F238E27FC236}">
                <a16:creationId xmlns:a16="http://schemas.microsoft.com/office/drawing/2014/main" id="{6063210F-DAE4-48DC-82BC-8A6859F8E2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5" name="Picture 4">
            <a:extLst>
              <a:ext uri="{FF2B5EF4-FFF2-40B4-BE49-F238E27FC236}">
                <a16:creationId xmlns:a16="http://schemas.microsoft.com/office/drawing/2014/main" id="{DF15D303-7616-41F2-BB0A-CCCE0B9388C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135" y="3886200"/>
            <a:ext cx="1574800" cy="30841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7748"/>
                                        </p:tgtEl>
                                        <p:attrNameLst>
                                          <p:attrName>style.visibility</p:attrName>
                                        </p:attrNameLst>
                                      </p:cBhvr>
                                      <p:to>
                                        <p:strVal val="visible"/>
                                      </p:to>
                                    </p:set>
                                    <p:anim calcmode="lin" valueType="num">
                                      <p:cBhvr additive="base">
                                        <p:cTn id="16" dur="500" fill="hold"/>
                                        <p:tgtEl>
                                          <p:spTgt spid="287748"/>
                                        </p:tgtEl>
                                        <p:attrNameLst>
                                          <p:attrName>ppt_x</p:attrName>
                                        </p:attrNameLst>
                                      </p:cBhvr>
                                      <p:tavLst>
                                        <p:tav tm="0">
                                          <p:val>
                                            <p:strVal val="#ppt_x"/>
                                          </p:val>
                                        </p:tav>
                                        <p:tav tm="100000">
                                          <p:val>
                                            <p:strVal val="#ppt_x"/>
                                          </p:val>
                                        </p:tav>
                                      </p:tavLst>
                                    </p:anim>
                                    <p:anim calcmode="lin" valueType="num">
                                      <p:cBhvr additive="base">
                                        <p:cTn id="17" dur="500" fill="hold"/>
                                        <p:tgtEl>
                                          <p:spTgt spid="28774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424316" y="228600"/>
            <a:ext cx="11343368" cy="1570038"/>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defRPr/>
            </a:pPr>
            <a:r>
              <a:rPr lang="en-US" sz="4800" b="1" u="sng">
                <a:solidFill>
                  <a:srgbClr val="FF0000"/>
                </a:solidFill>
                <a:latin typeface="Times New Roman" panose="02020603050405020304" pitchFamily="18" charset="0"/>
              </a:rPr>
              <a:t>Câu 5:</a:t>
            </a:r>
            <a:r>
              <a:rPr lang="en-US" sz="4800">
                <a:solidFill>
                  <a:srgbClr val="FF0000"/>
                </a:solidFill>
                <a:latin typeface="Times New Roman" panose="02020603050405020304" pitchFamily="18" charset="0"/>
              </a:rPr>
              <a:t> </a:t>
            </a:r>
            <a:r>
              <a:rPr lang="en-US" sz="4800" b="1">
                <a:solidFill>
                  <a:srgbClr val="FF0000"/>
                </a:solidFill>
                <a:latin typeface="Times New Roman" panose="02020603050405020304" pitchFamily="18" charset="0"/>
              </a:rPr>
              <a:t>Tình cảm của người Tây Nguyên với cô giáo, với cái chữ nói lên điều gì?</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242888" y="1798638"/>
            <a:ext cx="11706224" cy="4986695"/>
          </a:xfrm>
          <a:prstGeom prst="round2DiagRect">
            <a:avLst>
              <a:gd name="adj1" fmla="val 25582"/>
              <a:gd name="adj2" fmla="val 0"/>
            </a:avLst>
          </a:prstGeom>
          <a:solidFill>
            <a:schemeClr val="bg1"/>
          </a:solidFill>
          <a:ln w="3810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a:t>
            </a:r>
            <a:r>
              <a:rPr lang="en-US" sz="3600" b="1">
                <a:solidFill>
                  <a:schemeClr val="accent2">
                    <a:lumMod val="50000"/>
                  </a:schemeClr>
                </a:solidFill>
                <a:latin typeface="Times New Roman" panose="02020603050405020304" pitchFamily="18" charset="0"/>
              </a:rPr>
              <a:t> Tình cảm của người Tây Nguyên với cô giáo, với cái chữ cho thấy:</a:t>
            </a: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 </a:t>
            </a:r>
            <a:r>
              <a:rPr lang="vi-VN" altLang="en-US" sz="3600" b="1">
                <a:solidFill>
                  <a:srgbClr val="002060"/>
                </a:solidFill>
                <a:latin typeface="Times New Roman" panose="02020603050405020304" pitchFamily="18" charset="0"/>
              </a:rPr>
              <a:t>Người Tây Nguyên rất ham học</a:t>
            </a:r>
            <a:r>
              <a:rPr lang="en-US" altLang="en-US" sz="3600" b="1">
                <a:solidFill>
                  <a:srgbClr val="002060"/>
                </a:solidFill>
                <a:latin typeface="Times New Roman" panose="02020603050405020304" pitchFamily="18" charset="0"/>
              </a:rPr>
              <a:t>,</a:t>
            </a:r>
            <a:r>
              <a:rPr lang="vi-VN" altLang="en-US" sz="3600" b="1">
                <a:solidFill>
                  <a:srgbClr val="002060"/>
                </a:solidFill>
                <a:latin typeface="Times New Roman" panose="02020603050405020304" pitchFamily="18" charset="0"/>
              </a:rPr>
              <a:t> ham hiểu biết. </a:t>
            </a:r>
            <a:endParaRPr lang="en-US" altLang="en-US" sz="3600" b="1">
              <a:solidFill>
                <a:srgbClr val="002060"/>
              </a:solidFill>
              <a:latin typeface="Times New Roman" panose="02020603050405020304" pitchFamily="18" charset="0"/>
            </a:endParaRP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Người Tây Nguyên rất quý người, yêu cái chữ.</a:t>
            </a: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Người Tây Nguyên hiểu rằng: Chữ viết mang lại sự hiểu biết, ấm no cho mọi người.</a:t>
            </a:r>
          </a:p>
        </p:txBody>
      </p:sp>
    </p:spTree>
    <p:extLst>
      <p:ext uri="{BB962C8B-B14F-4D97-AF65-F5344CB8AC3E}">
        <p14:creationId xmlns:p14="http://schemas.microsoft.com/office/powerpoint/2010/main" val="35374815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 calcmode="lin" valueType="num">
                                      <p:cBhvr additive="base">
                                        <p:cTn id="12" dur="500" fill="hold"/>
                                        <p:tgtEl>
                                          <p:spTgt spid="287748"/>
                                        </p:tgtEl>
                                        <p:attrNameLst>
                                          <p:attrName>ppt_x</p:attrName>
                                        </p:attrNameLst>
                                      </p:cBhvr>
                                      <p:tavLst>
                                        <p:tav tm="0">
                                          <p:val>
                                            <p:strVal val="#ppt_x"/>
                                          </p:val>
                                        </p:tav>
                                        <p:tav tm="100000">
                                          <p:val>
                                            <p:strVal val="#ppt_x"/>
                                          </p:val>
                                        </p:tav>
                                      </p:tavLst>
                                    </p:anim>
                                    <p:anim calcmode="lin" valueType="num">
                                      <p:cBhvr additive="base">
                                        <p:cTn id="13"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762000" y="1215291"/>
            <a:ext cx="108204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defRPr/>
            </a:pPr>
            <a:r>
              <a:rPr lang="en-US" sz="4800" b="1">
                <a:solidFill>
                  <a:srgbClr val="FF0000"/>
                </a:solidFill>
                <a:latin typeface="Times New Roman" panose="02020603050405020304" pitchFamily="18" charset="0"/>
              </a:rPr>
              <a:t>Bài văn cho em biết điều gì?</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971550" y="2362200"/>
            <a:ext cx="10153650" cy="3592175"/>
          </a:xfrm>
          <a:prstGeom prst="round2DiagRect">
            <a:avLst>
              <a:gd name="adj1" fmla="val 50000"/>
              <a:gd name="adj2" fmla="val 0"/>
            </a:avLst>
          </a:prstGeom>
          <a:solidFill>
            <a:schemeClr val="bg1"/>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000" b="1">
                <a:solidFill>
                  <a:srgbClr val="002060"/>
                </a:solidFill>
                <a:latin typeface="Times New Roman" panose="02020603050405020304" pitchFamily="18" charset="0"/>
              </a:rPr>
              <a:t>	</a:t>
            </a:r>
            <a:r>
              <a:rPr lang="en-US" sz="4000" b="1">
                <a:solidFill>
                  <a:schemeClr val="accent2">
                    <a:lumMod val="50000"/>
                  </a:schemeClr>
                </a:solidFill>
                <a:latin typeface="Times New Roman" panose="02020603050405020304" pitchFamily="18" charset="0"/>
              </a:rPr>
              <a:t> </a:t>
            </a:r>
            <a:r>
              <a:rPr lang="vi-VN" altLang="en-US" sz="4000" b="1">
                <a:solidFill>
                  <a:srgbClr val="000099"/>
                </a:solidFill>
                <a:latin typeface="Times New Roman" panose="02020603050405020304" pitchFamily="18" charset="0"/>
              </a:rPr>
              <a:t>Người Tây Nguyên quý trọng cô giáo,</a:t>
            </a:r>
            <a:r>
              <a:rPr lang="en-US" altLang="en-US" sz="4000" b="1">
                <a:solidFill>
                  <a:srgbClr val="000099"/>
                </a:solidFill>
                <a:latin typeface="Times New Roman" panose="02020603050405020304" pitchFamily="18" charset="0"/>
              </a:rPr>
              <a:t> </a:t>
            </a:r>
            <a:r>
              <a:rPr lang="vi-VN" altLang="en-US" sz="4000" b="1">
                <a:solidFill>
                  <a:srgbClr val="000099"/>
                </a:solidFill>
                <a:latin typeface="Times New Roman" panose="02020603050405020304" pitchFamily="18" charset="0"/>
              </a:rPr>
              <a:t>mong muốn con em</a:t>
            </a:r>
            <a:r>
              <a:rPr lang="en-US" altLang="en-US" sz="4000" b="1">
                <a:solidFill>
                  <a:srgbClr val="000099"/>
                </a:solidFill>
                <a:latin typeface="Times New Roman" panose="02020603050405020304" pitchFamily="18" charset="0"/>
              </a:rPr>
              <a:t> dân tộc mình </a:t>
            </a:r>
            <a:r>
              <a:rPr lang="vi-VN" altLang="en-US" sz="4000" b="1">
                <a:solidFill>
                  <a:srgbClr val="000099"/>
                </a:solidFill>
                <a:latin typeface="Times New Roman" panose="02020603050405020304" pitchFamily="18" charset="0"/>
              </a:rPr>
              <a:t>được học hành</a:t>
            </a:r>
            <a:r>
              <a:rPr lang="en-US" altLang="en-US" sz="4000" b="1">
                <a:solidFill>
                  <a:srgbClr val="000099"/>
                </a:solidFill>
                <a:latin typeface="Times New Roman" panose="02020603050405020304" pitchFamily="18" charset="0"/>
              </a:rPr>
              <a:t>, thoát khỏi mù chữ, đói nghèo, lạc hậu.</a:t>
            </a:r>
          </a:p>
        </p:txBody>
      </p:sp>
      <p:pic>
        <p:nvPicPr>
          <p:cNvPr id="6" name="Picture 5">
            <a:extLst>
              <a:ext uri="{FF2B5EF4-FFF2-40B4-BE49-F238E27FC236}">
                <a16:creationId xmlns:a16="http://schemas.microsoft.com/office/drawing/2014/main" id="{6BB5B2C2-56B2-4218-B767-07CE50B9C5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681835" y="3200400"/>
            <a:ext cx="1728334" cy="4128798"/>
          </a:xfrm>
          <a:prstGeom prst="rect">
            <a:avLst/>
          </a:prstGeom>
        </p:spPr>
      </p:pic>
      <p:pic>
        <p:nvPicPr>
          <p:cNvPr id="7" name="Picture 6">
            <a:extLst>
              <a:ext uri="{FF2B5EF4-FFF2-40B4-BE49-F238E27FC236}">
                <a16:creationId xmlns:a16="http://schemas.microsoft.com/office/drawing/2014/main" id="{F9D37514-13DF-4573-96AC-75D2BA44114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25400" y="3886200"/>
            <a:ext cx="1574800" cy="3084124"/>
          </a:xfrm>
          <a:prstGeom prst="rect">
            <a:avLst/>
          </a:prstGeom>
        </p:spPr>
      </p:pic>
    </p:spTree>
    <p:extLst>
      <p:ext uri="{BB962C8B-B14F-4D97-AF65-F5344CB8AC3E}">
        <p14:creationId xmlns:p14="http://schemas.microsoft.com/office/powerpoint/2010/main" val="30030383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7748"/>
                                        </p:tgtEl>
                                        <p:attrNameLst>
                                          <p:attrName>style.visibility</p:attrName>
                                        </p:attrNameLst>
                                      </p:cBhvr>
                                      <p:to>
                                        <p:strVal val="visible"/>
                                      </p:to>
                                    </p:set>
                                    <p:anim calcmode="lin" valueType="num">
                                      <p:cBhvr additive="base">
                                        <p:cTn id="20" dur="500" fill="hold"/>
                                        <p:tgtEl>
                                          <p:spTgt spid="287748"/>
                                        </p:tgtEl>
                                        <p:attrNameLst>
                                          <p:attrName>ppt_x</p:attrName>
                                        </p:attrNameLst>
                                      </p:cBhvr>
                                      <p:tavLst>
                                        <p:tav tm="0">
                                          <p:val>
                                            <p:strVal val="#ppt_x"/>
                                          </p:val>
                                        </p:tav>
                                        <p:tav tm="100000">
                                          <p:val>
                                            <p:strVal val="#ppt_x"/>
                                          </p:val>
                                        </p:tav>
                                      </p:tavLst>
                                    </p:anim>
                                    <p:anim calcmode="lin" valueType="num">
                                      <p:cBhvr additive="base">
                                        <p:cTn id="21"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p:bldP spid="2877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95DA7B-F39C-4D7F-BDE7-A32AAC375248}"/>
              </a:ext>
            </a:extLst>
          </p:cNvPr>
          <p:cNvSpPr>
            <a:spLocks noChangeArrowheads="1"/>
          </p:cNvSpPr>
          <p:nvPr/>
        </p:nvSpPr>
        <p:spPr bwMode="auto">
          <a:xfrm>
            <a:off x="2057400" y="2702004"/>
            <a:ext cx="363246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600" b="1" u="sng">
                <a:solidFill>
                  <a:srgbClr val="FF0000"/>
                </a:solidFill>
                <a:latin typeface="UVN Thanh Pho Nang" panose="02060406040706070204" pitchFamily="18" charset="0"/>
              </a:rPr>
              <a:t>Nội dung:</a:t>
            </a:r>
            <a:r>
              <a:rPr lang="en-US" altLang="en-US" sz="6600" b="1">
                <a:solidFill>
                  <a:srgbClr val="000099"/>
                </a:solidFill>
                <a:latin typeface="UVN Thanh Pho Nang" panose="02060406040706070204" pitchFamily="18" charset="0"/>
              </a:rPr>
              <a:t> </a:t>
            </a:r>
          </a:p>
        </p:txBody>
      </p:sp>
      <p:sp>
        <p:nvSpPr>
          <p:cNvPr id="5" name="TextBox 4">
            <a:extLst>
              <a:ext uri="{FF2B5EF4-FFF2-40B4-BE49-F238E27FC236}">
                <a16:creationId xmlns:a16="http://schemas.microsoft.com/office/drawing/2014/main" id="{BE5A4213-0E7F-4075-A075-634BFB3699A6}"/>
              </a:ext>
            </a:extLst>
          </p:cNvPr>
          <p:cNvSpPr txBox="1"/>
          <p:nvPr/>
        </p:nvSpPr>
        <p:spPr>
          <a:xfrm>
            <a:off x="1500386" y="3790951"/>
            <a:ext cx="10691614" cy="2308324"/>
          </a:xfrm>
          <a:prstGeom prst="snipRoundRect">
            <a:avLst>
              <a:gd name="adj1" fmla="val 0"/>
              <a:gd name="adj2" fmla="val 30050"/>
            </a:avLst>
          </a:prstGeom>
          <a:solidFill>
            <a:schemeClr val="accent2"/>
          </a:solidFill>
          <a:ln>
            <a:solidFill>
              <a:schemeClr val="accent2">
                <a:lumMod val="60000"/>
                <a:lumOff val="40000"/>
              </a:schemeClr>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Tình cảm của người Tây Nguyên yêu quý cô giáo, biết quý trọng văn hóa, mong muốn cho con em của dân tộc mình được học hành, thoát khỏi nghèo nàn, lạc hậu.</a:t>
            </a:r>
            <a:endParaRPr kumimoji="0" lang="en-US" sz="36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
        <p:nvSpPr>
          <p:cNvPr id="4" name="Text Box 64">
            <a:extLst>
              <a:ext uri="{FF2B5EF4-FFF2-40B4-BE49-F238E27FC236}">
                <a16:creationId xmlns:a16="http://schemas.microsoft.com/office/drawing/2014/main" id="{FE7CABF9-B528-46D0-BFC8-69E90E2F2B77}"/>
              </a:ext>
            </a:extLst>
          </p:cNvPr>
          <p:cNvSpPr txBox="1">
            <a:spLocks noChangeArrowheads="1"/>
          </p:cNvSpPr>
          <p:nvPr/>
        </p:nvSpPr>
        <p:spPr bwMode="auto">
          <a:xfrm>
            <a:off x="302476" y="1585193"/>
            <a:ext cx="11282248" cy="7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59000"/>
              </a:lnSpc>
              <a:spcBef>
                <a:spcPct val="50000"/>
              </a:spcBef>
            </a:pPr>
            <a:r>
              <a:rPr lang="en-US" sz="6000" b="1">
                <a:solidFill>
                  <a:srgbClr val="E17611"/>
                </a:solidFill>
                <a:latin typeface="UTM Cooper Black" panose="02040603050506020204" pitchFamily="18" charset="0"/>
                <a:ea typeface="微软雅黑" panose="020B0503020204020204" pitchFamily="34" charset="-122"/>
              </a:rPr>
              <a:t>Buôn Chư Lênh đón cô giáo</a:t>
            </a:r>
            <a:endParaRPr lang="en-US" sz="6000" b="1" dirty="0">
              <a:solidFill>
                <a:srgbClr val="E17611"/>
              </a:solidFill>
              <a:latin typeface="UTM Cooper Black" panose="02040603050506020204" pitchFamily="18" charset="0"/>
              <a:ea typeface="微软雅黑" panose="020B0503020204020204" pitchFamily="34" charset="-122"/>
            </a:endParaRPr>
          </a:p>
        </p:txBody>
      </p:sp>
      <p:sp>
        <p:nvSpPr>
          <p:cNvPr id="6" name="文本框 1">
            <a:extLst>
              <a:ext uri="{FF2B5EF4-FFF2-40B4-BE49-F238E27FC236}">
                <a16:creationId xmlns:a16="http://schemas.microsoft.com/office/drawing/2014/main" id="{E60A7E54-254F-452F-92EC-CE158D4BD5EE}"/>
              </a:ext>
            </a:extLst>
          </p:cNvPr>
          <p:cNvSpPr txBox="1"/>
          <p:nvPr/>
        </p:nvSpPr>
        <p:spPr>
          <a:xfrm>
            <a:off x="-381000" y="166401"/>
            <a:ext cx="129540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3200" b="1">
                <a:solidFill>
                  <a:srgbClr val="276E2F"/>
                </a:solidFill>
                <a:latin typeface="UTM Cooper Black" panose="02040603050506020204" pitchFamily="18" charset="0"/>
                <a:ea typeface="微软雅黑" panose="020B0503020204020204" pitchFamily="34" charset="-122"/>
              </a:rPr>
              <a:t>Thứ ..., ngày ... tháng ... năm 2021</a:t>
            </a:r>
          </a:p>
          <a:p>
            <a:pPr algn="ctr"/>
            <a:r>
              <a:rPr lang="en-US" altLang="zh-CN" sz="4000" b="1">
                <a:solidFill>
                  <a:srgbClr val="276E2F"/>
                </a:solidFill>
                <a:latin typeface="UTM Cooper Black" panose="02040603050506020204" pitchFamily="18" charset="0"/>
                <a:ea typeface="微软雅黑" panose="020B0503020204020204" pitchFamily="34" charset="-122"/>
              </a:rPr>
              <a:t>Tập đọc</a:t>
            </a:r>
          </a:p>
        </p:txBody>
      </p:sp>
      <p:sp>
        <p:nvSpPr>
          <p:cNvPr id="7" name="TextBox 6">
            <a:extLst>
              <a:ext uri="{FF2B5EF4-FFF2-40B4-BE49-F238E27FC236}">
                <a16:creationId xmlns:a16="http://schemas.microsoft.com/office/drawing/2014/main" id="{E5BD044C-46C7-4093-9D04-567DBC48EA14}"/>
              </a:ext>
            </a:extLst>
          </p:cNvPr>
          <p:cNvSpPr txBox="1"/>
          <p:nvPr/>
        </p:nvSpPr>
        <p:spPr>
          <a:xfrm>
            <a:off x="7856921" y="2382619"/>
            <a:ext cx="4335079"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Theo Hà Đình Cẩn</a:t>
            </a:r>
          </a:p>
        </p:txBody>
      </p:sp>
      <p:pic>
        <p:nvPicPr>
          <p:cNvPr id="8" name="Picture 7">
            <a:extLst>
              <a:ext uri="{FF2B5EF4-FFF2-40B4-BE49-F238E27FC236}">
                <a16:creationId xmlns:a16="http://schemas.microsoft.com/office/drawing/2014/main" id="{E8046DDF-C01C-4E64-AD33-EE13102B1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50559" y="3256002"/>
            <a:ext cx="1728334" cy="4128798"/>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2" fill="hold" grpId="0"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12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3" dur="125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40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40000">
                                          <p:cBhvr additive="base">
                                            <p:cTn id="16" dur="125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7" dur="1250" fill="hold"/>
                                            <p:tgtEl>
                                              <p:spTgt spid="7"/>
                                            </p:tgtEl>
                                            <p:attrNameLst>
                                              <p:attrName>ppt_y</p:attrName>
                                            </p:attrNameLst>
                                          </p:cBhvr>
                                          <p:tavLst>
                                            <p:tav tm="0">
                                              <p:val>
                                                <p:strVal val="#ppt_y"/>
                                              </p:val>
                                            </p:tav>
                                            <p:tav tm="100000">
                                              <p:val>
                                                <p:strVal val="#ppt_y"/>
                                              </p:val>
                                            </p:tav>
                                          </p:tavLst>
                                        </p:anim>
                                      </p:childTnLst>
                                    </p:cTn>
                                  </p:par>
                                  <p:par>
                                    <p:cTn id="18" presetID="6" presetClass="emph" presetSubtype="0" autoRev="1" fill="hold" grpId="1" nodeType="withEffect">
                                      <p:stCondLst>
                                        <p:cond delay="0"/>
                                      </p:stCondLst>
                                      <p:childTnLst>
                                        <p:animScale>
                                          <p:cBhvr>
                                            <p:cTn id="19" dur="2000" fill="hold"/>
                                            <p:tgtEl>
                                              <p:spTgt spid="4"/>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4" grpId="1"/>
          <p:bldP spid="6" grpId="0"/>
          <p:bldP spid="7" grpId="0"/>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250" fill="hold"/>
                                            <p:tgtEl>
                                              <p:spTgt spid="4"/>
                                            </p:tgtEl>
                                            <p:attrNameLst>
                                              <p:attrName>ppt_x</p:attrName>
                                            </p:attrNameLst>
                                          </p:cBhvr>
                                          <p:tavLst>
                                            <p:tav tm="0">
                                              <p:val>
                                                <p:strVal val="1+#ppt_w/2"/>
                                              </p:val>
                                            </p:tav>
                                            <p:tav tm="100000">
                                              <p:val>
                                                <p:strVal val="#ppt_x"/>
                                              </p:val>
                                            </p:tav>
                                          </p:tavLst>
                                        </p:anim>
                                        <p:anim calcmode="lin" valueType="num">
                                          <p:cBhvr additive="base">
                                            <p:cTn id="13" dur="125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250" fill="hold"/>
                                            <p:tgtEl>
                                              <p:spTgt spid="7"/>
                                            </p:tgtEl>
                                            <p:attrNameLst>
                                              <p:attrName>ppt_x</p:attrName>
                                            </p:attrNameLst>
                                          </p:cBhvr>
                                          <p:tavLst>
                                            <p:tav tm="0">
                                              <p:val>
                                                <p:strVal val="0-#ppt_w/2"/>
                                              </p:val>
                                            </p:tav>
                                            <p:tav tm="100000">
                                              <p:val>
                                                <p:strVal val="#ppt_x"/>
                                              </p:val>
                                            </p:tav>
                                          </p:tavLst>
                                        </p:anim>
                                        <p:anim calcmode="lin" valueType="num">
                                          <p:cBhvr additive="base">
                                            <p:cTn id="17" dur="1250" fill="hold"/>
                                            <p:tgtEl>
                                              <p:spTgt spid="7"/>
                                            </p:tgtEl>
                                            <p:attrNameLst>
                                              <p:attrName>ppt_y</p:attrName>
                                            </p:attrNameLst>
                                          </p:cBhvr>
                                          <p:tavLst>
                                            <p:tav tm="0">
                                              <p:val>
                                                <p:strVal val="#ppt_y"/>
                                              </p:val>
                                            </p:tav>
                                            <p:tav tm="100000">
                                              <p:val>
                                                <p:strVal val="#ppt_y"/>
                                              </p:val>
                                            </p:tav>
                                          </p:tavLst>
                                        </p:anim>
                                      </p:childTnLst>
                                    </p:cTn>
                                  </p:par>
                                  <p:par>
                                    <p:cTn id="18" presetID="6" presetClass="emph" presetSubtype="0" autoRev="1" fill="hold" grpId="1" nodeType="withEffect">
                                      <p:stCondLst>
                                        <p:cond delay="0"/>
                                      </p:stCondLst>
                                      <p:childTnLst>
                                        <p:animScale>
                                          <p:cBhvr>
                                            <p:cTn id="19" dur="2000" fill="hold"/>
                                            <p:tgtEl>
                                              <p:spTgt spid="4"/>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4" grpId="1"/>
          <p:bldP spid="6" grpId="0"/>
          <p:bldP spid="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457200" y="1905000"/>
            <a:ext cx="12954000"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000" b="1">
                <a:solidFill>
                  <a:srgbClr val="276E2F"/>
                </a:solidFill>
                <a:latin typeface="UTM Cooper Black" panose="02040603050506020204" pitchFamily="18" charset="0"/>
                <a:ea typeface="微软雅黑" panose="020B0503020204020204" pitchFamily="34" charset="-122"/>
              </a:rPr>
              <a:t>3.</a:t>
            </a:r>
          </a:p>
          <a:p>
            <a:pPr algn="ctr"/>
            <a:r>
              <a:rPr lang="en-US" altLang="zh-CN" sz="6000" b="1">
                <a:solidFill>
                  <a:srgbClr val="276E2F"/>
                </a:solidFill>
                <a:latin typeface="UTM Cooper Black" panose="02040603050506020204" pitchFamily="18" charset="0"/>
                <a:ea typeface="微软雅黑" panose="020B0503020204020204" pitchFamily="34" charset="-122"/>
              </a:rPr>
              <a:t>Luyện đọc diễn cảm</a:t>
            </a:r>
            <a:endParaRPr lang="zh-CN" altLang="en-US" sz="6000" b="1" dirty="0">
              <a:solidFill>
                <a:srgbClr val="276E2F"/>
              </a:solidFill>
              <a:latin typeface="UTM Cooper Black" panose="02040603050506020204" pitchFamily="18" charset="0"/>
              <a:ea typeface="微软雅黑" panose="020B0503020204020204" pitchFamily="34" charset="-122"/>
            </a:endParaRPr>
          </a:p>
        </p:txBody>
      </p:sp>
      <p:pic>
        <p:nvPicPr>
          <p:cNvPr id="3" name="Picture 2">
            <a:extLst>
              <a:ext uri="{FF2B5EF4-FFF2-40B4-BE49-F238E27FC236}">
                <a16:creationId xmlns:a16="http://schemas.microsoft.com/office/drawing/2014/main" id="{CD350F32-B8B8-40B5-8A54-11A383BC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5" name="Picture 4">
            <a:extLst>
              <a:ext uri="{FF2B5EF4-FFF2-40B4-BE49-F238E27FC236}">
                <a16:creationId xmlns:a16="http://schemas.microsoft.com/office/drawing/2014/main" id="{846F9CAB-4705-4BEE-BD7D-5EDF3FC35F5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62000" y="3200400"/>
            <a:ext cx="1879600" cy="3681051"/>
          </a:xfrm>
          <a:prstGeom prst="rect">
            <a:avLst/>
          </a:prstGeom>
        </p:spPr>
      </p:pic>
    </p:spTree>
    <p:extLst>
      <p:ext uri="{BB962C8B-B14F-4D97-AF65-F5344CB8AC3E}">
        <p14:creationId xmlns:p14="http://schemas.microsoft.com/office/powerpoint/2010/main" val="1527897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15B206-B512-426E-A9FD-35BCB68C51AE}"/>
              </a:ext>
            </a:extLst>
          </p:cNvPr>
          <p:cNvSpPr/>
          <p:nvPr/>
        </p:nvSpPr>
        <p:spPr>
          <a:xfrm>
            <a:off x="788945" y="1447800"/>
            <a:ext cx="10614110"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Các em hãy nhắc lại giọng đọc của bài</a:t>
            </a:r>
          </a:p>
        </p:txBody>
      </p:sp>
      <p:sp>
        <p:nvSpPr>
          <p:cNvPr id="3" name="TextBox 2">
            <a:extLst>
              <a:ext uri="{FF2B5EF4-FFF2-40B4-BE49-F238E27FC236}">
                <a16:creationId xmlns:a16="http://schemas.microsoft.com/office/drawing/2014/main" id="{EFD575EA-5218-4A75-A24A-3146CFD61D82}"/>
              </a:ext>
            </a:extLst>
          </p:cNvPr>
          <p:cNvSpPr txBox="1"/>
          <p:nvPr/>
        </p:nvSpPr>
        <p:spPr>
          <a:xfrm>
            <a:off x="968290" y="2895600"/>
            <a:ext cx="10255420" cy="2308324"/>
          </a:xfrm>
          <a:prstGeom prst="rect">
            <a:avLst/>
          </a:prstGeom>
          <a:solidFill>
            <a:schemeClr val="accent2"/>
          </a:solidFill>
          <a:ln>
            <a:solidFill>
              <a:srgbClr val="276E2F"/>
            </a:solidFill>
          </a:ln>
        </p:spPr>
        <p:txBody>
          <a:bodyPr wrap="square" rtlCol="0">
            <a:spAutoFit/>
          </a:bodyPr>
          <a:lstStyle/>
          <a:p>
            <a:r>
              <a:rPr lang="en-US" sz="3600">
                <a:solidFill>
                  <a:sysClr val="windowText" lastClr="000000"/>
                </a:solidFill>
                <a:latin typeface="UTM Cooper Black" panose="02040603050506020204" pitchFamily="18" charset="0"/>
                <a:ea typeface="微软雅黑" panose="020B0503020204020204" pitchFamily="34" charset="-122"/>
              </a:rPr>
              <a:t>Toàn bài đọc với giọng kể chuyện: trang nghiêm ở đoạn dân làng đón cô giáo với những nghi thức long trọng; vui hồ hởi ở đoạn dân làng xem cô giáo viết chữ.</a:t>
            </a:r>
          </a:p>
        </p:txBody>
      </p:sp>
      <p:pic>
        <p:nvPicPr>
          <p:cNvPr id="4" name="Picture 3">
            <a:extLst>
              <a:ext uri="{FF2B5EF4-FFF2-40B4-BE49-F238E27FC236}">
                <a16:creationId xmlns:a16="http://schemas.microsoft.com/office/drawing/2014/main" id="{2B16B735-F607-49CC-A79B-1D251DD392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spTree>
    <p:extLst>
      <p:ext uri="{BB962C8B-B14F-4D97-AF65-F5344CB8AC3E}">
        <p14:creationId xmlns:p14="http://schemas.microsoft.com/office/powerpoint/2010/main" val="93920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003AA-7063-46D2-9547-C9153C850843}"/>
              </a:ext>
            </a:extLst>
          </p:cNvPr>
          <p:cNvSpPr txBox="1"/>
          <p:nvPr/>
        </p:nvSpPr>
        <p:spPr>
          <a:xfrm>
            <a:off x="952500" y="1447800"/>
            <a:ext cx="10287000" cy="4738271"/>
          </a:xfrm>
          <a:prstGeom prst="snip2DiagRect">
            <a:avLst/>
          </a:prstGeom>
          <a:solidFill>
            <a:schemeClr val="bg1"/>
          </a:solidFill>
          <a:ln>
            <a:solidFill>
              <a:srgbClr val="276E2F"/>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Già Rok </a:t>
            </a:r>
            <a:r>
              <a:rPr kumimoji="0" lang="vi-VN" sz="3600" b="1" i="1"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xoa tay</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lên vết chém, khen: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Tốt cái bụng đó, cô giáo 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Rồi giọng già</a:t>
            </a:r>
            <a:r>
              <a:rPr lang="vi-VN" sz="3600" b="1" i="1" u="sng">
                <a:solidFill>
                  <a:srgbClr val="FF0000"/>
                </a:solidFill>
                <a:latin typeface="Times New Roman" panose="02020603050405020304" pitchFamily="18" charset="0"/>
                <a:cs typeface="Times New Roman" panose="02020603050405020304" pitchFamily="18" charset="0"/>
              </a:rPr>
              <a:t> vui hẳn </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lên: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Bây giờ cho người già </a:t>
            </a:r>
            <a:r>
              <a:rPr lang="vi-VN" sz="3600" b="1" i="1" u="sng">
                <a:solidFill>
                  <a:srgbClr val="FF0000"/>
                </a:solidFill>
                <a:latin typeface="Times New Roman" panose="02020603050405020304" pitchFamily="18" charset="0"/>
                <a:cs typeface="Times New Roman" panose="02020603050405020304" pitchFamily="18" charset="0"/>
              </a:rPr>
              <a:t>xem cái chữ</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của cô giáo đi!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Bao nhiêu tiếng người cùng </a:t>
            </a:r>
            <a:r>
              <a:rPr lang="vi-VN" sz="3600" b="1" i="1" u="sng">
                <a:solidFill>
                  <a:srgbClr val="FF0000"/>
                </a:solidFill>
                <a:latin typeface="Times New Roman" panose="02020603050405020304" pitchFamily="18" charset="0"/>
                <a:cs typeface="Times New Roman" panose="02020603050405020304" pitchFamily="18" charset="0"/>
              </a:rPr>
              <a:t>ùa theo</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a:t>
            </a:r>
            <a:r>
              <a:rPr lang="vi-VN" sz="3600" b="1" i="1" u="sng">
                <a:solidFill>
                  <a:srgbClr val="FF0000"/>
                </a:solidFill>
                <a:latin typeface="Times New Roman" panose="02020603050405020304" pitchFamily="18" charset="0"/>
                <a:cs typeface="Times New Roman" panose="02020603050405020304" pitchFamily="18" charset="0"/>
              </a:rPr>
              <a:t>Phải đấy</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Cô giáo cho lũ làng </a:t>
            </a:r>
            <a:r>
              <a:rPr lang="vi-VN" sz="3600" b="1" i="1" u="sng">
                <a:solidFill>
                  <a:srgbClr val="FF0000"/>
                </a:solidFill>
                <a:latin typeface="Times New Roman" panose="02020603050405020304" pitchFamily="18" charset="0"/>
                <a:cs typeface="Times New Roman" panose="02020603050405020304" pitchFamily="18" charset="0"/>
              </a:rPr>
              <a:t>xem cái chữ nào</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23926A-D2D9-4EA5-BFE0-A2B66F05A5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6" name="Picture 5">
            <a:extLst>
              <a:ext uri="{FF2B5EF4-FFF2-40B4-BE49-F238E27FC236}">
                <a16:creationId xmlns:a16="http://schemas.microsoft.com/office/drawing/2014/main" id="{3DFDF362-B744-4AFA-A52E-0F1F2E4A9F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135" y="3886200"/>
            <a:ext cx="1574800" cy="3084124"/>
          </a:xfrm>
          <a:prstGeom prst="rect">
            <a:avLst/>
          </a:prstGeom>
        </p:spPr>
      </p:pic>
    </p:spTree>
    <p:extLst>
      <p:ext uri="{BB962C8B-B14F-4D97-AF65-F5344CB8AC3E}">
        <p14:creationId xmlns:p14="http://schemas.microsoft.com/office/powerpoint/2010/main" val="3368904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6A9044-D5D2-407F-A906-930D49C85470}"/>
              </a:ext>
            </a:extLst>
          </p:cNvPr>
          <p:cNvSpPr txBox="1"/>
          <p:nvPr/>
        </p:nvSpPr>
        <p:spPr>
          <a:xfrm>
            <a:off x="990600" y="838200"/>
            <a:ext cx="11010900" cy="4085511"/>
          </a:xfrm>
          <a:prstGeom prst="snipRoundRect">
            <a:avLst>
              <a:gd name="adj1" fmla="val 11044"/>
              <a:gd name="adj2" fmla="val 20727"/>
            </a:avLst>
          </a:prstGeom>
          <a:solidFill>
            <a:schemeClr val="bg1"/>
          </a:solidFill>
          <a:ln>
            <a:solidFill>
              <a:srgbClr val="276E2F"/>
            </a:solidFill>
          </a:ln>
        </p:spPr>
        <p:txBody>
          <a:bodyPr wrap="square">
            <a:spAutoFit/>
          </a:bodyPr>
          <a:lstStyle/>
          <a:p>
            <a:r>
              <a:rPr lang="vi-VN" sz="3600">
                <a:latin typeface="Times New Roman" panose="02020603050405020304" pitchFamily="18" charset="0"/>
                <a:cs typeface="Times New Roman" panose="02020603050405020304" pitchFamily="18" charset="0"/>
              </a:rPr>
              <a:t>  Y Hoa lấy trong gùi ra một trang giấy, trải lên sàn nhà. Mọi người </a:t>
            </a:r>
            <a:r>
              <a:rPr lang="vi-VN" sz="3600" b="1" i="1" u="sng">
                <a:solidFill>
                  <a:srgbClr val="FF0000"/>
                </a:solidFill>
                <a:latin typeface="Times New Roman" panose="02020603050405020304" pitchFamily="18" charset="0"/>
                <a:cs typeface="Times New Roman" panose="02020603050405020304" pitchFamily="18" charset="0"/>
              </a:rPr>
              <a:t>im phăng phắc</a:t>
            </a:r>
            <a:r>
              <a:rPr lang="vi-VN" sz="3600">
                <a:latin typeface="Times New Roman" panose="02020603050405020304" pitchFamily="18" charset="0"/>
                <a:cs typeface="Times New Roman" panose="02020603050405020304" pitchFamily="18" charset="0"/>
              </a:rPr>
              <a:t>. Y Hoa </a:t>
            </a:r>
            <a:r>
              <a:rPr lang="vi-VN" sz="3600" b="1" i="1" u="sng">
                <a:solidFill>
                  <a:srgbClr val="FF0000"/>
                </a:solidFill>
                <a:latin typeface="Times New Roman" panose="02020603050405020304" pitchFamily="18" charset="0"/>
                <a:cs typeface="Times New Roman" panose="02020603050405020304" pitchFamily="18" charset="0"/>
              </a:rPr>
              <a:t>nghe thấy rõ cả tiếng tim đập trong lồng ngực</a:t>
            </a:r>
            <a:r>
              <a:rPr lang="vi-VN" sz="3600">
                <a:latin typeface="Times New Roman" panose="02020603050405020304" pitchFamily="18" charset="0"/>
                <a:cs typeface="Times New Roman" panose="02020603050405020304" pitchFamily="18" charset="0"/>
              </a:rPr>
              <a:t> mình. Quỳ hai gối lên sàn, cô giáo viết thật </a:t>
            </a:r>
            <a:r>
              <a:rPr lang="vi-VN" sz="3600" b="1" i="1" u="sng">
                <a:solidFill>
                  <a:srgbClr val="FF0000"/>
                </a:solidFill>
                <a:latin typeface="Times New Roman" panose="02020603050405020304" pitchFamily="18" charset="0"/>
                <a:cs typeface="Times New Roman" panose="02020603050405020304" pitchFamily="18" charset="0"/>
              </a:rPr>
              <a:t>to</a:t>
            </a:r>
            <a:r>
              <a:rPr lang="vi-VN" sz="3600">
                <a:latin typeface="Times New Roman" panose="02020603050405020304" pitchFamily="18" charset="0"/>
                <a:cs typeface="Times New Roman" panose="02020603050405020304" pitchFamily="18" charset="0"/>
              </a:rPr>
              <a:t>, thật </a:t>
            </a:r>
            <a:r>
              <a:rPr lang="vi-VN" sz="3600" b="1" i="1" u="sng">
                <a:solidFill>
                  <a:srgbClr val="FF0000"/>
                </a:solidFill>
                <a:latin typeface="Times New Roman" panose="02020603050405020304" pitchFamily="18" charset="0"/>
                <a:cs typeface="Times New Roman" panose="02020603050405020304" pitchFamily="18" charset="0"/>
              </a:rPr>
              <a:t>đậm</a:t>
            </a:r>
            <a:r>
              <a:rPr lang="vi-VN" sz="3600">
                <a:latin typeface="Times New Roman" panose="02020603050405020304" pitchFamily="18" charset="0"/>
                <a:cs typeface="Times New Roman" panose="02020603050405020304" pitchFamily="18" charset="0"/>
              </a:rPr>
              <a:t> hai chữ: “</a:t>
            </a:r>
            <a:r>
              <a:rPr lang="vi-VN" sz="3600" b="1" i="1" u="sng">
                <a:solidFill>
                  <a:srgbClr val="FF0000"/>
                </a:solidFill>
                <a:latin typeface="Times New Roman" panose="02020603050405020304" pitchFamily="18" charset="0"/>
                <a:cs typeface="Times New Roman" panose="02020603050405020304" pitchFamily="18" charset="0"/>
              </a:rPr>
              <a:t>Bác Hồ</a:t>
            </a:r>
            <a:r>
              <a:rPr lang="vi-VN" sz="3600">
                <a:latin typeface="Times New Roman" panose="02020603050405020304" pitchFamily="18" charset="0"/>
                <a:cs typeface="Times New Roman" panose="02020603050405020304" pitchFamily="18" charset="0"/>
              </a:rPr>
              <a:t>”. Y Hoa viết xong, bỗng bao nhiêu tiếng cùng </a:t>
            </a:r>
            <a:r>
              <a:rPr lang="vi-VN" sz="3600" b="1" i="1" u="sng">
                <a:solidFill>
                  <a:srgbClr val="FF0000"/>
                </a:solidFill>
                <a:latin typeface="Times New Roman" panose="02020603050405020304" pitchFamily="18" charset="0"/>
                <a:cs typeface="Times New Roman" panose="02020603050405020304" pitchFamily="18" charset="0"/>
              </a:rPr>
              <a:t>hò reo</a:t>
            </a:r>
            <a:r>
              <a:rPr lang="vi-VN" sz="3600">
                <a:latin typeface="Times New Roman" panose="02020603050405020304" pitchFamily="18" charset="0"/>
                <a:cs typeface="Times New Roman" panose="02020603050405020304" pitchFamily="18" charset="0"/>
              </a:rPr>
              <a:t>:</a:t>
            </a:r>
          </a:p>
          <a:p>
            <a:r>
              <a:rPr lang="vi-VN" sz="3600">
                <a:latin typeface="Times New Roman" panose="02020603050405020304" pitchFamily="18" charset="0"/>
                <a:cs typeface="Times New Roman" panose="02020603050405020304" pitchFamily="18" charset="0"/>
              </a:rPr>
              <a:t>- Ôi! Chữ cô giáo này! Nhìn kìa!</a:t>
            </a:r>
          </a:p>
          <a:p>
            <a:r>
              <a:rPr lang="vi-VN" sz="3600">
                <a:latin typeface="Times New Roman" panose="02020603050405020304" pitchFamily="18" charset="0"/>
                <a:cs typeface="Times New Roman" panose="02020603050405020304" pitchFamily="18" charset="0"/>
              </a:rPr>
              <a:t>- A, chữ, chữ cô giáo!</a:t>
            </a:r>
          </a:p>
        </p:txBody>
      </p:sp>
      <p:pic>
        <p:nvPicPr>
          <p:cNvPr id="4" name="Picture 3">
            <a:extLst>
              <a:ext uri="{FF2B5EF4-FFF2-40B4-BE49-F238E27FC236}">
                <a16:creationId xmlns:a16="http://schemas.microsoft.com/office/drawing/2014/main" id="{FAEEC973-6845-4AD6-96EE-8774229E4F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6" name="Picture 5">
            <a:extLst>
              <a:ext uri="{FF2B5EF4-FFF2-40B4-BE49-F238E27FC236}">
                <a16:creationId xmlns:a16="http://schemas.microsoft.com/office/drawing/2014/main" id="{9E56C060-CF46-40BE-B7E6-47AB8D1150C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53534" y="3773876"/>
            <a:ext cx="1422400" cy="3084124"/>
          </a:xfrm>
          <a:prstGeom prst="rect">
            <a:avLst/>
          </a:prstGeom>
        </p:spPr>
      </p:pic>
    </p:spTree>
    <p:extLst>
      <p:ext uri="{BB962C8B-B14F-4D97-AF65-F5344CB8AC3E}">
        <p14:creationId xmlns:p14="http://schemas.microsoft.com/office/powerpoint/2010/main" val="93553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5641" b="41096" l="32098" r="44812">
                        <a14:foregroundMark x1="38997" y1="7010" x2="38997" y2="7010"/>
                        <a14:foregroundMark x1="32212" y1="10798" x2="32212" y2="11039"/>
                        <a14:foregroundMark x1="32212" y1="11362" x2="32212" y2="12409"/>
                        <a14:foregroundMark x1="37229" y1="5641" x2="37229" y2="5641"/>
                        <a14:foregroundMark x1="37115" y1="39807" x2="37286" y2="41096"/>
                      </a14:backgroundRemoval>
                    </a14:imgEffect>
                  </a14:imgLayer>
                </a14:imgProps>
              </a:ext>
              <a:ext uri="{28A0092B-C50C-407E-A947-70E740481C1C}">
                <a14:useLocalDpi xmlns:a14="http://schemas.microsoft.com/office/drawing/2010/main" val="0"/>
              </a:ext>
            </a:extLst>
          </a:blip>
          <a:srcRect l="30909" t="4859" r="53637" b="57281"/>
          <a:stretch/>
        </p:blipFill>
        <p:spPr>
          <a:xfrm>
            <a:off x="1905000" y="420551"/>
            <a:ext cx="3766038" cy="6527800"/>
          </a:xfrm>
          <a:prstGeom prst="rect">
            <a:avLst/>
          </a:prstGeom>
        </p:spPr>
      </p:pic>
      <p:sp>
        <p:nvSpPr>
          <p:cNvPr id="2" name="Rectangles 1"/>
          <p:cNvSpPr/>
          <p:nvPr/>
        </p:nvSpPr>
        <p:spPr>
          <a:xfrm>
            <a:off x="5334000" y="2485571"/>
            <a:ext cx="3409950" cy="1198880"/>
          </a:xfrm>
          <a:prstGeom prst="rect">
            <a:avLst/>
          </a:prstGeom>
          <a:noFill/>
          <a:ln>
            <a:noFill/>
          </a:ln>
        </p:spPr>
        <p:txBody>
          <a:bodyPr wrap="none" rtlCol="0" anchor="t">
            <a:spAutoFit/>
          </a:bodyPr>
          <a:lstStyle/>
          <a:p>
            <a:pPr algn="ctr"/>
            <a:r>
              <a:rPr lang="en-GB" altLang="en-US" sz="7200" b="1">
                <a:solidFill>
                  <a:schemeClr val="tx1"/>
                </a:solidFill>
                <a:effectLst>
                  <a:outerShdw blurRad="38100" dist="19050" dir="2700000" algn="tl" rotWithShape="0">
                    <a:schemeClr val="dk1">
                      <a:alpha val="40000"/>
                    </a:schemeClr>
                  </a:outerShdw>
                </a:effectLst>
                <a:latin typeface="UVN Nguyen Du" panose="04030805020802020802" pitchFamily="82" charset="0"/>
                <a:cs typeface="SVN-Cookies" panose="02040603050506020204" charset="0"/>
              </a:rPr>
              <a:t>Thi đọc</a:t>
            </a:r>
          </a:p>
        </p:txBody>
      </p:sp>
      <p:pic>
        <p:nvPicPr>
          <p:cNvPr id="18"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3395"/>
            <a:ext cx="12192000" cy="252920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3200400" y="304800"/>
            <a:ext cx="5791200"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000" b="1">
                <a:solidFill>
                  <a:srgbClr val="276E2F"/>
                </a:solidFill>
                <a:latin typeface="UTM Cooper Black" panose="02040603050506020204" pitchFamily="18" charset="0"/>
                <a:ea typeface="微软雅黑" panose="020B0503020204020204" pitchFamily="34" charset="-122"/>
              </a:rPr>
              <a:t>CỦNG CỐ</a:t>
            </a:r>
          </a:p>
        </p:txBody>
      </p:sp>
      <p:sp>
        <p:nvSpPr>
          <p:cNvPr id="3" name="Rectangle: Diagonal Corners Rounded 2">
            <a:extLst>
              <a:ext uri="{FF2B5EF4-FFF2-40B4-BE49-F238E27FC236}">
                <a16:creationId xmlns:a16="http://schemas.microsoft.com/office/drawing/2014/main" id="{414E4DDA-DEF7-4254-B857-7D391834AAA4}"/>
              </a:ext>
            </a:extLst>
          </p:cNvPr>
          <p:cNvSpPr/>
          <p:nvPr/>
        </p:nvSpPr>
        <p:spPr>
          <a:xfrm>
            <a:off x="1524000" y="1466850"/>
            <a:ext cx="9663927"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Các em hãy nhắc lại nội dung của bài</a:t>
            </a:r>
          </a:p>
        </p:txBody>
      </p:sp>
      <p:sp>
        <p:nvSpPr>
          <p:cNvPr id="5" name="TextBox 4">
            <a:extLst>
              <a:ext uri="{FF2B5EF4-FFF2-40B4-BE49-F238E27FC236}">
                <a16:creationId xmlns:a16="http://schemas.microsoft.com/office/drawing/2014/main" id="{692C3B62-F684-4831-A8BE-AF9420C6B3AE}"/>
              </a:ext>
            </a:extLst>
          </p:cNvPr>
          <p:cNvSpPr txBox="1"/>
          <p:nvPr/>
        </p:nvSpPr>
        <p:spPr>
          <a:xfrm>
            <a:off x="1004072" y="3063776"/>
            <a:ext cx="10437734" cy="2308324"/>
          </a:xfrm>
          <a:prstGeom prst="snipRoundRect">
            <a:avLst>
              <a:gd name="adj1" fmla="val 0"/>
              <a:gd name="adj2" fmla="val 23448"/>
            </a:avLst>
          </a:prstGeom>
          <a:solidFill>
            <a:schemeClr val="accent2"/>
          </a:solidFill>
          <a:ln w="38100">
            <a:solidFill>
              <a:srgbClr val="276E2F"/>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Tình cảm của người Tây Nguyên yêu quý cô giáo, biết quý trọng văn hóa, mong muốn cho con em của dân tộc mình được học hành, thoát khỏi nghèo nàn, lạc hậu.</a:t>
            </a:r>
            <a:endParaRPr kumimoji="0" lang="en-US" sz="36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2875906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7D42D2-B7CA-470A-A7F1-C8B84B45F4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8" name="Picture 17">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26047" y="2938548"/>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3327606" y="1622300"/>
            <a:ext cx="1505792" cy="1783674"/>
          </a:xfrm>
          <a:prstGeom prst="rect">
            <a:avLst/>
          </a:prstGeom>
        </p:spPr>
      </p:pic>
      <p:sp>
        <p:nvSpPr>
          <p:cNvPr id="2" name="Action Button: Go Forward or Next 1">
            <a:hlinkClick r:id="rId10" action="ppaction://hlinksldjump" highlightClick="1"/>
            <a:extLst>
              <a:ext uri="{FF2B5EF4-FFF2-40B4-BE49-F238E27FC236}">
                <a16:creationId xmlns:a16="http://schemas.microsoft.com/office/drawing/2014/main" id="{EA4AEB61-803E-487C-8FF8-40DB07D44CF1}"/>
              </a:ext>
            </a:extLst>
          </p:cNvPr>
          <p:cNvSpPr/>
          <p:nvPr/>
        </p:nvSpPr>
        <p:spPr>
          <a:xfrm>
            <a:off x="11335657" y="6401586"/>
            <a:ext cx="856343" cy="456414"/>
          </a:xfrm>
          <a:prstGeom prst="actionButtonForwardNext">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4914049" y="2668369"/>
            <a:ext cx="838054" cy="980903"/>
          </a:xfrm>
          <a:prstGeom prst="rect">
            <a:avLst/>
          </a:prstGeom>
        </p:spPr>
      </p:pic>
      <p:pic>
        <p:nvPicPr>
          <p:cNvPr id="10" name="Picture 9">
            <a:hlinkClick r:id="rId12" action="ppaction://hlinksldjump"/>
            <a:extLst>
              <a:ext uri="{FF2B5EF4-FFF2-40B4-BE49-F238E27FC236}">
                <a16:creationId xmlns:a16="http://schemas.microsoft.com/office/drawing/2014/main" id="{2BBF5DE3-65CB-4435-AE0E-1DEE97444D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969856" y="2414745"/>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4615608" y="1352121"/>
            <a:ext cx="1505792" cy="1783674"/>
          </a:xfrm>
          <a:prstGeom prst="rect">
            <a:avLst/>
          </a:prstGeom>
        </p:spPr>
      </p:pic>
      <p:pic>
        <p:nvPicPr>
          <p:cNvPr id="11" name="Picture 10">
            <a:extLst>
              <a:ext uri="{FF2B5EF4-FFF2-40B4-BE49-F238E27FC236}">
                <a16:creationId xmlns:a16="http://schemas.microsoft.com/office/drawing/2014/main" id="{27FC614F-F071-4785-81EF-BC2EECF94C5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5671415" y="1098497"/>
            <a:ext cx="1505792" cy="1783674"/>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p:blipFill>
        <p:spPr>
          <a:xfrm flipH="1">
            <a:off x="1762708" y="406235"/>
            <a:ext cx="2166390" cy="37004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D17D9D05-DF7E-4400-AC28-7B23198EC58A}"/>
              </a:ext>
            </a:extLst>
          </p:cNvPr>
          <p:cNvPicPr>
            <a:picLocks noChangeAspect="1"/>
          </p:cNvPicPr>
          <p:nvPr/>
        </p:nvPicPr>
        <p:blipFill>
          <a:blip r:embed="rId15">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33333E-6 4.81481E-6 L 0.08894 0.03773 " pathEditMode="relative" rAng="0" ptsTypes="AA">
                                      <p:cBhvr>
                                        <p:cTn id="32" dur="2000" fill="hold"/>
                                        <p:tgtEl>
                                          <p:spTgt spid="19"/>
                                        </p:tgtEl>
                                        <p:attrNameLst>
                                          <p:attrName>ppt_x</p:attrName>
                                          <p:attrName>ppt_y</p:attrName>
                                        </p:attrNameLst>
                                      </p:cBhvr>
                                      <p:rCtr x="4440" y="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8894 0.03773 L 0.20157 0.02083 " pathEditMode="relative" rAng="0" ptsTypes="AA">
                                      <p:cBhvr>
                                        <p:cTn id="36" dur="2000" fill="hold"/>
                                        <p:tgtEl>
                                          <p:spTgt spid="19"/>
                                        </p:tgtEl>
                                        <p:attrNameLst>
                                          <p:attrName>ppt_x</p:attrName>
                                          <p:attrName>ppt_y</p:attrName>
                                        </p:attrNameLst>
                                      </p:cBhvr>
                                      <p:rCtr x="5625" y="-856"/>
                                    </p:animMotion>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5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par>
                          <p:cTn id="50" fill="hold">
                            <p:stCondLst>
                              <p:cond delay="1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5CB887-2229-4953-95C0-1ED3F32BDA4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9" name="Picture 8">
            <a:extLst>
              <a:ext uri="{FF2B5EF4-FFF2-40B4-BE49-F238E27FC236}">
                <a16:creationId xmlns:a16="http://schemas.microsoft.com/office/drawing/2014/main" id="{79A245AE-0962-46EC-8B06-0AAD728AA3A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0113812" y="3823776"/>
            <a:ext cx="1832881" cy="3760138"/>
          </a:xfrm>
          <a:prstGeom prst="rect">
            <a:avLst/>
          </a:prstGeom>
        </p:spPr>
      </p:pic>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sp>
        <p:nvSpPr>
          <p:cNvPr id="4" name="文本框 1">
            <a:extLst>
              <a:ext uri="{FF2B5EF4-FFF2-40B4-BE49-F238E27FC236}">
                <a16:creationId xmlns:a16="http://schemas.microsoft.com/office/drawing/2014/main" id="{F105F1B8-8070-4B1B-8F82-EB3535C9573E}"/>
              </a:ext>
            </a:extLst>
          </p:cNvPr>
          <p:cNvSpPr txBox="1"/>
          <p:nvPr/>
        </p:nvSpPr>
        <p:spPr>
          <a:xfrm>
            <a:off x="-1923748" y="440022"/>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DẶN DÒ</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pic>
        <p:nvPicPr>
          <p:cNvPr id="7" name="图形 14">
            <a:extLst>
              <a:ext uri="{FF2B5EF4-FFF2-40B4-BE49-F238E27FC236}">
                <a16:creationId xmlns:a16="http://schemas.microsoft.com/office/drawing/2014/main" id="{D81B624C-2DE7-4064-99F2-C72E9A73E4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061412"/>
            <a:ext cx="12192000" cy="1007778"/>
          </a:xfrm>
          <a:prstGeom prst="rect">
            <a:avLst/>
          </a:prstGeom>
        </p:spPr>
      </p:pic>
      <p:sp>
        <p:nvSpPr>
          <p:cNvPr id="2" name="TextBox 1">
            <a:extLst>
              <a:ext uri="{FF2B5EF4-FFF2-40B4-BE49-F238E27FC236}">
                <a16:creationId xmlns:a16="http://schemas.microsoft.com/office/drawing/2014/main" id="{ECBCB421-038B-41DC-AFA6-8DA78AE9DB00}"/>
              </a:ext>
            </a:extLst>
          </p:cNvPr>
          <p:cNvSpPr txBox="1"/>
          <p:nvPr/>
        </p:nvSpPr>
        <p:spPr>
          <a:xfrm>
            <a:off x="3200400" y="1634888"/>
            <a:ext cx="8001000" cy="2308324"/>
          </a:xfrm>
          <a:prstGeom prst="rect">
            <a:avLst/>
          </a:prstGeom>
          <a:noFill/>
        </p:spPr>
        <p:txBody>
          <a:bodyPr wrap="square" rtlCol="0">
            <a:spAutoFit/>
          </a:bodyPr>
          <a:lstStyle/>
          <a:p>
            <a:pPr algn="just"/>
            <a:r>
              <a:rPr lang="en-US" sz="3600">
                <a:solidFill>
                  <a:schemeClr val="bg2">
                    <a:lumMod val="10000"/>
                  </a:schemeClr>
                </a:solidFill>
                <a:latin typeface="UTM Cooper Black" panose="02040603050506020204" pitchFamily="18" charset="0"/>
                <a:ea typeface="微软雅黑" panose="020B0503020204020204" pitchFamily="34" charset="-122"/>
              </a:rPr>
              <a:t>- Luyện đọc cho trôi chảy.</a:t>
            </a:r>
          </a:p>
          <a:p>
            <a:pPr algn="just"/>
            <a:r>
              <a:rPr lang="en-US" sz="3600">
                <a:solidFill>
                  <a:schemeClr val="bg2">
                    <a:lumMod val="10000"/>
                  </a:schemeClr>
                </a:solidFill>
                <a:latin typeface="UTM Cooper Black" panose="02040603050506020204" pitchFamily="18" charset="0"/>
                <a:ea typeface="微软雅黑" panose="020B0503020204020204" pitchFamily="34" charset="-122"/>
              </a:rPr>
              <a:t>- Học nội dung bài học.</a:t>
            </a:r>
          </a:p>
          <a:p>
            <a:pPr algn="just"/>
            <a:r>
              <a:rPr lang="en-US" sz="3600">
                <a:solidFill>
                  <a:schemeClr val="bg2">
                    <a:lumMod val="10000"/>
                  </a:schemeClr>
                </a:solidFill>
                <a:latin typeface="UTM Cooper Black" panose="02040603050506020204" pitchFamily="18" charset="0"/>
                <a:ea typeface="微软雅黑" panose="020B0503020204020204" pitchFamily="34" charset="-122"/>
              </a:rPr>
              <a:t>- Chuẩn bị bài: </a:t>
            </a:r>
            <a:r>
              <a:rPr lang="en-US" sz="3600" i="1">
                <a:solidFill>
                  <a:schemeClr val="bg2">
                    <a:lumMod val="10000"/>
                  </a:schemeClr>
                </a:solidFill>
                <a:latin typeface="UTM Cooper Black" panose="02040603050506020204" pitchFamily="18" charset="0"/>
                <a:ea typeface="微软雅黑" panose="020B0503020204020204" pitchFamily="34" charset="-122"/>
              </a:rPr>
              <a:t>Về ngôi nhà đang xây.</a:t>
            </a:r>
          </a:p>
        </p:txBody>
      </p:sp>
    </p:spTree>
    <p:extLst>
      <p:ext uri="{BB962C8B-B14F-4D97-AF65-F5344CB8AC3E}">
        <p14:creationId xmlns:p14="http://schemas.microsoft.com/office/powerpoint/2010/main" val="25764535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barn(inVertical)">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4">
            <a:extLst>
              <a:ext uri="{FF2B5EF4-FFF2-40B4-BE49-F238E27FC236}">
                <a16:creationId xmlns:a16="http://schemas.microsoft.com/office/drawing/2014/main" id="{81EE3945-7B9C-4844-AAC9-1F18A7B89641}"/>
              </a:ext>
            </a:extLst>
          </p:cNvPr>
          <p:cNvSpPr txBox="1">
            <a:spLocks noChangeArrowheads="1"/>
          </p:cNvSpPr>
          <p:nvPr/>
        </p:nvSpPr>
        <p:spPr bwMode="auto">
          <a:xfrm>
            <a:off x="1956657" y="2284101"/>
            <a:ext cx="82786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8000" b="1">
                <a:solidFill>
                  <a:srgbClr val="E17611"/>
                </a:solidFill>
                <a:latin typeface="UTM Cooper Black" panose="02040603050506020204" pitchFamily="18" charset="0"/>
                <a:ea typeface="微软雅黑" panose="020B0503020204020204" pitchFamily="34" charset="-122"/>
              </a:rPr>
              <a:t>HỌC TỐT!</a:t>
            </a:r>
            <a:endParaRPr lang="en-US" sz="8000" b="1" dirty="0">
              <a:solidFill>
                <a:srgbClr val="E17611"/>
              </a:solidFill>
              <a:latin typeface="UTM Cooper Black" panose="02040603050506020204" pitchFamily="18" charset="0"/>
              <a:ea typeface="微软雅黑" panose="020B0503020204020204" pitchFamily="34" charset="-122"/>
            </a:endParaRPr>
          </a:p>
        </p:txBody>
      </p:sp>
      <p:sp>
        <p:nvSpPr>
          <p:cNvPr id="3" name="文本框 1">
            <a:extLst>
              <a:ext uri="{FF2B5EF4-FFF2-40B4-BE49-F238E27FC236}">
                <a16:creationId xmlns:a16="http://schemas.microsoft.com/office/drawing/2014/main" id="{95DAFD0A-FF70-44FD-B7BB-F83E4F9AB60E}"/>
              </a:ext>
            </a:extLst>
          </p:cNvPr>
          <p:cNvSpPr txBox="1"/>
          <p:nvPr/>
        </p:nvSpPr>
        <p:spPr>
          <a:xfrm>
            <a:off x="-381000" y="1390403"/>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CHÚC CÁC EM</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sp>
        <p:nvSpPr>
          <p:cNvPr id="4" name="TextBox 3">
            <a:extLst>
              <a:ext uri="{FF2B5EF4-FFF2-40B4-BE49-F238E27FC236}">
                <a16:creationId xmlns:a16="http://schemas.microsoft.com/office/drawing/2014/main" id="{68BC59EE-1AA2-484A-9820-7F515D49510C}"/>
              </a:ext>
            </a:extLst>
          </p:cNvPr>
          <p:cNvSpPr txBox="1"/>
          <p:nvPr/>
        </p:nvSpPr>
        <p:spPr>
          <a:xfrm>
            <a:off x="4667470" y="3805862"/>
            <a:ext cx="5196798"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Thực hiện: EduFive</a:t>
            </a:r>
          </a:p>
        </p:txBody>
      </p:sp>
      <p:pic>
        <p:nvPicPr>
          <p:cNvPr id="5" name="Picture 4">
            <a:extLst>
              <a:ext uri="{FF2B5EF4-FFF2-40B4-BE49-F238E27FC236}">
                <a16:creationId xmlns:a16="http://schemas.microsoft.com/office/drawing/2014/main" id="{3BCB2F8F-245F-4561-BE33-3310145A4D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6" name="Picture 5">
            <a:extLst>
              <a:ext uri="{FF2B5EF4-FFF2-40B4-BE49-F238E27FC236}">
                <a16:creationId xmlns:a16="http://schemas.microsoft.com/office/drawing/2014/main" id="{7453255E-40AC-4B77-9673-A9A932E049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pic>
        <p:nvPicPr>
          <p:cNvPr id="7" name="图形 14">
            <a:extLst>
              <a:ext uri="{FF2B5EF4-FFF2-40B4-BE49-F238E27FC236}">
                <a16:creationId xmlns:a16="http://schemas.microsoft.com/office/drawing/2014/main" id="{99EF96A8-9419-4B83-A4E4-1DE0F07C10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98561"/>
            <a:ext cx="12192000" cy="1007778"/>
          </a:xfrm>
          <a:prstGeom prst="rect">
            <a:avLst/>
          </a:prstGeom>
        </p:spPr>
      </p:pic>
    </p:spTree>
    <p:extLst>
      <p:ext uri="{BB962C8B-B14F-4D97-AF65-F5344CB8AC3E}">
        <p14:creationId xmlns:p14="http://schemas.microsoft.com/office/powerpoint/2010/main" val="11437683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4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0000">
                                          <p:cBhvr additive="base">
                                            <p:cTn id="15" dur="125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40000">
                                          <p:cBhvr additive="base">
                                            <p:cTn id="19" dur="12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20" dur="12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autoRev="1" fill="hold" grpId="1" nodeType="clickEffect">
                                      <p:stCondLst>
                                        <p:cond delay="0"/>
                                      </p:stCondLst>
                                      <p:childTnLst>
                                        <p:animScale>
                                          <p:cBhvr>
                                            <p:cTn id="3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0-#ppt_w/2"/>
                                              </p:val>
                                            </p:tav>
                                            <p:tav tm="100000">
                                              <p:val>
                                                <p:strVal val="#ppt_x"/>
                                              </p:val>
                                            </p:tav>
                                          </p:tavLst>
                                        </p:anim>
                                        <p:anim calcmode="lin" valueType="num">
                                          <p:cBhvr additive="base">
                                            <p:cTn id="20" dur="12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autoRev="1" fill="hold" grpId="1" nodeType="clickEffect">
                                      <p:stCondLst>
                                        <p:cond delay="0"/>
                                      </p:stCondLst>
                                      <p:childTnLst>
                                        <p:animScale>
                                          <p:cBhvr>
                                            <p:cTn id="3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ABC14-7A1F-4ECD-B82D-A5FC1B6B28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14300" y="457200"/>
            <a:ext cx="10740570" cy="2057399"/>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eaLnBrk="1" hangingPunct="1">
              <a:defRPr/>
            </a:pPr>
            <a:r>
              <a:rPr lang="en-US" sz="5400">
                <a:solidFill>
                  <a:srgbClr val="45B488"/>
                </a:solidFill>
                <a:latin typeface="UTM Habano" panose="02040603050506020204" pitchFamily="18" charset="0"/>
              </a:rPr>
              <a:t>Những hình ảnh nào nói lên nỗi vất vả của người nông dân?</a:t>
            </a:r>
            <a:endParaRPr lang="en-US" sz="5400" dirty="0">
              <a:solidFill>
                <a:srgbClr val="FF0000"/>
              </a:solidFill>
              <a:latin typeface="UTM Habano" panose="02040603050506020204" pitchFamily="18" charset="0"/>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4572000" y="3124199"/>
            <a:ext cx="4419600" cy="3529007"/>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r>
              <a:rPr lang="vi-VN" sz="3200" b="1" i="1">
                <a:latin typeface="+mj-lt"/>
              </a:rPr>
              <a:t>Giọt mồ hôi sa</a:t>
            </a:r>
          </a:p>
          <a:p>
            <a:r>
              <a:rPr lang="vi-VN" sz="3200" b="1" i="1">
                <a:latin typeface="+mj-lt"/>
              </a:rPr>
              <a:t>Những trưa tháng sáu</a:t>
            </a:r>
          </a:p>
          <a:p>
            <a:r>
              <a:rPr lang="vi-VN" sz="3200" b="1" i="1">
                <a:latin typeface="+mj-lt"/>
              </a:rPr>
              <a:t>Nước như ai nấu</a:t>
            </a:r>
          </a:p>
          <a:p>
            <a:r>
              <a:rPr lang="vi-VN" sz="3200" b="1" i="1">
                <a:latin typeface="+mj-lt"/>
              </a:rPr>
              <a:t>Chết cả cá cờ</a:t>
            </a:r>
          </a:p>
          <a:p>
            <a:r>
              <a:rPr lang="vi-VN" sz="3200" b="1" i="1">
                <a:latin typeface="+mj-lt"/>
              </a:rPr>
              <a:t>Cua ngoi lên bờ</a:t>
            </a:r>
          </a:p>
          <a:p>
            <a:r>
              <a:rPr lang="vi-VN" sz="3200" b="1" i="1">
                <a:latin typeface="+mj-lt"/>
              </a:rPr>
              <a:t>Mẹ em xuống cấy.</a:t>
            </a:r>
            <a:endParaRPr lang="en-US" sz="3200" b="1" i="1">
              <a:latin typeface="+mj-lt"/>
            </a:endParaRPr>
          </a:p>
        </p:txBody>
      </p:sp>
      <p:sp>
        <p:nvSpPr>
          <p:cNvPr id="4" name="Arrow: Left 3">
            <a:hlinkClick r:id="rId5" action="ppaction://hlinksldjump"/>
            <a:extLst>
              <a:ext uri="{FF2B5EF4-FFF2-40B4-BE49-F238E27FC236}">
                <a16:creationId xmlns:a16="http://schemas.microsoft.com/office/drawing/2014/main" id="{B98CEA90-515B-4C26-98FB-067A3319267A}"/>
              </a:ext>
            </a:extLst>
          </p:cNvPr>
          <p:cNvSpPr/>
          <p:nvPr/>
        </p:nvSpPr>
        <p:spPr>
          <a:xfrm>
            <a:off x="1081067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a:solidFill>
                  <a:srgbClr val="45B488"/>
                </a:solidFill>
                <a:latin typeface="UTM Habano" panose="02040603050506020204" pitchFamily="18" charset="0"/>
              </a:rPr>
              <a:t>Tại sao tác giả gọi hạt gạo là</a:t>
            </a:r>
            <a:r>
              <a:rPr kumimoji="0" lang="en-US" sz="4800" b="0" i="0" u="none" strike="noStrike" kern="1200" cap="none" spc="0" normalizeH="0" baseline="0" noProof="0">
                <a:ln>
                  <a:noFill/>
                </a:ln>
                <a:solidFill>
                  <a:srgbClr val="45B488"/>
                </a:solidFill>
                <a:effectLst/>
                <a:uLnTx/>
                <a:uFillTx/>
                <a:latin typeface="UTM Habano" panose="02040603050506020204" pitchFamily="18" charset="0"/>
              </a:rPr>
              <a:t> </a:t>
            </a:r>
            <a:r>
              <a:rPr kumimoji="0" lang="en-US" sz="4800" b="0" i="0" u="none" strike="noStrike" kern="1200" cap="none" spc="0" normalizeH="0" baseline="0" noProof="0">
                <a:ln>
                  <a:noFill/>
                </a:ln>
                <a:solidFill>
                  <a:srgbClr val="FF0000"/>
                </a:solidFill>
                <a:effectLst/>
                <a:uLnTx/>
                <a:uFillTx/>
                <a:latin typeface="UTM Habano" panose="02040603050506020204" pitchFamily="18" charset="0"/>
              </a:rPr>
              <a:t>“</a:t>
            </a:r>
            <a:r>
              <a:rPr lang="en-US" sz="4800">
                <a:solidFill>
                  <a:srgbClr val="FF0000"/>
                </a:solidFill>
                <a:latin typeface="UTM Habano" panose="02040603050506020204" pitchFamily="18" charset="0"/>
              </a:rPr>
              <a:t>hạt vàng</a:t>
            </a:r>
            <a:r>
              <a:rPr kumimoji="0" lang="en-US" sz="4800" b="0" i="0" u="none" strike="noStrike" kern="1200" cap="none" spc="0" normalizeH="0" baseline="0" noProof="0">
                <a:ln>
                  <a:noFill/>
                </a:ln>
                <a:solidFill>
                  <a:srgbClr val="FF0000"/>
                </a:solidFill>
                <a:effectLst/>
                <a:uLnTx/>
                <a:uFillTx/>
                <a:latin typeface="UTM Habano" panose="02040603050506020204" pitchFamily="18" charset="0"/>
              </a:rPr>
              <a:t>”?</a:t>
            </a:r>
            <a:endParaRPr kumimoji="0" lang="en-US" sz="4800" b="0" i="0" u="none" strike="noStrike" kern="1200" cap="none" spc="0" normalizeH="0" baseline="0" noProof="0" dirty="0">
              <a:ln>
                <a:noFill/>
              </a:ln>
              <a:solidFill>
                <a:srgbClr val="FF0000"/>
              </a:solidFill>
              <a:effectLst/>
              <a:uLnTx/>
              <a:uFillTx/>
              <a:latin typeface="UTM Habano" panose="020406030505060202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1361061" y="3101502"/>
            <a:ext cx="9469877" cy="246109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lvl="0" algn="just" eaLnBrk="1" hangingPunct="1">
              <a:defRPr/>
            </a:pPr>
            <a:r>
              <a:rPr lang="vi-VN" sz="3200" b="1" i="1">
                <a:latin typeface="+mj-lt"/>
              </a:rPr>
              <a:t>Có được hạt gạo, con người phải đổ bao nhiêu mồ hôi nước mắt “một nắng hai sương” trên đồng ruộng mới làm ra được hạt gạo. Do đó, tác giả mới đem so sánh hạt gạo với hạt vàng và gọi hạt gạo là hạt vàng.</a:t>
            </a:r>
            <a:endParaRPr lang="en-US" sz="3200" b="1" i="1" dirty="0">
              <a:latin typeface="+mj-lt"/>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a:solidFill>
                  <a:srgbClr val="45B488"/>
                </a:solidFill>
                <a:latin typeface="UTM Habano" panose="02040603050506020204" pitchFamily="18" charset="0"/>
              </a:rPr>
              <a:t>Bài thơ "Hạt gạo làng ta" cho em hiểu điều gì?</a:t>
            </a:r>
            <a:endParaRPr kumimoji="0" lang="en-US" sz="4800" b="0" i="0" u="none" strike="noStrike" kern="1200" cap="none" spc="0" normalizeH="0" baseline="0" noProof="0" dirty="0">
              <a:ln>
                <a:noFill/>
              </a:ln>
              <a:solidFill>
                <a:srgbClr val="FF0000"/>
              </a:solidFill>
              <a:effectLst/>
              <a:uLnTx/>
              <a:uFillTx/>
              <a:latin typeface="UTM Habano" panose="020406030505060202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438400" y="3189051"/>
            <a:ext cx="9241276" cy="2373549"/>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lvl="0" algn="just" eaLnBrk="1" hangingPunct="1">
              <a:defRPr/>
            </a:pPr>
            <a:r>
              <a:rPr lang="en-US" altLang="en-US" sz="3200" b="1" i="1">
                <a:solidFill>
                  <a:sysClr val="windowText" lastClr="000000"/>
                </a:solidFill>
                <a:latin typeface="Times New Roman" panose="02020603050405020304" pitchFamily="18" charset="0"/>
                <a:cs typeface="Times New Roman" panose="02020603050405020304" pitchFamily="18" charset="0"/>
              </a:rPr>
              <a:t> Hạt gạo được làm nên từ mồ hôi, công sức của mẹ, của các bạn thiếu nhi; là tấm lòng của hậu phương góp phần vào chiến thắng của tiền tuyến trong thời kì kháng chiến chống Mĩ cứu nước.</a:t>
            </a:r>
            <a:endParaRPr kumimoji="0" lang="en-US" sz="3200" b="0" i="1" u="sng" strike="noStrike" kern="1200" cap="none" spc="0" normalizeH="0" baseline="0" noProof="0" dirty="0">
              <a:ln>
                <a:noFill/>
              </a:ln>
              <a:solidFill>
                <a:sysClr val="windowText" lastClr="000000"/>
              </a:solidFill>
              <a:effectLst/>
              <a:uLnTx/>
              <a:uFillTx/>
              <a:latin typeface="UTM Habano" panose="02040603050506020204" pitchFamily="18" charset="0"/>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277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pic>
        <p:nvPicPr>
          <p:cNvPr id="8" name="Picture 7">
            <a:extLst>
              <a:ext uri="{FF2B5EF4-FFF2-40B4-BE49-F238E27FC236}">
                <a16:creationId xmlns:a16="http://schemas.microsoft.com/office/drawing/2014/main" id="{1741F9D0-109C-42A7-A12D-164F524C4B4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60516" y="4391015"/>
            <a:ext cx="1167265" cy="2788464"/>
          </a:xfrm>
          <a:prstGeom prst="rect">
            <a:avLst/>
          </a:prstGeom>
        </p:spPr>
      </p:pic>
      <p:pic>
        <p:nvPicPr>
          <p:cNvPr id="9" name="Picture 8">
            <a:extLst>
              <a:ext uri="{FF2B5EF4-FFF2-40B4-BE49-F238E27FC236}">
                <a16:creationId xmlns:a16="http://schemas.microsoft.com/office/drawing/2014/main" id="{F5BE6A76-43D9-4B01-B399-913C7076CB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832762" y="4572000"/>
            <a:ext cx="1359238" cy="2788464"/>
          </a:xfrm>
          <a:prstGeom prst="rect">
            <a:avLst/>
          </a:prstGeom>
        </p:spPr>
      </p:pic>
      <p:pic>
        <p:nvPicPr>
          <p:cNvPr id="13" name="Picture 2" descr="SGK Scan] ✓ Tập đọc: Buôn Chư Lênh đón cô giáo - Sách Giáo Khoa - Học  Online Cùng Sachgiaibaitap.com">
            <a:extLst>
              <a:ext uri="{FF2B5EF4-FFF2-40B4-BE49-F238E27FC236}">
                <a16:creationId xmlns:a16="http://schemas.microsoft.com/office/drawing/2014/main" id="{482FFB77-C8BA-4E9A-99F4-59A4C62BDB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70" t="25555" r="9438" b="41111"/>
          <a:stretch/>
        </p:blipFill>
        <p:spPr bwMode="auto">
          <a:xfrm>
            <a:off x="1106749" y="995266"/>
            <a:ext cx="9726013" cy="59309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63B145-917B-4F09-AC94-52C7AAC3A71D}"/>
              </a:ext>
            </a:extLst>
          </p:cNvPr>
          <p:cNvSpPr txBox="1"/>
          <p:nvPr/>
        </p:nvSpPr>
        <p:spPr>
          <a:xfrm>
            <a:off x="0" y="287380"/>
            <a:ext cx="12192000" cy="707886"/>
          </a:xfrm>
          <a:prstGeom prst="rect">
            <a:avLst/>
          </a:prstGeom>
          <a:solidFill>
            <a:schemeClr val="accent2"/>
          </a:solidFill>
        </p:spPr>
        <p:txBody>
          <a:bodyPr wrap="square" rtlCol="0">
            <a:spAutoFit/>
          </a:bodyPr>
          <a:lstStyle/>
          <a:p>
            <a:pPr algn="ctr"/>
            <a:r>
              <a:rPr lang="en-US" sz="4000">
                <a:solidFill>
                  <a:sysClr val="windowText" lastClr="000000"/>
                </a:solidFill>
                <a:latin typeface="UTM Cooper Black" panose="02040603050506020204" pitchFamily="18" charset="0"/>
                <a:ea typeface="微软雅黑" panose="020B0503020204020204" pitchFamily="34" charset="-122"/>
              </a:rPr>
              <a:t>Quan sát tranh và mô tả cảnh vẽ trong tranh.</a:t>
            </a:r>
          </a:p>
        </p:txBody>
      </p:sp>
    </p:spTree>
    <p:extLst>
      <p:ext uri="{BB962C8B-B14F-4D97-AF65-F5344CB8AC3E}">
        <p14:creationId xmlns:p14="http://schemas.microsoft.com/office/powerpoint/2010/main" val="287183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4">
            <a:extLst>
              <a:ext uri="{FF2B5EF4-FFF2-40B4-BE49-F238E27FC236}">
                <a16:creationId xmlns:a16="http://schemas.microsoft.com/office/drawing/2014/main" id="{81EE3945-7B9C-4844-AAC9-1F18A7B89641}"/>
              </a:ext>
            </a:extLst>
          </p:cNvPr>
          <p:cNvSpPr txBox="1">
            <a:spLocks noChangeArrowheads="1"/>
          </p:cNvSpPr>
          <p:nvPr/>
        </p:nvSpPr>
        <p:spPr bwMode="auto">
          <a:xfrm>
            <a:off x="454876" y="2456774"/>
            <a:ext cx="11282248" cy="7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59000"/>
              </a:lnSpc>
              <a:spcBef>
                <a:spcPct val="50000"/>
              </a:spcBef>
            </a:pPr>
            <a:r>
              <a:rPr lang="en-US" sz="6000" b="1">
                <a:solidFill>
                  <a:srgbClr val="E17611"/>
                </a:solidFill>
                <a:latin typeface="UTM Cooper Black" panose="02040603050506020204" pitchFamily="18" charset="0"/>
                <a:ea typeface="微软雅黑" panose="020B0503020204020204" pitchFamily="34" charset="-122"/>
              </a:rPr>
              <a:t>Buôn Chư Lênh đón cô giáo</a:t>
            </a:r>
            <a:endParaRPr lang="en-US" sz="6000" b="1" dirty="0">
              <a:solidFill>
                <a:srgbClr val="E17611"/>
              </a:solidFill>
              <a:latin typeface="UTM Cooper Black" panose="02040603050506020204" pitchFamily="18" charset="0"/>
              <a:ea typeface="微软雅黑" panose="020B0503020204020204" pitchFamily="34" charset="-122"/>
            </a:endParaRPr>
          </a:p>
        </p:txBody>
      </p:sp>
      <p:sp>
        <p:nvSpPr>
          <p:cNvPr id="3" name="文本框 1">
            <a:extLst>
              <a:ext uri="{FF2B5EF4-FFF2-40B4-BE49-F238E27FC236}">
                <a16:creationId xmlns:a16="http://schemas.microsoft.com/office/drawing/2014/main" id="{95DAFD0A-FF70-44FD-B7BB-F83E4F9AB60E}"/>
              </a:ext>
            </a:extLst>
          </p:cNvPr>
          <p:cNvSpPr txBox="1"/>
          <p:nvPr/>
        </p:nvSpPr>
        <p:spPr>
          <a:xfrm>
            <a:off x="-228600" y="1037982"/>
            <a:ext cx="129540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3200" b="1">
                <a:solidFill>
                  <a:srgbClr val="276E2F"/>
                </a:solidFill>
                <a:latin typeface="UTM Cooper Black" panose="02040603050506020204" pitchFamily="18" charset="0"/>
                <a:ea typeface="微软雅黑" panose="020B0503020204020204" pitchFamily="34" charset="-122"/>
              </a:rPr>
              <a:t>Thứ ..., ngày ... tháng ... năm 2021</a:t>
            </a:r>
          </a:p>
          <a:p>
            <a:pPr algn="ctr"/>
            <a:r>
              <a:rPr lang="en-US" altLang="zh-CN" sz="4000" b="1">
                <a:solidFill>
                  <a:srgbClr val="276E2F"/>
                </a:solidFill>
                <a:latin typeface="UTM Cooper Black" panose="02040603050506020204" pitchFamily="18" charset="0"/>
                <a:ea typeface="微软雅黑" panose="020B0503020204020204" pitchFamily="34" charset="-122"/>
              </a:rPr>
              <a:t>Tập đọc</a:t>
            </a:r>
          </a:p>
        </p:txBody>
      </p:sp>
      <p:pic>
        <p:nvPicPr>
          <p:cNvPr id="5" name="Picture 4">
            <a:extLst>
              <a:ext uri="{FF2B5EF4-FFF2-40B4-BE49-F238E27FC236}">
                <a16:creationId xmlns:a16="http://schemas.microsoft.com/office/drawing/2014/main" id="{3BCB2F8F-245F-4561-BE33-3310145A4D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9389102" y="3321713"/>
            <a:ext cx="1693748" cy="4046174"/>
          </a:xfrm>
          <a:prstGeom prst="rect">
            <a:avLst/>
          </a:prstGeom>
        </p:spPr>
      </p:pic>
      <p:pic>
        <p:nvPicPr>
          <p:cNvPr id="6" name="Picture 5">
            <a:extLst>
              <a:ext uri="{FF2B5EF4-FFF2-40B4-BE49-F238E27FC236}">
                <a16:creationId xmlns:a16="http://schemas.microsoft.com/office/drawing/2014/main" id="{7453255E-40AC-4B77-9673-A9A932E049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0359119" y="3852889"/>
            <a:ext cx="1832881" cy="3760138"/>
          </a:xfrm>
          <a:prstGeom prst="rect">
            <a:avLst/>
          </a:prstGeom>
        </p:spPr>
      </p:pic>
      <p:pic>
        <p:nvPicPr>
          <p:cNvPr id="7" name="图形 14">
            <a:extLst>
              <a:ext uri="{FF2B5EF4-FFF2-40B4-BE49-F238E27FC236}">
                <a16:creationId xmlns:a16="http://schemas.microsoft.com/office/drawing/2014/main" id="{99EF96A8-9419-4B83-A4E4-1DE0F07C10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98561"/>
            <a:ext cx="12192000" cy="1007778"/>
          </a:xfrm>
          <a:prstGeom prst="rect">
            <a:avLst/>
          </a:prstGeom>
        </p:spPr>
      </p:pic>
      <p:pic>
        <p:nvPicPr>
          <p:cNvPr id="1026" name="Picture 2" descr="SGK Scan] ✓ Tập đọc: Buôn Chư Lênh đón cô giáo - Sách Giáo Khoa - Học  Online Cùng Sachgiaibaitap.com">
            <a:extLst>
              <a:ext uri="{FF2B5EF4-FFF2-40B4-BE49-F238E27FC236}">
                <a16:creationId xmlns:a16="http://schemas.microsoft.com/office/drawing/2014/main" id="{C2FC91AF-81A9-4CDA-BB0C-B501AB2C1E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70" t="25555" r="9438" b="41111"/>
          <a:stretch/>
        </p:blipFill>
        <p:spPr bwMode="auto">
          <a:xfrm>
            <a:off x="-39746" y="3175436"/>
            <a:ext cx="5999867" cy="3682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BC59EE-1AA2-484A-9820-7F515D49510C}"/>
              </a:ext>
            </a:extLst>
          </p:cNvPr>
          <p:cNvSpPr txBox="1"/>
          <p:nvPr/>
        </p:nvSpPr>
        <p:spPr>
          <a:xfrm>
            <a:off x="5334000" y="3672104"/>
            <a:ext cx="5196798"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Theo Hà Đình Cẩn</a:t>
            </a:r>
          </a:p>
        </p:txBody>
      </p:sp>
      <p:sp>
        <p:nvSpPr>
          <p:cNvPr id="8" name="TextBox 7">
            <a:extLst>
              <a:ext uri="{FF2B5EF4-FFF2-40B4-BE49-F238E27FC236}">
                <a16:creationId xmlns:a16="http://schemas.microsoft.com/office/drawing/2014/main" id="{DE344B39-321F-47B5-B3C9-4E2B460D5EA5}"/>
              </a:ext>
            </a:extLst>
          </p:cNvPr>
          <p:cNvSpPr txBox="1"/>
          <p:nvPr/>
        </p:nvSpPr>
        <p:spPr>
          <a:xfrm>
            <a:off x="6231880" y="4587734"/>
            <a:ext cx="3317889"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Trang: 144 - 145</a:t>
            </a:r>
          </a:p>
        </p:txBody>
      </p:sp>
    </p:spTree>
    <p:extLst>
      <p:ext uri="{BB962C8B-B14F-4D97-AF65-F5344CB8AC3E}">
        <p14:creationId xmlns:p14="http://schemas.microsoft.com/office/powerpoint/2010/main" val="21456621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4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0000">
                                          <p:cBhvr additive="base">
                                            <p:cTn id="12" dur="125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3" dur="1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2" fill="hold" grpId="0" nodeType="afterEffect" p14:presetBounceEnd="4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0000">
                                          <p:cBhvr additive="base">
                                            <p:cTn id="17" dur="125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18" dur="125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4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40000">
                                          <p:cBhvr additive="base">
                                            <p:cTn id="21" dur="12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6" presetClass="emph" presetSubtype="0" autoRev="1" fill="hold" grpId="1" nodeType="withEffect">
                                      <p:stCondLst>
                                        <p:cond delay="0"/>
                                      </p:stCondLst>
                                      <p:childTnLst>
                                        <p:animScale>
                                          <p:cBhvr>
                                            <p:cTn id="32" dur="2000" fill="hold"/>
                                            <p:tgtEl>
                                              <p:spTgt spid="2"/>
                                            </p:tgtEl>
                                          </p:cBhvr>
                                          <p:by x="150000" y="150000"/>
                                        </p:animScale>
                                      </p:childTnLst>
                                    </p:cTn>
                                  </p:par>
                                  <p:par>
                                    <p:cTn id="33" presetID="2" presetClass="entr" presetSubtype="8" fill="hold" grpId="0" nodeType="withEffect" p14:presetBounceEnd="4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40000">
                                          <p:cBhvr additive="base">
                                            <p:cTn id="35" dur="125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36"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250" fill="hold"/>
                                            <p:tgtEl>
                                              <p:spTgt spid="3"/>
                                            </p:tgtEl>
                                            <p:attrNameLst>
                                              <p:attrName>ppt_x</p:attrName>
                                            </p:attrNameLst>
                                          </p:cBhvr>
                                          <p:tavLst>
                                            <p:tav tm="0">
                                              <p:val>
                                                <p:strVal val="0-#ppt_w/2"/>
                                              </p:val>
                                            </p:tav>
                                            <p:tav tm="100000">
                                              <p:val>
                                                <p:strVal val="#ppt_x"/>
                                              </p:val>
                                            </p:tav>
                                          </p:tavLst>
                                        </p:anim>
                                        <p:anim calcmode="lin" valueType="num">
                                          <p:cBhvr additive="base">
                                            <p:cTn id="13" dur="1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250" fill="hold"/>
                                            <p:tgtEl>
                                              <p:spTgt spid="2"/>
                                            </p:tgtEl>
                                            <p:attrNameLst>
                                              <p:attrName>ppt_x</p:attrName>
                                            </p:attrNameLst>
                                          </p:cBhvr>
                                          <p:tavLst>
                                            <p:tav tm="0">
                                              <p:val>
                                                <p:strVal val="1+#ppt_w/2"/>
                                              </p:val>
                                            </p:tav>
                                            <p:tav tm="100000">
                                              <p:val>
                                                <p:strVal val="#ppt_x"/>
                                              </p:val>
                                            </p:tav>
                                          </p:tavLst>
                                        </p:anim>
                                        <p:anim calcmode="lin" valueType="num">
                                          <p:cBhvr additive="base">
                                            <p:cTn id="18" dur="125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250" fill="hold"/>
                                            <p:tgtEl>
                                              <p:spTgt spid="4"/>
                                            </p:tgtEl>
                                            <p:attrNameLst>
                                              <p:attrName>ppt_x</p:attrName>
                                            </p:attrNameLst>
                                          </p:cBhvr>
                                          <p:tavLst>
                                            <p:tav tm="0">
                                              <p:val>
                                                <p:strVal val="0-#ppt_w/2"/>
                                              </p:val>
                                            </p:tav>
                                            <p:tav tm="100000">
                                              <p:val>
                                                <p:strVal val="#ppt_x"/>
                                              </p:val>
                                            </p:tav>
                                          </p:tavLst>
                                        </p:anim>
                                        <p:anim calcmode="lin" valueType="num">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6" presetClass="emph" presetSubtype="0" autoRev="1" fill="hold" grpId="1" nodeType="withEffect">
                                      <p:stCondLst>
                                        <p:cond delay="0"/>
                                      </p:stCondLst>
                                      <p:childTnLst>
                                        <p:animScale>
                                          <p:cBhvr>
                                            <p:cTn id="32" dur="2000" fill="hold"/>
                                            <p:tgtEl>
                                              <p:spTgt spid="2"/>
                                            </p:tgtEl>
                                          </p:cBhvr>
                                          <p:by x="150000" y="150000"/>
                                        </p:animScale>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250" fill="hold"/>
                                            <p:tgtEl>
                                              <p:spTgt spid="8"/>
                                            </p:tgtEl>
                                            <p:attrNameLst>
                                              <p:attrName>ppt_x</p:attrName>
                                            </p:attrNameLst>
                                          </p:cBhvr>
                                          <p:tavLst>
                                            <p:tav tm="0">
                                              <p:val>
                                                <p:strVal val="0-#ppt_w/2"/>
                                              </p:val>
                                            </p:tav>
                                            <p:tav tm="100000">
                                              <p:val>
                                                <p:strVal val="#ppt_x"/>
                                              </p:val>
                                            </p:tav>
                                          </p:tavLst>
                                        </p:anim>
                                        <p:anim calcmode="lin" valueType="num">
                                          <p:cBhvr additive="base">
                                            <p:cTn id="36"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7107</TotalTime>
  <Words>2487</Words>
  <Application>Microsoft Office PowerPoint</Application>
  <PresentationFormat>Widescreen</PresentationFormat>
  <Paragraphs>164</Paragraphs>
  <Slides>41</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41</vt:i4>
      </vt:variant>
    </vt:vector>
  </HeadingPairs>
  <TitlesOfParts>
    <vt:vector size="56" baseType="lpstr">
      <vt:lpstr>等线</vt:lpstr>
      <vt:lpstr>Arial</vt:lpstr>
      <vt:lpstr>Calibri</vt:lpstr>
      <vt:lpstr>Calibri Light</vt:lpstr>
      <vt:lpstr>Times New Roman</vt:lpstr>
      <vt:lpstr>UTM Cooper Black</vt:lpstr>
      <vt:lpstr>UTM Habano</vt:lpstr>
      <vt:lpstr>UTM Showcard</vt:lpstr>
      <vt:lpstr>UVN Nguyen Du</vt:lpstr>
      <vt:lpstr>UVN Phuong Tay</vt:lpstr>
      <vt:lpstr>UVN Thanh Pho Nang</vt:lpstr>
      <vt:lpstr>Verdana</vt:lpstr>
      <vt:lpstr>Balloons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HP</dc:creator>
  <dc:description>9Slide.vn</dc:description>
  <cp:lastModifiedBy>9Slide</cp:lastModifiedBy>
  <cp:revision>357</cp:revision>
  <cp:lastPrinted>1601-01-01T00:00:00Z</cp:lastPrinted>
  <dcterms:created xsi:type="dcterms:W3CDTF">2009-01-21T02:33:19Z</dcterms:created>
  <dcterms:modified xsi:type="dcterms:W3CDTF">2021-11-20T09:50:21Z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