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</p:sldMasterIdLst>
  <p:notesMasterIdLst>
    <p:notesMasterId r:id="rId31"/>
  </p:notesMasterIdLst>
  <p:sldIdLst>
    <p:sldId id="274" r:id="rId5"/>
    <p:sldId id="259" r:id="rId6"/>
    <p:sldId id="260" r:id="rId7"/>
    <p:sldId id="340" r:id="rId8"/>
    <p:sldId id="341" r:id="rId9"/>
    <p:sldId id="279" r:id="rId10"/>
    <p:sldId id="261" r:id="rId11"/>
    <p:sldId id="273" r:id="rId12"/>
    <p:sldId id="280" r:id="rId13"/>
    <p:sldId id="284" r:id="rId14"/>
    <p:sldId id="283" r:id="rId15"/>
    <p:sldId id="347" r:id="rId16"/>
    <p:sldId id="344" r:id="rId17"/>
    <p:sldId id="345" r:id="rId18"/>
    <p:sldId id="339" r:id="rId19"/>
    <p:sldId id="338" r:id="rId20"/>
    <p:sldId id="337" r:id="rId21"/>
    <p:sldId id="348" r:id="rId22"/>
    <p:sldId id="336" r:id="rId23"/>
    <p:sldId id="256" r:id="rId24"/>
    <p:sldId id="262" r:id="rId25"/>
    <p:sldId id="342" r:id="rId26"/>
    <p:sldId id="343" r:id="rId27"/>
    <p:sldId id="349" r:id="rId28"/>
    <p:sldId id="275" r:id="rId29"/>
    <p:sldId id="335" r:id="rId30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A56"/>
    <a:srgbClr val="4D7BBE"/>
    <a:srgbClr val="00A9BD"/>
    <a:srgbClr val="ACD5F2"/>
    <a:srgbClr val="6A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4696"/>
  </p:normalViewPr>
  <p:slideViewPr>
    <p:cSldViewPr snapToGrid="0">
      <p:cViewPr varScale="1">
        <p:scale>
          <a:sx n="140" d="100"/>
          <a:sy n="140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CD8D3-851C-4A19-9AF9-248CB9697845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953EA-771A-4211-A4D5-F3D8D34802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50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63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64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87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8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9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62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6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12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6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6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6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6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449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7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4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89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95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6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7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6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9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7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1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625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157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10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0627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2252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813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6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59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461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8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1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B48F-F7AB-439F-8857-A4BD1D295664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D24BC-53E3-4299-907C-037B60B3659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2B01-06D4-4F6D-A4D6-763215F22D97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248" y="-1229705"/>
            <a:ext cx="1055138" cy="105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7" y="5436439"/>
            <a:ext cx="1055138" cy="105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D81B7-8DCA-41A3-A94C-623769EE77C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D6A24-5421-40A8-8D35-2A11F72EBD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7B132A-1A49-4B24-85F8-D18A662A0E3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3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14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6393B7-5EC1-46FD-BA2E-CF7E222B1881}"/>
              </a:ext>
            </a:extLst>
          </p:cNvPr>
          <p:cNvSpPr/>
          <p:nvPr/>
        </p:nvSpPr>
        <p:spPr>
          <a:xfrm>
            <a:off x="2332101" y="409872"/>
            <a:ext cx="42226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… ngày</a:t>
            </a:r>
            <a:r>
              <a:rPr lang="en-US" sz="2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… tháng … năm</a:t>
            </a:r>
            <a:endParaRPr lang="en-US" sz="2400" b="0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13DA6-A4C0-4599-8054-9CE38A6C4AA0}"/>
              </a:ext>
            </a:extLst>
          </p:cNvPr>
          <p:cNvSpPr/>
          <p:nvPr/>
        </p:nvSpPr>
        <p:spPr>
          <a:xfrm>
            <a:off x="2626435" y="1462683"/>
            <a:ext cx="38911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KHOA HỌC LỚP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A28C6-5147-4164-B445-2345DC3EA289}"/>
              </a:ext>
            </a:extLst>
          </p:cNvPr>
          <p:cNvSpPr txBox="1"/>
          <p:nvPr/>
        </p:nvSpPr>
        <p:spPr>
          <a:xfrm>
            <a:off x="2003826" y="2332673"/>
            <a:ext cx="4979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>
                  <a:solidFill>
                    <a:srgbClr val="002060"/>
                  </a:solidFill>
                </a:ln>
                <a:solidFill>
                  <a:srgbClr val="FFC000"/>
                </a:solidFill>
                <a:uLnTx/>
                <a:uFillTx/>
                <a:latin typeface="SVN-Dumpling" panose="02000000000000000000" pitchFamily="50" charset="0"/>
              </a:rPr>
              <a:t>THUỶ TINH</a:t>
            </a:r>
          </a:p>
        </p:txBody>
      </p:sp>
      <p:pic>
        <p:nvPicPr>
          <p:cNvPr id="12" name="Picture 11" descr="A picture containing bottle&#10;&#10;Description automatically generated">
            <a:extLst>
              <a:ext uri="{FF2B5EF4-FFF2-40B4-BE49-F238E27FC236}">
                <a16:creationId xmlns:a16="http://schemas.microsoft.com/office/drawing/2014/main" id="{6EC8B77A-1C49-496C-8F12-4C138829F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576054" y="656960"/>
            <a:ext cx="1890292" cy="1890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3A563C-8E34-4A50-9D17-AA3BEA990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26" y="1733491"/>
            <a:ext cx="1753924" cy="1753924"/>
          </a:xfrm>
          <a:prstGeom prst="rect">
            <a:avLst/>
          </a:prstGeom>
        </p:spPr>
      </p:pic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1EE9F385-325D-4C3D-9A4F-FEB2B454B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288">
            <a:off x="901637" y="3256963"/>
            <a:ext cx="1880177" cy="1880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6151FF-F391-4E34-9F17-47B090326EDC}"/>
              </a:ext>
            </a:extLst>
          </p:cNvPr>
          <p:cNvSpPr/>
          <p:nvPr/>
        </p:nvSpPr>
        <p:spPr>
          <a:xfrm>
            <a:off x="3616769" y="3432691"/>
            <a:ext cx="1910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C00000"/>
                </a:solidFill>
              </a:rPr>
              <a:t>Trang 60,61</a:t>
            </a:r>
          </a:p>
        </p:txBody>
      </p:sp>
    </p:spTree>
    <p:extLst>
      <p:ext uri="{BB962C8B-B14F-4D97-AF65-F5344CB8AC3E}">
        <p14:creationId xmlns:p14="http://schemas.microsoft.com/office/powerpoint/2010/main" val="33199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CF8B7A-123A-4A37-8BF4-8CCF83FC504F}"/>
              </a:ext>
            </a:extLst>
          </p:cNvPr>
          <p:cNvGrpSpPr/>
          <p:nvPr/>
        </p:nvGrpSpPr>
        <p:grpSpPr>
          <a:xfrm rot="903727">
            <a:off x="1458774" y="-160080"/>
            <a:ext cx="4919575" cy="3270265"/>
            <a:chOff x="62923" y="597403"/>
            <a:chExt cx="4981786" cy="3254400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B242DF74-5C6B-4DF2-AF0F-C33F04AA7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2" t="22900" r="13226" b="13828"/>
            <a:stretch/>
          </p:blipFill>
          <p:spPr>
            <a:xfrm rot="21228992" flipH="1">
              <a:off x="167373" y="597403"/>
              <a:ext cx="4662014" cy="325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E69CEA-6B13-4FDB-A211-A88770A4DCDA}"/>
                </a:ext>
              </a:extLst>
            </p:cNvPr>
            <p:cNvSpPr txBox="1"/>
            <p:nvPr/>
          </p:nvSpPr>
          <p:spPr>
            <a:xfrm rot="20941553">
              <a:off x="62923" y="1447468"/>
              <a:ext cx="4981786" cy="1124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ln>
                    <a:solidFill>
                      <a:srgbClr val="002060"/>
                    </a:solidFill>
                  </a:ln>
                  <a:solidFill>
                    <a:srgbClr val="00B050"/>
                  </a:solidFill>
                  <a:latin typeface="iCiel Cadena" panose="02000503000000020004" pitchFamily="2" charset="0"/>
                </a:rPr>
                <a:t>KHI VA CHẠM VÀO VẬT RẮN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>
                  <a:ln>
                    <a:solidFill>
                      <a:srgbClr val="002060"/>
                    </a:solidFill>
                  </a:ln>
                  <a:solidFill>
                    <a:srgbClr val="00B050"/>
                  </a:solidFill>
                  <a:latin typeface="iCiel Cadena" panose="02000503000000020004" pitchFamily="2" charset="0"/>
                </a:rPr>
                <a:t>THUỶ TINH SẼ NHƯ THẾ NÀO?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DF8C505-D45C-4D86-B217-F420F5564C72}"/>
              </a:ext>
            </a:extLst>
          </p:cNvPr>
          <p:cNvGrpSpPr/>
          <p:nvPr/>
        </p:nvGrpSpPr>
        <p:grpSpPr>
          <a:xfrm>
            <a:off x="1977814" y="190269"/>
            <a:ext cx="3080883" cy="2205576"/>
            <a:chOff x="2797387" y="366174"/>
            <a:chExt cx="4104640" cy="22055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799DDFD-BB1B-4869-B7C2-E1F43BF05000}"/>
                </a:ext>
              </a:extLst>
            </p:cNvPr>
            <p:cNvGrpSpPr/>
            <p:nvPr/>
          </p:nvGrpSpPr>
          <p:grpSpPr>
            <a:xfrm>
              <a:off x="2797387" y="366174"/>
              <a:ext cx="4104640" cy="2205576"/>
              <a:chOff x="2797387" y="366174"/>
              <a:chExt cx="4104640" cy="2205576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12950D66-DA8C-43A2-A502-29F4E04E1441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-42451"/>
                  <a:gd name="adj2" fmla="val 6894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7FEF0C5-3163-4957-959D-0F30E7245A4F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2486CB-62B5-4EC9-8924-DFC700FD50A9}"/>
                </a:ext>
              </a:extLst>
            </p:cNvPr>
            <p:cNvSpPr/>
            <p:nvPr/>
          </p:nvSpPr>
          <p:spPr>
            <a:xfrm>
              <a:off x="2922692" y="542079"/>
              <a:ext cx="385402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Thủy tinh trong suốt, bị vỡ khi va chạm mạnh với vật rắn hoặc rơi xuống </a:t>
              </a:r>
              <a:endParaRPr lang="en-US" sz="2400">
                <a:solidFill>
                  <a:srgbClr val="C00000"/>
                </a:solidFill>
                <a:latin typeface="iCiel Cadena" panose="02000503000000020004" pitchFamily="2" charset="0"/>
              </a:endParaRPr>
            </a:p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sàn nhà</a:t>
              </a:r>
              <a:r>
                <a:rPr lang="en-US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.</a:t>
              </a:r>
              <a:endParaRPr lang="en-US" sz="18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endParaRPr>
            </a:p>
          </p:txBody>
        </p:sp>
      </p:grpSp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A97582-1ED7-4B71-AB2A-BCE3553FA0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5"/>
          <a:stretch/>
        </p:blipFill>
        <p:spPr>
          <a:xfrm>
            <a:off x="-137463" y="1074289"/>
            <a:ext cx="2392983" cy="4982817"/>
          </a:xfrm>
          <a:prstGeom prst="rect">
            <a:avLst/>
          </a:prstGeom>
        </p:spPr>
      </p:pic>
      <p:pic>
        <p:nvPicPr>
          <p:cNvPr id="3074" name="Picture 2" descr="Bí kíp dán lại ly bằng thủy tinh bị vỡ trông như mới – ly Thủy Tinh Nhập  Khẩu">
            <a:extLst>
              <a:ext uri="{FF2B5EF4-FFF2-40B4-BE49-F238E27FC236}">
                <a16:creationId xmlns:a16="http://schemas.microsoft.com/office/drawing/2014/main" id="{FDF29BBC-B4D2-4E55-B3DD-DA02AB52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66" y="231147"/>
            <a:ext cx="3453707" cy="22128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ì sao kính thủy lực tự nứt vỡ?">
            <a:extLst>
              <a:ext uri="{FF2B5EF4-FFF2-40B4-BE49-F238E27FC236}">
                <a16:creationId xmlns:a16="http://schemas.microsoft.com/office/drawing/2014/main" id="{0FF36080-11DA-4D3E-AD62-FCAFC4F4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66" y="2781401"/>
            <a:ext cx="3453707" cy="21208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7E7751E-BAA4-40AE-9836-D78FBD3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67" y="142524"/>
            <a:ext cx="8812105" cy="4142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A79D18-FF71-4EB0-9324-EE52E15028D7}"/>
              </a:ext>
            </a:extLst>
          </p:cNvPr>
          <p:cNvSpPr/>
          <p:nvPr/>
        </p:nvSpPr>
        <p:spPr>
          <a:xfrm>
            <a:off x="588038" y="1429438"/>
            <a:ext cx="7967919" cy="1961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chemeClr val="tx1"/>
                </a:solidFill>
              </a:rPr>
              <a:t>Thủy tinh trong suốt, cứng nhưng giòn, dễ vỡ. </a:t>
            </a:r>
            <a:endParaRPr lang="en-US" sz="2800" b="0" cap="none" spc="0">
              <a:ln w="0"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chemeClr val="tx1"/>
                </a:solidFill>
              </a:rPr>
              <a:t>Chúng thường được dùng để sản xuất chai, lọ, li, cốc, bóng đèn, kính đeo mắt, kính xây dựng,…</a:t>
            </a:r>
            <a:endParaRPr lang="en-US" sz="2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97F95E-51BD-4C57-AAE1-F03BA70C6475}"/>
              </a:ext>
            </a:extLst>
          </p:cNvPr>
          <p:cNvSpPr/>
          <p:nvPr/>
        </p:nvSpPr>
        <p:spPr>
          <a:xfrm>
            <a:off x="3540306" y="721552"/>
            <a:ext cx="20633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2576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A0649C-0835-49A8-9D32-8596995D454D}"/>
              </a:ext>
            </a:extLst>
          </p:cNvPr>
          <p:cNvSpPr txBox="1"/>
          <p:nvPr/>
        </p:nvSpPr>
        <p:spPr>
          <a:xfrm>
            <a:off x="21772" y="1271223"/>
            <a:ext cx="56925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Tìm hiểu tính chất và công dụng của thủy tinh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804A2-EB28-49C6-8E21-73F3F659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335" y="855318"/>
            <a:ext cx="3862347" cy="3862347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3354526"/>
            <a:ext cx="1941898" cy="1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546283"/>
          </a:xfrm>
          <a:custGeom>
            <a:avLst/>
            <a:gdLst>
              <a:gd name="connsiteX0" fmla="*/ 0 w 5701982"/>
              <a:gd name="connsiteY0" fmla="*/ 757729 h 4546283"/>
              <a:gd name="connsiteX1" fmla="*/ 757729 w 5701982"/>
              <a:gd name="connsiteY1" fmla="*/ 0 h 4546283"/>
              <a:gd name="connsiteX2" fmla="*/ 4944253 w 5701982"/>
              <a:gd name="connsiteY2" fmla="*/ 0 h 4546283"/>
              <a:gd name="connsiteX3" fmla="*/ 5701982 w 5701982"/>
              <a:gd name="connsiteY3" fmla="*/ 757729 h 4546283"/>
              <a:gd name="connsiteX4" fmla="*/ 5701982 w 5701982"/>
              <a:gd name="connsiteY4" fmla="*/ 3788554 h 4546283"/>
              <a:gd name="connsiteX5" fmla="*/ 4944253 w 5701982"/>
              <a:gd name="connsiteY5" fmla="*/ 4546283 h 4546283"/>
              <a:gd name="connsiteX6" fmla="*/ 757729 w 5701982"/>
              <a:gd name="connsiteY6" fmla="*/ 4546283 h 4546283"/>
              <a:gd name="connsiteX7" fmla="*/ 0 w 5701982"/>
              <a:gd name="connsiteY7" fmla="*/ 3788554 h 4546283"/>
              <a:gd name="connsiteX8" fmla="*/ 0 w 5701982"/>
              <a:gd name="connsiteY8" fmla="*/ 757729 h 45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546283" fill="none" extrusionOk="0">
                <a:moveTo>
                  <a:pt x="0" y="757729"/>
                </a:moveTo>
                <a:cubicBezTo>
                  <a:pt x="2808" y="415268"/>
                  <a:pt x="369666" y="51052"/>
                  <a:pt x="757729" y="0"/>
                </a:cubicBezTo>
                <a:cubicBezTo>
                  <a:pt x="2147056" y="72427"/>
                  <a:pt x="3367604" y="61419"/>
                  <a:pt x="4944253" y="0"/>
                </a:cubicBezTo>
                <a:cubicBezTo>
                  <a:pt x="5353043" y="-66716"/>
                  <a:pt x="5652008" y="324131"/>
                  <a:pt x="5701982" y="757729"/>
                </a:cubicBezTo>
                <a:cubicBezTo>
                  <a:pt x="5802858" y="1586125"/>
                  <a:pt x="5594669" y="2818493"/>
                  <a:pt x="5701982" y="3788554"/>
                </a:cubicBezTo>
                <a:cubicBezTo>
                  <a:pt x="5717714" y="4127195"/>
                  <a:pt x="5337027" y="4517464"/>
                  <a:pt x="4944253" y="4546283"/>
                </a:cubicBezTo>
                <a:cubicBezTo>
                  <a:pt x="3885100" y="4576110"/>
                  <a:pt x="2312800" y="4466977"/>
                  <a:pt x="757729" y="4546283"/>
                </a:cubicBezTo>
                <a:cubicBezTo>
                  <a:pt x="378372" y="4541860"/>
                  <a:pt x="-59364" y="4218775"/>
                  <a:pt x="0" y="3788554"/>
                </a:cubicBezTo>
                <a:cubicBezTo>
                  <a:pt x="50037" y="3298458"/>
                  <a:pt x="770" y="1390278"/>
                  <a:pt x="0" y="757729"/>
                </a:cubicBezTo>
                <a:close/>
              </a:path>
              <a:path w="5701982" h="4546283" stroke="0" extrusionOk="0">
                <a:moveTo>
                  <a:pt x="0" y="757729"/>
                </a:moveTo>
                <a:cubicBezTo>
                  <a:pt x="8217" y="341487"/>
                  <a:pt x="355351" y="33552"/>
                  <a:pt x="757729" y="0"/>
                </a:cubicBezTo>
                <a:cubicBezTo>
                  <a:pt x="1741274" y="123000"/>
                  <a:pt x="4145405" y="-96860"/>
                  <a:pt x="4944253" y="0"/>
                </a:cubicBezTo>
                <a:cubicBezTo>
                  <a:pt x="5323225" y="-30112"/>
                  <a:pt x="5716451" y="310077"/>
                  <a:pt x="5701982" y="757729"/>
                </a:cubicBezTo>
                <a:cubicBezTo>
                  <a:pt x="5705155" y="1120754"/>
                  <a:pt x="5796249" y="2611302"/>
                  <a:pt x="5701982" y="3788554"/>
                </a:cubicBezTo>
                <a:cubicBezTo>
                  <a:pt x="5686894" y="4212502"/>
                  <a:pt x="5284235" y="4533436"/>
                  <a:pt x="4944253" y="4546283"/>
                </a:cubicBezTo>
                <a:cubicBezTo>
                  <a:pt x="4378446" y="4385576"/>
                  <a:pt x="2193507" y="4585950"/>
                  <a:pt x="757729" y="4546283"/>
                </a:cubicBezTo>
                <a:cubicBezTo>
                  <a:pt x="263783" y="4531041"/>
                  <a:pt x="-37309" y="4190134"/>
                  <a:pt x="0" y="3788554"/>
                </a:cubicBezTo>
                <a:cubicBezTo>
                  <a:pt x="32216" y="3157104"/>
                  <a:pt x="57206" y="1231207"/>
                  <a:pt x="0" y="7577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D49774-0C9C-4F65-97F0-DC0300723FFA}"/>
              </a:ext>
            </a:extLst>
          </p:cNvPr>
          <p:cNvSpPr/>
          <p:nvPr/>
        </p:nvSpPr>
        <p:spPr>
          <a:xfrm>
            <a:off x="3365145" y="623383"/>
            <a:ext cx="5513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Thuỷ tinh được làm từ cát trắng và một số chất khác.</a:t>
            </a:r>
          </a:p>
          <a:p>
            <a:pPr algn="ctr"/>
            <a:endParaRPr lang="en-US" sz="24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446002-4799-4B01-9558-F2073E3FC913}"/>
              </a:ext>
            </a:extLst>
          </p:cNvPr>
          <p:cNvSpPr/>
          <p:nvPr/>
        </p:nvSpPr>
        <p:spPr>
          <a:xfrm>
            <a:off x="623266" y="83759"/>
            <a:ext cx="25282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Đọc thông tin </a:t>
            </a:r>
          </a:p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và trả lời câu hỏi:</a:t>
            </a:r>
            <a:endParaRPr lang="en-US" sz="2400" b="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580773-CB0B-4E3E-B29F-02F513D0C9D2}"/>
              </a:ext>
            </a:extLst>
          </p:cNvPr>
          <p:cNvGrpSpPr/>
          <p:nvPr/>
        </p:nvGrpSpPr>
        <p:grpSpPr>
          <a:xfrm>
            <a:off x="321654" y="1186763"/>
            <a:ext cx="2821018" cy="1006280"/>
            <a:chOff x="3901439" y="569286"/>
            <a:chExt cx="4104640" cy="220557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BCC372F-8C11-4A52-B813-8AC0CA7D410D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BEAC2AEA-9641-48BE-9084-71D8B7A0D4CC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5047"/>
                  <a:gd name="adj2" fmla="val 695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C0C9349-BA11-4C1A-8220-267A85824461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8CD0B1-3882-4022-BF23-CA9D4C184231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366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Thủy tinh có những tính chất gì?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81" y="1825272"/>
            <a:ext cx="2871976" cy="3641255"/>
          </a:xfrm>
          <a:prstGeom prst="rect">
            <a:avLst/>
          </a:prstGeom>
        </p:spPr>
      </p:pic>
      <p:pic>
        <p:nvPicPr>
          <p:cNvPr id="1026" name="Picture 2" descr="Thủy tinh được sản xuất như thế nào tại công ty Cẩm Đạt ?">
            <a:extLst>
              <a:ext uri="{FF2B5EF4-FFF2-40B4-BE49-F238E27FC236}">
                <a16:creationId xmlns:a16="http://schemas.microsoft.com/office/drawing/2014/main" id="{7636A7B3-DCB6-45A8-9AFC-8F257D5A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19" y="2000034"/>
            <a:ext cx="2501093" cy="16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uyên liệu dùng để sản xuất thủy tinh">
            <a:extLst>
              <a:ext uri="{FF2B5EF4-FFF2-40B4-BE49-F238E27FC236}">
                <a16:creationId xmlns:a16="http://schemas.microsoft.com/office/drawing/2014/main" id="{418474A1-ECFA-46E6-A40B-3A46B41B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84" y="2000034"/>
            <a:ext cx="2378869" cy="16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693919"/>
          </a:xfrm>
          <a:custGeom>
            <a:avLst/>
            <a:gdLst>
              <a:gd name="connsiteX0" fmla="*/ 0 w 5701982"/>
              <a:gd name="connsiteY0" fmla="*/ 782335 h 4693919"/>
              <a:gd name="connsiteX1" fmla="*/ 782335 w 5701982"/>
              <a:gd name="connsiteY1" fmla="*/ 0 h 4693919"/>
              <a:gd name="connsiteX2" fmla="*/ 4919647 w 5701982"/>
              <a:gd name="connsiteY2" fmla="*/ 0 h 4693919"/>
              <a:gd name="connsiteX3" fmla="*/ 5701982 w 5701982"/>
              <a:gd name="connsiteY3" fmla="*/ 782335 h 4693919"/>
              <a:gd name="connsiteX4" fmla="*/ 5701982 w 5701982"/>
              <a:gd name="connsiteY4" fmla="*/ 3911584 h 4693919"/>
              <a:gd name="connsiteX5" fmla="*/ 4919647 w 5701982"/>
              <a:gd name="connsiteY5" fmla="*/ 4693919 h 4693919"/>
              <a:gd name="connsiteX6" fmla="*/ 782335 w 5701982"/>
              <a:gd name="connsiteY6" fmla="*/ 4693919 h 4693919"/>
              <a:gd name="connsiteX7" fmla="*/ 0 w 5701982"/>
              <a:gd name="connsiteY7" fmla="*/ 3911584 h 4693919"/>
              <a:gd name="connsiteX8" fmla="*/ 0 w 5701982"/>
              <a:gd name="connsiteY8" fmla="*/ 782335 h 469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693919" fill="none" extrusionOk="0">
                <a:moveTo>
                  <a:pt x="0" y="782335"/>
                </a:moveTo>
                <a:cubicBezTo>
                  <a:pt x="2287" y="412168"/>
                  <a:pt x="392517" y="70915"/>
                  <a:pt x="782335" y="0"/>
                </a:cubicBezTo>
                <a:cubicBezTo>
                  <a:pt x="2162533" y="72427"/>
                  <a:pt x="3706502" y="61419"/>
                  <a:pt x="4919647" y="0"/>
                </a:cubicBezTo>
                <a:cubicBezTo>
                  <a:pt x="5349960" y="-12106"/>
                  <a:pt x="5647988" y="333931"/>
                  <a:pt x="5701982" y="782335"/>
                </a:cubicBezTo>
                <a:cubicBezTo>
                  <a:pt x="5802858" y="1923442"/>
                  <a:pt x="5594669" y="3051598"/>
                  <a:pt x="5701982" y="3911584"/>
                </a:cubicBezTo>
                <a:cubicBezTo>
                  <a:pt x="5705102" y="4327821"/>
                  <a:pt x="5331663" y="4671436"/>
                  <a:pt x="4919647" y="4693919"/>
                </a:cubicBezTo>
                <a:cubicBezTo>
                  <a:pt x="3135578" y="4723746"/>
                  <a:pt x="2380270" y="4614613"/>
                  <a:pt x="782335" y="4693919"/>
                </a:cubicBezTo>
                <a:cubicBezTo>
                  <a:pt x="408762" y="4687306"/>
                  <a:pt x="-35695" y="4350714"/>
                  <a:pt x="0" y="3911584"/>
                </a:cubicBezTo>
                <a:cubicBezTo>
                  <a:pt x="50037" y="2402650"/>
                  <a:pt x="770" y="2141676"/>
                  <a:pt x="0" y="782335"/>
                </a:cubicBezTo>
                <a:close/>
              </a:path>
              <a:path w="5701982" h="4693919" stroke="0" extrusionOk="0">
                <a:moveTo>
                  <a:pt x="0" y="782335"/>
                </a:moveTo>
                <a:cubicBezTo>
                  <a:pt x="76729" y="371178"/>
                  <a:pt x="384002" y="70294"/>
                  <a:pt x="782335" y="0"/>
                </a:cubicBezTo>
                <a:cubicBezTo>
                  <a:pt x="2174339" y="123000"/>
                  <a:pt x="4446384" y="-96860"/>
                  <a:pt x="4919647" y="0"/>
                </a:cubicBezTo>
                <a:cubicBezTo>
                  <a:pt x="5305027" y="-35586"/>
                  <a:pt x="5739545" y="274534"/>
                  <a:pt x="5701982" y="782335"/>
                </a:cubicBezTo>
                <a:cubicBezTo>
                  <a:pt x="5705155" y="2329802"/>
                  <a:pt x="5796249" y="3064372"/>
                  <a:pt x="5701982" y="3911584"/>
                </a:cubicBezTo>
                <a:cubicBezTo>
                  <a:pt x="5677118" y="4352664"/>
                  <a:pt x="5307796" y="4686731"/>
                  <a:pt x="4919647" y="4693919"/>
                </a:cubicBezTo>
                <a:cubicBezTo>
                  <a:pt x="3468689" y="4533212"/>
                  <a:pt x="1386430" y="4733586"/>
                  <a:pt x="782335" y="4693919"/>
                </a:cubicBezTo>
                <a:cubicBezTo>
                  <a:pt x="313103" y="4686414"/>
                  <a:pt x="-39592" y="4325719"/>
                  <a:pt x="0" y="3911584"/>
                </a:cubicBezTo>
                <a:cubicBezTo>
                  <a:pt x="32216" y="3514635"/>
                  <a:pt x="57206" y="1909466"/>
                  <a:pt x="0" y="7823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D49774-0C9C-4F65-97F0-DC0300723FFA}"/>
              </a:ext>
            </a:extLst>
          </p:cNvPr>
          <p:cNvSpPr/>
          <p:nvPr/>
        </p:nvSpPr>
        <p:spPr>
          <a:xfrm>
            <a:off x="3410322" y="220740"/>
            <a:ext cx="55138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8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Thuỷ tinh thường trong suốt, không gỉ, cứng, nhưng dễ vỡ. Thuỷ tinh không cháy, không hút ẩm và không bị a-xít ăn mòn.</a:t>
            </a:r>
          </a:p>
          <a:p>
            <a:pPr algn="ctr"/>
            <a:endParaRPr lang="en-US" sz="180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446002-4799-4B01-9558-F2073E3FC913}"/>
              </a:ext>
            </a:extLst>
          </p:cNvPr>
          <p:cNvSpPr/>
          <p:nvPr/>
        </p:nvSpPr>
        <p:spPr>
          <a:xfrm>
            <a:off x="623266" y="83759"/>
            <a:ext cx="25282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Đọc thông tin </a:t>
            </a:r>
          </a:p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và trả lời câu hỏi:</a:t>
            </a:r>
            <a:endParaRPr lang="en-US" sz="2400" b="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81" y="1825272"/>
            <a:ext cx="2871976" cy="36412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DCDE13-31AE-4531-AEE8-820EED604DAB}"/>
              </a:ext>
            </a:extLst>
          </p:cNvPr>
          <p:cNvGrpSpPr/>
          <p:nvPr/>
        </p:nvGrpSpPr>
        <p:grpSpPr>
          <a:xfrm>
            <a:off x="293461" y="998515"/>
            <a:ext cx="2821018" cy="1344212"/>
            <a:chOff x="3901439" y="569286"/>
            <a:chExt cx="4104640" cy="22096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9CA2A4-34D3-4936-B87A-B0DBFAE4E00A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16451DFB-E7E0-44D7-9E14-9D11271E03A4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7944"/>
                  <a:gd name="adj2" fmla="val 6355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32162F72-3B84-4839-8474-E0398A6FB57B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4F9CA8-E0CD-482A-99CE-1E93B67048F7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97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Nêu cách bảo quản những đồ dùng bằng thủy tinh.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325AB0-5604-45AD-A2CC-A1A9C9120BB9}"/>
              </a:ext>
            </a:extLst>
          </p:cNvPr>
          <p:cNvGrpSpPr/>
          <p:nvPr/>
        </p:nvGrpSpPr>
        <p:grpSpPr>
          <a:xfrm>
            <a:off x="293461" y="1097903"/>
            <a:ext cx="2821018" cy="1022695"/>
            <a:chOff x="3901439" y="569286"/>
            <a:chExt cx="4104640" cy="2205576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539EDA6-964A-49DD-95E6-40EF7E2BA516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  <a:grpFill/>
          </p:grpSpPr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id="{661BA68C-8F97-4E52-91E3-C2C4C70544EE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3606"/>
                  <a:gd name="adj2" fmla="val 62697"/>
                  <a:gd name="adj3" fmla="val 16667"/>
                </a:avLst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1800F23D-20A4-45D1-8679-63AC8E22BD52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grpFill/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386401-1E94-4495-A2C8-907E4DC000B8}"/>
                </a:ext>
              </a:extLst>
            </p:cNvPr>
            <p:cNvSpPr txBox="1"/>
            <p:nvPr/>
          </p:nvSpPr>
          <p:spPr>
            <a:xfrm>
              <a:off x="4152695" y="788738"/>
              <a:ext cx="3720573" cy="1792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16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Khi sử dụng cần lau, rửa nhẹ nhàng, tránh va chạm mạnh</a:t>
              </a:r>
              <a:r>
                <a:rPr lang="en-US" sz="16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.</a:t>
              </a:r>
              <a:endParaRPr 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Mới nhất) Khám phá quy trình sản xuất thủy tinh từ A tới Z">
            <a:extLst>
              <a:ext uri="{FF2B5EF4-FFF2-40B4-BE49-F238E27FC236}">
                <a16:creationId xmlns:a16="http://schemas.microsoft.com/office/drawing/2014/main" id="{997C5674-2C50-45D5-B880-4FD49E35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48" y="1666318"/>
            <a:ext cx="4648395" cy="26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c thủy tinh giá rẻ liệu có đồng nhất với chất lượng | Sapakitchen">
            <a:extLst>
              <a:ext uri="{FF2B5EF4-FFF2-40B4-BE49-F238E27FC236}">
                <a16:creationId xmlns:a16="http://schemas.microsoft.com/office/drawing/2014/main" id="{CC9F1FF2-5FC4-4EA2-A50B-7E93FB89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219"/>
            <a:ext cx="3190874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693919"/>
          </a:xfrm>
          <a:custGeom>
            <a:avLst/>
            <a:gdLst>
              <a:gd name="connsiteX0" fmla="*/ 0 w 5701982"/>
              <a:gd name="connsiteY0" fmla="*/ 782335 h 4693919"/>
              <a:gd name="connsiteX1" fmla="*/ 782335 w 5701982"/>
              <a:gd name="connsiteY1" fmla="*/ 0 h 4693919"/>
              <a:gd name="connsiteX2" fmla="*/ 4919647 w 5701982"/>
              <a:gd name="connsiteY2" fmla="*/ 0 h 4693919"/>
              <a:gd name="connsiteX3" fmla="*/ 5701982 w 5701982"/>
              <a:gd name="connsiteY3" fmla="*/ 782335 h 4693919"/>
              <a:gd name="connsiteX4" fmla="*/ 5701982 w 5701982"/>
              <a:gd name="connsiteY4" fmla="*/ 3911584 h 4693919"/>
              <a:gd name="connsiteX5" fmla="*/ 4919647 w 5701982"/>
              <a:gd name="connsiteY5" fmla="*/ 4693919 h 4693919"/>
              <a:gd name="connsiteX6" fmla="*/ 782335 w 5701982"/>
              <a:gd name="connsiteY6" fmla="*/ 4693919 h 4693919"/>
              <a:gd name="connsiteX7" fmla="*/ 0 w 5701982"/>
              <a:gd name="connsiteY7" fmla="*/ 3911584 h 4693919"/>
              <a:gd name="connsiteX8" fmla="*/ 0 w 5701982"/>
              <a:gd name="connsiteY8" fmla="*/ 782335 h 469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693919" fill="none" extrusionOk="0">
                <a:moveTo>
                  <a:pt x="0" y="782335"/>
                </a:moveTo>
                <a:cubicBezTo>
                  <a:pt x="2287" y="412168"/>
                  <a:pt x="392517" y="70915"/>
                  <a:pt x="782335" y="0"/>
                </a:cubicBezTo>
                <a:cubicBezTo>
                  <a:pt x="2162533" y="72427"/>
                  <a:pt x="3706502" y="61419"/>
                  <a:pt x="4919647" y="0"/>
                </a:cubicBezTo>
                <a:cubicBezTo>
                  <a:pt x="5349960" y="-12106"/>
                  <a:pt x="5647988" y="333931"/>
                  <a:pt x="5701982" y="782335"/>
                </a:cubicBezTo>
                <a:cubicBezTo>
                  <a:pt x="5802858" y="1923442"/>
                  <a:pt x="5594669" y="3051598"/>
                  <a:pt x="5701982" y="3911584"/>
                </a:cubicBezTo>
                <a:cubicBezTo>
                  <a:pt x="5705102" y="4327821"/>
                  <a:pt x="5331663" y="4671436"/>
                  <a:pt x="4919647" y="4693919"/>
                </a:cubicBezTo>
                <a:cubicBezTo>
                  <a:pt x="3135578" y="4723746"/>
                  <a:pt x="2380270" y="4614613"/>
                  <a:pt x="782335" y="4693919"/>
                </a:cubicBezTo>
                <a:cubicBezTo>
                  <a:pt x="408762" y="4687306"/>
                  <a:pt x="-35695" y="4350714"/>
                  <a:pt x="0" y="3911584"/>
                </a:cubicBezTo>
                <a:cubicBezTo>
                  <a:pt x="50037" y="2402650"/>
                  <a:pt x="770" y="2141676"/>
                  <a:pt x="0" y="782335"/>
                </a:cubicBezTo>
                <a:close/>
              </a:path>
              <a:path w="5701982" h="4693919" stroke="0" extrusionOk="0">
                <a:moveTo>
                  <a:pt x="0" y="782335"/>
                </a:moveTo>
                <a:cubicBezTo>
                  <a:pt x="76729" y="371178"/>
                  <a:pt x="384002" y="70294"/>
                  <a:pt x="782335" y="0"/>
                </a:cubicBezTo>
                <a:cubicBezTo>
                  <a:pt x="2174339" y="123000"/>
                  <a:pt x="4446384" y="-96860"/>
                  <a:pt x="4919647" y="0"/>
                </a:cubicBezTo>
                <a:cubicBezTo>
                  <a:pt x="5305027" y="-35586"/>
                  <a:pt x="5739545" y="274534"/>
                  <a:pt x="5701982" y="782335"/>
                </a:cubicBezTo>
                <a:cubicBezTo>
                  <a:pt x="5705155" y="2329802"/>
                  <a:pt x="5796249" y="3064372"/>
                  <a:pt x="5701982" y="3911584"/>
                </a:cubicBezTo>
                <a:cubicBezTo>
                  <a:pt x="5677118" y="4352664"/>
                  <a:pt x="5307796" y="4686731"/>
                  <a:pt x="4919647" y="4693919"/>
                </a:cubicBezTo>
                <a:cubicBezTo>
                  <a:pt x="3468689" y="4533212"/>
                  <a:pt x="1386430" y="4733586"/>
                  <a:pt x="782335" y="4693919"/>
                </a:cubicBezTo>
                <a:cubicBezTo>
                  <a:pt x="313103" y="4686414"/>
                  <a:pt x="-39592" y="4325719"/>
                  <a:pt x="0" y="3911584"/>
                </a:cubicBezTo>
                <a:cubicBezTo>
                  <a:pt x="32216" y="3514635"/>
                  <a:pt x="57206" y="1909466"/>
                  <a:pt x="0" y="7823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1096" y="2086521"/>
            <a:ext cx="2648777" cy="3358271"/>
          </a:xfrm>
          <a:prstGeom prst="rect">
            <a:avLst/>
          </a:prstGeom>
        </p:spPr>
      </p:pic>
      <p:pic>
        <p:nvPicPr>
          <p:cNvPr id="1028" name="Picture 4" descr="ỐNG NGHIỆM THỦY TINH | Shopee Việt Nam">
            <a:extLst>
              <a:ext uri="{FF2B5EF4-FFF2-40B4-BE49-F238E27FC236}">
                <a16:creationId xmlns:a16="http://schemas.microsoft.com/office/drawing/2014/main" id="{EAA6676B-7BFD-4216-ABFC-7B605F4A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00" y="658478"/>
            <a:ext cx="2305684" cy="23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Ống Nhòm Nikon Monarch 5 10x42 chính hãng giá tốt tại Bình Minh Digital">
            <a:extLst>
              <a:ext uri="{FF2B5EF4-FFF2-40B4-BE49-F238E27FC236}">
                <a16:creationId xmlns:a16="http://schemas.microsoft.com/office/drawing/2014/main" id="{61834251-E1AA-47D0-AA6F-80AA6F8E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24" y="1083357"/>
            <a:ext cx="1920166" cy="19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ò nướng thủy tinh Saiko CO-512R - Hàng chính hãng">
            <a:extLst>
              <a:ext uri="{FF2B5EF4-FFF2-40B4-BE49-F238E27FC236}">
                <a16:creationId xmlns:a16="http://schemas.microsoft.com/office/drawing/2014/main" id="{3C0248FC-A97D-4915-B836-DDF903D5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79" y="2529106"/>
            <a:ext cx="2240240" cy="19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làm sạch đồ thủy tinh và cửa kính gia đình bạn">
            <a:extLst>
              <a:ext uri="{FF2B5EF4-FFF2-40B4-BE49-F238E27FC236}">
                <a16:creationId xmlns:a16="http://schemas.microsoft.com/office/drawing/2014/main" id="{F663C8BF-D0F1-4E21-BE01-7929B501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13" y="2759848"/>
            <a:ext cx="2395254" cy="16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1C0AA3-1CAD-4B91-AAB0-660844474AD4}"/>
              </a:ext>
            </a:extLst>
          </p:cNvPr>
          <p:cNvSpPr txBox="1"/>
          <p:nvPr/>
        </p:nvSpPr>
        <p:spPr>
          <a:xfrm>
            <a:off x="3700165" y="310666"/>
            <a:ext cx="4979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thuỷ tinh thường còn có loại thuỷ tinh chất lượng cao (rất trong; chịu được nóng, lạnh ; bền ; khó vỡ) dùng để làm chai, lọ trong phòng thí nghiệm, đồ dùng y tế, kính xây dựng, kính của máy ảnh, ống nhòm,…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A08A47-FFA4-4971-BE96-13AF16F6ACC7}"/>
              </a:ext>
            </a:extLst>
          </p:cNvPr>
          <p:cNvGrpSpPr/>
          <p:nvPr/>
        </p:nvGrpSpPr>
        <p:grpSpPr>
          <a:xfrm>
            <a:off x="268638" y="787719"/>
            <a:ext cx="2821018" cy="1344212"/>
            <a:chOff x="3901439" y="569286"/>
            <a:chExt cx="4104640" cy="22096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361B3CB-D2FB-4271-889A-BE9038C4D502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13AE4205-1B6A-4967-8A4C-D0A6DF2301BA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3606"/>
                  <a:gd name="adj2" fmla="val 626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C79E7D5-A507-4CB8-BC14-05FA3E69F8E6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7E1B82-5165-416B-BEF3-5ACFA92E3810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97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Loại thủy tinh chất lượng cao được dùng để làm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7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44027F-4137-4474-AFBE-92BDA2284470}"/>
              </a:ext>
            </a:extLst>
          </p:cNvPr>
          <p:cNvSpPr/>
          <p:nvPr/>
        </p:nvSpPr>
        <p:spPr>
          <a:xfrm>
            <a:off x="1662231" y="849028"/>
            <a:ext cx="5522839" cy="1136978"/>
          </a:xfrm>
          <a:custGeom>
            <a:avLst/>
            <a:gdLst>
              <a:gd name="connsiteX0" fmla="*/ 0 w 5522839"/>
              <a:gd name="connsiteY0" fmla="*/ 189500 h 1136978"/>
              <a:gd name="connsiteX1" fmla="*/ 189500 w 5522839"/>
              <a:gd name="connsiteY1" fmla="*/ 0 h 1136978"/>
              <a:gd name="connsiteX2" fmla="*/ 678165 w 5522839"/>
              <a:gd name="connsiteY2" fmla="*/ 0 h 1136978"/>
              <a:gd name="connsiteX3" fmla="*/ 1424021 w 5522839"/>
              <a:gd name="connsiteY3" fmla="*/ 0 h 1136978"/>
              <a:gd name="connsiteX4" fmla="*/ 2015563 w 5522839"/>
              <a:gd name="connsiteY4" fmla="*/ 0 h 1136978"/>
              <a:gd name="connsiteX5" fmla="*/ 2555666 w 5522839"/>
              <a:gd name="connsiteY5" fmla="*/ 0 h 1136978"/>
              <a:gd name="connsiteX6" fmla="*/ 3147207 w 5522839"/>
              <a:gd name="connsiteY6" fmla="*/ 0 h 1136978"/>
              <a:gd name="connsiteX7" fmla="*/ 3635872 w 5522839"/>
              <a:gd name="connsiteY7" fmla="*/ 0 h 1136978"/>
              <a:gd name="connsiteX8" fmla="*/ 4330290 w 5522839"/>
              <a:gd name="connsiteY8" fmla="*/ 0 h 1136978"/>
              <a:gd name="connsiteX9" fmla="*/ 5333339 w 5522839"/>
              <a:gd name="connsiteY9" fmla="*/ 0 h 1136978"/>
              <a:gd name="connsiteX10" fmla="*/ 5522839 w 5522839"/>
              <a:gd name="connsiteY10" fmla="*/ 189500 h 1136978"/>
              <a:gd name="connsiteX11" fmla="*/ 5522839 w 5522839"/>
              <a:gd name="connsiteY11" fmla="*/ 568489 h 1136978"/>
              <a:gd name="connsiteX12" fmla="*/ 5522839 w 5522839"/>
              <a:gd name="connsiteY12" fmla="*/ 947478 h 1136978"/>
              <a:gd name="connsiteX13" fmla="*/ 5333339 w 5522839"/>
              <a:gd name="connsiteY13" fmla="*/ 1136978 h 1136978"/>
              <a:gd name="connsiteX14" fmla="*/ 4793236 w 5522839"/>
              <a:gd name="connsiteY14" fmla="*/ 1136978 h 1136978"/>
              <a:gd name="connsiteX15" fmla="*/ 4098818 w 5522839"/>
              <a:gd name="connsiteY15" fmla="*/ 1136978 h 1136978"/>
              <a:gd name="connsiteX16" fmla="*/ 3404399 w 5522839"/>
              <a:gd name="connsiteY16" fmla="*/ 1136978 h 1136978"/>
              <a:gd name="connsiteX17" fmla="*/ 2761420 w 5522839"/>
              <a:gd name="connsiteY17" fmla="*/ 1136978 h 1136978"/>
              <a:gd name="connsiteX18" fmla="*/ 2272755 w 5522839"/>
              <a:gd name="connsiteY18" fmla="*/ 1136978 h 1136978"/>
              <a:gd name="connsiteX19" fmla="*/ 1732652 w 5522839"/>
              <a:gd name="connsiteY19" fmla="*/ 1136978 h 1136978"/>
              <a:gd name="connsiteX20" fmla="*/ 1243987 w 5522839"/>
              <a:gd name="connsiteY20" fmla="*/ 1136978 h 1136978"/>
              <a:gd name="connsiteX21" fmla="*/ 189500 w 5522839"/>
              <a:gd name="connsiteY21" fmla="*/ 1136978 h 1136978"/>
              <a:gd name="connsiteX22" fmla="*/ 0 w 5522839"/>
              <a:gd name="connsiteY22" fmla="*/ 947478 h 1136978"/>
              <a:gd name="connsiteX23" fmla="*/ 0 w 5522839"/>
              <a:gd name="connsiteY23" fmla="*/ 568489 h 1136978"/>
              <a:gd name="connsiteX24" fmla="*/ 0 w 5522839"/>
              <a:gd name="connsiteY24" fmla="*/ 189500 h 113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22839" h="1136978" fill="none" extrusionOk="0">
                <a:moveTo>
                  <a:pt x="0" y="189500"/>
                </a:moveTo>
                <a:cubicBezTo>
                  <a:pt x="-12868" y="87151"/>
                  <a:pt x="86398" y="-2788"/>
                  <a:pt x="189500" y="0"/>
                </a:cubicBezTo>
                <a:cubicBezTo>
                  <a:pt x="336042" y="-19523"/>
                  <a:pt x="463177" y="-15688"/>
                  <a:pt x="678165" y="0"/>
                </a:cubicBezTo>
                <a:cubicBezTo>
                  <a:pt x="893153" y="15688"/>
                  <a:pt x="1054476" y="703"/>
                  <a:pt x="1424021" y="0"/>
                </a:cubicBezTo>
                <a:cubicBezTo>
                  <a:pt x="1793566" y="-703"/>
                  <a:pt x="1743479" y="-14523"/>
                  <a:pt x="2015563" y="0"/>
                </a:cubicBezTo>
                <a:cubicBezTo>
                  <a:pt x="2287647" y="14523"/>
                  <a:pt x="2443579" y="13494"/>
                  <a:pt x="2555666" y="0"/>
                </a:cubicBezTo>
                <a:cubicBezTo>
                  <a:pt x="2667753" y="-13494"/>
                  <a:pt x="2863551" y="18713"/>
                  <a:pt x="3147207" y="0"/>
                </a:cubicBezTo>
                <a:cubicBezTo>
                  <a:pt x="3430863" y="-18713"/>
                  <a:pt x="3456489" y="2031"/>
                  <a:pt x="3635872" y="0"/>
                </a:cubicBezTo>
                <a:cubicBezTo>
                  <a:pt x="3815256" y="-2031"/>
                  <a:pt x="4066445" y="-14762"/>
                  <a:pt x="4330290" y="0"/>
                </a:cubicBezTo>
                <a:cubicBezTo>
                  <a:pt x="4594135" y="14762"/>
                  <a:pt x="4976653" y="-4208"/>
                  <a:pt x="5333339" y="0"/>
                </a:cubicBezTo>
                <a:cubicBezTo>
                  <a:pt x="5436544" y="11823"/>
                  <a:pt x="5542676" y="74124"/>
                  <a:pt x="5522839" y="189500"/>
                </a:cubicBezTo>
                <a:cubicBezTo>
                  <a:pt x="5520914" y="361308"/>
                  <a:pt x="5515854" y="419540"/>
                  <a:pt x="5522839" y="568489"/>
                </a:cubicBezTo>
                <a:cubicBezTo>
                  <a:pt x="5529824" y="717438"/>
                  <a:pt x="5508883" y="832535"/>
                  <a:pt x="5522839" y="947478"/>
                </a:cubicBezTo>
                <a:cubicBezTo>
                  <a:pt x="5507406" y="1065634"/>
                  <a:pt x="5443486" y="1139384"/>
                  <a:pt x="5333339" y="1136978"/>
                </a:cubicBezTo>
                <a:cubicBezTo>
                  <a:pt x="5190311" y="1163033"/>
                  <a:pt x="4985124" y="1124114"/>
                  <a:pt x="4793236" y="1136978"/>
                </a:cubicBezTo>
                <a:cubicBezTo>
                  <a:pt x="4601348" y="1149842"/>
                  <a:pt x="4395602" y="1158217"/>
                  <a:pt x="4098818" y="1136978"/>
                </a:cubicBezTo>
                <a:cubicBezTo>
                  <a:pt x="3802034" y="1115739"/>
                  <a:pt x="3614665" y="1171065"/>
                  <a:pt x="3404399" y="1136978"/>
                </a:cubicBezTo>
                <a:cubicBezTo>
                  <a:pt x="3194133" y="1102891"/>
                  <a:pt x="2904922" y="1156108"/>
                  <a:pt x="2761420" y="1136978"/>
                </a:cubicBezTo>
                <a:cubicBezTo>
                  <a:pt x="2617918" y="1117848"/>
                  <a:pt x="2421183" y="1119593"/>
                  <a:pt x="2272755" y="1136978"/>
                </a:cubicBezTo>
                <a:cubicBezTo>
                  <a:pt x="2124327" y="1154363"/>
                  <a:pt x="1877634" y="1138969"/>
                  <a:pt x="1732652" y="1136978"/>
                </a:cubicBezTo>
                <a:cubicBezTo>
                  <a:pt x="1587670" y="1134987"/>
                  <a:pt x="1477008" y="1149335"/>
                  <a:pt x="1243987" y="1136978"/>
                </a:cubicBezTo>
                <a:cubicBezTo>
                  <a:pt x="1010966" y="1124621"/>
                  <a:pt x="495821" y="1175827"/>
                  <a:pt x="189500" y="1136978"/>
                </a:cubicBezTo>
                <a:cubicBezTo>
                  <a:pt x="89192" y="1128830"/>
                  <a:pt x="-6008" y="1068695"/>
                  <a:pt x="0" y="947478"/>
                </a:cubicBezTo>
                <a:cubicBezTo>
                  <a:pt x="-12151" y="832370"/>
                  <a:pt x="-9072" y="644748"/>
                  <a:pt x="0" y="568489"/>
                </a:cubicBezTo>
                <a:cubicBezTo>
                  <a:pt x="9072" y="492230"/>
                  <a:pt x="-12591" y="290634"/>
                  <a:pt x="0" y="189500"/>
                </a:cubicBezTo>
                <a:close/>
              </a:path>
              <a:path w="5522839" h="1136978" stroke="0" extrusionOk="0">
                <a:moveTo>
                  <a:pt x="0" y="189500"/>
                </a:moveTo>
                <a:cubicBezTo>
                  <a:pt x="1959" y="77925"/>
                  <a:pt x="78952" y="10557"/>
                  <a:pt x="189500" y="0"/>
                </a:cubicBezTo>
                <a:cubicBezTo>
                  <a:pt x="339721" y="-19529"/>
                  <a:pt x="703133" y="8029"/>
                  <a:pt x="832480" y="0"/>
                </a:cubicBezTo>
                <a:cubicBezTo>
                  <a:pt x="961827" y="-8029"/>
                  <a:pt x="1148359" y="14942"/>
                  <a:pt x="1372583" y="0"/>
                </a:cubicBezTo>
                <a:cubicBezTo>
                  <a:pt x="1596807" y="-14942"/>
                  <a:pt x="1669981" y="-1568"/>
                  <a:pt x="1964124" y="0"/>
                </a:cubicBezTo>
                <a:cubicBezTo>
                  <a:pt x="2258267" y="1568"/>
                  <a:pt x="2395516" y="8014"/>
                  <a:pt x="2555666" y="0"/>
                </a:cubicBezTo>
                <a:cubicBezTo>
                  <a:pt x="2715816" y="-8014"/>
                  <a:pt x="2905194" y="-19123"/>
                  <a:pt x="3198646" y="0"/>
                </a:cubicBezTo>
                <a:cubicBezTo>
                  <a:pt x="3492098" y="19123"/>
                  <a:pt x="3542699" y="31409"/>
                  <a:pt x="3841626" y="0"/>
                </a:cubicBezTo>
                <a:cubicBezTo>
                  <a:pt x="4140553" y="-31409"/>
                  <a:pt x="4367251" y="24750"/>
                  <a:pt x="4587482" y="0"/>
                </a:cubicBezTo>
                <a:cubicBezTo>
                  <a:pt x="4807713" y="-24750"/>
                  <a:pt x="5171958" y="-29239"/>
                  <a:pt x="5333339" y="0"/>
                </a:cubicBezTo>
                <a:cubicBezTo>
                  <a:pt x="5444531" y="-72"/>
                  <a:pt x="5522408" y="95473"/>
                  <a:pt x="5522839" y="189500"/>
                </a:cubicBezTo>
                <a:cubicBezTo>
                  <a:pt x="5522564" y="360531"/>
                  <a:pt x="5528621" y="452826"/>
                  <a:pt x="5522839" y="568489"/>
                </a:cubicBezTo>
                <a:cubicBezTo>
                  <a:pt x="5517057" y="684152"/>
                  <a:pt x="5540009" y="780109"/>
                  <a:pt x="5522839" y="947478"/>
                </a:cubicBezTo>
                <a:cubicBezTo>
                  <a:pt x="5532557" y="1057876"/>
                  <a:pt x="5448448" y="1123797"/>
                  <a:pt x="5333339" y="1136978"/>
                </a:cubicBezTo>
                <a:cubicBezTo>
                  <a:pt x="5089704" y="1121378"/>
                  <a:pt x="4989482" y="1110846"/>
                  <a:pt x="4690359" y="1136978"/>
                </a:cubicBezTo>
                <a:cubicBezTo>
                  <a:pt x="4391236" y="1163110"/>
                  <a:pt x="4389995" y="1146357"/>
                  <a:pt x="4098818" y="1136978"/>
                </a:cubicBezTo>
                <a:cubicBezTo>
                  <a:pt x="3807641" y="1127599"/>
                  <a:pt x="3670635" y="1119561"/>
                  <a:pt x="3558715" y="1136978"/>
                </a:cubicBezTo>
                <a:cubicBezTo>
                  <a:pt x="3446795" y="1154395"/>
                  <a:pt x="3265490" y="1130956"/>
                  <a:pt x="3070050" y="1136978"/>
                </a:cubicBezTo>
                <a:cubicBezTo>
                  <a:pt x="2874611" y="1143000"/>
                  <a:pt x="2596234" y="1125070"/>
                  <a:pt x="2427070" y="1136978"/>
                </a:cubicBezTo>
                <a:cubicBezTo>
                  <a:pt x="2257906" y="1148886"/>
                  <a:pt x="1921753" y="1130719"/>
                  <a:pt x="1732652" y="1136978"/>
                </a:cubicBezTo>
                <a:cubicBezTo>
                  <a:pt x="1543551" y="1143237"/>
                  <a:pt x="1292442" y="1143426"/>
                  <a:pt x="1141110" y="1136978"/>
                </a:cubicBezTo>
                <a:cubicBezTo>
                  <a:pt x="989778" y="1130530"/>
                  <a:pt x="583242" y="1100060"/>
                  <a:pt x="189500" y="1136978"/>
                </a:cubicBezTo>
                <a:cubicBezTo>
                  <a:pt x="90070" y="1111746"/>
                  <a:pt x="17561" y="1046822"/>
                  <a:pt x="0" y="947478"/>
                </a:cubicBezTo>
                <a:cubicBezTo>
                  <a:pt x="-17275" y="845702"/>
                  <a:pt x="13201" y="748567"/>
                  <a:pt x="0" y="583649"/>
                </a:cubicBezTo>
                <a:cubicBezTo>
                  <a:pt x="-13201" y="418731"/>
                  <a:pt x="-4114" y="327643"/>
                  <a:pt x="0" y="1895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05246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A79D18-FF71-4EB0-9324-EE52E15028D7}"/>
              </a:ext>
            </a:extLst>
          </p:cNvPr>
          <p:cNvSpPr/>
          <p:nvPr/>
        </p:nvSpPr>
        <p:spPr>
          <a:xfrm>
            <a:off x="1662231" y="783741"/>
            <a:ext cx="5643429" cy="11369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Thủy tinh </a:t>
            </a:r>
            <a:endParaRPr lang="en-US" sz="2800" b="0" cap="none" spc="0">
              <a:ln w="0"/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được chế tạo từ cát trắng và một số chất khác.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97F95E-51BD-4C57-AAE1-F03BA70C6475}"/>
              </a:ext>
            </a:extLst>
          </p:cNvPr>
          <p:cNvSpPr/>
          <p:nvPr/>
        </p:nvSpPr>
        <p:spPr>
          <a:xfrm>
            <a:off x="3452252" y="118725"/>
            <a:ext cx="20633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Kết luận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666D00-D694-4B06-BB7D-CAE00C5119FF}"/>
              </a:ext>
            </a:extLst>
          </p:cNvPr>
          <p:cNvSpPr/>
          <p:nvPr/>
        </p:nvSpPr>
        <p:spPr>
          <a:xfrm>
            <a:off x="5235786" y="2860621"/>
            <a:ext cx="2926080" cy="1801707"/>
          </a:xfrm>
          <a:custGeom>
            <a:avLst/>
            <a:gdLst>
              <a:gd name="connsiteX0" fmla="*/ 0 w 2926080"/>
              <a:gd name="connsiteY0" fmla="*/ 300291 h 1801707"/>
              <a:gd name="connsiteX1" fmla="*/ 300291 w 2926080"/>
              <a:gd name="connsiteY1" fmla="*/ 0 h 1801707"/>
              <a:gd name="connsiteX2" fmla="*/ 858411 w 2926080"/>
              <a:gd name="connsiteY2" fmla="*/ 0 h 1801707"/>
              <a:gd name="connsiteX3" fmla="*/ 1439785 w 2926080"/>
              <a:gd name="connsiteY3" fmla="*/ 0 h 1801707"/>
              <a:gd name="connsiteX4" fmla="*/ 2021160 w 2926080"/>
              <a:gd name="connsiteY4" fmla="*/ 0 h 1801707"/>
              <a:gd name="connsiteX5" fmla="*/ 2625789 w 2926080"/>
              <a:gd name="connsiteY5" fmla="*/ 0 h 1801707"/>
              <a:gd name="connsiteX6" fmla="*/ 2926080 w 2926080"/>
              <a:gd name="connsiteY6" fmla="*/ 300291 h 1801707"/>
              <a:gd name="connsiteX7" fmla="*/ 2926080 w 2926080"/>
              <a:gd name="connsiteY7" fmla="*/ 900854 h 1801707"/>
              <a:gd name="connsiteX8" fmla="*/ 2926080 w 2926080"/>
              <a:gd name="connsiteY8" fmla="*/ 1501416 h 1801707"/>
              <a:gd name="connsiteX9" fmla="*/ 2625789 w 2926080"/>
              <a:gd name="connsiteY9" fmla="*/ 1801707 h 1801707"/>
              <a:gd name="connsiteX10" fmla="*/ 2021160 w 2926080"/>
              <a:gd name="connsiteY10" fmla="*/ 1801707 h 1801707"/>
              <a:gd name="connsiteX11" fmla="*/ 1509550 w 2926080"/>
              <a:gd name="connsiteY11" fmla="*/ 1801707 h 1801707"/>
              <a:gd name="connsiteX12" fmla="*/ 997940 w 2926080"/>
              <a:gd name="connsiteY12" fmla="*/ 1801707 h 1801707"/>
              <a:gd name="connsiteX13" fmla="*/ 300291 w 2926080"/>
              <a:gd name="connsiteY13" fmla="*/ 1801707 h 1801707"/>
              <a:gd name="connsiteX14" fmla="*/ 0 w 2926080"/>
              <a:gd name="connsiteY14" fmla="*/ 1501416 h 1801707"/>
              <a:gd name="connsiteX15" fmla="*/ 0 w 2926080"/>
              <a:gd name="connsiteY15" fmla="*/ 876831 h 1801707"/>
              <a:gd name="connsiteX16" fmla="*/ 0 w 2926080"/>
              <a:gd name="connsiteY16" fmla="*/ 300291 h 18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6080" h="1801707" fill="none" extrusionOk="0">
                <a:moveTo>
                  <a:pt x="0" y="300291"/>
                </a:moveTo>
                <a:cubicBezTo>
                  <a:pt x="-29661" y="115441"/>
                  <a:pt x="127703" y="-33066"/>
                  <a:pt x="300291" y="0"/>
                </a:cubicBezTo>
                <a:cubicBezTo>
                  <a:pt x="520975" y="10087"/>
                  <a:pt x="689304" y="21543"/>
                  <a:pt x="858411" y="0"/>
                </a:cubicBezTo>
                <a:cubicBezTo>
                  <a:pt x="1027518" y="-21543"/>
                  <a:pt x="1185106" y="20549"/>
                  <a:pt x="1439785" y="0"/>
                </a:cubicBezTo>
                <a:cubicBezTo>
                  <a:pt x="1694464" y="-20549"/>
                  <a:pt x="1750613" y="-12619"/>
                  <a:pt x="2021160" y="0"/>
                </a:cubicBezTo>
                <a:cubicBezTo>
                  <a:pt x="2291708" y="12619"/>
                  <a:pt x="2445362" y="18169"/>
                  <a:pt x="2625789" y="0"/>
                </a:cubicBezTo>
                <a:cubicBezTo>
                  <a:pt x="2792516" y="18788"/>
                  <a:pt x="2911312" y="144062"/>
                  <a:pt x="2926080" y="300291"/>
                </a:cubicBezTo>
                <a:cubicBezTo>
                  <a:pt x="2902187" y="536241"/>
                  <a:pt x="2899473" y="749983"/>
                  <a:pt x="2926080" y="900854"/>
                </a:cubicBezTo>
                <a:cubicBezTo>
                  <a:pt x="2952687" y="1051725"/>
                  <a:pt x="2903848" y="1307152"/>
                  <a:pt x="2926080" y="1501416"/>
                </a:cubicBezTo>
                <a:cubicBezTo>
                  <a:pt x="2936286" y="1666393"/>
                  <a:pt x="2771274" y="1790702"/>
                  <a:pt x="2625789" y="1801707"/>
                </a:cubicBezTo>
                <a:cubicBezTo>
                  <a:pt x="2447851" y="1784190"/>
                  <a:pt x="2274793" y="1797980"/>
                  <a:pt x="2021160" y="1801707"/>
                </a:cubicBezTo>
                <a:cubicBezTo>
                  <a:pt x="1767527" y="1805434"/>
                  <a:pt x="1639803" y="1776577"/>
                  <a:pt x="1509550" y="1801707"/>
                </a:cubicBezTo>
                <a:cubicBezTo>
                  <a:pt x="1379297" y="1826838"/>
                  <a:pt x="1206706" y="1821174"/>
                  <a:pt x="997940" y="1801707"/>
                </a:cubicBezTo>
                <a:cubicBezTo>
                  <a:pt x="789174" y="1782241"/>
                  <a:pt x="618407" y="1778406"/>
                  <a:pt x="300291" y="1801707"/>
                </a:cubicBezTo>
                <a:cubicBezTo>
                  <a:pt x="134158" y="1809415"/>
                  <a:pt x="29743" y="1681142"/>
                  <a:pt x="0" y="1501416"/>
                </a:cubicBezTo>
                <a:cubicBezTo>
                  <a:pt x="1326" y="1233176"/>
                  <a:pt x="-18118" y="1162174"/>
                  <a:pt x="0" y="876831"/>
                </a:cubicBezTo>
                <a:cubicBezTo>
                  <a:pt x="18118" y="591489"/>
                  <a:pt x="-28286" y="552989"/>
                  <a:pt x="0" y="300291"/>
                </a:cubicBezTo>
                <a:close/>
              </a:path>
              <a:path w="2926080" h="1801707" stroke="0" extrusionOk="0">
                <a:moveTo>
                  <a:pt x="0" y="300291"/>
                </a:moveTo>
                <a:cubicBezTo>
                  <a:pt x="36237" y="153094"/>
                  <a:pt x="155606" y="-7137"/>
                  <a:pt x="300291" y="0"/>
                </a:cubicBezTo>
                <a:cubicBezTo>
                  <a:pt x="486118" y="24592"/>
                  <a:pt x="778282" y="11960"/>
                  <a:pt x="904920" y="0"/>
                </a:cubicBezTo>
                <a:cubicBezTo>
                  <a:pt x="1031558" y="-11960"/>
                  <a:pt x="1363519" y="12831"/>
                  <a:pt x="1486295" y="0"/>
                </a:cubicBezTo>
                <a:cubicBezTo>
                  <a:pt x="1609071" y="-12831"/>
                  <a:pt x="1942226" y="26861"/>
                  <a:pt x="2090924" y="0"/>
                </a:cubicBezTo>
                <a:cubicBezTo>
                  <a:pt x="2239622" y="-26861"/>
                  <a:pt x="2371039" y="-17529"/>
                  <a:pt x="2625789" y="0"/>
                </a:cubicBezTo>
                <a:cubicBezTo>
                  <a:pt x="2790524" y="-9189"/>
                  <a:pt x="2896131" y="109526"/>
                  <a:pt x="2926080" y="300291"/>
                </a:cubicBezTo>
                <a:cubicBezTo>
                  <a:pt x="2945840" y="551130"/>
                  <a:pt x="2901740" y="777852"/>
                  <a:pt x="2926080" y="900854"/>
                </a:cubicBezTo>
                <a:cubicBezTo>
                  <a:pt x="2950420" y="1023856"/>
                  <a:pt x="2944998" y="1219900"/>
                  <a:pt x="2926080" y="1501416"/>
                </a:cubicBezTo>
                <a:cubicBezTo>
                  <a:pt x="2920854" y="1662148"/>
                  <a:pt x="2771900" y="1794011"/>
                  <a:pt x="2625789" y="1801707"/>
                </a:cubicBezTo>
                <a:cubicBezTo>
                  <a:pt x="2364244" y="1823061"/>
                  <a:pt x="2296862" y="1813866"/>
                  <a:pt x="1997905" y="1801707"/>
                </a:cubicBezTo>
                <a:cubicBezTo>
                  <a:pt x="1698948" y="1789548"/>
                  <a:pt x="1612147" y="1793161"/>
                  <a:pt x="1393275" y="1801707"/>
                </a:cubicBezTo>
                <a:cubicBezTo>
                  <a:pt x="1174403" y="1810254"/>
                  <a:pt x="1113298" y="1800518"/>
                  <a:pt x="835156" y="1801707"/>
                </a:cubicBezTo>
                <a:cubicBezTo>
                  <a:pt x="557014" y="1802896"/>
                  <a:pt x="486196" y="1828230"/>
                  <a:pt x="300291" y="1801707"/>
                </a:cubicBezTo>
                <a:cubicBezTo>
                  <a:pt x="140629" y="1806647"/>
                  <a:pt x="27627" y="1643182"/>
                  <a:pt x="0" y="1501416"/>
                </a:cubicBezTo>
                <a:cubicBezTo>
                  <a:pt x="-17532" y="1278361"/>
                  <a:pt x="10312" y="1180577"/>
                  <a:pt x="0" y="912865"/>
                </a:cubicBezTo>
                <a:cubicBezTo>
                  <a:pt x="-10312" y="645153"/>
                  <a:pt x="21596" y="549170"/>
                  <a:pt x="0" y="3002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365792063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Thủy tinh chất lượng cao </a:t>
            </a:r>
            <a:endParaRPr lang="en-US" sz="1800" b="0" cap="none" spc="0">
              <a:ln w="0"/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algn="ctr"/>
            <a:r>
              <a:rPr lang="vi-VN" sz="1800" b="0" cap="none" spc="0">
                <a:ln w="0"/>
                <a:solidFill>
                  <a:srgbClr val="002060"/>
                </a:solidFill>
              </a:rPr>
              <a:t>(rất trong, chịu được nóng lạnh, bền, khó vỡ)</a:t>
            </a:r>
            <a:endParaRPr lang="en-US" sz="180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1AAC8-8B40-4B36-9AF7-98F3404443C1}"/>
              </a:ext>
            </a:extLst>
          </p:cNvPr>
          <p:cNvGrpSpPr/>
          <p:nvPr/>
        </p:nvGrpSpPr>
        <p:grpSpPr>
          <a:xfrm>
            <a:off x="630539" y="2860622"/>
            <a:ext cx="2931613" cy="1801707"/>
            <a:chOff x="732139" y="2432896"/>
            <a:chExt cx="2931613" cy="180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EA0A7B3-990D-49EA-BB00-A5AD48DC2FF9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2931613"/>
                <a:gd name="connsiteY0" fmla="*/ 300291 h 1801707"/>
                <a:gd name="connsiteX1" fmla="*/ 300291 w 2931613"/>
                <a:gd name="connsiteY1" fmla="*/ 0 h 1801707"/>
                <a:gd name="connsiteX2" fmla="*/ 836428 w 2931613"/>
                <a:gd name="connsiteY2" fmla="*/ 0 h 1801707"/>
                <a:gd name="connsiteX3" fmla="*/ 1372565 w 2931613"/>
                <a:gd name="connsiteY3" fmla="*/ 0 h 1801707"/>
                <a:gd name="connsiteX4" fmla="*/ 1955323 w 2931613"/>
                <a:gd name="connsiteY4" fmla="*/ 0 h 1801707"/>
                <a:gd name="connsiteX5" fmla="*/ 2631322 w 2931613"/>
                <a:gd name="connsiteY5" fmla="*/ 0 h 1801707"/>
                <a:gd name="connsiteX6" fmla="*/ 2931613 w 2931613"/>
                <a:gd name="connsiteY6" fmla="*/ 300291 h 1801707"/>
                <a:gd name="connsiteX7" fmla="*/ 2931613 w 2931613"/>
                <a:gd name="connsiteY7" fmla="*/ 864820 h 1801707"/>
                <a:gd name="connsiteX8" fmla="*/ 2931613 w 2931613"/>
                <a:gd name="connsiteY8" fmla="*/ 1501416 h 1801707"/>
                <a:gd name="connsiteX9" fmla="*/ 2631322 w 2931613"/>
                <a:gd name="connsiteY9" fmla="*/ 1801707 h 1801707"/>
                <a:gd name="connsiteX10" fmla="*/ 2001944 w 2931613"/>
                <a:gd name="connsiteY10" fmla="*/ 1801707 h 1801707"/>
                <a:gd name="connsiteX11" fmla="*/ 1465807 w 2931613"/>
                <a:gd name="connsiteY11" fmla="*/ 1801707 h 1801707"/>
                <a:gd name="connsiteX12" fmla="*/ 906359 w 2931613"/>
                <a:gd name="connsiteY12" fmla="*/ 1801707 h 1801707"/>
                <a:gd name="connsiteX13" fmla="*/ 300291 w 2931613"/>
                <a:gd name="connsiteY13" fmla="*/ 1801707 h 1801707"/>
                <a:gd name="connsiteX14" fmla="*/ 0 w 2931613"/>
                <a:gd name="connsiteY14" fmla="*/ 1501416 h 1801707"/>
                <a:gd name="connsiteX15" fmla="*/ 0 w 2931613"/>
                <a:gd name="connsiteY15" fmla="*/ 936887 h 1801707"/>
                <a:gd name="connsiteX16" fmla="*/ 0 w 2931613"/>
                <a:gd name="connsiteY16" fmla="*/ 300291 h 180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1613" h="1801707" fill="none" extrusionOk="0">
                  <a:moveTo>
                    <a:pt x="0" y="300291"/>
                  </a:moveTo>
                  <a:cubicBezTo>
                    <a:pt x="5105" y="142532"/>
                    <a:pt x="141996" y="26137"/>
                    <a:pt x="300291" y="0"/>
                  </a:cubicBezTo>
                  <a:cubicBezTo>
                    <a:pt x="527744" y="-1270"/>
                    <a:pt x="720764" y="4733"/>
                    <a:pt x="836428" y="0"/>
                  </a:cubicBezTo>
                  <a:cubicBezTo>
                    <a:pt x="952092" y="-4733"/>
                    <a:pt x="1167944" y="-24480"/>
                    <a:pt x="1372565" y="0"/>
                  </a:cubicBezTo>
                  <a:cubicBezTo>
                    <a:pt x="1577186" y="24480"/>
                    <a:pt x="1802211" y="-27688"/>
                    <a:pt x="1955323" y="0"/>
                  </a:cubicBezTo>
                  <a:cubicBezTo>
                    <a:pt x="2108435" y="27688"/>
                    <a:pt x="2490738" y="10513"/>
                    <a:pt x="2631322" y="0"/>
                  </a:cubicBezTo>
                  <a:cubicBezTo>
                    <a:pt x="2829440" y="1384"/>
                    <a:pt x="2908271" y="132245"/>
                    <a:pt x="2931613" y="300291"/>
                  </a:cubicBezTo>
                  <a:cubicBezTo>
                    <a:pt x="2924057" y="533063"/>
                    <a:pt x="2927118" y="587206"/>
                    <a:pt x="2931613" y="864820"/>
                  </a:cubicBezTo>
                  <a:cubicBezTo>
                    <a:pt x="2936108" y="1142434"/>
                    <a:pt x="2934173" y="1275357"/>
                    <a:pt x="2931613" y="1501416"/>
                  </a:cubicBezTo>
                  <a:cubicBezTo>
                    <a:pt x="2941644" y="1637444"/>
                    <a:pt x="2786160" y="1797887"/>
                    <a:pt x="2631322" y="1801707"/>
                  </a:cubicBezTo>
                  <a:cubicBezTo>
                    <a:pt x="2408907" y="1794538"/>
                    <a:pt x="2246033" y="1832883"/>
                    <a:pt x="2001944" y="1801707"/>
                  </a:cubicBezTo>
                  <a:cubicBezTo>
                    <a:pt x="1757855" y="1770531"/>
                    <a:pt x="1616322" y="1778082"/>
                    <a:pt x="1465807" y="1801707"/>
                  </a:cubicBezTo>
                  <a:cubicBezTo>
                    <a:pt x="1315292" y="1825332"/>
                    <a:pt x="1031819" y="1812508"/>
                    <a:pt x="906359" y="1801707"/>
                  </a:cubicBezTo>
                  <a:cubicBezTo>
                    <a:pt x="780899" y="1790906"/>
                    <a:pt x="579873" y="1815178"/>
                    <a:pt x="300291" y="1801707"/>
                  </a:cubicBezTo>
                  <a:cubicBezTo>
                    <a:pt x="160560" y="1805892"/>
                    <a:pt x="24704" y="1663250"/>
                    <a:pt x="0" y="1501416"/>
                  </a:cubicBezTo>
                  <a:cubicBezTo>
                    <a:pt x="9714" y="1256137"/>
                    <a:pt x="10106" y="1208610"/>
                    <a:pt x="0" y="936887"/>
                  </a:cubicBezTo>
                  <a:cubicBezTo>
                    <a:pt x="-10106" y="665164"/>
                    <a:pt x="6018" y="478328"/>
                    <a:pt x="0" y="300291"/>
                  </a:cubicBezTo>
                  <a:close/>
                </a:path>
                <a:path w="2931613" h="1801707" stroke="0" extrusionOk="0">
                  <a:moveTo>
                    <a:pt x="0" y="300291"/>
                  </a:moveTo>
                  <a:cubicBezTo>
                    <a:pt x="10063" y="98913"/>
                    <a:pt x="128041" y="11479"/>
                    <a:pt x="300291" y="0"/>
                  </a:cubicBezTo>
                  <a:cubicBezTo>
                    <a:pt x="517416" y="-14603"/>
                    <a:pt x="715959" y="-21526"/>
                    <a:pt x="883049" y="0"/>
                  </a:cubicBezTo>
                  <a:cubicBezTo>
                    <a:pt x="1050139" y="21526"/>
                    <a:pt x="1267709" y="25700"/>
                    <a:pt x="1419186" y="0"/>
                  </a:cubicBezTo>
                  <a:cubicBezTo>
                    <a:pt x="1570663" y="-25700"/>
                    <a:pt x="1832494" y="7992"/>
                    <a:pt x="1978633" y="0"/>
                  </a:cubicBezTo>
                  <a:cubicBezTo>
                    <a:pt x="2124772" y="-7992"/>
                    <a:pt x="2337909" y="-20189"/>
                    <a:pt x="2631322" y="0"/>
                  </a:cubicBezTo>
                  <a:cubicBezTo>
                    <a:pt x="2784511" y="-34299"/>
                    <a:pt x="2943119" y="143379"/>
                    <a:pt x="2931613" y="300291"/>
                  </a:cubicBezTo>
                  <a:cubicBezTo>
                    <a:pt x="2927729" y="576651"/>
                    <a:pt x="2958835" y="607680"/>
                    <a:pt x="2931613" y="876831"/>
                  </a:cubicBezTo>
                  <a:cubicBezTo>
                    <a:pt x="2904391" y="1145982"/>
                    <a:pt x="2911756" y="1349106"/>
                    <a:pt x="2931613" y="1501416"/>
                  </a:cubicBezTo>
                  <a:cubicBezTo>
                    <a:pt x="2947816" y="1667083"/>
                    <a:pt x="2795895" y="1833120"/>
                    <a:pt x="2631322" y="1801707"/>
                  </a:cubicBezTo>
                  <a:cubicBezTo>
                    <a:pt x="2478210" y="1773394"/>
                    <a:pt x="2232020" y="1794094"/>
                    <a:pt x="2048564" y="1801707"/>
                  </a:cubicBezTo>
                  <a:cubicBezTo>
                    <a:pt x="1865108" y="1809320"/>
                    <a:pt x="1739387" y="1800745"/>
                    <a:pt x="1489117" y="1801707"/>
                  </a:cubicBezTo>
                  <a:cubicBezTo>
                    <a:pt x="1238847" y="1802669"/>
                    <a:pt x="1066424" y="1817205"/>
                    <a:pt x="952980" y="1801707"/>
                  </a:cubicBezTo>
                  <a:cubicBezTo>
                    <a:pt x="839536" y="1786209"/>
                    <a:pt x="513870" y="1808834"/>
                    <a:pt x="300291" y="1801707"/>
                  </a:cubicBezTo>
                  <a:cubicBezTo>
                    <a:pt x="113714" y="1825098"/>
                    <a:pt x="-4444" y="1681072"/>
                    <a:pt x="0" y="1501416"/>
                  </a:cubicBezTo>
                  <a:cubicBezTo>
                    <a:pt x="-7526" y="1349311"/>
                    <a:pt x="-28215" y="1203657"/>
                    <a:pt x="0" y="924876"/>
                  </a:cubicBezTo>
                  <a:cubicBezTo>
                    <a:pt x="28215" y="646095"/>
                    <a:pt x="11242" y="477647"/>
                    <a:pt x="0" y="30029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20B66A-40DC-4FBE-AC6A-8F16322AD5A2}"/>
                </a:ext>
              </a:extLst>
            </p:cNvPr>
            <p:cNvSpPr txBox="1"/>
            <p:nvPr/>
          </p:nvSpPr>
          <p:spPr>
            <a:xfrm>
              <a:off x="883920" y="2958515"/>
              <a:ext cx="26280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thường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(trong suốt, cứng, dễ vỡ)</a:t>
              </a:r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C6B0384-CF3D-4FAB-A8E7-E04601061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456">
            <a:off x="1914919" y="1855342"/>
            <a:ext cx="1147233" cy="114723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96E27F2-565A-49A1-94D7-BE1189C39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4018">
            <a:off x="5750049" y="1855342"/>
            <a:ext cx="1147233" cy="1147233"/>
          </a:xfrm>
          <a:prstGeom prst="rect">
            <a:avLst/>
          </a:prstGeom>
        </p:spPr>
      </p:pic>
      <p:pic>
        <p:nvPicPr>
          <p:cNvPr id="13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665F5BDA-6AF7-4B56-8FAF-A6FA91E0B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118725"/>
            <a:ext cx="860314" cy="860314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FFD5E4B-FA02-4097-A31E-5F760AE2A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5"/>
          <a:stretch/>
        </p:blipFill>
        <p:spPr>
          <a:xfrm>
            <a:off x="-427394" y="2747262"/>
            <a:ext cx="1430152" cy="2977951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BA1DC0-62A5-4EEC-90E8-1413F6339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7798385" y="2860621"/>
            <a:ext cx="1430152" cy="2977951"/>
          </a:xfrm>
          <a:prstGeom prst="rect">
            <a:avLst/>
          </a:prstGeom>
        </p:spPr>
      </p:pic>
      <p:pic>
        <p:nvPicPr>
          <p:cNvPr id="17" name="Picture 16" descr="A picture containing bottle&#10;&#10;Description automatically generated">
            <a:extLst>
              <a:ext uri="{FF2B5EF4-FFF2-40B4-BE49-F238E27FC236}">
                <a16:creationId xmlns:a16="http://schemas.microsoft.com/office/drawing/2014/main" id="{DE4E7FD5-56EB-478A-81C3-0FD5A56EE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7485402" y="1045356"/>
            <a:ext cx="1466812" cy="1466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006E04-448B-4AA4-893A-9C9B6E3B5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64" y="2747262"/>
            <a:ext cx="2237697" cy="22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6E5B71B-715A-4FD9-8DA0-49E7F0F3D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88" y="2150125"/>
            <a:ext cx="3707512" cy="10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97F95E-51BD-4C57-AAE1-F03BA70C6475}"/>
              </a:ext>
            </a:extLst>
          </p:cNvPr>
          <p:cNvSpPr/>
          <p:nvPr/>
        </p:nvSpPr>
        <p:spPr>
          <a:xfrm>
            <a:off x="1089964" y="118725"/>
            <a:ext cx="69640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2" charset="0"/>
              </a:rPr>
              <a:t>Quy trình sản xuất thuỷ tinh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A1AAC8-8B40-4B36-9AF7-98F3404443C1}"/>
              </a:ext>
            </a:extLst>
          </p:cNvPr>
          <p:cNvGrpSpPr/>
          <p:nvPr/>
        </p:nvGrpSpPr>
        <p:grpSpPr>
          <a:xfrm>
            <a:off x="106944" y="2193707"/>
            <a:ext cx="1702891" cy="1122211"/>
            <a:chOff x="732139" y="2432896"/>
            <a:chExt cx="2931613" cy="180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EA0A7B3-990D-49EA-BB00-A5AD48DC2FF9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702891"/>
                <a:gd name="connsiteY0" fmla="*/ 187039 h 1122211"/>
                <a:gd name="connsiteX1" fmla="*/ 187039 w 1702891"/>
                <a:gd name="connsiteY1" fmla="*/ 0 h 1122211"/>
                <a:gd name="connsiteX2" fmla="*/ 824869 w 1702891"/>
                <a:gd name="connsiteY2" fmla="*/ 0 h 1122211"/>
                <a:gd name="connsiteX3" fmla="*/ 1515852 w 1702891"/>
                <a:gd name="connsiteY3" fmla="*/ 0 h 1122211"/>
                <a:gd name="connsiteX4" fmla="*/ 1702891 w 1702891"/>
                <a:gd name="connsiteY4" fmla="*/ 187039 h 1122211"/>
                <a:gd name="connsiteX5" fmla="*/ 1702891 w 1702891"/>
                <a:gd name="connsiteY5" fmla="*/ 546143 h 1122211"/>
                <a:gd name="connsiteX6" fmla="*/ 1702891 w 1702891"/>
                <a:gd name="connsiteY6" fmla="*/ 935172 h 1122211"/>
                <a:gd name="connsiteX7" fmla="*/ 1515852 w 1702891"/>
                <a:gd name="connsiteY7" fmla="*/ 1122211 h 1122211"/>
                <a:gd name="connsiteX8" fmla="*/ 878022 w 1702891"/>
                <a:gd name="connsiteY8" fmla="*/ 1122211 h 1122211"/>
                <a:gd name="connsiteX9" fmla="*/ 187039 w 1702891"/>
                <a:gd name="connsiteY9" fmla="*/ 1122211 h 1122211"/>
                <a:gd name="connsiteX10" fmla="*/ 0 w 1702891"/>
                <a:gd name="connsiteY10" fmla="*/ 935172 h 1122211"/>
                <a:gd name="connsiteX11" fmla="*/ 0 w 1702891"/>
                <a:gd name="connsiteY11" fmla="*/ 583549 h 1122211"/>
                <a:gd name="connsiteX12" fmla="*/ 0 w 1702891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2891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334514" y="-23200"/>
                    <a:pt x="669055" y="-29048"/>
                    <a:pt x="824869" y="0"/>
                  </a:cubicBezTo>
                  <a:cubicBezTo>
                    <a:pt x="980683" y="29048"/>
                    <a:pt x="1299718" y="-19534"/>
                    <a:pt x="1515852" y="0"/>
                  </a:cubicBezTo>
                  <a:cubicBezTo>
                    <a:pt x="1624817" y="8977"/>
                    <a:pt x="1704653" y="89841"/>
                    <a:pt x="1702891" y="187039"/>
                  </a:cubicBezTo>
                  <a:cubicBezTo>
                    <a:pt x="1689076" y="342484"/>
                    <a:pt x="1712070" y="404170"/>
                    <a:pt x="1702891" y="546143"/>
                  </a:cubicBezTo>
                  <a:cubicBezTo>
                    <a:pt x="1693712" y="688116"/>
                    <a:pt x="1707347" y="855448"/>
                    <a:pt x="1702891" y="935172"/>
                  </a:cubicBezTo>
                  <a:cubicBezTo>
                    <a:pt x="1705109" y="1027766"/>
                    <a:pt x="1638037" y="1116496"/>
                    <a:pt x="1515852" y="1122211"/>
                  </a:cubicBezTo>
                  <a:cubicBezTo>
                    <a:pt x="1250478" y="1124430"/>
                    <a:pt x="1062602" y="1107663"/>
                    <a:pt x="878022" y="1122211"/>
                  </a:cubicBezTo>
                  <a:cubicBezTo>
                    <a:pt x="693442" y="1136760"/>
                    <a:pt x="527383" y="1136113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702891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431891" y="15885"/>
                    <a:pt x="691401" y="-12895"/>
                    <a:pt x="851446" y="0"/>
                  </a:cubicBezTo>
                  <a:cubicBezTo>
                    <a:pt x="1011491" y="12895"/>
                    <a:pt x="1255979" y="-1752"/>
                    <a:pt x="1515852" y="0"/>
                  </a:cubicBezTo>
                  <a:cubicBezTo>
                    <a:pt x="1621335" y="10713"/>
                    <a:pt x="1710034" y="83427"/>
                    <a:pt x="1702891" y="187039"/>
                  </a:cubicBezTo>
                  <a:cubicBezTo>
                    <a:pt x="1686883" y="339145"/>
                    <a:pt x="1707083" y="396848"/>
                    <a:pt x="1702891" y="538662"/>
                  </a:cubicBezTo>
                  <a:cubicBezTo>
                    <a:pt x="1698699" y="680476"/>
                    <a:pt x="1705879" y="768578"/>
                    <a:pt x="1702891" y="935172"/>
                  </a:cubicBezTo>
                  <a:cubicBezTo>
                    <a:pt x="1692485" y="1048812"/>
                    <a:pt x="1598412" y="1127554"/>
                    <a:pt x="1515852" y="1122211"/>
                  </a:cubicBezTo>
                  <a:cubicBezTo>
                    <a:pt x="1305608" y="1100503"/>
                    <a:pt x="1008872" y="1136532"/>
                    <a:pt x="838157" y="1122211"/>
                  </a:cubicBezTo>
                  <a:cubicBezTo>
                    <a:pt x="667442" y="1107890"/>
                    <a:pt x="411979" y="1106504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20B66A-40DC-4FBE-AC6A-8F16322AD5A2}"/>
                </a:ext>
              </a:extLst>
            </p:cNvPr>
            <p:cNvSpPr txBox="1"/>
            <p:nvPr/>
          </p:nvSpPr>
          <p:spPr>
            <a:xfrm>
              <a:off x="883918" y="2576524"/>
              <a:ext cx="262805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Hỗn hợp cát trắng và một số chất khác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665F5BDA-6AF7-4B56-8FAF-A6FA91E0B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118725"/>
            <a:ext cx="860314" cy="860314"/>
          </a:xfrm>
          <a:prstGeom prst="rect">
            <a:avLst/>
          </a:prstGeom>
        </p:spPr>
      </p:pic>
      <p:pic>
        <p:nvPicPr>
          <p:cNvPr id="17" name="Picture 16" descr="A picture containing bottle&#10;&#10;Description automatically generated">
            <a:extLst>
              <a:ext uri="{FF2B5EF4-FFF2-40B4-BE49-F238E27FC236}">
                <a16:creationId xmlns:a16="http://schemas.microsoft.com/office/drawing/2014/main" id="{DE4E7FD5-56EB-478A-81C3-0FD5A56EE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-239155" y="3542873"/>
            <a:ext cx="1623510" cy="16235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624068-4855-4980-B7D7-6C9C50E125E2}"/>
              </a:ext>
            </a:extLst>
          </p:cNvPr>
          <p:cNvGrpSpPr/>
          <p:nvPr/>
        </p:nvGrpSpPr>
        <p:grpSpPr>
          <a:xfrm>
            <a:off x="2709306" y="2193708"/>
            <a:ext cx="1353269" cy="1122211"/>
            <a:chOff x="548118" y="2432896"/>
            <a:chExt cx="3301956" cy="180170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C611DE6-45C1-449A-9B60-F1571BF0737E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201488"/>
                <a:gd name="connsiteY0" fmla="*/ 187039 h 1122211"/>
                <a:gd name="connsiteX1" fmla="*/ 187039 w 1201488"/>
                <a:gd name="connsiteY1" fmla="*/ 0 h 1122211"/>
                <a:gd name="connsiteX2" fmla="*/ 584196 w 1201488"/>
                <a:gd name="connsiteY2" fmla="*/ 0 h 1122211"/>
                <a:gd name="connsiteX3" fmla="*/ 1014449 w 1201488"/>
                <a:gd name="connsiteY3" fmla="*/ 0 h 1122211"/>
                <a:gd name="connsiteX4" fmla="*/ 1201488 w 1201488"/>
                <a:gd name="connsiteY4" fmla="*/ 187039 h 1122211"/>
                <a:gd name="connsiteX5" fmla="*/ 1201488 w 1201488"/>
                <a:gd name="connsiteY5" fmla="*/ 546143 h 1122211"/>
                <a:gd name="connsiteX6" fmla="*/ 1201488 w 1201488"/>
                <a:gd name="connsiteY6" fmla="*/ 935172 h 1122211"/>
                <a:gd name="connsiteX7" fmla="*/ 1014449 w 1201488"/>
                <a:gd name="connsiteY7" fmla="*/ 1122211 h 1122211"/>
                <a:gd name="connsiteX8" fmla="*/ 617292 w 1201488"/>
                <a:gd name="connsiteY8" fmla="*/ 1122211 h 1122211"/>
                <a:gd name="connsiteX9" fmla="*/ 187039 w 1201488"/>
                <a:gd name="connsiteY9" fmla="*/ 1122211 h 1122211"/>
                <a:gd name="connsiteX10" fmla="*/ 0 w 1201488"/>
                <a:gd name="connsiteY10" fmla="*/ 935172 h 1122211"/>
                <a:gd name="connsiteX11" fmla="*/ 0 w 1201488"/>
                <a:gd name="connsiteY11" fmla="*/ 583549 h 1122211"/>
                <a:gd name="connsiteX12" fmla="*/ 0 w 1201488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1488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280684" y="-19323"/>
                    <a:pt x="493427" y="18208"/>
                    <a:pt x="584196" y="0"/>
                  </a:cubicBezTo>
                  <a:cubicBezTo>
                    <a:pt x="674965" y="-18208"/>
                    <a:pt x="856542" y="-18929"/>
                    <a:pt x="1014449" y="0"/>
                  </a:cubicBezTo>
                  <a:cubicBezTo>
                    <a:pt x="1123414" y="8977"/>
                    <a:pt x="1203250" y="89841"/>
                    <a:pt x="1201488" y="187039"/>
                  </a:cubicBezTo>
                  <a:cubicBezTo>
                    <a:pt x="1187673" y="342484"/>
                    <a:pt x="1210667" y="404170"/>
                    <a:pt x="1201488" y="546143"/>
                  </a:cubicBezTo>
                  <a:cubicBezTo>
                    <a:pt x="1192309" y="688116"/>
                    <a:pt x="1205944" y="855448"/>
                    <a:pt x="1201488" y="935172"/>
                  </a:cubicBezTo>
                  <a:cubicBezTo>
                    <a:pt x="1203706" y="1027766"/>
                    <a:pt x="1136634" y="1116496"/>
                    <a:pt x="1014449" y="1122211"/>
                  </a:cubicBezTo>
                  <a:cubicBezTo>
                    <a:pt x="922476" y="1140807"/>
                    <a:pt x="805252" y="1132730"/>
                    <a:pt x="617292" y="1122211"/>
                  </a:cubicBezTo>
                  <a:cubicBezTo>
                    <a:pt x="429332" y="1111692"/>
                    <a:pt x="369566" y="1103366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201488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301258" y="7526"/>
                    <a:pt x="397107" y="13827"/>
                    <a:pt x="600744" y="0"/>
                  </a:cubicBezTo>
                  <a:cubicBezTo>
                    <a:pt x="804381" y="-13827"/>
                    <a:pt x="882343" y="8966"/>
                    <a:pt x="1014449" y="0"/>
                  </a:cubicBezTo>
                  <a:cubicBezTo>
                    <a:pt x="1119932" y="10713"/>
                    <a:pt x="1208631" y="83427"/>
                    <a:pt x="1201488" y="187039"/>
                  </a:cubicBezTo>
                  <a:cubicBezTo>
                    <a:pt x="1185480" y="339145"/>
                    <a:pt x="1205680" y="396848"/>
                    <a:pt x="1201488" y="538662"/>
                  </a:cubicBezTo>
                  <a:cubicBezTo>
                    <a:pt x="1197296" y="680476"/>
                    <a:pt x="1204476" y="768578"/>
                    <a:pt x="1201488" y="935172"/>
                  </a:cubicBezTo>
                  <a:cubicBezTo>
                    <a:pt x="1191082" y="1048812"/>
                    <a:pt x="1097009" y="1127554"/>
                    <a:pt x="1014449" y="1122211"/>
                  </a:cubicBezTo>
                  <a:cubicBezTo>
                    <a:pt x="874163" y="1126269"/>
                    <a:pt x="691247" y="1114884"/>
                    <a:pt x="592470" y="1122211"/>
                  </a:cubicBezTo>
                  <a:cubicBezTo>
                    <a:pt x="493693" y="1129538"/>
                    <a:pt x="304452" y="1141225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7CAC5C-9F67-4390-A01A-2CF9953DC3DB}"/>
                </a:ext>
              </a:extLst>
            </p:cNvPr>
            <p:cNvSpPr txBox="1"/>
            <p:nvPr/>
          </p:nvSpPr>
          <p:spPr>
            <a:xfrm>
              <a:off x="548118" y="2782483"/>
              <a:ext cx="3301956" cy="103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nhão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FE9FC6-C5A4-40C4-BCC1-69435EE86B18}"/>
              </a:ext>
            </a:extLst>
          </p:cNvPr>
          <p:cNvGrpSpPr/>
          <p:nvPr/>
        </p:nvGrpSpPr>
        <p:grpSpPr>
          <a:xfrm>
            <a:off x="4740512" y="2193707"/>
            <a:ext cx="1353269" cy="1122211"/>
            <a:chOff x="548118" y="2432896"/>
            <a:chExt cx="3301956" cy="18017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926BA8-0422-413F-BF89-431AC02E3DCE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201488"/>
                <a:gd name="connsiteY0" fmla="*/ 187039 h 1122211"/>
                <a:gd name="connsiteX1" fmla="*/ 187039 w 1201488"/>
                <a:gd name="connsiteY1" fmla="*/ 0 h 1122211"/>
                <a:gd name="connsiteX2" fmla="*/ 584196 w 1201488"/>
                <a:gd name="connsiteY2" fmla="*/ 0 h 1122211"/>
                <a:gd name="connsiteX3" fmla="*/ 1014449 w 1201488"/>
                <a:gd name="connsiteY3" fmla="*/ 0 h 1122211"/>
                <a:gd name="connsiteX4" fmla="*/ 1201488 w 1201488"/>
                <a:gd name="connsiteY4" fmla="*/ 187039 h 1122211"/>
                <a:gd name="connsiteX5" fmla="*/ 1201488 w 1201488"/>
                <a:gd name="connsiteY5" fmla="*/ 546143 h 1122211"/>
                <a:gd name="connsiteX6" fmla="*/ 1201488 w 1201488"/>
                <a:gd name="connsiteY6" fmla="*/ 935172 h 1122211"/>
                <a:gd name="connsiteX7" fmla="*/ 1014449 w 1201488"/>
                <a:gd name="connsiteY7" fmla="*/ 1122211 h 1122211"/>
                <a:gd name="connsiteX8" fmla="*/ 617292 w 1201488"/>
                <a:gd name="connsiteY8" fmla="*/ 1122211 h 1122211"/>
                <a:gd name="connsiteX9" fmla="*/ 187039 w 1201488"/>
                <a:gd name="connsiteY9" fmla="*/ 1122211 h 1122211"/>
                <a:gd name="connsiteX10" fmla="*/ 0 w 1201488"/>
                <a:gd name="connsiteY10" fmla="*/ 935172 h 1122211"/>
                <a:gd name="connsiteX11" fmla="*/ 0 w 1201488"/>
                <a:gd name="connsiteY11" fmla="*/ 583549 h 1122211"/>
                <a:gd name="connsiteX12" fmla="*/ 0 w 1201488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1488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280684" y="-19323"/>
                    <a:pt x="493427" y="18208"/>
                    <a:pt x="584196" y="0"/>
                  </a:cubicBezTo>
                  <a:cubicBezTo>
                    <a:pt x="674965" y="-18208"/>
                    <a:pt x="856542" y="-18929"/>
                    <a:pt x="1014449" y="0"/>
                  </a:cubicBezTo>
                  <a:cubicBezTo>
                    <a:pt x="1123414" y="8977"/>
                    <a:pt x="1203250" y="89841"/>
                    <a:pt x="1201488" y="187039"/>
                  </a:cubicBezTo>
                  <a:cubicBezTo>
                    <a:pt x="1187673" y="342484"/>
                    <a:pt x="1210667" y="404170"/>
                    <a:pt x="1201488" y="546143"/>
                  </a:cubicBezTo>
                  <a:cubicBezTo>
                    <a:pt x="1192309" y="688116"/>
                    <a:pt x="1205944" y="855448"/>
                    <a:pt x="1201488" y="935172"/>
                  </a:cubicBezTo>
                  <a:cubicBezTo>
                    <a:pt x="1203706" y="1027766"/>
                    <a:pt x="1136634" y="1116496"/>
                    <a:pt x="1014449" y="1122211"/>
                  </a:cubicBezTo>
                  <a:cubicBezTo>
                    <a:pt x="922476" y="1140807"/>
                    <a:pt x="805252" y="1132730"/>
                    <a:pt x="617292" y="1122211"/>
                  </a:cubicBezTo>
                  <a:cubicBezTo>
                    <a:pt x="429332" y="1111692"/>
                    <a:pt x="369566" y="1103366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201488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301258" y="7526"/>
                    <a:pt x="397107" y="13827"/>
                    <a:pt x="600744" y="0"/>
                  </a:cubicBezTo>
                  <a:cubicBezTo>
                    <a:pt x="804381" y="-13827"/>
                    <a:pt x="882343" y="8966"/>
                    <a:pt x="1014449" y="0"/>
                  </a:cubicBezTo>
                  <a:cubicBezTo>
                    <a:pt x="1119932" y="10713"/>
                    <a:pt x="1208631" y="83427"/>
                    <a:pt x="1201488" y="187039"/>
                  </a:cubicBezTo>
                  <a:cubicBezTo>
                    <a:pt x="1185480" y="339145"/>
                    <a:pt x="1205680" y="396848"/>
                    <a:pt x="1201488" y="538662"/>
                  </a:cubicBezTo>
                  <a:cubicBezTo>
                    <a:pt x="1197296" y="680476"/>
                    <a:pt x="1204476" y="768578"/>
                    <a:pt x="1201488" y="935172"/>
                  </a:cubicBezTo>
                  <a:cubicBezTo>
                    <a:pt x="1191082" y="1048812"/>
                    <a:pt x="1097009" y="1127554"/>
                    <a:pt x="1014449" y="1122211"/>
                  </a:cubicBezTo>
                  <a:cubicBezTo>
                    <a:pt x="874163" y="1126269"/>
                    <a:pt x="691247" y="1114884"/>
                    <a:pt x="592470" y="1122211"/>
                  </a:cubicBezTo>
                  <a:cubicBezTo>
                    <a:pt x="493693" y="1129538"/>
                    <a:pt x="304452" y="1141225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B05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293D77-56EE-4065-BB0A-84E4E4CB267E}"/>
                </a:ext>
              </a:extLst>
            </p:cNvPr>
            <p:cNvSpPr txBox="1"/>
            <p:nvPr/>
          </p:nvSpPr>
          <p:spPr>
            <a:xfrm>
              <a:off x="548118" y="2782483"/>
              <a:ext cx="3301956" cy="103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dẻo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Logo&#10;&#10;Description automatically generated with low confidence">
            <a:extLst>
              <a:ext uri="{FF2B5EF4-FFF2-40B4-BE49-F238E27FC236}">
                <a16:creationId xmlns:a16="http://schemas.microsoft.com/office/drawing/2014/main" id="{75A5A8A2-D4B9-40EA-A71B-940355A0E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4" y="2283167"/>
            <a:ext cx="992981" cy="992981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CE5A511B-D231-4799-BE8C-3881B8DC5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52" y="2283166"/>
            <a:ext cx="992981" cy="992981"/>
          </a:xfrm>
          <a:prstGeom prst="rect">
            <a:avLst/>
          </a:prstGeom>
        </p:spPr>
      </p:pic>
      <p:pic>
        <p:nvPicPr>
          <p:cNvPr id="35" name="Picture 34" descr="Logo&#10;&#10;Description automatically generated with low confidence">
            <a:extLst>
              <a:ext uri="{FF2B5EF4-FFF2-40B4-BE49-F238E27FC236}">
                <a16:creationId xmlns:a16="http://schemas.microsoft.com/office/drawing/2014/main" id="{42C9C053-E2FD-482E-B646-00D9AA3FD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38" y="2258321"/>
            <a:ext cx="992981" cy="99298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733D2C1-E244-41E0-80A2-7061120E2BC0}"/>
              </a:ext>
            </a:extLst>
          </p:cNvPr>
          <p:cNvGrpSpPr/>
          <p:nvPr/>
        </p:nvGrpSpPr>
        <p:grpSpPr>
          <a:xfrm>
            <a:off x="7248700" y="1010558"/>
            <a:ext cx="1280160" cy="1097280"/>
            <a:chOff x="4008907" y="706891"/>
            <a:chExt cx="2201331" cy="16102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F7777DD-2152-4EB5-8EE0-3E5081440957}"/>
                </a:ext>
              </a:extLst>
            </p:cNvPr>
            <p:cNvSpPr/>
            <p:nvPr/>
          </p:nvSpPr>
          <p:spPr>
            <a:xfrm>
              <a:off x="4008907" y="70689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10" descr="Địa chỉ cung cấp chai lọ thủy tinh giá rẻ, nhiều mẫu để lựa chọn - Công ty  vận chuyển hàng từ Trung Quốc về Việt Nam">
              <a:extLst>
                <a:ext uri="{FF2B5EF4-FFF2-40B4-BE49-F238E27FC236}">
                  <a16:creationId xmlns:a16="http://schemas.microsoft.com/office/drawing/2014/main" id="{1E9D73A3-40ED-48E0-A8D0-0D0383EC6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986" y="82621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ADD2F7-97A6-4F73-8F87-5B32856C5CF0}"/>
              </a:ext>
            </a:extLst>
          </p:cNvPr>
          <p:cNvGrpSpPr/>
          <p:nvPr/>
        </p:nvGrpSpPr>
        <p:grpSpPr>
          <a:xfrm>
            <a:off x="7313349" y="2283166"/>
            <a:ext cx="1280160" cy="1097280"/>
            <a:chOff x="942616" y="1441283"/>
            <a:chExt cx="2201331" cy="161023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9BDFE8D-6176-41C4-B766-8C10CEE8D30E}"/>
                </a:ext>
              </a:extLst>
            </p:cNvPr>
            <p:cNvSpPr/>
            <p:nvPr/>
          </p:nvSpPr>
          <p:spPr>
            <a:xfrm>
              <a:off x="942616" y="14412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Gọng kính thanh lịch cho nam, nữ - VnExpress Đời sống">
              <a:extLst>
                <a:ext uri="{FF2B5EF4-FFF2-40B4-BE49-F238E27FC236}">
                  <a16:creationId xmlns:a16="http://schemas.microsoft.com/office/drawing/2014/main" id="{FEAA9357-1CE9-4438-8625-B583B8D52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50" y="1705292"/>
              <a:ext cx="2046723" cy="101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EFB5A-7573-46F5-B6FA-1C457CC9932F}"/>
              </a:ext>
            </a:extLst>
          </p:cNvPr>
          <p:cNvGrpSpPr/>
          <p:nvPr/>
        </p:nvGrpSpPr>
        <p:grpSpPr>
          <a:xfrm>
            <a:off x="7320112" y="3584302"/>
            <a:ext cx="1280160" cy="1097280"/>
            <a:chOff x="790216" y="1288883"/>
            <a:chExt cx="2201331" cy="16102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62F0696-A66C-4C39-9734-C847BA5C2F51}"/>
                </a:ext>
              </a:extLst>
            </p:cNvPr>
            <p:cNvSpPr/>
            <p:nvPr/>
          </p:nvSpPr>
          <p:spPr>
            <a:xfrm>
              <a:off x="790216" y="12888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Chính Hãng) Bộ 6 Ly Rượu Vang Đỏ Ocean 26D22 635ml | Shopee Việt Nam">
              <a:extLst>
                <a:ext uri="{FF2B5EF4-FFF2-40B4-BE49-F238E27FC236}">
                  <a16:creationId xmlns:a16="http://schemas.microsoft.com/office/drawing/2014/main" id="{8201A4C6-69FC-4772-93F6-EDEAF378F0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11952" r="6283" b="12111"/>
            <a:stretch/>
          </p:blipFill>
          <p:spPr bwMode="auto">
            <a:xfrm>
              <a:off x="1363822" y="1434187"/>
              <a:ext cx="1350376" cy="1388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34FB8E8-F5F4-417E-9BF6-A969FC6D2D96}"/>
              </a:ext>
            </a:extLst>
          </p:cNvPr>
          <p:cNvSpPr/>
          <p:nvPr/>
        </p:nvSpPr>
        <p:spPr>
          <a:xfrm>
            <a:off x="1283792" y="3584302"/>
            <a:ext cx="200888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chảy ở 1400</a:t>
            </a:r>
            <a:r>
              <a:rPr lang="en-US" sz="1600" b="1" baseline="300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b="1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D1AE039-1773-4B78-9A58-DA6C6759B556}"/>
              </a:ext>
            </a:extLst>
          </p:cNvPr>
          <p:cNvSpPr/>
          <p:nvPr/>
        </p:nvSpPr>
        <p:spPr>
          <a:xfrm>
            <a:off x="3839937" y="3570952"/>
            <a:ext cx="12218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nguội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3441D2-314C-4BAD-811C-5092003D4B40}"/>
              </a:ext>
            </a:extLst>
          </p:cNvPr>
          <p:cNvSpPr/>
          <p:nvPr/>
        </p:nvSpPr>
        <p:spPr>
          <a:xfrm>
            <a:off x="6092838" y="3570952"/>
            <a:ext cx="8803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 thổi</a:t>
            </a:r>
            <a:endParaRPr lang="en-US" sz="1600" b="1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9AF93122-9AC7-400C-9E27-B7818829A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94" y="2103152"/>
            <a:ext cx="4117611" cy="1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折角 32">
            <a:extLst>
              <a:ext uri="{FF2B5EF4-FFF2-40B4-BE49-F238E27FC236}">
                <a16:creationId xmlns:a16="http://schemas.microsoft.com/office/drawing/2014/main" id="{63BB58A0-6424-4CE5-A385-A088585488AB}"/>
              </a:ext>
            </a:extLst>
          </p:cNvPr>
          <p:cNvSpPr/>
          <p:nvPr/>
        </p:nvSpPr>
        <p:spPr>
          <a:xfrm>
            <a:off x="604619" y="697982"/>
            <a:ext cx="8163366" cy="3745425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72B6CC4D-8B9C-4861-BAA1-FC1570362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18" y="2753649"/>
            <a:ext cx="1681952" cy="168195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57F1434-1DA5-4D1D-8638-68B3DCEB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" y="223370"/>
            <a:ext cx="1186093" cy="11860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B381DB-95B4-43DE-B3E6-B32D09625CB1}"/>
              </a:ext>
            </a:extLst>
          </p:cNvPr>
          <p:cNvSpPr/>
          <p:nvPr/>
        </p:nvSpPr>
        <p:spPr>
          <a:xfrm>
            <a:off x="2082063" y="789468"/>
            <a:ext cx="5208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Mục tiêu bài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2B03EE-EA3F-4F3F-8CC6-E77A19E2A11F}"/>
              </a:ext>
            </a:extLst>
          </p:cNvPr>
          <p:cNvGrpSpPr/>
          <p:nvPr/>
        </p:nvGrpSpPr>
        <p:grpSpPr>
          <a:xfrm>
            <a:off x="916460" y="2389334"/>
            <a:ext cx="6224510" cy="789468"/>
            <a:chOff x="916460" y="2389334"/>
            <a:chExt cx="6224510" cy="789468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C66458C2-891A-4FC6-8448-BFC1AD0A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2389334"/>
              <a:ext cx="789468" cy="7894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4179BF-5E38-4B95-83B1-5EC7FF503BE3}"/>
                </a:ext>
              </a:extLst>
            </p:cNvPr>
            <p:cNvSpPr/>
            <p:nvPr/>
          </p:nvSpPr>
          <p:spPr>
            <a:xfrm>
              <a:off x="1695248" y="2657799"/>
              <a:ext cx="544572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Kể tên các vật liệu được dung để sản xuất ra thuỷ tinh.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CDA94F-8806-4E19-9F89-D61B509277A5}"/>
              </a:ext>
            </a:extLst>
          </p:cNvPr>
          <p:cNvGrpSpPr/>
          <p:nvPr/>
        </p:nvGrpSpPr>
        <p:grpSpPr>
          <a:xfrm>
            <a:off x="916460" y="1589401"/>
            <a:ext cx="7291340" cy="789468"/>
            <a:chOff x="916460" y="1589401"/>
            <a:chExt cx="7291340" cy="789468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AC62ACFF-8452-4134-9B9C-F3466E16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1589401"/>
              <a:ext cx="789468" cy="7894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2E7489-7F08-4839-B828-80617B33AEB0}"/>
                </a:ext>
              </a:extLst>
            </p:cNvPr>
            <p:cNvSpPr/>
            <p:nvPr/>
          </p:nvSpPr>
          <p:spPr>
            <a:xfrm>
              <a:off x="1695248" y="1878927"/>
              <a:ext cx="651255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Phát hiện một số tính chất và công dụng của thuỷ tinh thông thường.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875C8-7951-4E03-B11B-034AB7D2C9F8}"/>
              </a:ext>
            </a:extLst>
          </p:cNvPr>
          <p:cNvGrpSpPr/>
          <p:nvPr/>
        </p:nvGrpSpPr>
        <p:grpSpPr>
          <a:xfrm>
            <a:off x="916460" y="3355924"/>
            <a:ext cx="6284398" cy="789468"/>
            <a:chOff x="916460" y="3355924"/>
            <a:chExt cx="6284398" cy="789468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C2B12245-ADB3-4382-AEF9-B29A4F86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3355924"/>
              <a:ext cx="789468" cy="78946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1BDCBC-DA28-4E28-B661-FC83033ED798}"/>
                </a:ext>
              </a:extLst>
            </p:cNvPr>
            <p:cNvSpPr/>
            <p:nvPr/>
          </p:nvSpPr>
          <p:spPr>
            <a:xfrm>
              <a:off x="1695248" y="3643890"/>
              <a:ext cx="55056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Nêu tính chất và công dụng của thuỷ tinh chất lượng cao.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3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2875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" y="665457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Trong suốt, không gỉ, cứng nhưng dễ vỡ, không cháy, không hút ẩm và không bị a-xít ăn mòn.</a:t>
              </a:r>
              <a:endParaRPr lang="en-US" sz="2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Thuỷ tinh thường có những tính chất gì?</a:t>
                </a:r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Thường được dùng để sản xuất chai, lọ, li, cốc, bóng đèn, kính đeo mắt, kính xây dựng,…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Thuỷ tinh thường được dùng để làm gì?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Khi sử dụng cần lau, rửa nhẹ nhàng, tránh va chạm mạnh.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Nêu cách bảo quản những đồ dùng bằng thủy tinh.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A0649C-0835-49A8-9D32-8596995D454D}"/>
              </a:ext>
            </a:extLst>
          </p:cNvPr>
          <p:cNvSpPr txBox="1"/>
          <p:nvPr/>
        </p:nvSpPr>
        <p:spPr>
          <a:xfrm>
            <a:off x="1401097" y="792093"/>
            <a:ext cx="2875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DẶN DÒ</a:t>
            </a:r>
            <a:endParaRPr lang="en-US" sz="5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83" y="1231288"/>
            <a:ext cx="3290089" cy="3030995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6" y="1744623"/>
            <a:ext cx="717475" cy="717475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1" y="3151072"/>
            <a:ext cx="717475" cy="717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035216" y="1815767"/>
            <a:ext cx="499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C00000"/>
                </a:solidFill>
                <a:effectLst/>
                <a:latin typeface="UTM A&amp;S Graceland" panose="02040603050506020204" pitchFamily="18" charset="0"/>
              </a:rPr>
              <a:t>Xem lại bài và học ghi nhớ.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035216" y="3230073"/>
            <a:ext cx="499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C00000"/>
                </a:solidFill>
                <a:effectLst/>
                <a:latin typeface="UTM A&amp;S Graceland" panose="02040603050506020204" pitchFamily="18" charset="0"/>
              </a:rPr>
              <a:t>Chuẩn bị: Cao su.</a:t>
            </a:r>
          </a:p>
        </p:txBody>
      </p:sp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CE5DEE-B263-4618-B2BE-D8F767AC86B0}"/>
              </a:ext>
            </a:extLst>
          </p:cNvPr>
          <p:cNvSpPr/>
          <p:nvPr/>
        </p:nvSpPr>
        <p:spPr>
          <a:xfrm>
            <a:off x="1918347" y="1771074"/>
            <a:ext cx="5612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2" charset="0"/>
              </a:rPr>
              <a:t>TẠM BIỆT CÁC EM</a:t>
            </a:r>
          </a:p>
        </p:txBody>
      </p:sp>
      <p:pic>
        <p:nvPicPr>
          <p:cNvPr id="9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A7942F2D-70B3-4EE5-8872-F2D4F45FF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16" y="3372426"/>
            <a:ext cx="5917566" cy="18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1787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958934" y="1115876"/>
            <a:ext cx="7393443" cy="3151939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 defTabSz="685800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2400" dirty="0">
              <a:solidFill>
                <a:srgbClr val="C00000"/>
              </a:solidFill>
              <a:latin typeface="UTM Pierre" panose="020406030505060202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 defTabSz="685800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24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48" y="354131"/>
            <a:ext cx="2624755" cy="7617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69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F7FAA0D-F9A0-4330-874E-F11C75FEE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74" y="2260096"/>
            <a:ext cx="3789851" cy="7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1144693" cy="1144693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2E8C962-7A13-4036-B4AC-7C7C4736C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234386" y="572346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8EB13ED-FDC7-4150-A2B7-55A15B9241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33" y="572346"/>
            <a:ext cx="5338194" cy="41661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1E6ACD-368E-4FF9-9DA7-CBD8D24A001F}"/>
              </a:ext>
            </a:extLst>
          </p:cNvPr>
          <p:cNvSpPr txBox="1"/>
          <p:nvPr/>
        </p:nvSpPr>
        <p:spPr>
          <a:xfrm>
            <a:off x="4289416" y="1456866"/>
            <a:ext cx="3842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Xi măng </a:t>
            </a:r>
          </a:p>
          <a:p>
            <a:pPr algn="ctr"/>
            <a:r>
              <a:rPr lang="en-US" sz="40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có tính chất gì?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CD330-1757-46C9-B1B1-3D53BB8B7597}"/>
              </a:ext>
            </a:extLst>
          </p:cNvPr>
          <p:cNvSpPr txBox="1"/>
          <p:nvPr/>
        </p:nvSpPr>
        <p:spPr>
          <a:xfrm>
            <a:off x="3614363" y="887497"/>
            <a:ext cx="47015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400" b="1">
                <a:solidFill>
                  <a:srgbClr val="002060"/>
                </a:solidFill>
                <a:latin typeface="UTM Isadora" panose="02040603050506020204" pitchFamily="18" charset="0"/>
              </a:rPr>
              <a:t>Xi măng có dạng bột mịn, màu xám xanh (hoặc nâu đất, trắng). </a:t>
            </a:r>
          </a:p>
          <a:p>
            <a:pPr algn="just" eaLnBrk="0" hangingPunct="0"/>
            <a:r>
              <a:rPr lang="en-US" sz="2400" b="1">
                <a:solidFill>
                  <a:srgbClr val="002060"/>
                </a:solidFill>
                <a:latin typeface="UTM Isadora" panose="02040603050506020204" pitchFamily="18" charset="0"/>
              </a:rPr>
              <a:t>Khi trộn với một ít nước, xi măng không tan mà trở nên rất dẻo, và rất chóng bị khô, kết thành tảng, cứng như đá.</a:t>
            </a:r>
            <a:endParaRPr lang="en-US" sz="2400" b="1" dirty="0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1144693" cy="1144693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2E8C962-7A13-4036-B4AC-7C7C4736C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256508" y="520727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8EB13ED-FDC7-4150-A2B7-55A15B92414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0" y="572346"/>
            <a:ext cx="4796327" cy="4166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0308A8-AD6B-4EEB-B07E-D42B3E9C3B81}"/>
              </a:ext>
            </a:extLst>
          </p:cNvPr>
          <p:cNvSpPr txBox="1"/>
          <p:nvPr/>
        </p:nvSpPr>
        <p:spPr>
          <a:xfrm>
            <a:off x="3527656" y="1376885"/>
            <a:ext cx="45262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Cách bảo quản xi măng?</a:t>
            </a:r>
            <a:endParaRPr lang="en-US" sz="480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F418A-02CE-40FE-A1B8-305552308BF9}"/>
              </a:ext>
            </a:extLst>
          </p:cNvPr>
          <p:cNvSpPr txBox="1"/>
          <p:nvPr/>
        </p:nvSpPr>
        <p:spPr>
          <a:xfrm>
            <a:off x="3792702" y="869053"/>
            <a:ext cx="42612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Chúng ta cần phải bảo quản xi măng cẩn thận ở nơi khô ráo, thoáng khí, buộc chặt bao khi dùng dở xi măng vì xi</a:t>
            </a:r>
          </a:p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măng ở dạng bột, có thể gây bụi bẩn, xi măng gặp nước</a:t>
            </a:r>
          </a:p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hay không khí ẩm  sẽ khô, kết tảng cứng như đá và không thể sử dụng được.</a:t>
            </a:r>
            <a:endParaRPr lang="en-US" sz="1800" b="1" dirty="0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07CEE2-76B9-4FB0-92C5-D574B87C0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66" y="2165237"/>
            <a:ext cx="4253121" cy="9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A0649C-0835-49A8-9D32-8596995D454D}"/>
              </a:ext>
            </a:extLst>
          </p:cNvPr>
          <p:cNvSpPr txBox="1"/>
          <p:nvPr/>
        </p:nvSpPr>
        <p:spPr>
          <a:xfrm>
            <a:off x="36060" y="1543830"/>
            <a:ext cx="56925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Tìm hiểu chung </a:t>
            </a:r>
          </a:p>
          <a:p>
            <a:pPr algn="ctr"/>
            <a:r>
              <a:rPr lang="en-US" sz="5400" b="0" i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về thủy tinh</a:t>
            </a:r>
            <a:endParaRPr lang="en-US" sz="540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804A2-EB28-49C6-8E21-73F3F659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35" y="855318"/>
            <a:ext cx="3862347" cy="3862347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3354526"/>
            <a:ext cx="1941898" cy="1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4228E0-69D4-4F71-A7D0-361C2F6A21E5}"/>
              </a:ext>
            </a:extLst>
          </p:cNvPr>
          <p:cNvSpPr/>
          <p:nvPr/>
        </p:nvSpPr>
        <p:spPr>
          <a:xfrm>
            <a:off x="646176" y="1511236"/>
            <a:ext cx="8010144" cy="2621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KỂ TÊN MỘT SỐ ĐỒ VẬT 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ĐƯỢC LÀM BẰNG THUỶ TINH</a:t>
            </a:r>
          </a:p>
        </p:txBody>
      </p:sp>
      <p:pic>
        <p:nvPicPr>
          <p:cNvPr id="34" name="图片 33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A9DD168F-377B-431D-AB7D-EBD54A330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 b="23766"/>
          <a:stretch/>
        </p:blipFill>
        <p:spPr>
          <a:xfrm>
            <a:off x="5752252" y="-112248"/>
            <a:ext cx="2656544" cy="1807391"/>
          </a:xfrm>
          <a:prstGeom prst="rect">
            <a:avLst/>
          </a:prstGeom>
        </p:spPr>
      </p:pic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679DFB-0E2C-4092-9978-2C4FCFE4AB3D}"/>
              </a:ext>
            </a:extLst>
          </p:cNvPr>
          <p:cNvGrpSpPr/>
          <p:nvPr/>
        </p:nvGrpSpPr>
        <p:grpSpPr>
          <a:xfrm>
            <a:off x="6362875" y="1165747"/>
            <a:ext cx="2201331" cy="1610238"/>
            <a:chOff x="4008907" y="706891"/>
            <a:chExt cx="2201331" cy="161023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8D6F1F3-17DA-4EA1-BED9-F7E0374AE4D5}"/>
                </a:ext>
              </a:extLst>
            </p:cNvPr>
            <p:cNvSpPr/>
            <p:nvPr/>
          </p:nvSpPr>
          <p:spPr>
            <a:xfrm>
              <a:off x="4008907" y="70689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Địa chỉ cung cấp chai lọ thủy tinh giá rẻ, nhiều mẫu để lựa chọn - Công ty  vận chuyển hàng từ Trung Quốc về Việt Nam">
              <a:extLst>
                <a:ext uri="{FF2B5EF4-FFF2-40B4-BE49-F238E27FC236}">
                  <a16:creationId xmlns:a16="http://schemas.microsoft.com/office/drawing/2014/main" id="{D08C1ED6-E894-4D68-8D07-945348BB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986" y="82621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0FA94-01BD-4797-80C8-57D4B272E8DF}"/>
              </a:ext>
            </a:extLst>
          </p:cNvPr>
          <p:cNvGrpSpPr/>
          <p:nvPr/>
        </p:nvGrpSpPr>
        <p:grpSpPr>
          <a:xfrm>
            <a:off x="455191" y="2971899"/>
            <a:ext cx="2201331" cy="1610238"/>
            <a:chOff x="170695" y="2618485"/>
            <a:chExt cx="2201331" cy="16102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9CB1389-667A-47E3-BD41-6855DCA2C219}"/>
                </a:ext>
              </a:extLst>
            </p:cNvPr>
            <p:cNvSpPr/>
            <p:nvPr/>
          </p:nvSpPr>
          <p:spPr>
            <a:xfrm>
              <a:off x="170695" y="2618485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óng Đèn LED Bulb Công Suất Nhỏ NLB033 3W - Ánh Sáng Vàng - Thiết Bị Điện  Nước">
              <a:extLst>
                <a:ext uri="{FF2B5EF4-FFF2-40B4-BE49-F238E27FC236}">
                  <a16:creationId xmlns:a16="http://schemas.microsoft.com/office/drawing/2014/main" id="{B075A62B-550F-457B-AD72-3F56409B1C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5128" r="17481"/>
            <a:stretch/>
          </p:blipFill>
          <p:spPr bwMode="auto">
            <a:xfrm>
              <a:off x="794073" y="2779538"/>
              <a:ext cx="906493" cy="1288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C4431B-D12A-4604-8EA2-AD002327398F}"/>
              </a:ext>
            </a:extLst>
          </p:cNvPr>
          <p:cNvGrpSpPr/>
          <p:nvPr/>
        </p:nvGrpSpPr>
        <p:grpSpPr>
          <a:xfrm>
            <a:off x="3549821" y="3054774"/>
            <a:ext cx="2201331" cy="1610238"/>
            <a:chOff x="2493535" y="1927626"/>
            <a:chExt cx="2201331" cy="161023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15241BA-E2E4-4AA8-9734-9BE8EF81141D}"/>
                </a:ext>
              </a:extLst>
            </p:cNvPr>
            <p:cNvSpPr/>
            <p:nvPr/>
          </p:nvSpPr>
          <p:spPr>
            <a:xfrm>
              <a:off x="2493535" y="1927626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Cửa Kính Khung Nhôm Chất Lượng - Giá Rẻ mới nhất 2021">
              <a:extLst>
                <a:ext uri="{FF2B5EF4-FFF2-40B4-BE49-F238E27FC236}">
                  <a16:creationId xmlns:a16="http://schemas.microsoft.com/office/drawing/2014/main" id="{AA592D6B-CEBC-4643-8246-B138230F2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064" y="2012347"/>
              <a:ext cx="1828800" cy="144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4AF915-A5F0-4365-BEF4-ECDBD72A029B}"/>
              </a:ext>
            </a:extLst>
          </p:cNvPr>
          <p:cNvGrpSpPr/>
          <p:nvPr/>
        </p:nvGrpSpPr>
        <p:grpSpPr>
          <a:xfrm>
            <a:off x="6445415" y="2971898"/>
            <a:ext cx="2201331" cy="1610238"/>
            <a:chOff x="1092442" y="1641581"/>
            <a:chExt cx="2201331" cy="161023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7275D9D-67D3-45B3-84DD-9BA31D6E24BE}"/>
                </a:ext>
              </a:extLst>
            </p:cNvPr>
            <p:cNvSpPr/>
            <p:nvPr/>
          </p:nvSpPr>
          <p:spPr>
            <a:xfrm>
              <a:off x="1092442" y="164158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Chai, lọ thủy tinh chưa sử dụng là chất thải rắn thông thường hay nguy hại?">
              <a:extLst>
                <a:ext uri="{FF2B5EF4-FFF2-40B4-BE49-F238E27FC236}">
                  <a16:creationId xmlns:a16="http://schemas.microsoft.com/office/drawing/2014/main" id="{6F8CC906-7F33-47DB-AE26-3E57FB1F6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651" y="1858438"/>
              <a:ext cx="1828800" cy="1220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28F443-A8F6-4102-8B0C-CD30D34C2097}"/>
              </a:ext>
            </a:extLst>
          </p:cNvPr>
          <p:cNvGrpSpPr/>
          <p:nvPr/>
        </p:nvGrpSpPr>
        <p:grpSpPr>
          <a:xfrm>
            <a:off x="3458693" y="1165747"/>
            <a:ext cx="2201331" cy="1610238"/>
            <a:chOff x="942616" y="1441283"/>
            <a:chExt cx="2201331" cy="161023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A441C8-AD44-4CF5-B6C9-B86A1B40ECA2}"/>
                </a:ext>
              </a:extLst>
            </p:cNvPr>
            <p:cNvSpPr/>
            <p:nvPr/>
          </p:nvSpPr>
          <p:spPr>
            <a:xfrm>
              <a:off x="942616" y="14412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Gọng kính thanh lịch cho nam, nữ - VnExpress Đời sống">
              <a:extLst>
                <a:ext uri="{FF2B5EF4-FFF2-40B4-BE49-F238E27FC236}">
                  <a16:creationId xmlns:a16="http://schemas.microsoft.com/office/drawing/2014/main" id="{FB9A8C97-E172-42C1-91FF-7140AF408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50" y="1705292"/>
              <a:ext cx="2046723" cy="101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D939AF-D38B-44E3-8FE4-BFF8D0DE8CEE}"/>
              </a:ext>
            </a:extLst>
          </p:cNvPr>
          <p:cNvGrpSpPr/>
          <p:nvPr/>
        </p:nvGrpSpPr>
        <p:grpSpPr>
          <a:xfrm>
            <a:off x="419942" y="1131195"/>
            <a:ext cx="2201331" cy="1610238"/>
            <a:chOff x="790216" y="1288883"/>
            <a:chExt cx="2201331" cy="16102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F4D2323-FA8B-4B78-97E7-D6882541D2A1}"/>
                </a:ext>
              </a:extLst>
            </p:cNvPr>
            <p:cNvSpPr/>
            <p:nvPr/>
          </p:nvSpPr>
          <p:spPr>
            <a:xfrm>
              <a:off x="790216" y="12888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Chính Hãng) Bộ 6 Ly Rượu Vang Đỏ Ocean 26D22 635ml | Shopee Việt Nam">
              <a:extLst>
                <a:ext uri="{FF2B5EF4-FFF2-40B4-BE49-F238E27FC236}">
                  <a16:creationId xmlns:a16="http://schemas.microsoft.com/office/drawing/2014/main" id="{7FB6740B-E347-470D-9D4C-A16C90523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11952" r="6283" b="12111"/>
            <a:stretch/>
          </p:blipFill>
          <p:spPr bwMode="auto">
            <a:xfrm>
              <a:off x="1363822" y="1434187"/>
              <a:ext cx="1350376" cy="1388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E5A5167-4777-4A6F-B555-A4821CC3A5D0}"/>
              </a:ext>
            </a:extLst>
          </p:cNvPr>
          <p:cNvSpPr txBox="1"/>
          <p:nvPr/>
        </p:nvSpPr>
        <p:spPr>
          <a:xfrm>
            <a:off x="1071053" y="126272"/>
            <a:ext cx="6976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Một số đồ vật được làm từ thuỷ tinh</a:t>
            </a:r>
          </a:p>
        </p:txBody>
      </p:sp>
      <p:pic>
        <p:nvPicPr>
          <p:cNvPr id="5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70B47160-775B-447A-81A4-C4C5D6C4D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80" y="4409316"/>
            <a:ext cx="2291944" cy="7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教育教学培训PPT模版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706</Words>
  <Application>Microsoft Macintosh PowerPoint</Application>
  <PresentationFormat>On-screen Show (16:9)</PresentationFormat>
  <Paragraphs>101</Paragraphs>
  <Slides>26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微软雅黑</vt:lpstr>
      <vt:lpstr>宋体</vt:lpstr>
      <vt:lpstr>Arial</vt:lpstr>
      <vt:lpstr>Calibri</vt:lpstr>
      <vt:lpstr>Calibri Light</vt:lpstr>
      <vt:lpstr>方正姚体</vt:lpstr>
      <vt:lpstr>iCiel Cadena</vt:lpstr>
      <vt:lpstr>iCiel Mijas</vt:lpstr>
      <vt:lpstr>iCielPr Outfitter Script</vt:lpstr>
      <vt:lpstr>inpin heiti</vt:lpstr>
      <vt:lpstr>SVN-Dumpling</vt:lpstr>
      <vt:lpstr>Tahoma</vt:lpstr>
      <vt:lpstr>Times New Roman</vt:lpstr>
      <vt:lpstr>UTM A&amp;S Graceland</vt:lpstr>
      <vt:lpstr>UTM Cookies</vt:lpstr>
      <vt:lpstr>UTM Dai Co Viet</vt:lpstr>
      <vt:lpstr>UTM Isadora</vt:lpstr>
      <vt:lpstr>UTM Mother</vt:lpstr>
      <vt:lpstr>UTM Pierre</vt:lpstr>
      <vt:lpstr>Office 主题​​</vt:lpstr>
      <vt:lpstr>Office 主题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卡通家长会教育教学培训PPT模版</dc:title>
  <dc:creator>Administrator</dc:creator>
  <cp:lastModifiedBy>Microsoft Office User</cp:lastModifiedBy>
  <cp:revision>44</cp:revision>
  <dcterms:created xsi:type="dcterms:W3CDTF">2017-11-30T02:39:33Z</dcterms:created>
  <dcterms:modified xsi:type="dcterms:W3CDTF">2022-12-28T18:39:21Z</dcterms:modified>
</cp:coreProperties>
</file>