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AFA8A-5950-461C-AC88-63A62F679F95}" type="datetimeFigureOut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4/21/2023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3B3F7-F644-45FE-A5C2-BC88C8AABC29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5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2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849B-E38D-4743-A7AF-F66A8DD5D06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5881-B926-48F2-A5D4-B5F10699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\ppt\slides\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21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57150"/>
            <a:ext cx="12104318" cy="6762750"/>
          </a:xfrm>
          <a:prstGeom prst="rect">
            <a:avLst/>
          </a:prstGeom>
          <a:solidFill>
            <a:srgbClr val="FFFFCC"/>
          </a:solidFill>
          <a:ln w="762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AutoShape 19"/>
          <p:cNvSpPr>
            <a:spLocks noChangeArrowheads="1"/>
          </p:cNvSpPr>
          <p:nvPr/>
        </p:nvSpPr>
        <p:spPr bwMode="auto">
          <a:xfrm flipV="1">
            <a:off x="1728789" y="411164"/>
            <a:ext cx="504825" cy="360363"/>
          </a:xfrm>
          <a:prstGeom prst="star5">
            <a:avLst/>
          </a:prstGeom>
          <a:solidFill>
            <a:srgbClr val="333399"/>
          </a:solidFill>
          <a:ln w="57240">
            <a:solidFill>
              <a:srgbClr val="66FF33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1115" y="1099027"/>
            <a:ext cx="18002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Lịch sử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4651" y="2219325"/>
            <a:ext cx="9263063" cy="9233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27: Nhà Nguyễn thành lập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flipV="1">
            <a:off x="9958389" y="263526"/>
            <a:ext cx="504825" cy="360363"/>
          </a:xfrm>
          <a:prstGeom prst="star5">
            <a:avLst/>
          </a:prstGeom>
          <a:solidFill>
            <a:srgbClr val="333399"/>
          </a:solidFill>
          <a:ln w="57240">
            <a:solidFill>
              <a:srgbClr val="66FF33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70294"/>
      </p:ext>
    </p:extLst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70333" y="2200426"/>
            <a:ext cx="69394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Hoàn cảnh ra đời của nhà Nguyễn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82858" y="4067507"/>
            <a:ext cx="71899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trị vì đất nước của nhà Nguyễn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8619" y="2943616"/>
            <a:ext cx="1891430" cy="9895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Nội dung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2430049" y="2642992"/>
            <a:ext cx="1215025" cy="795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2430049" y="3438395"/>
            <a:ext cx="1215025" cy="782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8097" y="1651575"/>
            <a:ext cx="69394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Hoàn cảnh ra đời của nhà Nguyễn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7682" y="2375771"/>
            <a:ext cx="1210431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SGK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Sau khi vua Quang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Thiệu Trị, Tự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vốn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mình trả lời câu hỏi :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87682" y="3427143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ra đời trong ho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cảnh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87681" y="4177185"/>
            <a:ext cx="12104317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Nguyễn Ánh lên ngôi ho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đế lấy hiệu l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 Kinh đô ở đâu 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87682" y="5377335"/>
            <a:ext cx="1182457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năm 1802 đến năm 1858, Nh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trải qua các đời vua n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7" grpId="0" animBg="1"/>
      <p:bldP spid="10" grpId="0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8097" y="1651575"/>
            <a:ext cx="69394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Hoàn cảnh ra đời của nhà Nguyễn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87681" y="2330922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ra đời trong ho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cảnh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87683" y="3303150"/>
            <a:ext cx="1210431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vua Quang Trung qua đời, triều đại Tây Sơn yếu dần.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87681" y="4665991"/>
            <a:ext cx="1182457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dụng thời cơ đó Nguyễn Ánh tấn công nhà Tây Sơn.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89770" y="5538352"/>
            <a:ext cx="1182457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1802 triều Tây Sơn bị sụp đổ, Nguyễn Ánh lên ngôi hoàng đế.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7" grpId="0" animBg="1"/>
      <p:bldP spid="11" grpId="0"/>
      <p:bldP spid="14" grpId="0" animBg="1"/>
      <p:bldP spid="1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200399" y="2396332"/>
            <a:ext cx="3501025" cy="3517718"/>
            <a:chOff x="0" y="838200"/>
            <a:chExt cx="9144000" cy="6019802"/>
          </a:xfrm>
        </p:grpSpPr>
        <p:pic>
          <p:nvPicPr>
            <p:cNvPr id="13326" name="Picture 6"/>
            <p:cNvPicPr>
              <a:picLocks noChangeAspect="1"/>
            </p:cNvPicPr>
            <p:nvPr/>
          </p:nvPicPr>
          <p:blipFill>
            <a:blip r:embed="rId2">
              <a:lum bright="-6000" contrast="6000"/>
            </a:blip>
            <a:stretch>
              <a:fillRect/>
            </a:stretch>
          </p:blipFill>
          <p:spPr>
            <a:xfrm>
              <a:off x="0" y="838200"/>
              <a:ext cx="9144000" cy="60198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0" y="5353051"/>
              <a:ext cx="9144000" cy="150495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14299" y="2396332"/>
            <a:ext cx="3086099" cy="3505200"/>
            <a:chOff x="457200" y="381000"/>
            <a:chExt cx="3962400" cy="2819400"/>
          </a:xfrm>
        </p:grpSpPr>
        <p:pic>
          <p:nvPicPr>
            <p:cNvPr id="13324" name="Picture 12" descr="Emperor Gia Lo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81000"/>
              <a:ext cx="3962400" cy="28194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5" name="Rectangle 8"/>
            <p:cNvSpPr/>
            <p:nvPr/>
          </p:nvSpPr>
          <p:spPr>
            <a:xfrm>
              <a:off x="457200" y="2511608"/>
              <a:ext cx="3962399" cy="6677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endPara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316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6851737" y="762000"/>
            <a:ext cx="5340263" cy="6096000"/>
            <a:chOff x="3504" y="1056"/>
            <a:chExt cx="2256" cy="3264"/>
          </a:xfrm>
        </p:grpSpPr>
        <p:pic>
          <p:nvPicPr>
            <p:cNvPr id="13322" name="Picture 2" descr="Picture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4" y="1056"/>
              <a:ext cx="2256" cy="32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5" descr="Ảnh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" y="1584"/>
              <a:ext cx="143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76" name="Text Box 16"/>
          <p:cNvSpPr txBox="1"/>
          <p:nvPr/>
        </p:nvSpPr>
        <p:spPr>
          <a:xfrm>
            <a:off x="3425564" y="6019384"/>
            <a:ext cx="27876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Đô Phú Xuân (Huế)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77" name="Text Box 17"/>
          <p:cNvSpPr txBox="1"/>
          <p:nvPr/>
        </p:nvSpPr>
        <p:spPr>
          <a:xfrm>
            <a:off x="-267222" y="5966562"/>
            <a:ext cx="2819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Gia Long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(1802-1820)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81" name="Text Box 21"/>
          <p:cNvSpPr txBox="1"/>
          <p:nvPr/>
        </p:nvSpPr>
        <p:spPr>
          <a:xfrm>
            <a:off x="338203" y="1"/>
            <a:ext cx="1032979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Nguyễn Ánh lên ngôi ho</a:t>
            </a:r>
            <a:r>
              <a:rPr lang="nl-NL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đế lấy hiệu l</a:t>
            </a:r>
            <a:r>
              <a:rPr lang="nl-NL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Kinh đô ở đâu 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5" descr="Ảnh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130" y="3598398"/>
            <a:ext cx="323838" cy="314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61" y="1748118"/>
            <a:ext cx="1296994" cy="1611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775" y="726510"/>
            <a:ext cx="5661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Nguyễn Ánh hiệu là vua Gia Long</a:t>
            </a:r>
          </a:p>
          <a:p>
            <a:r>
              <a:rPr lang="en-US" sz="3200"/>
              <a:t>Kinh đô ở Phú Xuân (Huế)</a:t>
            </a:r>
          </a:p>
        </p:txBody>
      </p:sp>
    </p:spTree>
    <p:extLst>
      <p:ext uri="{BB962C8B-B14F-4D97-AF65-F5344CB8AC3E}">
        <p14:creationId xmlns:p14="http://schemas.microsoft.com/office/powerpoint/2010/main" val="41033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  <p:bldP spid="40977" grpId="0"/>
      <p:bldP spid="4098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6019800" y="2578275"/>
            <a:ext cx="3020672" cy="4025900"/>
            <a:chOff x="2832" y="1632"/>
            <a:chExt cx="1488" cy="2536"/>
          </a:xfrm>
        </p:grpSpPr>
        <p:pic>
          <p:nvPicPr>
            <p:cNvPr id="15375" name="Picture 21" descr="http://a9.vietbao.vn/images/vn999/150/2013/04/20130410-ngam-tuyet-pham-tai-hien-chan-dung-cac-vi-vua-trieu-nguyen-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8" y="1632"/>
              <a:ext cx="1392" cy="230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76" name="Text Box 21"/>
            <p:cNvSpPr txBox="1"/>
            <p:nvPr/>
          </p:nvSpPr>
          <p:spPr>
            <a:xfrm>
              <a:off x="2832" y="3916"/>
              <a:ext cx="148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Thiệu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 </a:t>
              </a:r>
              <a:endPara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9057884" y="2568575"/>
            <a:ext cx="3134116" cy="3981450"/>
            <a:chOff x="4320" y="1632"/>
            <a:chExt cx="1440" cy="2508"/>
          </a:xfrm>
        </p:grpSpPr>
        <p:pic>
          <p:nvPicPr>
            <p:cNvPr id="15373" name="Picture 23" descr="http://e-cadao.com/lichsu/tudu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" y="1632"/>
              <a:ext cx="1432" cy="230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74" name="Text Box 22"/>
            <p:cNvSpPr txBox="1"/>
            <p:nvPr/>
          </p:nvSpPr>
          <p:spPr>
            <a:xfrm>
              <a:off x="4320" y="3888"/>
              <a:ext cx="144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Tự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 </a:t>
              </a:r>
              <a:endPara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96032" y="2581275"/>
            <a:ext cx="3119483" cy="4013200"/>
            <a:chOff x="0" y="1640"/>
            <a:chExt cx="1488" cy="2528"/>
          </a:xfrm>
        </p:grpSpPr>
        <p:pic>
          <p:nvPicPr>
            <p:cNvPr id="15371" name="Picture 14" descr="Emperor Gia Lon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40"/>
              <a:ext cx="1440" cy="230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72" name="Text Box 23"/>
            <p:cNvSpPr txBox="1"/>
            <p:nvPr/>
          </p:nvSpPr>
          <p:spPr>
            <a:xfrm>
              <a:off x="0" y="3916"/>
              <a:ext cx="148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Long</a:t>
              </a:r>
              <a:endPara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3134116" y="2578275"/>
            <a:ext cx="3063154" cy="3981450"/>
            <a:chOff x="1440" y="1632"/>
            <a:chExt cx="1488" cy="2508"/>
          </a:xfrm>
        </p:grpSpPr>
        <p:pic>
          <p:nvPicPr>
            <p:cNvPr id="15369" name="Picture 18" descr="http://webdulichhue.com/wp-content/uploads/vua_minh_mang_chan_du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0" y="1632"/>
              <a:ext cx="1488" cy="230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70" name="Text Box 24"/>
            <p:cNvSpPr txBox="1"/>
            <p:nvPr/>
          </p:nvSpPr>
          <p:spPr>
            <a:xfrm>
              <a:off x="1488" y="3888"/>
              <a:ext cx="144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Minh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 </a:t>
              </a:r>
              <a:endPara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2012" name="Text Box 28"/>
          <p:cNvSpPr txBox="1"/>
          <p:nvPr/>
        </p:nvSpPr>
        <p:spPr>
          <a:xfrm>
            <a:off x="751562" y="1578277"/>
            <a:ext cx="1121079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1802 đến năm 1858, nh</a:t>
            </a:r>
            <a:r>
              <a:rPr lang="nl-NL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trải qua các đời vua n</a:t>
            </a:r>
            <a:r>
              <a:rPr lang="nl-NL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0" y="97549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dirty="0">
              <a:latin typeface="VNI-Avo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87682" y="1"/>
            <a:ext cx="12104318" cy="6852089"/>
            <a:chOff x="-66" y="1565"/>
            <a:chExt cx="1594" cy="2420"/>
          </a:xfrm>
        </p:grpSpPr>
        <p:pic>
          <p:nvPicPr>
            <p:cNvPr id="16388" name="Picture 14" descr="Emperor Gia L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6" y="1565"/>
              <a:ext cx="1594" cy="2389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389" name="Text Box 23"/>
            <p:cNvSpPr txBox="1"/>
            <p:nvPr/>
          </p:nvSpPr>
          <p:spPr>
            <a:xfrm>
              <a:off x="292" y="3648"/>
              <a:ext cx="774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Gia Long 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( 1762-1820)</a:t>
              </a:r>
            </a:p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Thời gian trị vì 1802-1820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2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dirty="0">
              <a:latin typeface="VNI-Avo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0" y="-151953"/>
            <a:ext cx="12192000" cy="6858117"/>
            <a:chOff x="1440" y="1572"/>
            <a:chExt cx="1488" cy="2708"/>
          </a:xfrm>
        </p:grpSpPr>
        <p:pic>
          <p:nvPicPr>
            <p:cNvPr id="17412" name="Picture 18" descr="http://webdulichhue.com/wp-content/uploads/vua_minh_mang_chan_du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" y="1572"/>
              <a:ext cx="1488" cy="2708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7413" name="Text Box 24"/>
            <p:cNvSpPr txBox="1"/>
            <p:nvPr/>
          </p:nvSpPr>
          <p:spPr>
            <a:xfrm>
              <a:off x="1728" y="3757"/>
              <a:ext cx="889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Minh Mạng </a:t>
              </a:r>
              <a:r>
                <a:rPr lang="en-US" alt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(1791-1841)</a:t>
              </a:r>
              <a:r>
                <a:rPr lang="en-US" altLang="en-US" sz="4000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Thời gian trị vì 1820- 1841</a:t>
              </a:r>
              <a:endPara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5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dirty="0">
              <a:latin typeface="VNI-Avo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8" y="1588"/>
            <a:ext cx="12189098" cy="6856412"/>
            <a:chOff x="2571" y="1517"/>
            <a:chExt cx="2088" cy="2304"/>
          </a:xfrm>
        </p:grpSpPr>
        <p:pic>
          <p:nvPicPr>
            <p:cNvPr id="18436" name="Picture 21" descr="http://a9.vietbao.vn/images/vn999/150/2013/04/20130410-ngam-tuyet-pham-tai-hien-chan-dung-cac-vi-vua-trieu-nguyen-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" y="1517"/>
              <a:ext cx="2088" cy="230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7" name="Text Box 21"/>
            <p:cNvSpPr txBox="1"/>
            <p:nvPr/>
          </p:nvSpPr>
          <p:spPr>
            <a:xfrm>
              <a:off x="2897" y="3451"/>
              <a:ext cx="1436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Thiệu Trị  </a:t>
              </a: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(1807- 1847)</a:t>
              </a:r>
            </a:p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Thời gian trị vì 1841- 1847</a:t>
              </a:r>
              <a:endPara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9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dirty="0">
              <a:latin typeface="VNI-Avo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0" y="37356"/>
            <a:ext cx="12100142" cy="6820643"/>
            <a:chOff x="4305" y="1765"/>
            <a:chExt cx="1588" cy="2304"/>
          </a:xfrm>
        </p:grpSpPr>
        <p:pic>
          <p:nvPicPr>
            <p:cNvPr id="19460" name="Picture 23" descr="http://e-cadao.com/lichsu/tudu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5" y="1765"/>
              <a:ext cx="1588" cy="2304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9461" name="Text Box 22"/>
            <p:cNvSpPr txBox="1"/>
            <p:nvPr/>
          </p:nvSpPr>
          <p:spPr>
            <a:xfrm>
              <a:off x="4327" y="3705"/>
              <a:ext cx="1440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 Tự Đức </a:t>
              </a: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(1829- 1883)</a:t>
              </a:r>
            </a:p>
            <a:p>
              <a:pPr marL="0" indent="0" algn="ctr" eaLnBrk="1" hangingPunct="1">
                <a:spcBef>
                  <a:spcPct val="0"/>
                </a:spcBef>
                <a:buNone/>
              </a:pP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 gian trị vì 1847-1883 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4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940" y="1841212"/>
            <a:ext cx="71899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trị vì đất nước của nhà Nguyễn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940" y="2590364"/>
            <a:ext cx="11962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 Các em hãy đọc đoạn thông tin SGK “Các nhà nguyễn … kẻ chống đối”.</a:t>
            </a:r>
          </a:p>
          <a:p>
            <a:r>
              <a:rPr lang="en-US" sz="3200"/>
              <a:t>Hãy trả lời các câu hỏi: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940" y="3693945"/>
            <a:ext cx="1200020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- Những điều gì cho thấy các vua nhà nguyễn không chịu chia sẻ quyền </a:t>
            </a:r>
          </a:p>
          <a:p>
            <a:r>
              <a:rPr lang="en-US" sz="3200"/>
              <a:t>hành cho bất cứ ai để bảo vệ ngai vàng của mình?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099" y="4960364"/>
            <a:ext cx="868917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- Quân đội nhà Nguyễn được tổ chức như thế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99" y="5801696"/>
            <a:ext cx="67910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- Vua triều Nguyễn ban hành bộ luật gì?</a:t>
            </a:r>
          </a:p>
        </p:txBody>
      </p:sp>
    </p:spTree>
    <p:extLst>
      <p:ext uri="{BB962C8B-B14F-4D97-AF65-F5344CB8AC3E}">
        <p14:creationId xmlns:p14="http://schemas.microsoft.com/office/powerpoint/2010/main" val="39611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8" grpId="0" animBg="1"/>
      <p:bldP spid="2" grpId="0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29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WordArt 11"/>
          <p:cNvSpPr>
            <a:spLocks noTextEdit="1"/>
          </p:cNvSpPr>
          <p:nvPr/>
        </p:nvSpPr>
        <p:spPr>
          <a:xfrm>
            <a:off x="2994025" y="3048000"/>
            <a:ext cx="6243638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alt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62896099"/>
      </p:ext>
    </p:extLst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940" y="1841212"/>
            <a:ext cx="71899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trị vì đất nước của nhà Nguyễn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099" y="2498014"/>
            <a:ext cx="1179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Những điều gì cho thấy các vua nhà nguyễn không chịu chia sẻ quyền </a:t>
            </a:r>
          </a:p>
          <a:p>
            <a:r>
              <a:rPr lang="en-US" sz="3200"/>
              <a:t>Hành cho bất cứ ai để bảo vệ ngai vàng của mình?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8220" y="3836896"/>
            <a:ext cx="1079090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Vua nh</a:t>
            </a:r>
            <a:r>
              <a:rPr lang="en-US" alt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Nguyễn không đặt ngôi ho</a:t>
            </a:r>
            <a:r>
              <a:rPr lang="en-US" alt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hậu, bỏ chức tể tướng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077238" y="4718827"/>
            <a:ext cx="1077238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Tự mình trực tiếp điều h</a:t>
            </a:r>
            <a:r>
              <a:rPr lang="en-US" alt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 mọi công việc từ  trung ương đến địa phương.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8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940" y="1841212"/>
            <a:ext cx="71899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trị vì đất nước của nhà Nguyễn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099" y="2513642"/>
            <a:ext cx="8471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Quân đội nhà Nguyễn được tổ chức như thế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732" y="3375709"/>
            <a:ext cx="1227291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Gồm nhiều thứ quân: bộ binh, thủy binh, tượng binh, kỵ binh, pháo binh.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60" y="4237776"/>
            <a:ext cx="410118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Xây dựng trì vững chắc.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099" y="5392230"/>
            <a:ext cx="1209260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Xây dựng các trạm ngựa nối liền từ cực Bắc đến cực Nam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3257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8" grpId="0" animBg="1"/>
      <p:bldP spid="14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/>
          <p:nvPr/>
        </p:nvGrpSpPr>
        <p:grpSpPr>
          <a:xfrm>
            <a:off x="1752600" y="6075123"/>
            <a:ext cx="8610600" cy="782877"/>
            <a:chOff x="228600" y="5334000"/>
            <a:chExt cx="8610600" cy="1154113"/>
          </a:xfrm>
        </p:grpSpPr>
        <p:pic>
          <p:nvPicPr>
            <p:cNvPr id="23583" name="Picture 2" descr="Vegitab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5791200"/>
              <a:ext cx="8610600" cy="696913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23584" name="Object 2"/>
            <p:cNvGraphicFramePr>
              <a:graphicFrameLocks noChangeAspect="1"/>
            </p:cNvGraphicFramePr>
            <p:nvPr/>
          </p:nvGraphicFramePr>
          <p:xfrm>
            <a:off x="1501775" y="5334000"/>
            <a:ext cx="8604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r:id="rId5" imgW="3535680" imgH="4450080" progId="MS_ClipArt_Gallery.2">
                    <p:embed/>
                  </p:oleObj>
                </mc:Choice>
                <mc:Fallback>
                  <p:oleObj r:id="rId5" imgW="3535680" imgH="4450080" progId="MS_ClipArt_Gallery.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775" y="5334000"/>
                          <a:ext cx="860425" cy="838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5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87682" y="0"/>
            <a:ext cx="12104318" cy="6824554"/>
            <a:chOff x="533400" y="533400"/>
            <a:chExt cx="8077200" cy="5956997"/>
          </a:xfrm>
        </p:grpSpPr>
        <p:grpSp>
          <p:nvGrpSpPr>
            <p:cNvPr id="23557" name="Group 7"/>
            <p:cNvGrpSpPr/>
            <p:nvPr/>
          </p:nvGrpSpPr>
          <p:grpSpPr>
            <a:xfrm>
              <a:off x="533400" y="533400"/>
              <a:ext cx="2590800" cy="2819400"/>
              <a:chOff x="152400" y="381000"/>
              <a:chExt cx="2743200" cy="3581400"/>
            </a:xfrm>
          </p:grpSpPr>
          <p:pic>
            <p:nvPicPr>
              <p:cNvPr id="23579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400" y="381000"/>
                <a:ext cx="2743200" cy="3581400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62000" y="3464011"/>
                <a:ext cx="13716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>
                  <a:buNone/>
                </a:pPr>
                <a:r>
                  <a:rPr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 binh</a:t>
                </a:r>
                <a:endParaRPr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3558" name="Group 10"/>
            <p:cNvGrpSpPr/>
            <p:nvPr/>
          </p:nvGrpSpPr>
          <p:grpSpPr>
            <a:xfrm>
              <a:off x="3124201" y="539750"/>
              <a:ext cx="2770498" cy="2813050"/>
              <a:chOff x="-170915" y="4191000"/>
              <a:chExt cx="2982816" cy="2667000"/>
            </a:xfrm>
          </p:grpSpPr>
          <p:pic>
            <p:nvPicPr>
              <p:cNvPr id="23575" name="Picture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70915" y="4191000"/>
                <a:ext cx="2982816" cy="2667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96711" y="6423837"/>
                <a:ext cx="1899203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>
                  <a:buNone/>
                </a:pPr>
                <a:r>
                  <a:rPr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Thuỷ binh</a:t>
                </a:r>
                <a:endParaRPr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3559" name="Group 13"/>
            <p:cNvGrpSpPr/>
            <p:nvPr/>
          </p:nvGrpSpPr>
          <p:grpSpPr>
            <a:xfrm>
              <a:off x="533400" y="3420572"/>
              <a:ext cx="3995413" cy="3069825"/>
              <a:chOff x="2113709" y="512030"/>
              <a:chExt cx="5288047" cy="3235761"/>
            </a:xfrm>
          </p:grpSpPr>
          <p:pic>
            <p:nvPicPr>
              <p:cNvPr id="23571" name="Picture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3709" y="512030"/>
                <a:ext cx="5288047" cy="3235761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183700" y="3398924"/>
                <a:ext cx="2584357" cy="2880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>
                  <a:buNone/>
                </a:pPr>
                <a:r>
                  <a:rPr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altLang="x-none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</a:t>
                </a:r>
                <a:r>
                  <a:rPr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binh</a:t>
                </a:r>
                <a:endParaRPr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3560" name="Group 16"/>
            <p:cNvGrpSpPr/>
            <p:nvPr/>
          </p:nvGrpSpPr>
          <p:grpSpPr>
            <a:xfrm>
              <a:off x="4528813" y="3420571"/>
              <a:ext cx="4032884" cy="3012118"/>
              <a:chOff x="4604488" y="3569584"/>
              <a:chExt cx="5337641" cy="3410813"/>
            </a:xfrm>
          </p:grpSpPr>
          <p:pic>
            <p:nvPicPr>
              <p:cNvPr id="23567" name="Picture 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4488" y="3569584"/>
                <a:ext cx="5337641" cy="3410813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669742" y="6432782"/>
                <a:ext cx="29337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>
                  <a:buNone/>
                </a:pPr>
                <a:r>
                  <a:rPr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Súng thần công</a:t>
                </a:r>
                <a:endParaRPr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3562" name="Group 25"/>
            <p:cNvGrpSpPr/>
            <p:nvPr/>
          </p:nvGrpSpPr>
          <p:grpSpPr>
            <a:xfrm>
              <a:off x="5943600" y="560388"/>
              <a:ext cx="2667000" cy="2819400"/>
              <a:chOff x="4267200" y="609600"/>
              <a:chExt cx="2716816" cy="2819400"/>
            </a:xfrm>
          </p:grpSpPr>
          <p:pic>
            <p:nvPicPr>
              <p:cNvPr id="23563" name="hs_imageresizer_container_3" descr="ma-binh-hue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7200" y="609600"/>
                <a:ext cx="2667000" cy="2819400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175672" y="2944504"/>
                <a:ext cx="1808344" cy="442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>
                  <a:buNone/>
                </a:pPr>
                <a:r>
                  <a:rPr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Kỵ binh</a:t>
                </a:r>
                <a:endParaRPr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83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/>
          <p:nvPr/>
        </p:nvGrpSpPr>
        <p:grpSpPr>
          <a:xfrm>
            <a:off x="1752600" y="6075123"/>
            <a:ext cx="8610600" cy="782877"/>
            <a:chOff x="228600" y="5334000"/>
            <a:chExt cx="8610600" cy="1154113"/>
          </a:xfrm>
        </p:grpSpPr>
        <p:pic>
          <p:nvPicPr>
            <p:cNvPr id="23583" name="Picture 2" descr="Vegitab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5791200"/>
              <a:ext cx="8610600" cy="696913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23584" name="Object 2"/>
            <p:cNvGraphicFramePr>
              <a:graphicFrameLocks noChangeAspect="1"/>
            </p:cNvGraphicFramePr>
            <p:nvPr/>
          </p:nvGraphicFramePr>
          <p:xfrm>
            <a:off x="1501775" y="5334000"/>
            <a:ext cx="8604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r:id="rId4" imgW="3535680" imgH="4450080" progId="MS_ClipArt_Gallery.2">
                    <p:embed/>
                  </p:oleObj>
                </mc:Choice>
                <mc:Fallback>
                  <p:oleObj r:id="rId4" imgW="3535680" imgH="4450080" progId="MS_ClipArt_Gallery.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01775" y="5334000"/>
                          <a:ext cx="860425" cy="838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5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8910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Picture 9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" y="0"/>
            <a:ext cx="11999934" cy="67942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1845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940" y="1841212"/>
            <a:ext cx="71899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trị vì đất nước của nhà Nguyễn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359" y="2615624"/>
            <a:ext cx="657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Vua triều Nguyễn ban hành bộ luật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2940" y="4484318"/>
            <a:ext cx="2981195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Bộ luật Gia Long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3849" y="3577814"/>
            <a:ext cx="7058151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Bảo vệ quyền hành tuyệt đối của nhà vua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849" y="4766154"/>
            <a:ext cx="4507772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Đề cao địa vị của quan lại.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3849" y="5912193"/>
            <a:ext cx="519847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Trừng trị tàn bạo kẻ chống đối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6661" y="4025009"/>
            <a:ext cx="1841328" cy="962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94135" y="5018762"/>
            <a:ext cx="18538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1"/>
          </p:cNvCxnSpPr>
          <p:nvPr/>
        </p:nvCxnSpPr>
        <p:spPr>
          <a:xfrm>
            <a:off x="3194135" y="5031288"/>
            <a:ext cx="1939714" cy="1173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8" grpId="0" animBg="1"/>
      <p:bldP spid="3" grpId="0" animBg="1"/>
      <p:bldP spid="4" grpId="0" animBg="1"/>
      <p:bldP spid="1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6" descr="Kết quả hình ảnh cho quang trung đại phá quan thanh"/>
          <p:cNvSpPr>
            <a:spLocks noChangeAspect="1"/>
          </p:cNvSpPr>
          <p:nvPr/>
        </p:nvSpPr>
        <p:spPr>
          <a:xfrm>
            <a:off x="1654176" y="-204787"/>
            <a:ext cx="339725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2000" dirty="0">
              <a:latin typeface="VNI-Avo" pitchFamily="2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014"/>
            <a:ext cx="4158840" cy="51669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7"/>
          <p:cNvGrpSpPr/>
          <p:nvPr/>
        </p:nvGrpSpPr>
        <p:grpSpPr>
          <a:xfrm>
            <a:off x="8081376" y="1691014"/>
            <a:ext cx="4110624" cy="5166986"/>
            <a:chOff x="-1996761" y="77058"/>
            <a:chExt cx="8228097" cy="5607050"/>
          </a:xfrm>
        </p:grpSpPr>
        <p:pic>
          <p:nvPicPr>
            <p:cNvPr id="26632" name="Picture 4" descr="Langtri"/>
            <p:cNvPicPr>
              <a:picLocks noChangeAspect="1"/>
            </p:cNvPicPr>
            <p:nvPr/>
          </p:nvPicPr>
          <p:blipFill>
            <a:blip r:embed="rId4">
              <a:lum bright="12000" contrast="12000"/>
            </a:blip>
            <a:stretch>
              <a:fillRect/>
            </a:stretch>
          </p:blipFill>
          <p:spPr>
            <a:xfrm>
              <a:off x="-1996761" y="77058"/>
              <a:ext cx="8228097" cy="560705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6633" name="Text Box 5"/>
            <p:cNvSpPr txBox="1"/>
            <p:nvPr/>
          </p:nvSpPr>
          <p:spPr>
            <a:xfrm>
              <a:off x="-1782606" y="5069637"/>
              <a:ext cx="7620002" cy="465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phạt lăng trì</a:t>
              </a: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158841" y="1691014"/>
            <a:ext cx="3922536" cy="5166986"/>
            <a:chOff x="3135720" y="1143000"/>
            <a:chExt cx="2807880" cy="3505200"/>
          </a:xfrm>
        </p:grpSpPr>
        <p:pic>
          <p:nvPicPr>
            <p:cNvPr id="26630" name="hs_imageresizer_container_31" descr="Tunhandiday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5720" y="1143000"/>
              <a:ext cx="2807880" cy="35052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6631" name="Text Box 5"/>
            <p:cNvSpPr txBox="1"/>
            <p:nvPr/>
          </p:nvSpPr>
          <p:spPr>
            <a:xfrm>
              <a:off x="3344985" y="4312085"/>
              <a:ext cx="2433438" cy="3297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đ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1752600" y="5780088"/>
            <a:ext cx="8610600" cy="696912"/>
            <a:chOff x="228600" y="5334000"/>
            <a:chExt cx="8610600" cy="1154113"/>
          </a:xfrm>
        </p:grpSpPr>
        <p:pic>
          <p:nvPicPr>
            <p:cNvPr id="28702" name="Picture 2" descr="Vegitab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791200"/>
              <a:ext cx="8610600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703" name="Object 2"/>
            <p:cNvGraphicFramePr>
              <a:graphicFrameLocks noChangeAspect="1"/>
            </p:cNvGraphicFramePr>
            <p:nvPr/>
          </p:nvGraphicFramePr>
          <p:xfrm>
            <a:off x="1501775" y="5334000"/>
            <a:ext cx="8604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Clip" r:id="rId5" imgW="3535680" imgH="4450080" progId="MS_ClipArt_Gallery.2">
                    <p:embed/>
                  </p:oleObj>
                </mc:Choice>
                <mc:Fallback>
                  <p:oleObj name="Clip" r:id="rId5" imgW="3535680" imgH="4450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775" y="5334000"/>
                          <a:ext cx="860425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38200" y="2534432"/>
            <a:ext cx="10896600" cy="3262313"/>
            <a:chOff x="606281" y="1292969"/>
            <a:chExt cx="7928119" cy="4041029"/>
          </a:xfrm>
        </p:grpSpPr>
        <p:grpSp>
          <p:nvGrpSpPr>
            <p:cNvPr id="28679" name="Group 5"/>
            <p:cNvGrpSpPr>
              <a:grpSpLocks/>
            </p:cNvGrpSpPr>
            <p:nvPr/>
          </p:nvGrpSpPr>
          <p:grpSpPr bwMode="auto">
            <a:xfrm rot="5400000">
              <a:off x="2549826" y="-650576"/>
              <a:ext cx="4041029" cy="7928119"/>
              <a:chOff x="1455" y="648"/>
              <a:chExt cx="1482" cy="2389"/>
            </a:xfrm>
          </p:grpSpPr>
          <p:grpSp>
            <p:nvGrpSpPr>
              <p:cNvPr id="28681" name="Group 6"/>
              <p:cNvGrpSpPr>
                <a:grpSpLocks/>
              </p:cNvGrpSpPr>
              <p:nvPr/>
            </p:nvGrpSpPr>
            <p:grpSpPr bwMode="auto">
              <a:xfrm>
                <a:off x="1455" y="648"/>
                <a:ext cx="1481" cy="184"/>
                <a:chOff x="1457" y="648"/>
                <a:chExt cx="1519" cy="188"/>
              </a:xfrm>
            </p:grpSpPr>
            <p:grpSp>
              <p:nvGrpSpPr>
                <p:cNvPr id="28693" name="Rectangle 7"/>
                <p:cNvGrpSpPr>
                  <a:grpSpLocks/>
                </p:cNvGrpSpPr>
                <p:nvPr/>
              </p:nvGrpSpPr>
              <p:grpSpPr bwMode="auto">
                <a:xfrm rot="-5400000">
                  <a:off x="2188" y="34"/>
                  <a:ext cx="73" cy="1432"/>
                  <a:chOff x="8083296" y="1402080"/>
                  <a:chExt cx="237744" cy="3017520"/>
                </a:xfrm>
              </p:grpSpPr>
              <p:pic>
                <p:nvPicPr>
                  <p:cNvPr id="28700" name="Rectangle 7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83296" y="1402080"/>
                    <a:ext cx="237744" cy="30175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701" name="Text Box 21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6702428" y="2804719"/>
                    <a:ext cx="2994870" cy="214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altLang="en-US" sz="2000">
                      <a:latin typeface="VNI-Avo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694" name="Oval 8"/>
                <p:cNvGrpSpPr>
                  <a:grpSpLocks/>
                </p:cNvGrpSpPr>
                <p:nvPr/>
              </p:nvGrpSpPr>
              <p:grpSpPr bwMode="auto">
                <a:xfrm rot="-5400000">
                  <a:off x="2848" y="702"/>
                  <a:ext cx="191" cy="75"/>
                  <a:chOff x="7924800" y="4346448"/>
                  <a:chExt cx="621792" cy="158496"/>
                </a:xfrm>
              </p:grpSpPr>
              <p:pic>
                <p:nvPicPr>
                  <p:cNvPr id="28698" name="Oval 8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24800" y="4346448"/>
                    <a:ext cx="621792" cy="1584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99" name="Text Box 24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187901" y="4214906"/>
                    <a:ext cx="95379" cy="4225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altLang="en-US" sz="2000">
                      <a:latin typeface="VNI-Avo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695" name="Oval 9"/>
                <p:cNvGrpSpPr>
                  <a:grpSpLocks/>
                </p:cNvGrpSpPr>
                <p:nvPr/>
              </p:nvGrpSpPr>
              <p:grpSpPr bwMode="auto">
                <a:xfrm rot="-5400000">
                  <a:off x="1393" y="706"/>
                  <a:ext cx="191" cy="75"/>
                  <a:chOff x="7912608" y="1280160"/>
                  <a:chExt cx="621792" cy="158496"/>
                </a:xfrm>
              </p:grpSpPr>
              <p:pic>
                <p:nvPicPr>
                  <p:cNvPr id="28696" name="Oval 9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12608" y="1280160"/>
                    <a:ext cx="621792" cy="1584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97" name="Text Box 27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174909" y="1148378"/>
                    <a:ext cx="95379" cy="4225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altLang="en-US" sz="2000">
                      <a:latin typeface="VNI-Avo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8682" name="Group 10"/>
              <p:cNvGrpSpPr>
                <a:grpSpLocks/>
              </p:cNvGrpSpPr>
              <p:nvPr/>
            </p:nvGrpSpPr>
            <p:grpSpPr bwMode="auto">
              <a:xfrm>
                <a:off x="1484" y="2851"/>
                <a:ext cx="1453" cy="186"/>
                <a:chOff x="1486" y="642"/>
                <a:chExt cx="1490" cy="190"/>
              </a:xfrm>
            </p:grpSpPr>
            <p:grpSp>
              <p:nvGrpSpPr>
                <p:cNvPr id="28684" name="Rectangle 11"/>
                <p:cNvGrpSpPr>
                  <a:grpSpLocks/>
                </p:cNvGrpSpPr>
                <p:nvPr/>
              </p:nvGrpSpPr>
              <p:grpSpPr bwMode="auto">
                <a:xfrm rot="-5400000">
                  <a:off x="2202" y="47"/>
                  <a:ext cx="77" cy="1405"/>
                  <a:chOff x="749808" y="1463040"/>
                  <a:chExt cx="249936" cy="2962656"/>
                </a:xfrm>
              </p:grpSpPr>
              <p:pic>
                <p:nvPicPr>
                  <p:cNvPr id="28691" name="Rectangle 11"/>
                  <p:cNvPicPr>
                    <a:picLocks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9808" y="1463040"/>
                    <a:ext cx="249936" cy="29626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92" name="Text Box 12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-593766" y="2831195"/>
                    <a:ext cx="2936413" cy="2241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altLang="en-US" sz="2000">
                      <a:latin typeface="VNI-Avo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685" name="Oval 12"/>
                <p:cNvGrpSpPr>
                  <a:grpSpLocks/>
                </p:cNvGrpSpPr>
                <p:nvPr/>
              </p:nvGrpSpPr>
              <p:grpSpPr bwMode="auto">
                <a:xfrm rot="-5400000">
                  <a:off x="2848" y="701"/>
                  <a:ext cx="193" cy="78"/>
                  <a:chOff x="591312" y="4346448"/>
                  <a:chExt cx="627888" cy="164592"/>
                </a:xfrm>
              </p:grpSpPr>
              <p:pic>
                <p:nvPicPr>
                  <p:cNvPr id="28689" name="Oval 12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312" y="4346448"/>
                    <a:ext cx="627888" cy="164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90" name="Text Box 15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7604" y="4217006"/>
                    <a:ext cx="95397" cy="4226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altLang="en-US" sz="2000">
                      <a:latin typeface="VNI-Avo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686" name="Oval 13"/>
                <p:cNvGrpSpPr>
                  <a:grpSpLocks/>
                </p:cNvGrpSpPr>
                <p:nvPr/>
              </p:nvGrpSpPr>
              <p:grpSpPr bwMode="auto">
                <a:xfrm rot="-5400000">
                  <a:off x="1421" y="696"/>
                  <a:ext cx="191" cy="75"/>
                  <a:chOff x="615696" y="1341120"/>
                  <a:chExt cx="621792" cy="158496"/>
                </a:xfrm>
              </p:grpSpPr>
              <p:pic>
                <p:nvPicPr>
                  <p:cNvPr id="28687" name="Oval 13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96" y="1341120"/>
                    <a:ext cx="621792" cy="1584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88" name="Text Box 18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77096" y="1211030"/>
                    <a:ext cx="95397" cy="4226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vi-VN" altLang="en-US" sz="2000">
                      <a:latin typeface="VNI-Avo" pitchFamily="2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1623" y="777"/>
                <a:ext cx="1146" cy="2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VNI-Avo" pitchFamily="2" charset="0"/>
                  <a:cs typeface="Times New Roman" pitchFamily="18" charset="0"/>
                </a:endParaRPr>
              </a:p>
            </p:txBody>
          </p:sp>
        </p:grpSp>
        <p:sp>
          <p:nvSpPr>
            <p:cNvPr id="28680" name="Rectangle 16" descr="Sphere"/>
            <p:cNvSpPr>
              <a:spLocks noChangeArrowheads="1"/>
            </p:cNvSpPr>
            <p:nvPr/>
          </p:nvSpPr>
          <p:spPr bwMode="auto">
            <a:xfrm>
              <a:off x="1049812" y="2236702"/>
              <a:ext cx="7086728" cy="285884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6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1802, Nguyễn Ánh lật đổ triều Tây Sơn, lập nên triều Nguyễn.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Các vua nhà Nguyễn dùng mọi biện pháp thâu tóm quyền hành vào tay mình.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18288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Avo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i="1" u="sng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học</a:t>
            </a:r>
            <a:endParaRPr lang="vi-VN" sz="4000" b="1" i="1" u="sng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0181" y="2542784"/>
            <a:ext cx="280871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5400"/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3945699"/>
            <a:ext cx="9624164" cy="2079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34819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/>
          <p:nvPr/>
        </p:nvSpPr>
        <p:spPr>
          <a:xfrm>
            <a:off x="87681" y="2330922"/>
            <a:ext cx="9144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ra đời trong ho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cảnh n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87683" y="3303150"/>
            <a:ext cx="121043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Sau khi vua Quang Trung qua đời, triều đại Tây Sơn yếu dần.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87681" y="4315263"/>
            <a:ext cx="1182457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Lợi dụng thời cơ đó Nguyễn Ánh tấn công nhà Tây Sơn.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-1" y="5337936"/>
            <a:ext cx="122880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Năm 1802 triều Tây Sơn bị sụp đổ, Nguyễn Ánh lên ngôi hoàng đế.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9425" y="57876"/>
            <a:ext cx="8455068" cy="1494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 NHANH HƠN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150114"/>
            <a:ext cx="317743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D. Cả 3 ý trên.</a:t>
            </a:r>
          </a:p>
        </p:txBody>
      </p:sp>
      <p:sp>
        <p:nvSpPr>
          <p:cNvPr id="3" name="Oval 2"/>
          <p:cNvSpPr/>
          <p:nvPr/>
        </p:nvSpPr>
        <p:spPr>
          <a:xfrm>
            <a:off x="0" y="6150114"/>
            <a:ext cx="601249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134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2" grpId="0" animBg="1"/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/>
          <p:nvPr/>
        </p:nvSpPr>
        <p:spPr>
          <a:xfrm>
            <a:off x="87681" y="2330922"/>
            <a:ext cx="93318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Nguyễn Ánh lên ngôi hoàng đế lấy hiệu là gì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87683" y="3303150"/>
            <a:ext cx="121043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Vua Minh Mạng.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87681" y="4315263"/>
            <a:ext cx="1182457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Vua Gia Long.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-1" y="5337936"/>
            <a:ext cx="122880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Vua Thiệu Trị 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9425" y="57876"/>
            <a:ext cx="8455068" cy="1494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 NHANH HƠN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150114"/>
            <a:ext cx="341960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D. Vua Tự Đức.</a:t>
            </a:r>
          </a:p>
        </p:txBody>
      </p:sp>
      <p:sp>
        <p:nvSpPr>
          <p:cNvPr id="3" name="Oval 2"/>
          <p:cNvSpPr/>
          <p:nvPr/>
        </p:nvSpPr>
        <p:spPr>
          <a:xfrm>
            <a:off x="-1" y="4253707"/>
            <a:ext cx="601249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13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2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4581" y="137786"/>
            <a:ext cx="791434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just"/>
            <a:r>
              <a:rPr lang="en-US" sz="5400"/>
              <a:t>Hãy chon đáp án đúng nhất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38" y="1640910"/>
            <a:ext cx="1112407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4800"/>
              <a:t>Câu 1: Chiếu khuyến nông quy định điều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69" y="2471907"/>
            <a:ext cx="1098217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914400" indent="-914400" algn="just">
              <a:buAutoNum type="alphaUcPeriod"/>
            </a:pPr>
            <a:r>
              <a:rPr lang="en-US" sz="4800"/>
              <a:t>Lệnh cho dân từng bỏ làng quê phải trở</a:t>
            </a:r>
          </a:p>
          <a:p>
            <a:pPr algn="just"/>
            <a:r>
              <a:rPr lang="en-US" sz="4800"/>
              <a:t>       về quê cũ để cày cấy.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82" y="4245270"/>
            <a:ext cx="1082219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sz="4800"/>
              <a:t>B. Lệnh cho dân phải khai phá ruộng hoan.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260" y="5369016"/>
            <a:ext cx="408785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sz="4800"/>
              <a:t>C. Cả hai ý trên.</a:t>
            </a:r>
          </a:p>
        </p:txBody>
      </p:sp>
      <p:sp>
        <p:nvSpPr>
          <p:cNvPr id="5" name="Oval 4"/>
          <p:cNvSpPr/>
          <p:nvPr/>
        </p:nvSpPr>
        <p:spPr>
          <a:xfrm>
            <a:off x="125260" y="5303875"/>
            <a:ext cx="601250" cy="83099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0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/>
          <p:nvPr/>
        </p:nvSpPr>
        <p:spPr>
          <a:xfrm>
            <a:off x="87681" y="2330922"/>
            <a:ext cx="945715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Nguyễn Ánh lê ngôi hoàng đế định đô ở đâu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87683" y="3303150"/>
            <a:ext cx="121043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Thăng Long.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87681" y="4315263"/>
            <a:ext cx="1182457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Hoa Lư.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-1" y="5337936"/>
            <a:ext cx="122880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Phú Xuân (Huế)  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9425" y="57876"/>
            <a:ext cx="8455068" cy="1494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 NHANH HƠN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150114"/>
            <a:ext cx="341960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D. Cả 3 ý trên.</a:t>
            </a:r>
          </a:p>
        </p:txBody>
      </p:sp>
      <p:sp>
        <p:nvSpPr>
          <p:cNvPr id="3" name="Oval 2"/>
          <p:cNvSpPr/>
          <p:nvPr/>
        </p:nvSpPr>
        <p:spPr>
          <a:xfrm>
            <a:off x="-1" y="5214825"/>
            <a:ext cx="601249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058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2" grpId="0" animBg="1"/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/>
          <p:nvPr/>
        </p:nvSpPr>
        <p:spPr>
          <a:xfrm>
            <a:off x="87680" y="2330922"/>
            <a:ext cx="1168678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Bộ luật Gia Long thời Nguyễn có những qui định gì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87683" y="3303150"/>
            <a:ext cx="121043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/>
              <a:t>Bảo vệ quyền hành tuyệt đối của nhà vua</a:t>
            </a: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87681" y="4315263"/>
            <a:ext cx="1182457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/>
              <a:t>Đề cao địa vị của quan lại</a:t>
            </a: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-1" y="5337936"/>
            <a:ext cx="122880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/>
              <a:t>Trừng trị tàn bạo kẻ chống đối</a:t>
            </a:r>
            <a:r>
              <a:rPr lang="nl-NL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9425" y="57876"/>
            <a:ext cx="8455068" cy="1494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 NHANH HƠN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150114"/>
            <a:ext cx="341960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D. Cả 3 ý trên.</a:t>
            </a:r>
          </a:p>
        </p:txBody>
      </p:sp>
      <p:sp>
        <p:nvSpPr>
          <p:cNvPr id="3" name="Oval 2"/>
          <p:cNvSpPr/>
          <p:nvPr/>
        </p:nvSpPr>
        <p:spPr>
          <a:xfrm>
            <a:off x="-1" y="6150114"/>
            <a:ext cx="601249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8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2" grpId="0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32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4581" y="137786"/>
            <a:ext cx="791434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just"/>
            <a:r>
              <a:rPr lang="en-US" sz="5400"/>
              <a:t>Hãy chon đáp án đúng nhất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88" y="1590806"/>
            <a:ext cx="118774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4800"/>
              <a:t>Câu 2: Tác dụng của “ Chiếu khuyến nông là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82" y="2884583"/>
            <a:ext cx="110292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A. Mùa màn tốt tươi, xóm làng thanh bình.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82" y="4245270"/>
            <a:ext cx="895860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B. Đất hoang không được khai pha.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260" y="5369016"/>
            <a:ext cx="1067933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C. Đời sống nhân dân gặp nhiều khó khăn.</a:t>
            </a:r>
          </a:p>
        </p:txBody>
      </p:sp>
      <p:sp>
        <p:nvSpPr>
          <p:cNvPr id="5" name="Oval 4"/>
          <p:cNvSpPr/>
          <p:nvPr/>
        </p:nvSpPr>
        <p:spPr>
          <a:xfrm>
            <a:off x="75314" y="2852723"/>
            <a:ext cx="601250" cy="83099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FF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26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4581" y="137786"/>
            <a:ext cx="791434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just"/>
            <a:r>
              <a:rPr lang="en-US" sz="5400"/>
              <a:t>Hãy chon đáp án đúng nhất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88" y="1590806"/>
            <a:ext cx="1212658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/>
              <a:t>Câu 3: Tại sao vua Quang Trung lại đề cao chữ Nôm?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82" y="2884583"/>
            <a:ext cx="98559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A. Vì vua Quang Trung thích chữ Nôm.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82" y="3992262"/>
            <a:ext cx="1007455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B. Vì vua Quang Trung muốn bảo tồn và</a:t>
            </a:r>
          </a:p>
          <a:p>
            <a:r>
              <a:rPr lang="en-US" sz="4800"/>
              <a:t> phát triển chữ viết của dân tộc.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82" y="5814930"/>
            <a:ext cx="10064037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C. Vì nhân dân ta ai cũng biết chữ Nôm.</a:t>
            </a:r>
          </a:p>
        </p:txBody>
      </p:sp>
      <p:sp>
        <p:nvSpPr>
          <p:cNvPr id="5" name="Oval 4"/>
          <p:cNvSpPr/>
          <p:nvPr/>
        </p:nvSpPr>
        <p:spPr>
          <a:xfrm>
            <a:off x="0" y="3924625"/>
            <a:ext cx="713984" cy="83099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>
                <a:solidFill>
                  <a:srgbClr val="FFFF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5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4581" y="137786"/>
            <a:ext cx="791434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just"/>
            <a:r>
              <a:rPr lang="en-US" sz="5400"/>
              <a:t>Hãy chon đáp án đúng nhất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82" y="1333511"/>
            <a:ext cx="11090793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/>
              <a:t>Câu 4: Vua Quang Trung ban bố “Chiếu lập học”</a:t>
            </a:r>
          </a:p>
          <a:p>
            <a:r>
              <a:rPr lang="en-US" sz="4400"/>
              <a:t> nhằm mục đích để làm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82" y="2884583"/>
            <a:ext cx="1110733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A. Khuyến khích việc học tập của nhân dân.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82" y="3992262"/>
            <a:ext cx="1165126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B. Nâng cao dân trí để xây dụng một đất nước</a:t>
            </a:r>
          </a:p>
          <a:p>
            <a:r>
              <a:rPr lang="en-US" sz="4800"/>
              <a:t> cường thịnh và giào mạnh.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82" y="5814930"/>
            <a:ext cx="408785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/>
              <a:t>C. Cả hai ý trên.</a:t>
            </a:r>
          </a:p>
        </p:txBody>
      </p:sp>
      <p:sp>
        <p:nvSpPr>
          <p:cNvPr id="5" name="Oval 4"/>
          <p:cNvSpPr/>
          <p:nvPr/>
        </p:nvSpPr>
        <p:spPr>
          <a:xfrm>
            <a:off x="-37578" y="5814929"/>
            <a:ext cx="713984" cy="83099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89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1752600" y="6043134"/>
            <a:ext cx="8610600" cy="696912"/>
            <a:chOff x="228600" y="5334000"/>
            <a:chExt cx="8610600" cy="1154113"/>
          </a:xfrm>
        </p:grpSpPr>
        <p:pic>
          <p:nvPicPr>
            <p:cNvPr id="7179" name="Picture 2" descr="Vegitab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791200"/>
              <a:ext cx="8610600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80" name="Object 2"/>
            <p:cNvGraphicFramePr>
              <a:graphicFrameLocks noChangeAspect="1"/>
            </p:cNvGraphicFramePr>
            <p:nvPr/>
          </p:nvGraphicFramePr>
          <p:xfrm>
            <a:off x="1501775" y="5334000"/>
            <a:ext cx="8604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5" imgW="3535680" imgH="4450080" progId="MS_ClipArt_Gallery.2">
                    <p:embed/>
                  </p:oleObj>
                </mc:Choice>
                <mc:Fallback>
                  <p:oleObj name="Clip" r:id="rId5" imgW="3535680" imgH="4450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775" y="5334000"/>
                          <a:ext cx="860425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5400000">
            <a:off x="4775978" y="2205013"/>
            <a:ext cx="1248610" cy="3028167"/>
            <a:chOff x="4876800" y="2895345"/>
            <a:chExt cx="685800" cy="1143000"/>
          </a:xfrm>
        </p:grpSpPr>
        <p:cxnSp>
          <p:nvCxnSpPr>
            <p:cNvPr id="7177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4876800" y="2895345"/>
              <a:ext cx="608648" cy="571500"/>
            </a:xfrm>
            <a:prstGeom prst="straightConnector1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Straight Arrow Connector 12"/>
            <p:cNvCxnSpPr>
              <a:cxnSpLocks noChangeShapeType="1"/>
            </p:cNvCxnSpPr>
            <p:nvPr/>
          </p:nvCxnSpPr>
          <p:spPr bwMode="auto">
            <a:xfrm>
              <a:off x="4876800" y="3466845"/>
              <a:ext cx="685800" cy="571500"/>
            </a:xfrm>
            <a:prstGeom prst="straightConnector1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3400" y="4499048"/>
            <a:ext cx="4965526" cy="11430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Giai đoạn độc lập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    ( 1802- 1858)</a:t>
            </a:r>
            <a:endParaRPr lang="vi-VN" altLang="en-US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22516" y="4343400"/>
            <a:ext cx="5964476" cy="16002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Giai đoạn bị Thực Dân Pháp xâm lược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( 1858- 1945)</a:t>
            </a:r>
            <a:endParaRPr lang="vi-VN" altLang="en-US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152400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425885" y="1161185"/>
            <a:ext cx="11235847" cy="193899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Triều đại phong kiến cuối cùng trong lịch sử Việt Nam là triều nhà Nguyễn(1802- 1945) cai trị 143 năm trải qua 13 đời vua. </a:t>
            </a:r>
            <a:endParaRPr lang="en-US" altLang="en-US" sz="40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pic>
        <p:nvPicPr>
          <p:cNvPr id="37893" name="Picture 5" descr="Picture1h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211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0" y="18288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đầu 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</a:t>
            </a: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( 1802 – 1858)</a:t>
            </a:r>
            <a:r>
              <a:rPr lang="vi-VN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Nhà Nguyễn thành lập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50729" y="1828800"/>
            <a:ext cx="71168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học bài này các em biết:</a:t>
            </a:r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19 tháng 04 năm 2023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7890" y="3277644"/>
            <a:ext cx="1191225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Nhà Nguyễn ra đời trong hoàn cảnh nào, kinh đô đóng ở đâu và một số ông vua đầu thời Nguyễn.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7890" y="4726488"/>
            <a:ext cx="1191225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Nhà Nguyễn thiết lập một chế độ quân chủ rất hà khắc và chặt chẽ để bảo vệ quyền lợi của dòng họ mình.</a:t>
            </a:r>
          </a:p>
        </p:txBody>
      </p:sp>
    </p:spTree>
    <p:extLst>
      <p:ext uri="{BB962C8B-B14F-4D97-AF65-F5344CB8AC3E}">
        <p14:creationId xmlns:p14="http://schemas.microsoft.com/office/powerpoint/2010/main" val="2307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1437</Words>
  <Application>Microsoft Office PowerPoint</Application>
  <PresentationFormat>Widescreen</PresentationFormat>
  <Paragraphs>178</Paragraphs>
  <Slides>32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Clip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2023-04-16T23:55:24Z</dcterms:created>
  <dcterms:modified xsi:type="dcterms:W3CDTF">2023-04-21T07:53:33Z</dcterms:modified>
</cp:coreProperties>
</file>