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83" r:id="rId3"/>
    <p:sldId id="256" r:id="rId4"/>
    <p:sldId id="265" r:id="rId5"/>
    <p:sldId id="257" r:id="rId6"/>
    <p:sldId id="258" r:id="rId7"/>
    <p:sldId id="259" r:id="rId8"/>
    <p:sldId id="273" r:id="rId9"/>
    <p:sldId id="274" r:id="rId10"/>
    <p:sldId id="280" r:id="rId11"/>
    <p:sldId id="275" r:id="rId12"/>
    <p:sldId id="262" r:id="rId13"/>
    <p:sldId id="261" r:id="rId14"/>
    <p:sldId id="263" r:id="rId15"/>
    <p:sldId id="276" r:id="rId16"/>
    <p:sldId id="277" r:id="rId17"/>
    <p:sldId id="278" r:id="rId18"/>
    <p:sldId id="284" r:id="rId19"/>
    <p:sldId id="266" r:id="rId20"/>
    <p:sldId id="279" r:id="rId21"/>
    <p:sldId id="268" r:id="rId22"/>
    <p:sldId id="269" r:id="rId23"/>
    <p:sldId id="270" r:id="rId24"/>
    <p:sldId id="27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41" autoAdjust="0"/>
    <p:restoredTop sz="92895" autoAdjust="0"/>
  </p:normalViewPr>
  <p:slideViewPr>
    <p:cSldViewPr>
      <p:cViewPr>
        <p:scale>
          <a:sx n="75" d="100"/>
          <a:sy n="75" d="100"/>
        </p:scale>
        <p:origin x="-18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10F84-19ED-461C-B413-7356F516EEE9}" type="datetimeFigureOut">
              <a:rPr lang="en-US" smtClean="0"/>
              <a:t>03/05/2019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130C0-093A-4801-AB4C-7C6F07C8B9B6}" type="slidenum">
              <a:rPr lang="en-US" smtClean="0"/>
              <a:t>‹#›</a:t>
            </a:fld>
            <a:endParaRPr lang="en-US"/>
          </a:p>
        </p:txBody>
      </p:sp>
    </p:spTree>
    <p:extLst>
      <p:ext uri="{BB962C8B-B14F-4D97-AF65-F5344CB8AC3E}">
        <p14:creationId xmlns:p14="http://schemas.microsoft.com/office/powerpoint/2010/main" val="165691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1B10FFFF-F07A-4467-8179-3C1590AAD3CB}" type="slidenum">
              <a:rPr lang="en-US">
                <a:latin typeface="Arial" charset="0"/>
              </a:rPr>
              <a:pPr eaLnBrk="1" hangingPunct="1"/>
              <a:t>2</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A94E2-94C8-43F2-9228-343BA6AB37DF}" type="slidenum">
              <a:rPr lang="en-US"/>
              <a:pPr/>
              <a:t>8</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E58E4-377E-42C8-8806-6590DE29CB45}" type="slidenum">
              <a:rPr lang="en-US"/>
              <a:pPr/>
              <a:t>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F97E2-B68E-4F86-BCFB-01758B8CCD25}" type="slidenum">
              <a:rPr lang="en-US"/>
              <a:pPr/>
              <a:t>11</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DC818-ED81-48C8-B829-6D20DD45C4E1}" type="slidenum">
              <a:rPr lang="en-US"/>
              <a:pPr/>
              <a:t>16</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C1F2D1-C1A3-49E6-B6D1-56AAD866429E}" type="slidenum">
              <a:rPr lang="en-US"/>
              <a:pPr/>
              <a:t>17</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130C0-093A-4801-AB4C-7C6F07C8B9B6}" type="slidenum">
              <a:rPr lang="en-US" smtClean="0"/>
              <a:t>21</a:t>
            </a:fld>
            <a:endParaRPr lang="en-US"/>
          </a:p>
        </p:txBody>
      </p:sp>
    </p:spTree>
    <p:extLst>
      <p:ext uri="{BB962C8B-B14F-4D97-AF65-F5344CB8AC3E}">
        <p14:creationId xmlns:p14="http://schemas.microsoft.com/office/powerpoint/2010/main" val="403872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2E4B7-0196-4039-B663-0795D9B57BA0}" type="datetimeFigureOut">
              <a:rPr lang="en-US"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332108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2E4B7-0196-4039-B663-0795D9B57BA0}" type="datetimeFigureOut">
              <a:rPr lang="en-US"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297258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2E4B7-0196-4039-B663-0795D9B57BA0}" type="datetimeFigureOut">
              <a:rPr lang="en-US"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241819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2E4B7-0196-4039-B663-0795D9B57BA0}" type="datetimeFigureOut">
              <a:rPr lang="en-US"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147372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2E4B7-0196-4039-B663-0795D9B57BA0}" type="datetimeFigureOut">
              <a:rPr lang="en-US" smtClean="0"/>
              <a:t>03/05/2019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14885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2E4B7-0196-4039-B663-0795D9B57BA0}" type="datetimeFigureOut">
              <a:rPr lang="en-US" smtClean="0"/>
              <a:t>03/05/2019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135942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2E4B7-0196-4039-B663-0795D9B57BA0}" type="datetimeFigureOut">
              <a:rPr lang="en-US" smtClean="0"/>
              <a:t>03/05/2019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61568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2E4B7-0196-4039-B663-0795D9B57BA0}" type="datetimeFigureOut">
              <a:rPr lang="en-US" smtClean="0"/>
              <a:t>03/05/2019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50167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2E4B7-0196-4039-B663-0795D9B57BA0}" type="datetimeFigureOut">
              <a:rPr lang="en-US" smtClean="0"/>
              <a:t>03/05/2019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4471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2E4B7-0196-4039-B663-0795D9B57BA0}" type="datetimeFigureOut">
              <a:rPr lang="en-US" smtClean="0"/>
              <a:t>03/05/2019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91231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2E4B7-0196-4039-B663-0795D9B57BA0}" type="datetimeFigureOut">
              <a:rPr lang="en-US" smtClean="0"/>
              <a:t>03/05/2019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3379B-5FA0-489C-8655-711CEAEB2E60}" type="slidenum">
              <a:rPr lang="en-US" smtClean="0"/>
              <a:t>‹#›</a:t>
            </a:fld>
            <a:endParaRPr lang="en-US"/>
          </a:p>
        </p:txBody>
      </p:sp>
    </p:spTree>
    <p:extLst>
      <p:ext uri="{BB962C8B-B14F-4D97-AF65-F5344CB8AC3E}">
        <p14:creationId xmlns:p14="http://schemas.microsoft.com/office/powerpoint/2010/main" val="6610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2E4B7-0196-4039-B663-0795D9B57BA0}" type="datetimeFigureOut">
              <a:rPr lang="en-US" smtClean="0"/>
              <a:t>03/05/2019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3379B-5FA0-489C-8655-711CEAEB2E60}" type="slidenum">
              <a:rPr lang="en-US" smtClean="0"/>
              <a:t>‹#›</a:t>
            </a:fld>
            <a:endParaRPr lang="en-US"/>
          </a:p>
        </p:txBody>
      </p:sp>
    </p:spTree>
    <p:extLst>
      <p:ext uri="{BB962C8B-B14F-4D97-AF65-F5344CB8AC3E}">
        <p14:creationId xmlns:p14="http://schemas.microsoft.com/office/powerpoint/2010/main" val="422562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http://photo.ipvnn.com/files/2010/Dien-vien-Han-Quoc/01091616-2.jpg" TargetMode="External"/><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http://quatangtutraitim.vn/UserFiles/Image/12673821251729459.jpg" TargetMode="External"/><Relationship Id="rId5" Type="http://schemas.openxmlformats.org/officeDocument/2006/relationships/image" Target="../media/image23.jpeg"/><Relationship Id="rId10" Type="http://schemas.openxmlformats.org/officeDocument/2006/relationships/image" Target="../media/image26.jpg"/><Relationship Id="rId4" Type="http://schemas.openxmlformats.org/officeDocument/2006/relationships/image" Target="../media/image22.jpe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 Id="rId5" Type="http://schemas.openxmlformats.org/officeDocument/2006/relationships/image" Target="../media/image42.jp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295400" y="33635"/>
            <a:ext cx="6172200" cy="923330"/>
          </a:xfrm>
          <a:prstGeom prst="rect">
            <a:avLst/>
          </a:prstGeom>
          <a:solidFill>
            <a:schemeClr val="bg1"/>
          </a:solidFill>
        </p:spPr>
        <p:txBody>
          <a:bodyPr wrap="square" lIns="91440" tIns="45720" rIns="91440" bIns="45720">
            <a:spAutoFit/>
          </a:bodyPr>
          <a:lstStyle/>
          <a:p>
            <a:pPr algn="ctr"/>
            <a:r>
              <a:rPr lang="en-US" sz="5400" b="1" cap="all" spc="0"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Nhóm</a:t>
            </a:r>
            <a:r>
              <a:rPr lang="en-US"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1</a:t>
            </a:r>
            <a:endParaRPr 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513591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8229600" cy="1143000"/>
          </a:xfrm>
        </p:spPr>
        <p:txBody>
          <a:bodyPr>
            <a:normAutofit/>
          </a:bodyPr>
          <a:lstStyle/>
          <a:p>
            <a:pPr algn="just"/>
            <a:r>
              <a:rPr lang="en-US" i="1" dirty="0" smtClean="0">
                <a:solidFill>
                  <a:schemeClr val="bg1"/>
                </a:solidFill>
                <a:latin typeface="Times New Roman" pitchFamily="18" charset="0"/>
                <a:cs typeface="Times New Roman" pitchFamily="18" charset="0"/>
              </a:rPr>
              <a:t>co</a:t>
            </a:r>
            <a:endParaRPr lang="en-US" i="1" dirty="0">
              <a:solidFill>
                <a:schemeClr val="bg1"/>
              </a:solidFill>
              <a:latin typeface="Times New Roman" pitchFamily="18" charset="0"/>
              <a:cs typeface="Times New Roman" pitchFamily="18" charset="0"/>
            </a:endParaRPr>
          </a:p>
        </p:txBody>
      </p:sp>
      <p:sp>
        <p:nvSpPr>
          <p:cNvPr id="5" name="TextBox 4"/>
          <p:cNvSpPr txBox="1"/>
          <p:nvPr/>
        </p:nvSpPr>
        <p:spPr>
          <a:xfrm>
            <a:off x="228600" y="990600"/>
            <a:ext cx="8305800" cy="3785652"/>
          </a:xfrm>
          <a:prstGeom prst="rect">
            <a:avLst/>
          </a:prstGeom>
          <a:noFill/>
        </p:spPr>
        <p:txBody>
          <a:bodyPr wrap="square" rtlCol="0">
            <a:spAutoFit/>
          </a:bodyPr>
          <a:lstStyle/>
          <a:p>
            <a:pPr algn="just"/>
            <a:r>
              <a:rPr lang="en-US" sz="4000" dirty="0" smtClean="0">
                <a:latin typeface="Times New Roman" pitchFamily="18" charset="0"/>
                <a:cs typeface="Times New Roman" pitchFamily="18" charset="0"/>
              </a:rPr>
              <a:t>	Rau </a:t>
            </a:r>
            <a:r>
              <a:rPr lang="en-US" sz="4000" dirty="0" err="1" smtClean="0">
                <a:latin typeface="Times New Roman" pitchFamily="18" charset="0"/>
                <a:cs typeface="Times New Roman" pitchFamily="18" charset="0"/>
              </a:rPr>
              <a:t>được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dùng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bữa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dùng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nuôi</a:t>
            </a:r>
            <a:r>
              <a:rPr lang="en-US" sz="4000" dirty="0" smtClean="0">
                <a:latin typeface="Times New Roman" pitchFamily="18" charset="0"/>
                <a:cs typeface="Times New Roman" pitchFamily="18" charset="0"/>
              </a:rPr>
              <a:t>.</a:t>
            </a:r>
          </a:p>
          <a:p>
            <a:pPr algn="just"/>
            <a:r>
              <a:rPr lang="en-US" sz="4000" dirty="0" smtClean="0">
                <a:latin typeface="Times New Roman" pitchFamily="18" charset="0"/>
                <a:cs typeface="Times New Roman" pitchFamily="18" charset="0"/>
              </a:rPr>
              <a:t>	Rau </a:t>
            </a:r>
            <a:r>
              <a:rPr lang="en-US" sz="4000" dirty="0" err="1" smtClean="0">
                <a:latin typeface="Times New Roman" pitchFamily="18" charset="0"/>
                <a:cs typeface="Times New Roman" pitchFamily="18" charset="0"/>
              </a:rPr>
              <a:t>cung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cấp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vitamin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tốt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khỏe</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giúp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việc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tiêu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hóa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được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dễ</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dàng</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TextBox 2"/>
          <p:cNvSpPr txBox="1"/>
          <p:nvPr/>
        </p:nvSpPr>
        <p:spPr>
          <a:xfrm>
            <a:off x="2971800" y="228600"/>
            <a:ext cx="25908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KẾT LUẬN</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546245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7" name="Text Box 13"/>
          <p:cNvSpPr txBox="1">
            <a:spLocks noChangeArrowheads="1"/>
          </p:cNvSpPr>
          <p:nvPr/>
        </p:nvSpPr>
        <p:spPr bwMode="auto">
          <a:xfrm>
            <a:off x="1001713" y="338454"/>
            <a:ext cx="61209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err="1" smtClean="0">
                <a:solidFill>
                  <a:srgbClr val="FF0000"/>
                </a:solidFill>
                <a:latin typeface="Times New Roman" pitchFamily="18" charset="0"/>
                <a:cs typeface="Times New Roman" pitchFamily="18" charset="0"/>
              </a:rPr>
              <a:t>Kể</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loại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a:t>
            </a:r>
          </a:p>
        </p:txBody>
      </p:sp>
      <p:sp>
        <p:nvSpPr>
          <p:cNvPr id="72731" name="Text Box 27"/>
          <p:cNvSpPr txBox="1">
            <a:spLocks noChangeArrowheads="1"/>
          </p:cNvSpPr>
          <p:nvPr/>
        </p:nvSpPr>
        <p:spPr bwMode="auto">
          <a:xfrm>
            <a:off x="2209800" y="1828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itchFamily="18" charset="0"/>
              <a:cs typeface="Times New Roman" pitchFamily="18" charset="0"/>
            </a:endParaRPr>
          </a:p>
        </p:txBody>
      </p:sp>
      <p:pic>
        <p:nvPicPr>
          <p:cNvPr id="72744" name="Picture 40" descr="hoa s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63" y="1439211"/>
            <a:ext cx="2725503" cy="252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55" name="Picture 51" descr="DSC004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7009" y="1458306"/>
            <a:ext cx="2997221" cy="2527433"/>
          </a:xfrm>
          <a:prstGeom prst="rect">
            <a:avLst/>
          </a:prstGeom>
          <a:noFill/>
          <a:extLst>
            <a:ext uri="{909E8E84-426E-40DD-AFC4-6F175D3DCCD1}">
              <a14:hiddenFill xmlns:a14="http://schemas.microsoft.com/office/drawing/2010/main">
                <a:solidFill>
                  <a:srgbClr val="FFFFFF"/>
                </a:solidFill>
              </a14:hiddenFill>
            </a:ext>
          </a:extLst>
        </p:spPr>
      </p:pic>
      <p:pic>
        <p:nvPicPr>
          <p:cNvPr id="72768" name="il_fi" descr="http://quatangtutraitim.vn/UserFiles/Image/12673821251729459.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076268" y="4089424"/>
            <a:ext cx="2958701" cy="261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69" name="il_fi" descr="http://photo.ipvnn.com/files/2010/Dien-vien-Han-Quoc/01091616-2.jpg"/>
          <p:cNvPicPr>
            <a:picLocks noChangeAspect="1" noChangeArrowheads="1"/>
          </p:cNvPicPr>
          <p:nvPr/>
        </p:nvPicPr>
        <p:blipFill>
          <a:blip r:embed="rId7" r:link="rId8">
            <a:extLst>
              <a:ext uri="{28A0092B-C50C-407E-A947-70E740481C1C}">
                <a14:useLocalDpi xmlns:a14="http://schemas.microsoft.com/office/drawing/2010/main" val="0"/>
              </a:ext>
            </a:extLst>
          </a:blip>
          <a:srcRect l="3030" t="12903" r="3030"/>
          <a:stretch>
            <a:fillRect/>
          </a:stretch>
        </p:blipFill>
        <p:spPr bwMode="auto">
          <a:xfrm>
            <a:off x="2971800" y="1452043"/>
            <a:ext cx="3017521"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78" name="Rectangle 74"/>
          <p:cNvSpPr>
            <a:spLocks noChangeArrowheads="1"/>
          </p:cNvSpPr>
          <p:nvPr/>
        </p:nvSpPr>
        <p:spPr bwMode="auto">
          <a:xfrm>
            <a:off x="-1" y="2509845"/>
            <a:ext cx="112087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latin typeface="Times New Roman" pitchFamily="18" charset="0"/>
              <a:cs typeface="Times New Roman" pitchFamily="18" charset="0"/>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563" y="4050090"/>
            <a:ext cx="2725503" cy="2605790"/>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799" y="4050090"/>
            <a:ext cx="3017521" cy="2605789"/>
          </a:xfrm>
          <a:prstGeom prst="rect">
            <a:avLst/>
          </a:prstGeom>
        </p:spPr>
      </p:pic>
    </p:spTree>
    <p:extLst>
      <p:ext uri="{BB962C8B-B14F-4D97-AF65-F5344CB8AC3E}">
        <p14:creationId xmlns:p14="http://schemas.microsoft.com/office/powerpoint/2010/main" val="3785667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2717"/>
                                        </p:tgtEl>
                                        <p:attrNameLst>
                                          <p:attrName>style.visibility</p:attrName>
                                        </p:attrNameLst>
                                      </p:cBhvr>
                                      <p:to>
                                        <p:strVal val="visible"/>
                                      </p:to>
                                    </p:set>
                                    <p:animEffect transition="in" filter="box(in)">
                                      <p:cBhvr>
                                        <p:cTn id="7" dur="500"/>
                                        <p:tgtEl>
                                          <p:spTgt spid="727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2744"/>
                                        </p:tgtEl>
                                        <p:attrNameLst>
                                          <p:attrName>style.visibility</p:attrName>
                                        </p:attrNameLst>
                                      </p:cBhvr>
                                      <p:to>
                                        <p:strVal val="visible"/>
                                      </p:to>
                                    </p:set>
                                    <p:animEffect transition="in" filter="barn(inVertical)">
                                      <p:cBhvr>
                                        <p:cTn id="12" dur="500"/>
                                        <p:tgtEl>
                                          <p:spTgt spid="72744"/>
                                        </p:tgtEl>
                                      </p:cBhvr>
                                    </p:animEffect>
                                  </p:childTnLst>
                                </p:cTn>
                              </p:par>
                              <p:par>
                                <p:cTn id="13" presetID="16" presetClass="entr" presetSubtype="21" fill="hold" nodeType="withEffect">
                                  <p:stCondLst>
                                    <p:cond delay="0"/>
                                  </p:stCondLst>
                                  <p:childTnLst>
                                    <p:set>
                                      <p:cBhvr>
                                        <p:cTn id="14" dur="1" fill="hold">
                                          <p:stCondLst>
                                            <p:cond delay="0"/>
                                          </p:stCondLst>
                                        </p:cTn>
                                        <p:tgtEl>
                                          <p:spTgt spid="72755"/>
                                        </p:tgtEl>
                                        <p:attrNameLst>
                                          <p:attrName>style.visibility</p:attrName>
                                        </p:attrNameLst>
                                      </p:cBhvr>
                                      <p:to>
                                        <p:strVal val="visible"/>
                                      </p:to>
                                    </p:set>
                                    <p:animEffect transition="in" filter="barn(inVertical)">
                                      <p:cBhvr>
                                        <p:cTn id="15" dur="500"/>
                                        <p:tgtEl>
                                          <p:spTgt spid="72755"/>
                                        </p:tgtEl>
                                      </p:cBhvr>
                                    </p:animEffect>
                                  </p:childTnLst>
                                </p:cTn>
                              </p:par>
                              <p:par>
                                <p:cTn id="16" presetID="16" presetClass="entr" presetSubtype="21" fill="hold" nodeType="withEffect">
                                  <p:stCondLst>
                                    <p:cond delay="0"/>
                                  </p:stCondLst>
                                  <p:childTnLst>
                                    <p:set>
                                      <p:cBhvr>
                                        <p:cTn id="17" dur="1" fill="hold">
                                          <p:stCondLst>
                                            <p:cond delay="0"/>
                                          </p:stCondLst>
                                        </p:cTn>
                                        <p:tgtEl>
                                          <p:spTgt spid="72768"/>
                                        </p:tgtEl>
                                        <p:attrNameLst>
                                          <p:attrName>style.visibility</p:attrName>
                                        </p:attrNameLst>
                                      </p:cBhvr>
                                      <p:to>
                                        <p:strVal val="visible"/>
                                      </p:to>
                                    </p:set>
                                    <p:animEffect transition="in" filter="barn(inVertical)">
                                      <p:cBhvr>
                                        <p:cTn id="18" dur="500"/>
                                        <p:tgtEl>
                                          <p:spTgt spid="72768"/>
                                        </p:tgtEl>
                                      </p:cBhvr>
                                    </p:animEffect>
                                  </p:childTnLst>
                                </p:cTn>
                              </p:par>
                              <p:par>
                                <p:cTn id="19" presetID="16" presetClass="entr" presetSubtype="21" fill="hold" nodeType="withEffect">
                                  <p:stCondLst>
                                    <p:cond delay="0"/>
                                  </p:stCondLst>
                                  <p:childTnLst>
                                    <p:set>
                                      <p:cBhvr>
                                        <p:cTn id="20" dur="1" fill="hold">
                                          <p:stCondLst>
                                            <p:cond delay="0"/>
                                          </p:stCondLst>
                                        </p:cTn>
                                        <p:tgtEl>
                                          <p:spTgt spid="72769"/>
                                        </p:tgtEl>
                                        <p:attrNameLst>
                                          <p:attrName>style.visibility</p:attrName>
                                        </p:attrNameLst>
                                      </p:cBhvr>
                                      <p:to>
                                        <p:strVal val="visible"/>
                                      </p:to>
                                    </p:set>
                                    <p:animEffect transition="in" filter="barn(inVertical)">
                                      <p:cBhvr>
                                        <p:cTn id="21" dur="500"/>
                                        <p:tgtEl>
                                          <p:spTgt spid="72769"/>
                                        </p:tgtEl>
                                      </p:cBhvr>
                                    </p:animEffect>
                                  </p:childTnLst>
                                </p:cTn>
                              </p:par>
                              <p:par>
                                <p:cTn id="22" presetID="16" presetClass="entr" presetSubtype="21" fill="hold" grpId="0" nodeType="withEffect" nodePh="1">
                                  <p:stCondLst>
                                    <p:cond delay="0"/>
                                  </p:stCondLst>
                                  <p:endCondLst>
                                    <p:cond evt="begin" delay="0">
                                      <p:tn val="22"/>
                                    </p:cond>
                                  </p:endCondLst>
                                  <p:childTnLst>
                                    <p:set>
                                      <p:cBhvr>
                                        <p:cTn id="23" dur="1" fill="hold">
                                          <p:stCondLst>
                                            <p:cond delay="0"/>
                                          </p:stCondLst>
                                        </p:cTn>
                                        <p:tgtEl>
                                          <p:spTgt spid="72731"/>
                                        </p:tgtEl>
                                        <p:attrNameLst>
                                          <p:attrName>style.visibility</p:attrName>
                                        </p:attrNameLst>
                                      </p:cBhvr>
                                      <p:to>
                                        <p:strVal val="visible"/>
                                      </p:to>
                                    </p:set>
                                    <p:animEffect transition="in" filter="barn(inVertical)">
                                      <p:cBhvr>
                                        <p:cTn id="24" dur="500"/>
                                        <p:tgtEl>
                                          <p:spTgt spid="72731"/>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p:bldP spid="727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00" y="2921046"/>
            <a:ext cx="10896600" cy="762000"/>
          </a:xfrm>
        </p:spPr>
        <p:txBody>
          <a:bodyPr>
            <a:noAutofit/>
          </a:bodyPr>
          <a:lstStyle/>
          <a:p>
            <a:r>
              <a:rPr lang="en-US" i="1" dirty="0" err="1" smtClean="0">
                <a:solidFill>
                  <a:srgbClr val="FF0000"/>
                </a:solidFill>
                <a:latin typeface="Times New Roman" pitchFamily="18" charset="0"/>
                <a:cs typeface="Times New Roman" pitchFamily="18" charset="0"/>
              </a:rPr>
              <a:t>Em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có</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biết</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nơi</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nào</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có</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nhiều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hoa</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không</a:t>
            </a:r>
            <a:r>
              <a:rPr lang="en-US" i="1" dirty="0" smtClean="0">
                <a:solidFill>
                  <a:srgbClr val="FF0000"/>
                </a:solidFill>
                <a:latin typeface="Times New Roman" pitchFamily="18" charset="0"/>
                <a:cs typeface="Times New Roman" pitchFamily="18" charset="0"/>
              </a:rPr>
              <a:t>?</a:t>
            </a:r>
            <a:endParaRPr lang="en-US" i="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800" y="419530"/>
            <a:ext cx="2823000" cy="239987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4048" y="419530"/>
            <a:ext cx="2728201" cy="23998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19530"/>
            <a:ext cx="2936576" cy="23998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120525"/>
            <a:ext cx="2936576" cy="241544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2189" y="4120525"/>
            <a:ext cx="2728201" cy="241544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6799" y="4120524"/>
            <a:ext cx="2823001" cy="2415443"/>
          </a:xfrm>
          <a:prstGeom prst="rect">
            <a:avLst/>
          </a:prstGeom>
        </p:spPr>
      </p:pic>
      <p:sp>
        <p:nvSpPr>
          <p:cNvPr id="9" name="TextBox 8"/>
          <p:cNvSpPr txBox="1"/>
          <p:nvPr/>
        </p:nvSpPr>
        <p:spPr>
          <a:xfrm>
            <a:off x="4089400" y="3655337"/>
            <a:ext cx="8382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SAPA</a:t>
            </a:r>
            <a:endParaRPr lang="en-US" b="1" dirty="0">
              <a:latin typeface="Times New Roman" pitchFamily="18" charset="0"/>
              <a:cs typeface="Times New Roman" pitchFamily="18" charset="0"/>
            </a:endParaRPr>
          </a:p>
        </p:txBody>
      </p:sp>
      <p:sp>
        <p:nvSpPr>
          <p:cNvPr id="10" name="TextBox 9"/>
          <p:cNvSpPr txBox="1"/>
          <p:nvPr/>
        </p:nvSpPr>
        <p:spPr>
          <a:xfrm>
            <a:off x="4132048" y="14514"/>
            <a:ext cx="1278151"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ĐÀ LẠT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517533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par>
                                <p:cTn id="27" presetID="6"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par>
                                <p:cTn id="30" presetID="6"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par>
                                <p:cTn id="33" presetID="6"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000"/>
                    </a14:imgEffect>
                    <a14:imgEffect>
                      <a14:colorTemperature colorTemp="7125"/>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44802"/>
            <a:ext cx="8229600" cy="1173162"/>
          </a:xfrm>
        </p:spPr>
        <p:txBody>
          <a:bodyPr>
            <a:noAutofit/>
          </a:bodyPr>
          <a:lstStyle/>
          <a:p>
            <a:r>
              <a:rPr lang="en-US" sz="3200" i="1" dirty="0" err="1" smtClean="0">
                <a:solidFill>
                  <a:srgbClr val="FF0000"/>
                </a:solidFill>
                <a:latin typeface="Times New Roman" pitchFamily="18" charset="0"/>
                <a:cs typeface="Times New Roman" pitchFamily="18" charset="0"/>
              </a:rPr>
              <a:t>Quan</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sát</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hình</a:t>
            </a:r>
            <a:r>
              <a:rPr lang="en-US" sz="3200" i="1" dirty="0" smtClean="0">
                <a:solidFill>
                  <a:srgbClr val="FF0000"/>
                </a:solidFill>
                <a:latin typeface="Times New Roman" pitchFamily="18" charset="0"/>
                <a:cs typeface="Times New Roman" pitchFamily="18" charset="0"/>
              </a:rPr>
              <a:t> 2 </a:t>
            </a:r>
            <a:r>
              <a:rPr lang="en-US" sz="3200" i="1" dirty="0" err="1" smtClean="0">
                <a:solidFill>
                  <a:srgbClr val="FF0000"/>
                </a:solidFill>
                <a:latin typeface="Times New Roman" pitchFamily="18" charset="0"/>
                <a:cs typeface="Times New Roman" pitchFamily="18" charset="0"/>
              </a:rPr>
              <a:t>và</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liên</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hệ</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thực</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tế</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em</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hãy</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nêu</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lợi</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ích</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của</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việc</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trồng</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hoa</a:t>
            </a:r>
            <a:r>
              <a:rPr lang="en-US" sz="3200" i="1" dirty="0" smtClean="0">
                <a:solidFill>
                  <a:srgbClr val="FF0000"/>
                </a:solidFill>
                <a:latin typeface="Times New Roman" pitchFamily="18" charset="0"/>
                <a:cs typeface="Times New Roman" pitchFamily="18" charset="0"/>
              </a:rPr>
              <a:t>?</a:t>
            </a:r>
            <a:endParaRPr lang="en-US" sz="3200" i="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52600"/>
            <a:ext cx="9130145" cy="5105400"/>
          </a:xfrm>
          <a:prstGeom prst="rect">
            <a:avLst/>
          </a:prstGeom>
        </p:spPr>
      </p:pic>
    </p:spTree>
    <p:extLst>
      <p:ext uri="{BB962C8B-B14F-4D97-AF65-F5344CB8AC3E}">
        <p14:creationId xmlns:p14="http://schemas.microsoft.com/office/powerpoint/2010/main" val="422299690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5" y="0"/>
            <a:ext cx="4343400" cy="317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1" y="0"/>
            <a:ext cx="4800600" cy="31686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235456"/>
            <a:ext cx="4343400" cy="3622544"/>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1585" y="3235456"/>
            <a:ext cx="4772415" cy="365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8894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677400" cy="1112838"/>
          </a:xfrm>
        </p:spPr>
        <p:txBody>
          <a:bodyPr>
            <a:noAutofit/>
          </a:bodyPr>
          <a:lstStyle/>
          <a:p>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br>
              <a:rPr lang="en-US" sz="3200" dirty="0">
                <a:solidFill>
                  <a:srgbClr val="FF0000"/>
                </a:solidFill>
                <a:latin typeface="Times New Roman" pitchFamily="18" charset="0"/>
                <a:cs typeface="Times New Roman" pitchFamily="18" charset="0"/>
              </a:rPr>
            </a:br>
            <a:endParaRPr lang="en-US" sz="3200"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0" y="838199"/>
            <a:ext cx="4316879" cy="28194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838201"/>
            <a:ext cx="4648200" cy="2819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0977"/>
            <a:ext cx="4352369" cy="31170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1" y="3740976"/>
            <a:ext cx="4648199" cy="3117023"/>
          </a:xfrm>
          <a:prstGeom prst="rect">
            <a:avLst/>
          </a:prstGeom>
        </p:spPr>
      </p:pic>
    </p:spTree>
    <p:extLst>
      <p:ext uri="{BB962C8B-B14F-4D97-AF65-F5344CB8AC3E}">
        <p14:creationId xmlns:p14="http://schemas.microsoft.com/office/powerpoint/2010/main" val="335497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831" name="Text Box 7"/>
          <p:cNvSpPr txBox="1">
            <a:spLocks noChangeArrowheads="1"/>
          </p:cNvSpPr>
          <p:nvPr/>
        </p:nvSpPr>
        <p:spPr bwMode="auto">
          <a:xfrm>
            <a:off x="110647" y="304800"/>
            <a:ext cx="868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800" b="1" dirty="0" err="1">
                <a:solidFill>
                  <a:srgbClr val="FF0000"/>
                </a:solidFill>
                <a:latin typeface="Times New Roman" pitchFamily="18" charset="0"/>
                <a:cs typeface="Times New Roman" pitchFamily="18" charset="0"/>
              </a:rPr>
              <a:t>Trồng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rau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còn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mang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lợi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ích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gì</a:t>
            </a:r>
            <a:r>
              <a:rPr lang="en-US" sz="4800" b="1" dirty="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về</a:t>
            </a:r>
            <a:r>
              <a:rPr lang="en-US" sz="4800" b="1" dirty="0" smtClean="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kinh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tế</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người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nông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dân</a:t>
            </a:r>
            <a:r>
              <a:rPr lang="en-US" sz="4800" b="1" dirty="0">
                <a:solidFill>
                  <a:srgbClr val="FF0000"/>
                </a:solidFill>
                <a:latin typeface="Times New Roman" pitchFamily="18" charset="0"/>
                <a:cs typeface="Times New Roman" pitchFamily="18" charset="0"/>
              </a:rPr>
              <a:t>?</a:t>
            </a:r>
          </a:p>
        </p:txBody>
      </p:sp>
      <p:sp>
        <p:nvSpPr>
          <p:cNvPr id="205832" name="Text Box 8"/>
          <p:cNvSpPr txBox="1">
            <a:spLocks noChangeArrowheads="1"/>
          </p:cNvSpPr>
          <p:nvPr/>
        </p:nvSpPr>
        <p:spPr bwMode="auto">
          <a:xfrm>
            <a:off x="-28184" y="2743200"/>
            <a:ext cx="947698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5400" b="1" dirty="0" err="1" smtClean="0">
                <a:solidFill>
                  <a:srgbClr val="0000FF"/>
                </a:solidFill>
                <a:latin typeface="Times New Roman" pitchFamily="18" charset="0"/>
                <a:cs typeface="Times New Roman" pitchFamily="18" charset="0"/>
              </a:rPr>
              <a:t>Trồng</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rau</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hoa</a:t>
            </a:r>
            <a:r>
              <a:rPr lang="en-US" sz="5400" b="1" dirty="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đem</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lại</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lợi</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nhuận</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kinh</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tế</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cao</a:t>
            </a:r>
            <a:r>
              <a:rPr lang="en-US" sz="5400" b="1" dirty="0" smtClean="0">
                <a:solidFill>
                  <a:srgbClr val="0000FF"/>
                </a:solidFill>
                <a:latin typeface="Times New Roman" pitchFamily="18" charset="0"/>
                <a:cs typeface="Times New Roman" pitchFamily="18" charset="0"/>
              </a:rPr>
              <a:t>.</a:t>
            </a:r>
            <a:endParaRPr lang="en-US" sz="5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71382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31"/>
                                        </p:tgtEl>
                                        <p:attrNameLst>
                                          <p:attrName>style.visibility</p:attrName>
                                        </p:attrNameLst>
                                      </p:cBhvr>
                                      <p:to>
                                        <p:strVal val="visible"/>
                                      </p:to>
                                    </p:set>
                                    <p:animEffect transition="in" filter="blinds(horizontal)">
                                      <p:cBhvr>
                                        <p:cTn id="7" dur="500"/>
                                        <p:tgtEl>
                                          <p:spTgt spid="205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832"/>
                                        </p:tgtEl>
                                        <p:attrNameLst>
                                          <p:attrName>style.visibility</p:attrName>
                                        </p:attrNameLst>
                                      </p:cBhvr>
                                      <p:to>
                                        <p:strVal val="visible"/>
                                      </p:to>
                                    </p:set>
                                    <p:animEffect transition="in" filter="checkerboard(across)">
                                      <p:cBhvr>
                                        <p:cTn id="12" dur="5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p:bldP spid="20583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58725" name="Text Box 5"/>
          <p:cNvSpPr txBox="1">
            <a:spLocks noChangeArrowheads="1"/>
          </p:cNvSpPr>
          <p:nvPr/>
        </p:nvSpPr>
        <p:spPr bwMode="auto">
          <a:xfrm>
            <a:off x="304800" y="228600"/>
            <a:ext cx="8153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nhà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luôn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có</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vườn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hoa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vườn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tươi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tốt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đẹp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mắt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a:p>
            <a:endParaRPr lang="en-US" sz="4000" dirty="0">
              <a:solidFill>
                <a:srgbClr val="006600"/>
              </a:solidFill>
            </a:endParaRPr>
          </a:p>
        </p:txBody>
      </p:sp>
      <p:sp>
        <p:nvSpPr>
          <p:cNvPr id="158731" name="Text Box 11"/>
          <p:cNvSpPr txBox="1">
            <a:spLocks noChangeArrowheads="1"/>
          </p:cNvSpPr>
          <p:nvPr/>
        </p:nvSpPr>
        <p:spPr bwMode="auto">
          <a:xfrm>
            <a:off x="304800" y="2514600"/>
            <a:ext cx="85344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800" b="1" dirty="0" err="1">
                <a:solidFill>
                  <a:srgbClr val="0000FF"/>
                </a:solidFill>
                <a:latin typeface="Times New Roman" pitchFamily="18" charset="0"/>
                <a:cs typeface="Times New Roman" pitchFamily="18" charset="0"/>
              </a:rPr>
              <a:t>Em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phải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tham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gia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trồng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chăm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sóc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và</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bảo</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vệ</a:t>
            </a:r>
            <a:r>
              <a:rPr lang="en-US" sz="4800" b="1" dirty="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rau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hoa</a:t>
            </a:r>
            <a:r>
              <a:rPr lang="en-US" sz="4800" b="1" dirty="0">
                <a:solidFill>
                  <a:srgbClr val="0000FF"/>
                </a:solidFill>
                <a:latin typeface="Times New Roman" pitchFamily="18" charset="0"/>
                <a:cs typeface="Times New Roman" pitchFamily="18" charset="0"/>
              </a:rPr>
              <a:t> ở </a:t>
            </a:r>
            <a:r>
              <a:rPr lang="en-US" sz="4800" b="1" dirty="0" err="1">
                <a:solidFill>
                  <a:srgbClr val="0000FF"/>
                </a:solidFill>
                <a:latin typeface="Times New Roman" pitchFamily="18" charset="0"/>
                <a:cs typeface="Times New Roman" pitchFamily="18" charset="0"/>
              </a:rPr>
              <a:t>trường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cũng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như</a:t>
            </a:r>
            <a:r>
              <a:rPr lang="en-US" sz="4800" b="1" dirty="0">
                <a:solidFill>
                  <a:srgbClr val="0000FF"/>
                </a:solidFill>
                <a:latin typeface="Times New Roman" pitchFamily="18" charset="0"/>
                <a:cs typeface="Times New Roman" pitchFamily="18" charset="0"/>
              </a:rPr>
              <a:t> ở </a:t>
            </a:r>
            <a:r>
              <a:rPr lang="en-US" sz="4800" b="1" dirty="0" err="1">
                <a:solidFill>
                  <a:srgbClr val="0000FF"/>
                </a:solidFill>
                <a:latin typeface="Times New Roman" pitchFamily="18" charset="0"/>
                <a:cs typeface="Times New Roman" pitchFamily="18" charset="0"/>
              </a:rPr>
              <a:t>nhà</a:t>
            </a:r>
            <a:r>
              <a:rPr lang="en-US" sz="4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61144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8725"/>
                                        </p:tgtEl>
                                        <p:attrNameLst>
                                          <p:attrName>style.visibility</p:attrName>
                                        </p:attrNameLst>
                                      </p:cBhvr>
                                      <p:to>
                                        <p:strVal val="visible"/>
                                      </p:to>
                                    </p:set>
                                    <p:animEffect transition="in" filter="checkerboard(across)">
                                      <p:cBhvr>
                                        <p:cTn id="7" dur="500"/>
                                        <p:tgtEl>
                                          <p:spTgt spid="158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8731"/>
                                        </p:tgtEl>
                                        <p:attrNameLst>
                                          <p:attrName>style.visibility</p:attrName>
                                        </p:attrNameLst>
                                      </p:cBhvr>
                                      <p:to>
                                        <p:strVal val="visible"/>
                                      </p:to>
                                    </p:set>
                                    <p:animEffect transition="in" filter="circle(in)">
                                      <p:cBhvr>
                                        <p:cTn id="12" dur="2000"/>
                                        <p:tgtEl>
                                          <p:spTgt spid="15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p:bldP spid="1587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0" y="152400"/>
            <a:ext cx="9144000" cy="4739759"/>
          </a:xfrm>
          <a:prstGeom prst="rect">
            <a:avLst/>
          </a:prstGeom>
          <a:noFill/>
        </p:spPr>
        <p:txBody>
          <a:bodyPr wrap="square" rtlCol="0">
            <a:spAutoFit/>
          </a:bodyPr>
          <a:lstStyle/>
          <a:p>
            <a:pPr algn="ctr"/>
            <a:r>
              <a:rPr lang="en-US" sz="3200" b="1" dirty="0" err="1" smtClean="0">
                <a:latin typeface="Times New Roman" pitchFamily="18" charset="0"/>
                <a:cs typeface="Times New Roman" pitchFamily="18" charset="0"/>
              </a:rPr>
              <a:t>Kết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luận</a:t>
            </a:r>
            <a:endParaRPr lang="en-US" sz="3200" b="1" dirty="0" smtClean="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Rau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nuôi</a:t>
            </a:r>
            <a:r>
              <a:rPr lang="en-US" sz="3600" dirty="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Rau </a:t>
            </a:r>
            <a:r>
              <a:rPr lang="en-US" sz="3600" dirty="0" err="1">
                <a:latin typeface="Times New Roman" pitchFamily="18" charset="0"/>
                <a:cs typeface="Times New Roman" pitchFamily="18" charset="0"/>
              </a:rPr>
              <a:t>cung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vitamin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khỏe</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giúp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hóa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dễ</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dàng</a:t>
            </a:r>
            <a:r>
              <a:rPr lang="en-US" sz="3600" dirty="0" smtClean="0">
                <a:latin typeface="Times New Roman" pitchFamily="18" charset="0"/>
                <a:cs typeface="Times New Roman" pitchFamily="18" charset="0"/>
              </a:rPr>
              <a:t>.</a:t>
            </a:r>
          </a:p>
          <a:p>
            <a:pPr algn="just"/>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t>
            </a:r>
            <a:r>
              <a:rPr lang="en-US" sz="3600" dirty="0" err="1" smtClean="0">
                <a:latin typeface="Times New Roman" pitchFamily="18" charset="0"/>
                <a:cs typeface="Times New Roman" pitchFamily="18" charset="0"/>
              </a:rPr>
              <a:t>oa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dùng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tặng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viếng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trà</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66415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409" y="152400"/>
            <a:ext cx="9753600" cy="1143000"/>
          </a:xfrm>
          <a:noFill/>
        </p:spPr>
        <p:txBody>
          <a:bodyPr>
            <a:noAutofit/>
          </a:bodyPr>
          <a:lstStyle/>
          <a:p>
            <a:r>
              <a:rPr lang="en-US" sz="3600" b="1" i="1" dirty="0" smtClean="0">
                <a:latin typeface="Times New Roman" pitchFamily="18" charset="0"/>
                <a:cs typeface="Times New Roman" pitchFamily="18" charset="0"/>
              </a:rPr>
              <a:t>2</a:t>
            </a:r>
            <a:r>
              <a:rPr lang="en-US" sz="3600" b="1"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Làm</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thế</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nào</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để</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trồng</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rau</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hoa</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đạt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kết</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quả</a:t>
            </a:r>
            <a:r>
              <a:rPr lang="en-US" sz="3600" b="1" u="sng" dirty="0" smtClean="0">
                <a:latin typeface="Times New Roman" pitchFamily="18" charset="0"/>
                <a:cs typeface="Times New Roman" pitchFamily="18" charset="0"/>
              </a:rPr>
              <a:t>?</a:t>
            </a:r>
            <a:endParaRPr lang="en-US" sz="3600" b="1" u="sng" dirty="0">
              <a:latin typeface="Times New Roman" pitchFamily="18" charset="0"/>
              <a:cs typeface="Times New Roman" pitchFamily="18" charset="0"/>
            </a:endParaRPr>
          </a:p>
        </p:txBody>
      </p:sp>
      <p:sp>
        <p:nvSpPr>
          <p:cNvPr id="7" name="Rectangular Callout 6"/>
          <p:cNvSpPr/>
          <p:nvPr/>
        </p:nvSpPr>
        <p:spPr>
          <a:xfrm>
            <a:off x="20782" y="2209800"/>
            <a:ext cx="9123218" cy="3276600"/>
          </a:xfrm>
          <a:prstGeom prst="wedgeRectCallout">
            <a:avLst>
              <a:gd name="adj1" fmla="val 46174"/>
              <a:gd name="adj2" fmla="val 81473"/>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11" name="Title 1"/>
          <p:cNvSpPr txBox="1">
            <a:spLocks/>
          </p:cNvSpPr>
          <p:nvPr/>
        </p:nvSpPr>
        <p:spPr>
          <a:xfrm>
            <a:off x="0" y="2862722"/>
            <a:ext cx="8915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Vì</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sao</a:t>
            </a:r>
            <a:r>
              <a:rPr lang="en-US" sz="3200" i="1" dirty="0" smtClean="0">
                <a:solidFill>
                  <a:srgbClr val="FF0000"/>
                </a:solidFill>
                <a:latin typeface="Times New Roman" pitchFamily="18" charset="0"/>
                <a:cs typeface="Times New Roman" pitchFamily="18" charset="0"/>
              </a:rPr>
              <a:t> ở </a:t>
            </a:r>
            <a:r>
              <a:rPr lang="en-US" sz="3200" i="1" dirty="0" err="1" smtClean="0">
                <a:solidFill>
                  <a:srgbClr val="FF0000"/>
                </a:solidFill>
                <a:latin typeface="Times New Roman" pitchFamily="18" charset="0"/>
                <a:cs typeface="Times New Roman" pitchFamily="18" charset="0"/>
              </a:rPr>
              <a:t>nước</a:t>
            </a:r>
            <a:r>
              <a:rPr lang="en-US" sz="3200" i="1" dirty="0" smtClean="0">
                <a:solidFill>
                  <a:srgbClr val="FF0000"/>
                </a:solidFill>
                <a:latin typeface="Times New Roman" pitchFamily="18" charset="0"/>
                <a:cs typeface="Times New Roman" pitchFamily="18" charset="0"/>
              </a:rPr>
              <a:t> ta </a:t>
            </a:r>
            <a:r>
              <a:rPr lang="en-US" sz="3200" i="1" dirty="0" err="1" smtClean="0">
                <a:solidFill>
                  <a:srgbClr val="FF0000"/>
                </a:solidFill>
                <a:latin typeface="Times New Roman" pitchFamily="18" charset="0"/>
                <a:cs typeface="Times New Roman" pitchFamily="18" charset="0"/>
              </a:rPr>
              <a:t>có</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thể</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trồng</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rau</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hoa</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quanh</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năm</a:t>
            </a:r>
            <a:r>
              <a:rPr lang="en-US" sz="3200" i="1" dirty="0" smtClean="0">
                <a:solidFill>
                  <a:srgbClr val="FF0000"/>
                </a:solidFill>
                <a:latin typeface="Times New Roman" pitchFamily="18" charset="0"/>
                <a:cs typeface="Times New Roman" pitchFamily="18" charset="0"/>
              </a:rPr>
              <a:t>?</a:t>
            </a:r>
          </a:p>
        </p:txBody>
      </p:sp>
      <p:sp>
        <p:nvSpPr>
          <p:cNvPr id="12" name="TextBox 11"/>
          <p:cNvSpPr txBox="1"/>
          <p:nvPr/>
        </p:nvSpPr>
        <p:spPr>
          <a:xfrm>
            <a:off x="77930" y="3848100"/>
            <a:ext cx="9015847" cy="960060"/>
          </a:xfrm>
          <a:prstGeom prst="rect">
            <a:avLst/>
          </a:prstGeom>
        </p:spPr>
        <p:txBody>
          <a:bodyPr vert="horz" lIns="91440" tIns="45720" rIns="91440" bIns="45720" rtlCol="0" anchor="ctr">
            <a:noAutofit/>
          </a:bodyPr>
          <a:lstStyle>
            <a:defPPr>
              <a:defRPr lang="en-US"/>
            </a:defPPr>
            <a:lvl1pPr algn="ctr">
              <a:spcBef>
                <a:spcPct val="0"/>
              </a:spcBef>
              <a:buNone/>
              <a:defRPr sz="3200" i="1">
                <a:solidFill>
                  <a:srgbClr val="FF0000"/>
                </a:solidFill>
                <a:latin typeface="+mj-lt"/>
                <a:ea typeface="+mj-ea"/>
                <a:cs typeface="+mj-cs"/>
              </a:defRPr>
            </a:lvl1p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trồng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ta.</a:t>
            </a:r>
            <a:endParaRPr lang="en-US" dirty="0">
              <a:latin typeface="Times New Roman" pitchFamily="18" charset="0"/>
              <a:cs typeface="Times New Roman" pitchFamily="18" charset="0"/>
            </a:endParaRPr>
          </a:p>
        </p:txBody>
      </p:sp>
      <p:sp>
        <p:nvSpPr>
          <p:cNvPr id="13" name="TextBox 12"/>
          <p:cNvSpPr txBox="1"/>
          <p:nvPr/>
        </p:nvSpPr>
        <p:spPr>
          <a:xfrm>
            <a:off x="3352800" y="2184790"/>
            <a:ext cx="3200400" cy="584775"/>
          </a:xfrm>
          <a:prstGeom prst="rect">
            <a:avLst/>
          </a:prstGeom>
        </p:spPr>
        <p:txBody>
          <a:bodyPr vert="horz" lIns="91440" tIns="45720" rIns="91440" bIns="45720" rtlCol="0" anchor="ctr">
            <a:noAutofit/>
          </a:bodyPr>
          <a:lstStyle>
            <a:defPPr>
              <a:defRPr lang="en-US"/>
            </a:defPPr>
            <a:lvl1pPr algn="ctr">
              <a:spcBef>
                <a:spcPct val="0"/>
              </a:spcBef>
              <a:buNone/>
              <a:defRPr sz="3200" i="1">
                <a:solidFill>
                  <a:srgbClr val="FF0000"/>
                </a:solidFill>
                <a:latin typeface="+mj-lt"/>
                <a:ea typeface="+mj-ea"/>
                <a:cs typeface="+mj-cs"/>
              </a:defRPr>
            </a:lvl1pPr>
          </a:lstStyle>
          <a:p>
            <a:r>
              <a:rPr lang="en-US" b="1" u="sng" dirty="0" err="1">
                <a:latin typeface="Times New Roman" pitchFamily="18" charset="0"/>
                <a:cs typeface="Times New Roman" pitchFamily="18" charset="0"/>
              </a:rPr>
              <a:t>Thảo</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luận</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nhóm</a:t>
            </a:r>
            <a:r>
              <a:rPr lang="en-US" b="1" u="sng" dirty="0">
                <a:latin typeface="Times New Roman" pitchFamily="18" charset="0"/>
                <a:cs typeface="Times New Roman" pitchFamily="18" charset="0"/>
              </a:rPr>
              <a:t>:</a:t>
            </a:r>
          </a:p>
        </p:txBody>
      </p:sp>
    </p:spTree>
    <p:extLst>
      <p:ext uri="{BB962C8B-B14F-4D97-AF65-F5344CB8AC3E}">
        <p14:creationId xmlns:p14="http://schemas.microsoft.com/office/powerpoint/2010/main" val="560021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7156" name="Text Box 4"/>
          <p:cNvSpPr txBox="1">
            <a:spLocks noChangeArrowheads="1"/>
          </p:cNvSpPr>
          <p:nvPr/>
        </p:nvSpPr>
        <p:spPr bwMode="auto">
          <a:xfrm>
            <a:off x="912813" y="1511300"/>
            <a:ext cx="3111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u="sng" dirty="0" err="1">
                <a:solidFill>
                  <a:srgbClr val="FF0000"/>
                </a:solidFill>
              </a:rPr>
              <a:t>Kiểm</a:t>
            </a:r>
            <a:r>
              <a:rPr lang="en-US" sz="3200" b="1" u="sng" dirty="0">
                <a:solidFill>
                  <a:srgbClr val="FF0000"/>
                </a:solidFill>
              </a:rPr>
              <a:t> </a:t>
            </a:r>
            <a:r>
              <a:rPr lang="en-US" sz="3200" b="1" u="sng" dirty="0" err="1">
                <a:solidFill>
                  <a:srgbClr val="FF0000"/>
                </a:solidFill>
              </a:rPr>
              <a:t>tra</a:t>
            </a:r>
            <a:r>
              <a:rPr lang="en-US" sz="3200" b="1" u="sng" dirty="0">
                <a:solidFill>
                  <a:srgbClr val="FF0000"/>
                </a:solidFill>
              </a:rPr>
              <a:t> </a:t>
            </a:r>
            <a:r>
              <a:rPr lang="en-US" sz="3200" b="1" u="sng" dirty="0" err="1">
                <a:solidFill>
                  <a:srgbClr val="FF0000"/>
                </a:solidFill>
              </a:rPr>
              <a:t>bài</a:t>
            </a:r>
            <a:r>
              <a:rPr lang="en-US" sz="3200" b="1" u="sng" dirty="0">
                <a:solidFill>
                  <a:srgbClr val="FF0000"/>
                </a:solidFill>
              </a:rPr>
              <a:t> </a:t>
            </a:r>
            <a:r>
              <a:rPr lang="en-US" sz="3200" b="1" u="sng" dirty="0" err="1">
                <a:solidFill>
                  <a:srgbClr val="FF0000"/>
                </a:solidFill>
              </a:rPr>
              <a:t>cũ</a:t>
            </a:r>
            <a:r>
              <a:rPr lang="en-US" sz="3200" b="1" dirty="0">
                <a:solidFill>
                  <a:srgbClr val="FF0000"/>
                </a:solidFill>
              </a:rPr>
              <a:t>: </a:t>
            </a:r>
          </a:p>
        </p:txBody>
      </p:sp>
      <p:pic>
        <p:nvPicPr>
          <p:cNvPr id="3076" name="Picture 6" descr="HoaG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574921">
            <a:off x="0" y="5486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HoaG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5791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3" name="Text Box 11"/>
          <p:cNvSpPr txBox="1">
            <a:spLocks noChangeArrowheads="1"/>
          </p:cNvSpPr>
          <p:nvPr/>
        </p:nvSpPr>
        <p:spPr bwMode="auto">
          <a:xfrm>
            <a:off x="479425" y="2362200"/>
            <a:ext cx="83867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buFontTx/>
              <a:buAutoNum type="arabicParenR"/>
            </a:pPr>
            <a:r>
              <a:rPr lang="en-US" sz="3200" b="1">
                <a:solidFill>
                  <a:srgbClr val="660066"/>
                </a:solidFill>
              </a:rPr>
              <a:t> Em hãy nêu những vật liệu và dụng cụ dùng </a:t>
            </a:r>
          </a:p>
          <a:p>
            <a:pPr eaLnBrk="1" hangingPunct="1"/>
            <a:r>
              <a:rPr lang="en-US" sz="3200" b="1">
                <a:solidFill>
                  <a:srgbClr val="660066"/>
                </a:solidFill>
              </a:rPr>
              <a:t>    để thêu móc xích.</a:t>
            </a:r>
          </a:p>
        </p:txBody>
      </p:sp>
      <p:sp>
        <p:nvSpPr>
          <p:cNvPr id="177164" name="Text Box 12"/>
          <p:cNvSpPr txBox="1">
            <a:spLocks noChangeArrowheads="1"/>
          </p:cNvSpPr>
          <p:nvPr/>
        </p:nvSpPr>
        <p:spPr bwMode="auto">
          <a:xfrm>
            <a:off x="619125" y="2514600"/>
            <a:ext cx="79184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z="3200" b="1" dirty="0">
                <a:solidFill>
                  <a:srgbClr val="660066"/>
                </a:solidFill>
              </a:rPr>
              <a:t>2) </a:t>
            </a:r>
            <a:r>
              <a:rPr lang="en-US" sz="3200" b="1" dirty="0" err="1">
                <a:solidFill>
                  <a:srgbClr val="660066"/>
                </a:solidFill>
              </a:rPr>
              <a:t>Em</a:t>
            </a:r>
            <a:r>
              <a:rPr lang="en-US" sz="3200" b="1" dirty="0">
                <a:solidFill>
                  <a:srgbClr val="660066"/>
                </a:solidFill>
              </a:rPr>
              <a:t> </a:t>
            </a:r>
            <a:r>
              <a:rPr lang="en-US" sz="3200" b="1" dirty="0" err="1">
                <a:solidFill>
                  <a:srgbClr val="660066"/>
                </a:solidFill>
              </a:rPr>
              <a:t>hãy</a:t>
            </a:r>
            <a:r>
              <a:rPr lang="en-US" sz="3200" b="1" dirty="0">
                <a:solidFill>
                  <a:srgbClr val="660066"/>
                </a:solidFill>
              </a:rPr>
              <a:t> </a:t>
            </a:r>
            <a:r>
              <a:rPr lang="en-US" sz="3200" b="1" dirty="0" err="1">
                <a:solidFill>
                  <a:srgbClr val="660066"/>
                </a:solidFill>
              </a:rPr>
              <a:t>nêu</a:t>
            </a:r>
            <a:r>
              <a:rPr lang="en-US" sz="3200" b="1" dirty="0">
                <a:solidFill>
                  <a:srgbClr val="660066"/>
                </a:solidFill>
              </a:rPr>
              <a:t> </a:t>
            </a:r>
            <a:r>
              <a:rPr lang="en-US" sz="3200" b="1" dirty="0" err="1">
                <a:solidFill>
                  <a:srgbClr val="660066"/>
                </a:solidFill>
              </a:rPr>
              <a:t>quy</a:t>
            </a:r>
            <a:r>
              <a:rPr lang="en-US" sz="3200" b="1" dirty="0">
                <a:solidFill>
                  <a:srgbClr val="660066"/>
                </a:solidFill>
              </a:rPr>
              <a:t> </a:t>
            </a:r>
            <a:r>
              <a:rPr lang="en-US" sz="3200" b="1" dirty="0" err="1">
                <a:solidFill>
                  <a:srgbClr val="660066"/>
                </a:solidFill>
              </a:rPr>
              <a:t>trình</a:t>
            </a:r>
            <a:r>
              <a:rPr lang="en-US" sz="3200" b="1" dirty="0">
                <a:solidFill>
                  <a:srgbClr val="660066"/>
                </a:solidFill>
              </a:rPr>
              <a:t> </a:t>
            </a:r>
            <a:r>
              <a:rPr lang="en-US" sz="3200" b="1" dirty="0" err="1">
                <a:solidFill>
                  <a:srgbClr val="660066"/>
                </a:solidFill>
              </a:rPr>
              <a:t>thực</a:t>
            </a:r>
            <a:r>
              <a:rPr lang="en-US" sz="3200" b="1" dirty="0">
                <a:solidFill>
                  <a:srgbClr val="660066"/>
                </a:solidFill>
              </a:rPr>
              <a:t> </a:t>
            </a:r>
            <a:r>
              <a:rPr lang="en-US" sz="3200" b="1" dirty="0" err="1">
                <a:solidFill>
                  <a:srgbClr val="660066"/>
                </a:solidFill>
              </a:rPr>
              <a:t>hiện</a:t>
            </a:r>
            <a:r>
              <a:rPr lang="en-US" sz="3200" b="1" dirty="0">
                <a:solidFill>
                  <a:srgbClr val="660066"/>
                </a:solidFill>
              </a:rPr>
              <a:t> </a:t>
            </a:r>
            <a:r>
              <a:rPr lang="en-US" sz="3200" b="1" dirty="0" err="1">
                <a:solidFill>
                  <a:srgbClr val="660066"/>
                </a:solidFill>
              </a:rPr>
              <a:t>mũi</a:t>
            </a:r>
            <a:r>
              <a:rPr lang="en-US" sz="3200" b="1" dirty="0">
                <a:solidFill>
                  <a:srgbClr val="660066"/>
                </a:solidFill>
              </a:rPr>
              <a:t> </a:t>
            </a:r>
            <a:r>
              <a:rPr lang="en-US" sz="3200" b="1" dirty="0" err="1">
                <a:solidFill>
                  <a:srgbClr val="660066"/>
                </a:solidFill>
              </a:rPr>
              <a:t>thêu</a:t>
            </a:r>
            <a:r>
              <a:rPr lang="en-US" sz="3200" b="1" dirty="0">
                <a:solidFill>
                  <a:srgbClr val="660066"/>
                </a:solidFill>
              </a:rPr>
              <a:t> </a:t>
            </a:r>
          </a:p>
          <a:p>
            <a:pPr eaLnBrk="1" hangingPunct="1"/>
            <a:r>
              <a:rPr lang="en-US" sz="3200" b="1" dirty="0">
                <a:solidFill>
                  <a:srgbClr val="660066"/>
                </a:solidFill>
              </a:rPr>
              <a:t>     </a:t>
            </a:r>
            <a:r>
              <a:rPr lang="en-US" sz="3200" b="1" dirty="0" err="1">
                <a:solidFill>
                  <a:srgbClr val="660066"/>
                </a:solidFill>
              </a:rPr>
              <a:t>móc</a:t>
            </a:r>
            <a:r>
              <a:rPr lang="en-US" sz="3200" b="1" dirty="0">
                <a:solidFill>
                  <a:srgbClr val="660066"/>
                </a:solidFill>
              </a:rPr>
              <a:t> </a:t>
            </a:r>
            <a:r>
              <a:rPr lang="en-US" sz="3200" b="1" dirty="0" err="1">
                <a:solidFill>
                  <a:srgbClr val="660066"/>
                </a:solidFill>
              </a:rPr>
              <a:t>xích</a:t>
            </a:r>
            <a:r>
              <a:rPr lang="en-US" sz="3200" b="1" dirty="0">
                <a:solidFill>
                  <a:srgbClr val="660066"/>
                </a:solidFill>
              </a:rPr>
              <a:t>.</a:t>
            </a:r>
          </a:p>
        </p:txBody>
      </p:sp>
    </p:spTree>
    <p:extLst>
      <p:ext uri="{BB962C8B-B14F-4D97-AF65-F5344CB8AC3E}">
        <p14:creationId xmlns:p14="http://schemas.microsoft.com/office/powerpoint/2010/main" val="1590994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7156"/>
                                        </p:tgtEl>
                                        <p:attrNameLst>
                                          <p:attrName>style.visibility</p:attrName>
                                        </p:attrNameLst>
                                      </p:cBhvr>
                                      <p:to>
                                        <p:strVal val="visible"/>
                                      </p:to>
                                    </p:set>
                                    <p:animEffect transition="in" filter="slide(fromBottom)">
                                      <p:cBhvr>
                                        <p:cTn id="7" dur="500"/>
                                        <p:tgtEl>
                                          <p:spTgt spid="177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7163"/>
                                        </p:tgtEl>
                                        <p:attrNameLst>
                                          <p:attrName>style.visibility</p:attrName>
                                        </p:attrNameLst>
                                      </p:cBhvr>
                                      <p:to>
                                        <p:strVal val="visible"/>
                                      </p:to>
                                    </p:set>
                                    <p:animEffect transition="in" filter="slide(fromBottom)">
                                      <p:cBhvr>
                                        <p:cTn id="12" dur="500"/>
                                        <p:tgtEl>
                                          <p:spTgt spid="1771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77163"/>
                                        </p:tgtEl>
                                      </p:cBhvr>
                                    </p:animEffect>
                                    <p:set>
                                      <p:cBhvr>
                                        <p:cTn id="17" dur="1" fill="hold">
                                          <p:stCondLst>
                                            <p:cond delay="499"/>
                                          </p:stCondLst>
                                        </p:cTn>
                                        <p:tgtEl>
                                          <p:spTgt spid="177163"/>
                                        </p:tgtEl>
                                        <p:attrNameLst>
                                          <p:attrName>style.visibility</p:attrName>
                                        </p:attrNameLst>
                                      </p:cBhvr>
                                      <p:to>
                                        <p:strVal val="hidden"/>
                                      </p:to>
                                    </p:set>
                                  </p:childTnLst>
                                </p:cTn>
                              </p:par>
                              <p:par>
                                <p:cTn id="18" presetID="12" presetClass="entr" presetSubtype="4" fill="hold" grpId="0" nodeType="withEffect">
                                  <p:stCondLst>
                                    <p:cond delay="0"/>
                                  </p:stCondLst>
                                  <p:childTnLst>
                                    <p:set>
                                      <p:cBhvr>
                                        <p:cTn id="19" dur="1" fill="hold">
                                          <p:stCondLst>
                                            <p:cond delay="0"/>
                                          </p:stCondLst>
                                        </p:cTn>
                                        <p:tgtEl>
                                          <p:spTgt spid="177164"/>
                                        </p:tgtEl>
                                        <p:attrNameLst>
                                          <p:attrName>style.visibility</p:attrName>
                                        </p:attrNameLst>
                                      </p:cBhvr>
                                      <p:to>
                                        <p:strVal val="visible"/>
                                      </p:to>
                                    </p:set>
                                    <p:animEffect transition="in" filter="slide(fromBottom)">
                                      <p:cBhvr>
                                        <p:cTn id="20" dur="500"/>
                                        <p:tgtEl>
                                          <p:spTgt spid="17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p:bldP spid="177163" grpId="0"/>
      <p:bldP spid="177163" grpId="1"/>
      <p:bldP spid="1771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 Box 16"/>
          <p:cNvSpPr txBox="1">
            <a:spLocks noChangeArrowheads="1"/>
          </p:cNvSpPr>
          <p:nvPr/>
        </p:nvSpPr>
        <p:spPr bwMode="auto">
          <a:xfrm>
            <a:off x="381001" y="1172369"/>
            <a:ext cx="840907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Nước</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ta </a:t>
            </a:r>
            <a:r>
              <a:rPr lang="en-US" sz="4000" b="1" dirty="0" err="1">
                <a:solidFill>
                  <a:srgbClr val="0000FF"/>
                </a:solidFill>
                <a:latin typeface="Times New Roman" pitchFamily="18" charset="0"/>
                <a:cs typeface="Times New Roman" pitchFamily="18" charset="0"/>
              </a:rPr>
              <a:t>trồng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rau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quanh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năm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trồng</a:t>
            </a:r>
            <a:r>
              <a:rPr lang="en-US" sz="4000" b="1" dirty="0">
                <a:solidFill>
                  <a:srgbClr val="0000FF"/>
                </a:solidFill>
                <a:latin typeface="Times New Roman" pitchFamily="18" charset="0"/>
                <a:cs typeface="Times New Roman" pitchFamily="18" charset="0"/>
              </a:rPr>
              <a:t> ở </a:t>
            </a:r>
            <a:r>
              <a:rPr lang="en-US" sz="4000" b="1" dirty="0" err="1">
                <a:solidFill>
                  <a:srgbClr val="0000FF"/>
                </a:solidFill>
                <a:latin typeface="Times New Roman" pitchFamily="18" charset="0"/>
                <a:cs typeface="Times New Roman" pitchFamily="18" charset="0"/>
              </a:rPr>
              <a:t>khắp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mọi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vì</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điều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kiện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hậu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nước</a:t>
            </a:r>
            <a:r>
              <a:rPr lang="en-US" sz="4000" b="1" dirty="0">
                <a:solidFill>
                  <a:srgbClr val="0000FF"/>
                </a:solidFill>
                <a:latin typeface="Times New Roman" pitchFamily="18" charset="0"/>
                <a:cs typeface="Times New Roman" pitchFamily="18" charset="0"/>
              </a:rPr>
              <a:t> ta </a:t>
            </a:r>
            <a:r>
              <a:rPr lang="en-US" sz="4000" b="1" dirty="0" err="1">
                <a:solidFill>
                  <a:srgbClr val="0000FF"/>
                </a:solidFill>
                <a:latin typeface="Times New Roman" pitchFamily="18" charset="0"/>
                <a:cs typeface="Times New Roman" pitchFamily="18" charset="0"/>
              </a:rPr>
              <a:t>rất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thuận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lợi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rau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phát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triển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Yêu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cầu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về</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dụng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cụ</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vật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liệu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trồng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rau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cũng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rất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đơn</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giản</a:t>
            </a:r>
            <a:r>
              <a:rPr lang="en-US" sz="40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3428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09" y="0"/>
            <a:ext cx="9029700" cy="609601"/>
          </a:xfrm>
        </p:spPr>
        <p:txBody>
          <a:bodyPr>
            <a:normAutofit fontScale="90000"/>
          </a:bodyPr>
          <a:lstStyle/>
          <a:p>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số</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loại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rau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được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trồng</a:t>
            </a:r>
            <a:r>
              <a:rPr lang="en-US" sz="3600" b="1" dirty="0" smtClean="0">
                <a:latin typeface="Times New Roman" pitchFamily="18" charset="0"/>
                <a:cs typeface="Times New Roman" pitchFamily="18" charset="0"/>
              </a:rPr>
              <a:t> ở </a:t>
            </a:r>
            <a:r>
              <a:rPr lang="en-US" sz="3600" b="1" dirty="0" err="1" smtClean="0">
                <a:latin typeface="Times New Roman" pitchFamily="18" charset="0"/>
                <a:cs typeface="Times New Roman" pitchFamily="18" charset="0"/>
              </a:rPr>
              <a:t>nước</a:t>
            </a:r>
            <a:r>
              <a:rPr lang="en-US" sz="3600" b="1" dirty="0" smtClean="0">
                <a:latin typeface="Times New Roman" pitchFamily="18" charset="0"/>
                <a:cs typeface="Times New Roman" pitchFamily="18" charset="0"/>
              </a:rPr>
              <a:t> ta:</a:t>
            </a:r>
            <a:endParaRPr lang="en-US" sz="3600" b="1" dirty="0">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38" y="720436"/>
            <a:ext cx="4180562" cy="27150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199" y="720436"/>
            <a:ext cx="4267201" cy="272761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353" y="3962400"/>
            <a:ext cx="4191000" cy="241935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199" y="3969657"/>
            <a:ext cx="4267201" cy="2419350"/>
          </a:xfrm>
          <a:prstGeom prst="rect">
            <a:avLst/>
          </a:prstGeom>
        </p:spPr>
      </p:pic>
      <p:sp>
        <p:nvSpPr>
          <p:cNvPr id="10" name="TextBox 9"/>
          <p:cNvSpPr txBox="1"/>
          <p:nvPr/>
        </p:nvSpPr>
        <p:spPr>
          <a:xfrm>
            <a:off x="5863770" y="6381750"/>
            <a:ext cx="2968171"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Rau </a:t>
            </a:r>
            <a:r>
              <a:rPr lang="en-US" sz="2800" b="1" dirty="0" err="1" smtClean="0">
                <a:latin typeface="Times New Roman" pitchFamily="18" charset="0"/>
                <a:cs typeface="Times New Roman" pitchFamily="18" charset="0"/>
              </a:rPr>
              <a:t>xà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lách</a:t>
            </a:r>
            <a:endParaRPr lang="en-US" sz="2800" b="1" dirty="0">
              <a:latin typeface="Times New Roman" pitchFamily="18" charset="0"/>
              <a:cs typeface="Times New Roman" pitchFamily="18" charset="0"/>
            </a:endParaRPr>
          </a:p>
        </p:txBody>
      </p:sp>
      <p:sp>
        <p:nvSpPr>
          <p:cNvPr id="11" name="TextBox 10"/>
          <p:cNvSpPr txBox="1"/>
          <p:nvPr/>
        </p:nvSpPr>
        <p:spPr>
          <a:xfrm>
            <a:off x="1728107" y="3438464"/>
            <a:ext cx="20193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Cải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bắp</a:t>
            </a:r>
            <a:endParaRPr lang="en-US" sz="2800" b="1" dirty="0">
              <a:latin typeface="Times New Roman" pitchFamily="18" charset="0"/>
              <a:cs typeface="Times New Roman" pitchFamily="18" charset="0"/>
            </a:endParaRPr>
          </a:p>
        </p:txBody>
      </p:sp>
      <p:sp>
        <p:nvSpPr>
          <p:cNvPr id="12" name="TextBox 11"/>
          <p:cNvSpPr txBox="1"/>
          <p:nvPr/>
        </p:nvSpPr>
        <p:spPr>
          <a:xfrm>
            <a:off x="5844721" y="3419881"/>
            <a:ext cx="2628899"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Rau </a:t>
            </a:r>
            <a:r>
              <a:rPr lang="en-US" sz="2800" b="1" dirty="0" err="1" smtClean="0">
                <a:latin typeface="Times New Roman" pitchFamily="18" charset="0"/>
                <a:cs typeface="Times New Roman" pitchFamily="18" charset="0"/>
              </a:rPr>
              <a:t>muống</a:t>
            </a:r>
            <a:endParaRPr lang="en-US" sz="2800" b="1" dirty="0">
              <a:latin typeface="Times New Roman" pitchFamily="18" charset="0"/>
              <a:cs typeface="Times New Roman" pitchFamily="18" charset="0"/>
            </a:endParaRPr>
          </a:p>
        </p:txBody>
      </p:sp>
      <p:sp>
        <p:nvSpPr>
          <p:cNvPr id="13" name="TextBox 12"/>
          <p:cNvSpPr txBox="1"/>
          <p:nvPr/>
        </p:nvSpPr>
        <p:spPr>
          <a:xfrm>
            <a:off x="1924050" y="6381750"/>
            <a:ext cx="14859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Su </a:t>
            </a:r>
            <a:r>
              <a:rPr lang="en-US" sz="2800" b="1" dirty="0" err="1" smtClean="0">
                <a:latin typeface="Times New Roman" pitchFamily="18" charset="0"/>
                <a:cs typeface="Times New Roman" pitchFamily="18" charset="0"/>
              </a:rPr>
              <a:t>su</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54196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28600" y="152400"/>
            <a:ext cx="9525000" cy="487362"/>
          </a:xfrm>
        </p:spPr>
        <p:txBody>
          <a:bodyPr>
            <a:noAutofit/>
          </a:bodyPr>
          <a:lstStyle/>
          <a:p>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loại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trồng</a:t>
            </a:r>
            <a:r>
              <a:rPr lang="en-US" sz="3200" b="1" dirty="0" smtClean="0">
                <a:latin typeface="Times New Roman" pitchFamily="18" charset="0"/>
                <a:cs typeface="Times New Roman" pitchFamily="18" charset="0"/>
              </a:rPr>
              <a:t> ở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ta</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94859"/>
            <a:ext cx="4063798" cy="25336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455" y="762000"/>
            <a:ext cx="3962400" cy="2590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775855"/>
            <a:ext cx="4063798" cy="2590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0600" y="3894859"/>
            <a:ext cx="3962400" cy="2526723"/>
          </a:xfrm>
          <a:prstGeom prst="rect">
            <a:avLst/>
          </a:prstGeom>
        </p:spPr>
      </p:pic>
      <p:sp>
        <p:nvSpPr>
          <p:cNvPr id="8" name="TextBox 7"/>
          <p:cNvSpPr txBox="1"/>
          <p:nvPr/>
        </p:nvSpPr>
        <p:spPr>
          <a:xfrm>
            <a:off x="1676400" y="3366655"/>
            <a:ext cx="1752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hồng</a:t>
            </a:r>
            <a:endParaRPr lang="en-US" sz="2800" b="1" dirty="0">
              <a:latin typeface="Times New Roman" pitchFamily="18" charset="0"/>
              <a:cs typeface="Times New Roman" pitchFamily="18" charset="0"/>
            </a:endParaRPr>
          </a:p>
        </p:txBody>
      </p:sp>
      <p:sp>
        <p:nvSpPr>
          <p:cNvPr id="9" name="TextBox 8"/>
          <p:cNvSpPr txBox="1"/>
          <p:nvPr/>
        </p:nvSpPr>
        <p:spPr>
          <a:xfrm>
            <a:off x="5791200" y="3352800"/>
            <a:ext cx="27432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dược</a:t>
            </a:r>
            <a:endParaRPr lang="en-US" sz="2800" b="1" dirty="0">
              <a:latin typeface="Times New Roman" pitchFamily="18" charset="0"/>
              <a:cs typeface="Times New Roman" pitchFamily="18" charset="0"/>
            </a:endParaRPr>
          </a:p>
        </p:txBody>
      </p:sp>
      <p:sp>
        <p:nvSpPr>
          <p:cNvPr id="10" name="TextBox 9"/>
          <p:cNvSpPr txBox="1"/>
          <p:nvPr/>
        </p:nvSpPr>
        <p:spPr>
          <a:xfrm>
            <a:off x="1665514" y="6360180"/>
            <a:ext cx="201168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cúc</a:t>
            </a:r>
            <a:endParaRPr lang="en-US" sz="2800" b="1" dirty="0">
              <a:latin typeface="Times New Roman" pitchFamily="18" charset="0"/>
              <a:cs typeface="Times New Roman" pitchFamily="18" charset="0"/>
            </a:endParaRPr>
          </a:p>
        </p:txBody>
      </p:sp>
      <p:sp>
        <p:nvSpPr>
          <p:cNvPr id="11" name="TextBox 10"/>
          <p:cNvSpPr txBox="1"/>
          <p:nvPr/>
        </p:nvSpPr>
        <p:spPr>
          <a:xfrm>
            <a:off x="6065520" y="6421582"/>
            <a:ext cx="21945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huệ</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197647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3352800"/>
            <a:ext cx="8229600" cy="761999"/>
          </a:xfrm>
          <a:prstGeom prst="rect">
            <a:avLst/>
          </a:prstGeom>
        </p:spPr>
        <p:txBody>
          <a:bodyPr vert="horz" lIns="91440" tIns="45720" rIns="91440" bIns="45720" rtlCol="0" anchor="ctr">
            <a:noAutofit/>
          </a:bodyPr>
          <a:lstStyle>
            <a:lvl1pPr>
              <a:spcBef>
                <a:spcPct val="0"/>
              </a:spcBef>
              <a:buNone/>
              <a:defRPr sz="4400">
                <a:latin typeface="+mj-lt"/>
                <a:ea typeface="+mj-ea"/>
                <a:cs typeface="+mj-cs"/>
              </a:defRPr>
            </a:lvl1pPr>
          </a:lstStyle>
          <a:p>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Vì</a:t>
            </a:r>
            <a:r>
              <a:rPr lang="en-US" sz="4800" i="1" dirty="0" smtClean="0">
                <a:solidFill>
                  <a:srgbClr val="FF0000"/>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sao</a:t>
            </a:r>
            <a:r>
              <a:rPr lang="en-US" sz="4800" i="1" dirty="0">
                <a:solidFill>
                  <a:srgbClr val="FF0000"/>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nên</a:t>
            </a:r>
            <a:r>
              <a:rPr lang="en-US" sz="4800" i="1" dirty="0">
                <a:solidFill>
                  <a:srgbClr val="FF0000"/>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trồng</a:t>
            </a:r>
            <a:r>
              <a:rPr lang="en-US" sz="4800" i="1" dirty="0">
                <a:solidFill>
                  <a:srgbClr val="FF0000"/>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rau</a:t>
            </a:r>
            <a:r>
              <a:rPr lang="en-US" sz="4800" i="1" dirty="0">
                <a:solidFill>
                  <a:srgbClr val="FF0000"/>
                </a:solidFill>
                <a:latin typeface="Times New Roman" pitchFamily="18" charset="0"/>
                <a:cs typeface="Times New Roman" pitchFamily="18" charset="0"/>
              </a:rPr>
              <a:t>, </a:t>
            </a:r>
            <a:r>
              <a:rPr lang="en-US" sz="4800" i="1" dirty="0" err="1">
                <a:solidFill>
                  <a:srgbClr val="FF0000"/>
                </a:solidFill>
                <a:latin typeface="Times New Roman" pitchFamily="18" charset="0"/>
                <a:cs typeface="Times New Roman" pitchFamily="18" charset="0"/>
              </a:rPr>
              <a:t>hoa</a:t>
            </a:r>
            <a:r>
              <a:rPr lang="en-US" sz="4800" i="1" dirty="0">
                <a:solidFill>
                  <a:srgbClr val="FF0000"/>
                </a:solidFill>
                <a:latin typeface="Times New Roman" pitchFamily="18" charset="0"/>
                <a:cs typeface="Times New Roman" pitchFamily="18" charset="0"/>
              </a:rPr>
              <a:t>?</a:t>
            </a:r>
            <a:br>
              <a:rPr lang="en-US" sz="4800" i="1" dirty="0">
                <a:solidFill>
                  <a:srgbClr val="FF0000"/>
                </a:solidFill>
                <a:latin typeface="Times New Roman" pitchFamily="18" charset="0"/>
                <a:cs typeface="Times New Roman" pitchFamily="18" charset="0"/>
              </a:rPr>
            </a:br>
            <a:endParaRPr lang="en-US" sz="48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229010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8229600" cy="1143000"/>
          </a:xfrm>
        </p:spPr>
        <p:txBody>
          <a:bodyPr>
            <a:normAutofit fontScale="90000"/>
          </a:bodyPr>
          <a:lstStyle/>
          <a:p>
            <a:pPr algn="just"/>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Trồng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rau</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hoa</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đem</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lại</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nhiều</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lợi</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ích</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cho</a:t>
            </a:r>
            <a:r>
              <a:rPr lang="en-US" i="1" dirty="0" smtClean="0">
                <a:solidFill>
                  <a:schemeClr val="bg1"/>
                </a:solidFill>
                <a:latin typeface="Times New Roman" pitchFamily="18" charset="0"/>
                <a:cs typeface="Times New Roman" pitchFamily="18" charset="0"/>
              </a:rPr>
              <a:t> con </a:t>
            </a:r>
            <a:r>
              <a:rPr lang="en-US" i="1" dirty="0" err="1" smtClean="0">
                <a:solidFill>
                  <a:schemeClr val="bg1"/>
                </a:solidFill>
                <a:latin typeface="Times New Roman" pitchFamily="18" charset="0"/>
                <a:cs typeface="Times New Roman" pitchFamily="18" charset="0"/>
              </a:rPr>
              <a:t>người</a:t>
            </a:r>
            <a:r>
              <a:rPr lang="en-US" i="1" dirty="0" smtClean="0">
                <a:solidFill>
                  <a:schemeClr val="bg1"/>
                </a:solidFill>
                <a:latin typeface="Times New Roman" pitchFamily="18" charset="0"/>
                <a:cs typeface="Times New Roman" pitchFamily="18" charset="0"/>
              </a:rPr>
              <a:t>. Rau </a:t>
            </a:r>
            <a:r>
              <a:rPr lang="en-US" i="1" dirty="0" err="1" smtClean="0">
                <a:solidFill>
                  <a:schemeClr val="bg1"/>
                </a:solidFill>
                <a:latin typeface="Times New Roman" pitchFamily="18" charset="0"/>
                <a:cs typeface="Times New Roman" pitchFamily="18" charset="0"/>
              </a:rPr>
              <a:t>dùng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làm</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thực</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phẩm</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cho</a:t>
            </a:r>
            <a:r>
              <a:rPr lang="en-US" i="1" dirty="0" smtClean="0">
                <a:solidFill>
                  <a:schemeClr val="bg1"/>
                </a:solidFill>
                <a:latin typeface="Times New Roman" pitchFamily="18" charset="0"/>
                <a:cs typeface="Times New Roman" pitchFamily="18" charset="0"/>
              </a:rPr>
              <a:t> con </a:t>
            </a:r>
            <a:r>
              <a:rPr lang="en-US" i="1" dirty="0" err="1" smtClean="0">
                <a:solidFill>
                  <a:schemeClr val="bg1"/>
                </a:solidFill>
                <a:latin typeface="Times New Roman" pitchFamily="18" charset="0"/>
                <a:cs typeface="Times New Roman" pitchFamily="18" charset="0"/>
              </a:rPr>
              <a:t>người</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thức</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ăn</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cho</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vật</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nuôi</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Hoa</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dùng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để</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trang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trí</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làm</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quà</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tặng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thăm</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viếng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Trồng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rau</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hoa</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còn</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có</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tác</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dụng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làm</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cho</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môi</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trường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xanh</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sạch</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đẹp</a:t>
            </a:r>
            <a:r>
              <a:rPr lang="en-US" i="1" dirty="0" smtClean="0">
                <a:solidFill>
                  <a:schemeClr val="bg1"/>
                </a:solidFill>
                <a:latin typeface="Times New Roman" pitchFamily="18" charset="0"/>
                <a:cs typeface="Times New Roman" pitchFamily="18" charset="0"/>
              </a:rPr>
              <a:t>.</a:t>
            </a:r>
            <a:endParaRPr lang="en-US" i="1" dirty="0">
              <a:solidFill>
                <a:schemeClr val="bg1"/>
              </a:solidFill>
              <a:latin typeface="Times New Roman" pitchFamily="18" charset="0"/>
              <a:cs typeface="Times New Roman" pitchFamily="18" charset="0"/>
            </a:endParaRPr>
          </a:p>
        </p:txBody>
      </p:sp>
      <p:sp>
        <p:nvSpPr>
          <p:cNvPr id="4" name="TextBox 3"/>
          <p:cNvSpPr txBox="1"/>
          <p:nvPr/>
        </p:nvSpPr>
        <p:spPr>
          <a:xfrm>
            <a:off x="2971800" y="828157"/>
            <a:ext cx="2819400" cy="830997"/>
          </a:xfrm>
          <a:prstGeom prst="rect">
            <a:avLst/>
          </a:prstGeom>
          <a:noFill/>
        </p:spPr>
        <p:txBody>
          <a:bodyPr wrap="square" rtlCol="0">
            <a:spAutoFit/>
          </a:bodyPr>
          <a:lstStyle/>
          <a:p>
            <a:r>
              <a:rPr lang="en-US" sz="4800" dirty="0" smtClean="0">
                <a:solidFill>
                  <a:schemeClr val="bg1"/>
                </a:solidFill>
                <a:latin typeface="Times New Roman" pitchFamily="18" charset="0"/>
                <a:cs typeface="Times New Roman" pitchFamily="18" charset="0"/>
              </a:rPr>
              <a:t>GHI NHỚ</a:t>
            </a:r>
            <a:endParaRPr lang="en-US" sz="4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31230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99354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609600" y="2971800"/>
            <a:ext cx="8229600" cy="1143000"/>
          </a:xfrm>
        </p:spPr>
        <p:txBody>
          <a:bodyPr>
            <a:noAutofit/>
          </a:bodyPr>
          <a:lstStyle/>
          <a:p>
            <a:r>
              <a:rPr lang="en-US" sz="6600" dirty="0" err="1" smtClean="0">
                <a:latin typeface="Times New Roman" pitchFamily="18" charset="0"/>
                <a:cs typeface="Times New Roman" pitchFamily="18" charset="0"/>
              </a:rPr>
              <a:t>Lợi</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ích</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của</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việc</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trồng</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rau</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hoa</a:t>
            </a:r>
            <a:endParaRPr lang="en-US" sz="6600" dirty="0">
              <a:latin typeface="Times New Roman" pitchFamily="18" charset="0"/>
              <a:cs typeface="Times New Roman" pitchFamily="18" charset="0"/>
            </a:endParaRPr>
          </a:p>
        </p:txBody>
      </p:sp>
      <p:sp>
        <p:nvSpPr>
          <p:cNvPr id="9" name="TextBox 8"/>
          <p:cNvSpPr txBox="1"/>
          <p:nvPr/>
        </p:nvSpPr>
        <p:spPr>
          <a:xfrm>
            <a:off x="3872345" y="1828800"/>
            <a:ext cx="1600200" cy="707886"/>
          </a:xfrm>
          <a:prstGeom prst="rect">
            <a:avLst/>
          </a:prstGeom>
          <a:noFill/>
        </p:spPr>
        <p:txBody>
          <a:bodyPr wrap="square" rtlCol="0">
            <a:spAutoFit/>
          </a:bodyPr>
          <a:lstStyle/>
          <a:p>
            <a:r>
              <a:rPr lang="en-US" sz="4000" b="1" u="sng" dirty="0" err="1" smtClean="0">
                <a:latin typeface="Times New Roman" pitchFamily="18" charset="0"/>
                <a:cs typeface="Times New Roman" pitchFamily="18" charset="0"/>
              </a:rPr>
              <a:t>Bài</a:t>
            </a:r>
            <a:r>
              <a:rPr lang="en-US" sz="4000" b="1" u="sng" dirty="0" smtClean="0">
                <a:latin typeface="Times New Roman" pitchFamily="18" charset="0"/>
                <a:cs typeface="Times New Roman" pitchFamily="18" charset="0"/>
              </a:rPr>
              <a:t> 9:</a:t>
            </a:r>
            <a:endParaRPr lang="en-US" sz="4000" b="1" u="sng" dirty="0">
              <a:latin typeface="Times New Roman" pitchFamily="18" charset="0"/>
              <a:cs typeface="Times New Roman" pitchFamily="18" charset="0"/>
            </a:endParaRPr>
          </a:p>
        </p:txBody>
      </p:sp>
      <p:sp>
        <p:nvSpPr>
          <p:cNvPr id="10" name="TextBox 9"/>
          <p:cNvSpPr txBox="1"/>
          <p:nvPr/>
        </p:nvSpPr>
        <p:spPr>
          <a:xfrm>
            <a:off x="4343400" y="890925"/>
            <a:ext cx="4495800" cy="461665"/>
          </a:xfrm>
          <a:prstGeom prst="rect">
            <a:avLst/>
          </a:prstGeom>
          <a:noFill/>
        </p:spPr>
        <p:txBody>
          <a:bodyPr wrap="square" rtlCol="0">
            <a:spAutoFit/>
          </a:bodyPr>
          <a:lstStyle/>
          <a:p>
            <a:r>
              <a:rPr lang="en-US" sz="2400" i="1" dirty="0" err="1" smtClean="0">
                <a:solidFill>
                  <a:schemeClr val="bg1"/>
                </a:solidFill>
              </a:rPr>
              <a:t>Thứ</a:t>
            </a:r>
            <a:r>
              <a:rPr lang="en-US" sz="2400" i="1" dirty="0">
                <a:solidFill>
                  <a:schemeClr val="bg1"/>
                </a:solidFill>
              </a:rPr>
              <a:t> </a:t>
            </a:r>
            <a:r>
              <a:rPr lang="en-US" sz="2400" i="1" dirty="0" err="1" smtClean="0">
                <a:solidFill>
                  <a:schemeClr val="bg1"/>
                </a:solidFill>
              </a:rPr>
              <a:t>sáu</a:t>
            </a:r>
            <a:r>
              <a:rPr lang="en-US" sz="2400" i="1" dirty="0" smtClean="0">
                <a:solidFill>
                  <a:schemeClr val="bg1"/>
                </a:solidFill>
              </a:rPr>
              <a:t> </a:t>
            </a:r>
            <a:r>
              <a:rPr lang="en-US" sz="2400" i="1" dirty="0" err="1" smtClean="0">
                <a:solidFill>
                  <a:schemeClr val="bg1"/>
                </a:solidFill>
              </a:rPr>
              <a:t>ngày</a:t>
            </a:r>
            <a:r>
              <a:rPr lang="en-US" sz="2400" i="1" dirty="0" smtClean="0">
                <a:solidFill>
                  <a:schemeClr val="bg1"/>
                </a:solidFill>
              </a:rPr>
              <a:t> 3 </a:t>
            </a:r>
            <a:r>
              <a:rPr lang="en-US" sz="2400" i="1" dirty="0" err="1" smtClean="0">
                <a:solidFill>
                  <a:schemeClr val="bg1"/>
                </a:solidFill>
              </a:rPr>
              <a:t>tháng</a:t>
            </a:r>
            <a:r>
              <a:rPr lang="en-US" sz="2400" i="1" dirty="0" smtClean="0">
                <a:solidFill>
                  <a:schemeClr val="bg1"/>
                </a:solidFill>
              </a:rPr>
              <a:t> 5 </a:t>
            </a:r>
            <a:r>
              <a:rPr lang="en-US" sz="2400" i="1" dirty="0" err="1" smtClean="0">
                <a:solidFill>
                  <a:schemeClr val="bg1"/>
                </a:solidFill>
              </a:rPr>
              <a:t>năm</a:t>
            </a:r>
            <a:r>
              <a:rPr lang="en-US" sz="2400" i="1" dirty="0" smtClean="0">
                <a:solidFill>
                  <a:schemeClr val="bg1"/>
                </a:solidFill>
              </a:rPr>
              <a:t> 2019</a:t>
            </a:r>
            <a:endParaRPr lang="en-US" sz="2400" i="1" dirty="0">
              <a:solidFill>
                <a:schemeClr val="bg1"/>
              </a:solidFill>
            </a:endParaRPr>
          </a:p>
        </p:txBody>
      </p:sp>
    </p:spTree>
    <p:extLst>
      <p:ext uri="{BB962C8B-B14F-4D97-AF65-F5344CB8AC3E}">
        <p14:creationId xmlns:p14="http://schemas.microsoft.com/office/powerpoint/2010/main" val="583333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40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noGrp="1"/>
          </p:cNvSpPr>
          <p:nvPr>
            <p:ph type="title"/>
          </p:nvPr>
        </p:nvSpPr>
        <p:spPr>
          <a:xfrm>
            <a:off x="-381000" y="2286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Times New Roman" pitchFamily="18" charset="0"/>
                <a:cs typeface="Times New Roman" pitchFamily="18" charset="0"/>
              </a:rPr>
              <a:t>1. </a:t>
            </a:r>
            <a:r>
              <a:rPr lang="en-US" sz="3600" b="1" u="sng" dirty="0" err="1" smtClean="0">
                <a:latin typeface="Times New Roman" pitchFamily="18" charset="0"/>
                <a:cs typeface="Times New Roman" pitchFamily="18" charset="0"/>
              </a:rPr>
              <a:t>Tìm</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hiểu</a:t>
            </a:r>
            <a:r>
              <a:rPr lang="en-US" sz="3600" b="1" u="sng" dirty="0" smtClean="0">
                <a:latin typeface="Times New Roman" pitchFamily="18" charset="0"/>
                <a:cs typeface="Times New Roman" pitchFamily="18" charset="0"/>
              </a:rPr>
              <a:t> </a:t>
            </a:r>
            <a:r>
              <a:rPr lang="en-US" sz="3600" b="1" u="sng" dirty="0" err="1">
                <a:latin typeface="Times New Roman" pitchFamily="18" charset="0"/>
                <a:cs typeface="Times New Roman" pitchFamily="18" charset="0"/>
              </a:rPr>
              <a:t>l</a:t>
            </a:r>
            <a:r>
              <a:rPr lang="en-US" sz="3600" b="1" u="sng" dirty="0" err="1" smtClean="0">
                <a:latin typeface="Times New Roman" pitchFamily="18" charset="0"/>
                <a:cs typeface="Times New Roman" pitchFamily="18" charset="0"/>
              </a:rPr>
              <a:t>ợi</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ích</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của</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việc</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trồng</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rau</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hoa</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71870"/>
            <a:ext cx="7620000"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1172881"/>
            <a:ext cx="7467600" cy="1077218"/>
          </a:xfrm>
          <a:prstGeom prst="rect">
            <a:avLst/>
          </a:prstGeom>
          <a:noFill/>
        </p:spPr>
        <p:txBody>
          <a:bodyPr wrap="square" rtlCol="0">
            <a:spAutoFit/>
          </a:bodyPr>
          <a:lstStyle/>
          <a:p>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Quan</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sát</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hình</a:t>
            </a:r>
            <a:r>
              <a:rPr lang="en-US" sz="3200" i="1" dirty="0" smtClean="0">
                <a:solidFill>
                  <a:srgbClr val="FF0000"/>
                </a:solidFill>
                <a:latin typeface="Times New Roman" pitchFamily="18" charset="0"/>
                <a:cs typeface="Times New Roman" pitchFamily="18" charset="0"/>
              </a:rPr>
              <a:t> 1 </a:t>
            </a:r>
            <a:r>
              <a:rPr lang="en-US" sz="3200" i="1" dirty="0" err="1" smtClean="0">
                <a:solidFill>
                  <a:srgbClr val="FF0000"/>
                </a:solidFill>
                <a:latin typeface="Times New Roman" pitchFamily="18" charset="0"/>
                <a:cs typeface="Times New Roman" pitchFamily="18" charset="0"/>
              </a:rPr>
              <a:t>và</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liên</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hệ</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thực</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tế</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em</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hãy</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nêu</a:t>
            </a:r>
            <a:r>
              <a:rPr lang="en-US" sz="3200" i="1" dirty="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lợi</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ích</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của</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việc</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trồng</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rau</a:t>
            </a:r>
            <a:endParaRPr lang="en-US" sz="32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659598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ular Callout 1"/>
          <p:cNvSpPr/>
          <p:nvPr/>
        </p:nvSpPr>
        <p:spPr>
          <a:xfrm>
            <a:off x="-33173" y="1752600"/>
            <a:ext cx="9144000" cy="4114800"/>
          </a:xfrm>
          <a:prstGeom prst="wedgeRectCallout">
            <a:avLst>
              <a:gd name="adj1" fmla="val 49759"/>
              <a:gd name="adj2" fmla="val 6308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186099" y="1905000"/>
            <a:ext cx="8305800" cy="1323439"/>
          </a:xfrm>
          <a:prstGeom prst="rect">
            <a:avLst/>
          </a:prstGeom>
          <a:noFill/>
        </p:spPr>
        <p:txBody>
          <a:bodyPr wrap="square" rtlCol="0">
            <a:spAutoFit/>
          </a:bodyPr>
          <a:lstStyle/>
          <a:p>
            <a:pPr algn="just"/>
            <a:r>
              <a:rPr lang="en-US" sz="4000" dirty="0">
                <a:latin typeface="Times New Roman" pitchFamily="18" charset="0"/>
                <a:cs typeface="Times New Roman" pitchFamily="18" charset="0"/>
              </a:rPr>
              <a:t>R</a:t>
            </a:r>
            <a:r>
              <a:rPr lang="en-US" sz="4000" dirty="0" smtClean="0">
                <a:latin typeface="Times New Roman" pitchFamily="18" charset="0"/>
                <a:cs typeface="Times New Roman" pitchFamily="18" charset="0"/>
              </a:rPr>
              <a:t>au </a:t>
            </a:r>
            <a:r>
              <a:rPr lang="en-US" sz="4000" dirty="0" err="1" smtClean="0">
                <a:latin typeface="Times New Roman" pitchFamily="18" charset="0"/>
                <a:cs typeface="Times New Roman" pitchFamily="18" charset="0"/>
              </a:rPr>
              <a:t>được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dùng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bữa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endParaRPr lang="en-US" sz="4000" dirty="0">
              <a:latin typeface="Times New Roman" pitchFamily="18" charset="0"/>
              <a:cs typeface="Times New Roman" pitchFamily="18" charset="0"/>
            </a:endParaRPr>
          </a:p>
        </p:txBody>
      </p:sp>
      <p:sp>
        <p:nvSpPr>
          <p:cNvPr id="10" name="TextBox 9"/>
          <p:cNvSpPr txBox="1"/>
          <p:nvPr/>
        </p:nvSpPr>
        <p:spPr>
          <a:xfrm>
            <a:off x="-4144" y="3352800"/>
            <a:ext cx="8906534" cy="1938992"/>
          </a:xfrm>
          <a:prstGeom prst="rect">
            <a:avLst/>
          </a:prstGeom>
          <a:noFill/>
        </p:spPr>
        <p:txBody>
          <a:bodyPr wrap="square" rtlCol="0">
            <a:spAutoFit/>
          </a:bodyPr>
          <a:lstStyle/>
          <a:p>
            <a:pPr algn="just"/>
            <a:r>
              <a:rPr lang="en-US" sz="4000" dirty="0" smtClean="0">
                <a:latin typeface="Times New Roman" pitchFamily="18" charset="0"/>
                <a:cs typeface="Times New Roman" pitchFamily="18" charset="0"/>
              </a:rPr>
              <a:t>  Rau </a:t>
            </a:r>
            <a:r>
              <a:rPr lang="en-US" sz="4000" dirty="0" err="1" smtClean="0">
                <a:latin typeface="Times New Roman" pitchFamily="18" charset="0"/>
                <a:cs typeface="Times New Roman" pitchFamily="18" charset="0"/>
              </a:rPr>
              <a:t>cung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cấp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dinh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dưỡng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cần</a:t>
            </a:r>
            <a:r>
              <a:rPr lang="en-US" sz="4000" dirty="0" smtClean="0">
                <a:latin typeface="Times New Roman" pitchFamily="18" charset="0"/>
                <a:cs typeface="Times New Roman" pitchFamily="18" charset="0"/>
              </a:rPr>
              <a:t> </a:t>
            </a:r>
          </a:p>
          <a:p>
            <a:pPr algn="just"/>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thiết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người</a:t>
            </a:r>
            <a:endParaRPr lang="en-US" sz="4000" dirty="0" smtClean="0">
              <a:latin typeface="Times New Roman" pitchFamily="18" charset="0"/>
              <a:cs typeface="Times New Roman" pitchFamily="18" charset="0"/>
            </a:endParaRPr>
          </a:p>
          <a:p>
            <a:pPr algn="just"/>
            <a:endParaRPr lang="en-US" sz="4000" dirty="0">
              <a:latin typeface="Times New Roman" pitchFamily="18" charset="0"/>
              <a:cs typeface="Times New Roman" pitchFamily="18" charset="0"/>
            </a:endParaRPr>
          </a:p>
        </p:txBody>
      </p:sp>
      <p:sp>
        <p:nvSpPr>
          <p:cNvPr id="11" name="TextBox 10"/>
          <p:cNvSpPr txBox="1"/>
          <p:nvPr/>
        </p:nvSpPr>
        <p:spPr>
          <a:xfrm>
            <a:off x="186099" y="4724400"/>
            <a:ext cx="8598619" cy="707886"/>
          </a:xfrm>
          <a:prstGeom prst="rect">
            <a:avLst/>
          </a:prstGeom>
          <a:noFill/>
        </p:spPr>
        <p:txBody>
          <a:bodyPr wrap="square" rtlCol="0">
            <a:spAutoFit/>
          </a:bodyPr>
          <a:lstStyle/>
          <a:p>
            <a:pPr algn="just"/>
            <a:r>
              <a:rPr lang="en-US" sz="4000" dirty="0" smtClean="0">
                <a:latin typeface="Times New Roman" pitchFamily="18" charset="0"/>
                <a:cs typeface="Times New Roman" pitchFamily="18" charset="0"/>
              </a:rPr>
              <a:t>Rau </a:t>
            </a:r>
            <a:r>
              <a:rPr lang="en-US" sz="4000" dirty="0" err="1" smtClean="0">
                <a:latin typeface="Times New Roman" pitchFamily="18" charset="0"/>
                <a:cs typeface="Times New Roman" pitchFamily="18" charset="0"/>
              </a:rPr>
              <a:t>được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dùng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thức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ăn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vật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nuôi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998630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2-Point Star 4"/>
          <p:cNvSpPr/>
          <p:nvPr/>
        </p:nvSpPr>
        <p:spPr>
          <a:xfrm>
            <a:off x="2552700" y="1955731"/>
            <a:ext cx="3733800" cy="2882969"/>
          </a:xfrm>
          <a:prstGeom prst="star3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6" name="TextBox 5"/>
          <p:cNvSpPr txBox="1"/>
          <p:nvPr/>
        </p:nvSpPr>
        <p:spPr>
          <a:xfrm>
            <a:off x="3224645" y="2583563"/>
            <a:ext cx="2438399" cy="1569660"/>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Gia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đình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em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thường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sử</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dụng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những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loại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rau</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làm</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thức</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ăn</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13" name="TextBox 12"/>
          <p:cNvSpPr txBox="1"/>
          <p:nvPr/>
        </p:nvSpPr>
        <p:spPr>
          <a:xfrm>
            <a:off x="5606712" y="0"/>
            <a:ext cx="1260764" cy="646331"/>
          </a:xfrm>
          <a:prstGeom prst="rect">
            <a:avLst/>
          </a:prstGeom>
          <a:noFill/>
        </p:spPr>
        <p:txBody>
          <a:bodyPr wrap="square" rtlCol="0">
            <a:spAutoFit/>
          </a:bodyPr>
          <a:lstStyle/>
          <a:p>
            <a:r>
              <a:rPr lang="en-US" b="1" dirty="0" smtClean="0">
                <a:solidFill>
                  <a:srgbClr val="002060"/>
                </a:solidFill>
                <a:latin typeface="Times New Roman" pitchFamily="18" charset="0"/>
                <a:cs typeface="Times New Roman" pitchFamily="18" charset="0"/>
              </a:rPr>
              <a:t>Rau </a:t>
            </a:r>
            <a:r>
              <a:rPr lang="en-US" b="1" dirty="0" err="1" smtClean="0">
                <a:solidFill>
                  <a:srgbClr val="002060"/>
                </a:solidFill>
                <a:latin typeface="Times New Roman" pitchFamily="18" charset="0"/>
                <a:cs typeface="Times New Roman" pitchFamily="18" charset="0"/>
              </a:rPr>
              <a:t>muống</a:t>
            </a:r>
            <a:endParaRPr lang="en-US" b="1" dirty="0">
              <a:solidFill>
                <a:srgbClr val="002060"/>
              </a:solidFill>
              <a:latin typeface="Times New Roman" pitchFamily="18" charset="0"/>
              <a:cs typeface="Times New Roman" pitchFamily="18" charset="0"/>
            </a:endParaRPr>
          </a:p>
        </p:txBody>
      </p:sp>
      <p:sp>
        <p:nvSpPr>
          <p:cNvPr id="14" name="TextBox 13"/>
          <p:cNvSpPr txBox="1"/>
          <p:nvPr/>
        </p:nvSpPr>
        <p:spPr>
          <a:xfrm>
            <a:off x="7886700" y="2755627"/>
            <a:ext cx="1257300" cy="646331"/>
          </a:xfrm>
          <a:prstGeom prst="rect">
            <a:avLst/>
          </a:prstGeom>
          <a:noFill/>
        </p:spPr>
        <p:txBody>
          <a:bodyPr wrap="square" rtlCol="0">
            <a:spAutoFit/>
          </a:bodyPr>
          <a:lstStyle>
            <a:defPPr>
              <a:defRPr lang="en-US"/>
            </a:defPPr>
            <a:lvl1pPr>
              <a:defRPr b="1">
                <a:solidFill>
                  <a:srgbClr val="002060"/>
                </a:solidFill>
              </a:defRPr>
            </a:lvl1pPr>
          </a:lstStyle>
          <a:p>
            <a:pPr algn="ctr"/>
            <a:r>
              <a:rPr lang="en-US" dirty="0">
                <a:latin typeface="Times New Roman" pitchFamily="18" charset="0"/>
                <a:cs typeface="Times New Roman" pitchFamily="18" charset="0"/>
              </a:rPr>
              <a:t>Rau </a:t>
            </a:r>
            <a:r>
              <a:rPr lang="en-US" dirty="0" err="1" smtClean="0">
                <a:latin typeface="Times New Roman" pitchFamily="18" charset="0"/>
                <a:cs typeface="Times New Roman" pitchFamily="18" charset="0"/>
              </a:rPr>
              <a:t>mồng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tơi</a:t>
            </a:r>
            <a:endParaRPr lang="en-US" dirty="0">
              <a:latin typeface="Times New Roman" pitchFamily="18" charset="0"/>
              <a:cs typeface="Times New Roman" pitchFamily="18" charset="0"/>
            </a:endParaRPr>
          </a:p>
        </p:txBody>
      </p:sp>
      <p:sp>
        <p:nvSpPr>
          <p:cNvPr id="15" name="TextBox 14"/>
          <p:cNvSpPr txBox="1"/>
          <p:nvPr/>
        </p:nvSpPr>
        <p:spPr>
          <a:xfrm>
            <a:off x="7213600" y="5531534"/>
            <a:ext cx="1295400" cy="646331"/>
          </a:xfrm>
          <a:prstGeom prst="rect">
            <a:avLst/>
          </a:prstGeom>
          <a:noFill/>
        </p:spPr>
        <p:txBody>
          <a:bodyPr wrap="square" rtlCol="0">
            <a:spAutoFit/>
          </a:bodyPr>
          <a:lstStyle>
            <a:defPPr>
              <a:defRPr lang="en-US"/>
            </a:defPPr>
            <a:lvl1pPr algn="ctr">
              <a:defRPr b="1">
                <a:solidFill>
                  <a:srgbClr val="002060"/>
                </a:solidFill>
              </a:defRPr>
            </a:lvl1pPr>
          </a:lstStyle>
          <a:p>
            <a:r>
              <a:rPr lang="en-US" dirty="0">
                <a:latin typeface="Times New Roman" pitchFamily="18" charset="0"/>
                <a:cs typeface="Times New Roman" pitchFamily="18" charset="0"/>
              </a:rPr>
              <a:t>Rau </a:t>
            </a:r>
            <a:r>
              <a:rPr lang="en-US" dirty="0" err="1">
                <a:latin typeface="Times New Roman" pitchFamily="18" charset="0"/>
                <a:cs typeface="Times New Roman" pitchFamily="18" charset="0"/>
              </a:rPr>
              <a:t>cải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bắp</a:t>
            </a:r>
            <a:endParaRPr lang="en-US" dirty="0">
              <a:latin typeface="Times New Roman" pitchFamily="18" charset="0"/>
              <a:cs typeface="Times New Roman" pitchFamily="18" charset="0"/>
            </a:endParaRPr>
          </a:p>
        </p:txBody>
      </p:sp>
      <p:sp>
        <p:nvSpPr>
          <p:cNvPr id="16" name="TextBox 15"/>
          <p:cNvSpPr txBox="1"/>
          <p:nvPr/>
        </p:nvSpPr>
        <p:spPr>
          <a:xfrm>
            <a:off x="588962" y="2601284"/>
            <a:ext cx="1371600" cy="369332"/>
          </a:xfrm>
          <a:prstGeom prst="rect">
            <a:avLst/>
          </a:prstGeom>
          <a:noFill/>
        </p:spPr>
        <p:txBody>
          <a:bodyPr wrap="square" rtlCol="0">
            <a:spAutoFit/>
          </a:bodyPr>
          <a:lstStyle>
            <a:defPPr>
              <a:defRPr lang="en-US"/>
            </a:defPPr>
            <a:lvl1pPr>
              <a:defRPr b="1">
                <a:solidFill>
                  <a:srgbClr val="002060"/>
                </a:solidFill>
              </a:defRPr>
            </a:lvl1pPr>
          </a:lstStyle>
          <a:p>
            <a:r>
              <a:rPr lang="en-US" dirty="0">
                <a:latin typeface="Times New Roman" pitchFamily="18" charset="0"/>
                <a:cs typeface="Times New Roman" pitchFamily="18" charset="0"/>
              </a:rPr>
              <a:t>Rau </a:t>
            </a:r>
            <a:r>
              <a:rPr lang="en-US" dirty="0" err="1">
                <a:latin typeface="Times New Roman" pitchFamily="18" charset="0"/>
                <a:cs typeface="Times New Roman" pitchFamily="18" charset="0"/>
              </a:rPr>
              <a:t>dền</a:t>
            </a:r>
            <a:endParaRPr lang="en-US" dirty="0">
              <a:latin typeface="Times New Roman" pitchFamily="18" charset="0"/>
              <a:cs typeface="Times New Roman" pitchFamily="18" charset="0"/>
            </a:endParaRPr>
          </a:p>
        </p:txBody>
      </p:sp>
      <p:sp>
        <p:nvSpPr>
          <p:cNvPr id="17" name="TextBox 16"/>
          <p:cNvSpPr txBox="1"/>
          <p:nvPr/>
        </p:nvSpPr>
        <p:spPr>
          <a:xfrm>
            <a:off x="703262" y="5559863"/>
            <a:ext cx="1143000" cy="369332"/>
          </a:xfrm>
          <a:prstGeom prst="rect">
            <a:avLst/>
          </a:prstGeom>
          <a:noFill/>
        </p:spPr>
        <p:txBody>
          <a:bodyPr wrap="square" rtlCol="0">
            <a:spAutoFit/>
          </a:bodyPr>
          <a:lstStyle>
            <a:defPPr>
              <a:defRPr lang="en-US"/>
            </a:defPPr>
            <a:lvl1pPr>
              <a:defRPr b="1">
                <a:solidFill>
                  <a:srgbClr val="002060"/>
                </a:solidFill>
              </a:defRPr>
            </a:lvl1pPr>
          </a:lstStyle>
          <a:p>
            <a:pPr algn="ctr"/>
            <a:r>
              <a:rPr lang="en-US" dirty="0">
                <a:latin typeface="Times New Roman" pitchFamily="18" charset="0"/>
                <a:cs typeface="Times New Roman" pitchFamily="18" charset="0"/>
              </a:rPr>
              <a:t>Rau </a:t>
            </a:r>
            <a:r>
              <a:rPr lang="en-US" dirty="0" err="1" smtClean="0">
                <a:latin typeface="Times New Roman" pitchFamily="18" charset="0"/>
                <a:cs typeface="Times New Roman" pitchFamily="18" charset="0"/>
              </a:rPr>
              <a:t>cải</a:t>
            </a:r>
            <a:endParaRPr lang="en-US" dirty="0">
              <a:latin typeface="Times New Roman" pitchFamily="18" charset="0"/>
              <a:cs typeface="Times New Roman" pitchFamily="18" charset="0"/>
            </a:endParaRPr>
          </a:p>
        </p:txBody>
      </p:sp>
      <p:sp>
        <p:nvSpPr>
          <p:cNvPr id="18" name="TextBox 17"/>
          <p:cNvSpPr txBox="1"/>
          <p:nvPr/>
        </p:nvSpPr>
        <p:spPr>
          <a:xfrm>
            <a:off x="2018145" y="6304002"/>
            <a:ext cx="1943100" cy="369332"/>
          </a:xfrm>
          <a:prstGeom prst="rect">
            <a:avLst/>
          </a:prstGeom>
          <a:noFill/>
        </p:spPr>
        <p:txBody>
          <a:bodyPr wrap="square" rtlCol="0">
            <a:spAutoFit/>
          </a:bodyPr>
          <a:lstStyle>
            <a:defPPr>
              <a:defRPr lang="en-US"/>
            </a:defPPr>
            <a:lvl1pPr algn="ctr">
              <a:defRPr b="1">
                <a:solidFill>
                  <a:srgbClr val="002060"/>
                </a:solidFill>
              </a:defRPr>
            </a:lvl1pPr>
          </a:lstStyle>
          <a:p>
            <a:r>
              <a:rPr lang="en-US" dirty="0">
                <a:latin typeface="Times New Roman" pitchFamily="18" charset="0"/>
                <a:cs typeface="Times New Roman" pitchFamily="18" charset="0"/>
              </a:rPr>
              <a:t>Rau </a:t>
            </a:r>
            <a:r>
              <a:rPr lang="en-US" dirty="0" err="1" smtClean="0">
                <a:latin typeface="Times New Roman" pitchFamily="18" charset="0"/>
                <a:cs typeface="Times New Roman" pitchFamily="18" charset="0"/>
              </a:rPr>
              <a:t>tần</a:t>
            </a:r>
            <a:r>
              <a:rPr lang="en-US" dirty="0" smtClean="0">
                <a:latin typeface="Times New Roman" pitchFamily="18" charset="0"/>
                <a:cs typeface="Times New Roman" pitchFamily="18" charset="0"/>
              </a:rPr>
              <a:t> ô</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00" y="4838700"/>
            <a:ext cx="2128838" cy="2032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5700" y="3836791"/>
            <a:ext cx="2336800" cy="1752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652788"/>
            <a:ext cx="2476414" cy="221391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25" y="322650"/>
            <a:ext cx="2301875" cy="219007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 y="2990105"/>
            <a:ext cx="2553855" cy="2553855"/>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9695" y="7985"/>
            <a:ext cx="2540337" cy="1992995"/>
          </a:xfrm>
          <a:prstGeom prst="rect">
            <a:avLst/>
          </a:prstGeom>
        </p:spPr>
      </p:pic>
    </p:spTree>
    <p:extLst>
      <p:ext uri="{BB962C8B-B14F-4D97-AF65-F5344CB8AC3E}">
        <p14:creationId xmlns:p14="http://schemas.microsoft.com/office/powerpoint/2010/main" val="31930394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par>
                                <p:cTn id="34" presetID="14" presetClass="entr" presetSubtype="1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par>
                                <p:cTn id="37" presetID="14"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500"/>
                                        <p:tgtEl>
                                          <p:spTgt spid="3"/>
                                        </p:tgtEl>
                                      </p:cBhvr>
                                    </p:animEffect>
                                  </p:childTnLst>
                                </p:cTn>
                              </p:par>
                              <p:par>
                                <p:cTn id="43" presetID="14"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randombar(horizontal)">
                                      <p:cBhvr>
                                        <p:cTn id="45" dur="500"/>
                                        <p:tgtEl>
                                          <p:spTgt spid="21"/>
                                        </p:tgtEl>
                                      </p:cBhvr>
                                    </p:animEffect>
                                  </p:childTnLst>
                                </p:cTn>
                              </p:par>
                              <p:par>
                                <p:cTn id="46" presetID="14" presetClass="entr" presetSubtype="1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randombar(horizontal)">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881545"/>
            <a:ext cx="9601200" cy="792162"/>
          </a:xfrm>
        </p:spPr>
        <p:txBody>
          <a:bodyPr>
            <a:noAutofit/>
          </a:bodyPr>
          <a:lstStyle/>
          <a:p>
            <a:r>
              <a:rPr lang="en-US" sz="3600" i="1" dirty="0" smtClean="0">
                <a:solidFill>
                  <a:srgbClr val="FF0000"/>
                </a:solidFill>
                <a:latin typeface="Times New Roman" pitchFamily="18" charset="0"/>
                <a:cs typeface="Times New Roman" pitchFamily="18" charset="0"/>
              </a:rPr>
              <a:t>Rau </a:t>
            </a:r>
            <a:r>
              <a:rPr lang="en-US" sz="3600" i="1" dirty="0" err="1" smtClean="0">
                <a:solidFill>
                  <a:srgbClr val="FF0000"/>
                </a:solidFill>
                <a:latin typeface="Times New Roman" pitchFamily="18" charset="0"/>
                <a:cs typeface="Times New Roman" pitchFamily="18" charset="0"/>
              </a:rPr>
              <a:t>được</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sử</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dụng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như</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thế</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nào</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trong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bữa</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ăn</a:t>
            </a:r>
            <a:r>
              <a:rPr lang="en-US" sz="3600" i="1" dirty="0" smtClean="0">
                <a:solidFill>
                  <a:srgbClr val="FF0000"/>
                </a:solidFill>
                <a:latin typeface="Times New Roman" pitchFamily="18" charset="0"/>
                <a:cs typeface="Times New Roman" pitchFamily="18" charset="0"/>
              </a:rPr>
              <a:t/>
            </a:r>
            <a:br>
              <a:rPr lang="en-US" sz="3600" i="1" dirty="0" smtClean="0">
                <a:solidFill>
                  <a:srgbClr val="FF0000"/>
                </a:solidFill>
                <a:latin typeface="Times New Roman" pitchFamily="18" charset="0"/>
                <a:cs typeface="Times New Roman" pitchFamily="18" charset="0"/>
              </a:rPr>
            </a:b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hàng</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ngày</a:t>
            </a:r>
            <a:r>
              <a:rPr lang="en-US" sz="3600" i="1" dirty="0" smtClean="0">
                <a:solidFill>
                  <a:srgbClr val="FF0000"/>
                </a:solidFill>
                <a:latin typeface="Times New Roman" pitchFamily="18" charset="0"/>
                <a:cs typeface="Times New Roman" pitchFamily="18" charset="0"/>
              </a:rPr>
              <a:t> ở </a:t>
            </a:r>
            <a:r>
              <a:rPr lang="en-US" sz="3600" i="1" dirty="0" err="1" smtClean="0">
                <a:solidFill>
                  <a:srgbClr val="FF0000"/>
                </a:solidFill>
                <a:latin typeface="Times New Roman" pitchFamily="18" charset="0"/>
                <a:cs typeface="Times New Roman" pitchFamily="18" charset="0"/>
              </a:rPr>
              <a:t>gia</a:t>
            </a:r>
            <a:r>
              <a:rPr lang="en-US" sz="3600" i="1" dirty="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đình</a:t>
            </a:r>
            <a:r>
              <a:rPr lang="en-US" sz="3600" i="1" dirty="0" smtClean="0">
                <a:solidFill>
                  <a:srgbClr val="FF0000"/>
                </a:solidFill>
                <a:latin typeface="Times New Roman" pitchFamily="18" charset="0"/>
                <a:cs typeface="Times New Roman" pitchFamily="18" charset="0"/>
              </a:rPr>
              <a:t> </a:t>
            </a:r>
            <a:r>
              <a:rPr lang="en-US" sz="3600" i="1" dirty="0" err="1" smtClean="0">
                <a:solidFill>
                  <a:srgbClr val="FF0000"/>
                </a:solidFill>
                <a:latin typeface="Times New Roman" pitchFamily="18" charset="0"/>
                <a:cs typeface="Times New Roman" pitchFamily="18" charset="0"/>
              </a:rPr>
              <a:t>em</a:t>
            </a:r>
            <a:r>
              <a:rPr lang="en-US" sz="3600" i="1" dirty="0" smtClean="0">
                <a:solidFill>
                  <a:srgbClr val="FF0000"/>
                </a:solidFill>
                <a:latin typeface="Times New Roman" pitchFamily="18" charset="0"/>
                <a:cs typeface="Times New Roman" pitchFamily="18" charset="0"/>
              </a:rPr>
              <a:t>?</a:t>
            </a:r>
            <a:endParaRPr lang="en-US" sz="3600" i="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 y="0"/>
            <a:ext cx="4336473" cy="25330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
            <a:ext cx="3786188" cy="25330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35" y="3810000"/>
            <a:ext cx="4336473" cy="25818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8219" y="3810000"/>
            <a:ext cx="4017169" cy="2581868"/>
          </a:xfrm>
          <a:prstGeom prst="rect">
            <a:avLst/>
          </a:prstGeom>
        </p:spPr>
      </p:pic>
      <p:sp>
        <p:nvSpPr>
          <p:cNvPr id="7" name="TextBox 6"/>
          <p:cNvSpPr txBox="1"/>
          <p:nvPr/>
        </p:nvSpPr>
        <p:spPr>
          <a:xfrm>
            <a:off x="1600200" y="2533095"/>
            <a:ext cx="678871"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Xào</a:t>
            </a:r>
            <a:endParaRPr lang="en-US" b="1" dirty="0">
              <a:latin typeface="Times New Roman" pitchFamily="18" charset="0"/>
              <a:cs typeface="Times New Roman" pitchFamily="18" charset="0"/>
            </a:endParaRPr>
          </a:p>
        </p:txBody>
      </p:sp>
      <p:sp>
        <p:nvSpPr>
          <p:cNvPr id="8" name="TextBox 7"/>
          <p:cNvSpPr txBox="1"/>
          <p:nvPr/>
        </p:nvSpPr>
        <p:spPr>
          <a:xfrm>
            <a:off x="6579394" y="2530808"/>
            <a:ext cx="68580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Luộc</a:t>
            </a:r>
            <a:endParaRPr lang="en-US" b="1" dirty="0">
              <a:latin typeface="Times New Roman" pitchFamily="18" charset="0"/>
              <a:cs typeface="Times New Roman" pitchFamily="18" charset="0"/>
            </a:endParaRPr>
          </a:p>
        </p:txBody>
      </p:sp>
      <p:sp>
        <p:nvSpPr>
          <p:cNvPr id="9" name="TextBox 8"/>
          <p:cNvSpPr txBox="1"/>
          <p:nvPr/>
        </p:nvSpPr>
        <p:spPr>
          <a:xfrm>
            <a:off x="1347354" y="6391868"/>
            <a:ext cx="1184562"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Nấu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canh</a:t>
            </a:r>
            <a:endParaRPr lang="en-US" b="1" dirty="0">
              <a:latin typeface="Times New Roman" pitchFamily="18" charset="0"/>
              <a:cs typeface="Times New Roman" pitchFamily="18" charset="0"/>
            </a:endParaRPr>
          </a:p>
        </p:txBody>
      </p:sp>
      <p:sp>
        <p:nvSpPr>
          <p:cNvPr id="10" name="TextBox 9"/>
          <p:cNvSpPr txBox="1"/>
          <p:nvPr/>
        </p:nvSpPr>
        <p:spPr>
          <a:xfrm>
            <a:off x="6692179" y="6391868"/>
            <a:ext cx="1146030"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Làm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nộm</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5952680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5" name="Text Box 5"/>
          <p:cNvSpPr txBox="1">
            <a:spLocks noChangeArrowheads="1"/>
          </p:cNvSpPr>
          <p:nvPr/>
        </p:nvSpPr>
        <p:spPr bwMode="auto">
          <a:xfrm>
            <a:off x="288925" y="876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189461"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2"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668" y="5717382"/>
            <a:ext cx="11287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924800" y="5703888"/>
            <a:ext cx="11445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64"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843838" y="74613"/>
            <a:ext cx="1223962"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72" name="Text Box 32"/>
          <p:cNvSpPr txBox="1">
            <a:spLocks noChangeArrowheads="1"/>
          </p:cNvSpPr>
          <p:nvPr/>
        </p:nvSpPr>
        <p:spPr bwMode="auto">
          <a:xfrm>
            <a:off x="288925" y="927100"/>
            <a:ext cx="8534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000" b="1" dirty="0" err="1">
                <a:solidFill>
                  <a:srgbClr val="0000FF"/>
                </a:solidFill>
                <a:latin typeface="Times New Roman" pitchFamily="18" charset="0"/>
                <a:cs typeface="Times New Roman" pitchFamily="18" charset="0"/>
              </a:rPr>
              <a:t>Vì</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sao</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rau</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được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sử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dụng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hằng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ngày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bữa</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ăn</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ở </a:t>
            </a:r>
            <a:r>
              <a:rPr lang="en-US" sz="4000" b="1" dirty="0" err="1">
                <a:solidFill>
                  <a:srgbClr val="0000FF"/>
                </a:solidFill>
                <a:latin typeface="Times New Roman" pitchFamily="18" charset="0"/>
                <a:cs typeface="Times New Roman" pitchFamily="18" charset="0"/>
              </a:rPr>
              <a:t>gia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em</a:t>
            </a:r>
            <a:r>
              <a:rPr lang="en-US" sz="4000" b="1" dirty="0">
                <a:solidFill>
                  <a:srgbClr val="0000FF"/>
                </a:solidFill>
                <a:latin typeface="Times New Roman" pitchFamily="18" charset="0"/>
                <a:cs typeface="Times New Roman" pitchFamily="18" charset="0"/>
              </a:rPr>
              <a:t> ?                                                                        </a:t>
            </a:r>
          </a:p>
        </p:txBody>
      </p:sp>
      <p:sp>
        <p:nvSpPr>
          <p:cNvPr id="189477" name="Rectangle 37"/>
          <p:cNvSpPr>
            <a:spLocks noChangeArrowheads="1"/>
          </p:cNvSpPr>
          <p:nvPr/>
        </p:nvSpPr>
        <p:spPr bwMode="auto">
          <a:xfrm>
            <a:off x="0" y="2667000"/>
            <a:ext cx="8839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en-US" sz="3200" b="1" dirty="0" err="1" smtClean="0">
                <a:solidFill>
                  <a:srgbClr val="660066"/>
                </a:solidFill>
                <a:latin typeface="Times New Roman" pitchFamily="18" charset="0"/>
                <a:cs typeface="Times New Roman" pitchFamily="18" charset="0"/>
              </a:rPr>
              <a:t>Vì</a:t>
            </a:r>
            <a:r>
              <a:rPr lang="en-US" sz="3200" b="1" dirty="0" smtClean="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rau</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cung</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cấp</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các</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chất</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dinh</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dưỡng</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cần</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thiết</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cho</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cơ</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thể</a:t>
            </a:r>
            <a:r>
              <a:rPr lang="en-US" sz="3200" b="1" dirty="0">
                <a:solidFill>
                  <a:srgbClr val="660066"/>
                </a:solidFill>
                <a:latin typeface="Times New Roman" pitchFamily="18" charset="0"/>
                <a:cs typeface="Times New Roman" pitchFamily="18" charset="0"/>
              </a:rPr>
              <a:t> con </a:t>
            </a:r>
            <a:r>
              <a:rPr lang="en-US" sz="3200" b="1" dirty="0" err="1">
                <a:solidFill>
                  <a:srgbClr val="660066"/>
                </a:solidFill>
                <a:latin typeface="Times New Roman" pitchFamily="18" charset="0"/>
                <a:cs typeface="Times New Roman" pitchFamily="18" charset="0"/>
              </a:rPr>
              <a:t>người</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đó</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là</a:t>
            </a:r>
            <a:r>
              <a:rPr lang="en-US" sz="3200" b="1" dirty="0">
                <a:solidFill>
                  <a:srgbClr val="660066"/>
                </a:solidFill>
                <a:latin typeface="Times New Roman" pitchFamily="18" charset="0"/>
                <a:cs typeface="Times New Roman" pitchFamily="18" charset="0"/>
              </a:rPr>
              <a:t> vitamin </a:t>
            </a:r>
            <a:r>
              <a:rPr lang="en-US" sz="3200" b="1" dirty="0" err="1">
                <a:solidFill>
                  <a:srgbClr val="660066"/>
                </a:solidFill>
                <a:latin typeface="Times New Roman" pitchFamily="18" charset="0"/>
                <a:cs typeface="Times New Roman" pitchFamily="18" charset="0"/>
              </a:rPr>
              <a:t>và</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chất</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xơ</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có</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tác</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dụng</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tốt</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cho</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cơ</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thể</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và</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giúp</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cho</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việc</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tiêu</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hoá</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được</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dễ</a:t>
            </a:r>
            <a:r>
              <a:rPr lang="en-US" sz="3200" b="1" dirty="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dàng</a:t>
            </a:r>
            <a:r>
              <a:rPr lang="en-US" sz="3200" b="1" dirty="0">
                <a:solidFill>
                  <a:srgbClr val="660066"/>
                </a:solidFill>
                <a:latin typeface="Times New Roman" pitchFamily="18" charset="0"/>
                <a:cs typeface="Times New Roman" pitchFamily="18" charset="0"/>
              </a:rPr>
              <a:t>. </a:t>
            </a:r>
          </a:p>
        </p:txBody>
      </p:sp>
    </p:spTree>
    <p:extLst>
      <p:ext uri="{BB962C8B-B14F-4D97-AF65-F5344CB8AC3E}">
        <p14:creationId xmlns:p14="http://schemas.microsoft.com/office/powerpoint/2010/main" val="2902278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472"/>
                                        </p:tgtEl>
                                        <p:attrNameLst>
                                          <p:attrName>style.visibility</p:attrName>
                                        </p:attrNameLst>
                                      </p:cBhvr>
                                      <p:to>
                                        <p:strVal val="visible"/>
                                      </p:to>
                                    </p:set>
                                    <p:animEffect transition="in" filter="checkerboard(across)">
                                      <p:cBhvr>
                                        <p:cTn id="7" dur="500"/>
                                        <p:tgtEl>
                                          <p:spTgt spid="189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9477"/>
                                        </p:tgtEl>
                                        <p:attrNameLst>
                                          <p:attrName>style.visibility</p:attrName>
                                        </p:attrNameLst>
                                      </p:cBhvr>
                                      <p:to>
                                        <p:strVal val="visible"/>
                                      </p:to>
                                    </p:set>
                                    <p:animEffect transition="in" filter="checkerboard(across)">
                                      <p:cBhvr>
                                        <p:cTn id="12" dur="500"/>
                                        <p:tgtEl>
                                          <p:spTgt spid="18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72" grpId="0"/>
      <p:bldP spid="1894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381000" y="642144"/>
            <a:ext cx="8229600"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3600" b="1" dirty="0" err="1" smtClean="0">
                <a:solidFill>
                  <a:srgbClr val="0000FF"/>
                </a:solidFill>
                <a:latin typeface="Times New Roman" pitchFamily="18" charset="0"/>
                <a:cs typeface="Times New Roman" pitchFamily="18" charset="0"/>
              </a:rPr>
              <a:t>Ngoài</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trồng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rau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để</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thức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ăn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cho</a:t>
            </a:r>
            <a:r>
              <a:rPr lang="en-US" sz="3600" b="1" dirty="0">
                <a:solidFill>
                  <a:srgbClr val="0000FF"/>
                </a:solidFill>
                <a:latin typeface="Times New Roman" pitchFamily="18" charset="0"/>
                <a:cs typeface="Times New Roman" pitchFamily="18" charset="0"/>
              </a:rPr>
              <a:t> con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vật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nuôi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người</a:t>
            </a:r>
            <a:r>
              <a:rPr lang="en-US" sz="3600" b="1" dirty="0">
                <a:solidFill>
                  <a:srgbClr val="0000FF"/>
                </a:solidFill>
                <a:latin typeface="Times New Roman" pitchFamily="18" charset="0"/>
                <a:cs typeface="Times New Roman" pitchFamily="18" charset="0"/>
              </a:rPr>
              <a:t> ta </a:t>
            </a:r>
            <a:r>
              <a:rPr lang="en-US" sz="3600" b="1" dirty="0" err="1">
                <a:solidFill>
                  <a:srgbClr val="0000FF"/>
                </a:solidFill>
                <a:latin typeface="Times New Roman" pitchFamily="18" charset="0"/>
                <a:cs typeface="Times New Roman" pitchFamily="18" charset="0"/>
              </a:rPr>
              <a:t>còn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trồng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rau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để</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làm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p>
          <a:p>
            <a:pPr algn="just">
              <a:spcBef>
                <a:spcPct val="20000"/>
              </a:spcBef>
            </a:pPr>
            <a:endParaRPr lang="en-US" sz="3600" b="1" dirty="0">
              <a:solidFill>
                <a:srgbClr val="009900"/>
              </a:solidFill>
              <a:latin typeface="Times New Roman" pitchFamily="18" charset="0"/>
              <a:cs typeface="Times New Roman" pitchFamily="18" charset="0"/>
            </a:endParaRPr>
          </a:p>
        </p:txBody>
      </p:sp>
      <p:sp>
        <p:nvSpPr>
          <p:cNvPr id="119814" name="Text Box 6"/>
          <p:cNvSpPr txBox="1">
            <a:spLocks noChangeArrowheads="1"/>
          </p:cNvSpPr>
          <p:nvPr/>
        </p:nvSpPr>
        <p:spPr bwMode="auto">
          <a:xfrm>
            <a:off x="381000" y="2709863"/>
            <a:ext cx="8763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b="1" dirty="0">
                <a:solidFill>
                  <a:srgbClr val="660066"/>
                </a:solidFill>
                <a:latin typeface="Times New Roman" pitchFamily="18" charset="0"/>
                <a:cs typeface="Times New Roman" pitchFamily="18" charset="0"/>
              </a:rPr>
              <a:t> </a:t>
            </a:r>
            <a:r>
              <a:rPr lang="en-US" sz="3600" b="1" dirty="0" smtClean="0">
                <a:solidFill>
                  <a:srgbClr val="660066"/>
                </a:solidFill>
                <a:latin typeface="Times New Roman" pitchFamily="18" charset="0"/>
                <a:cs typeface="Times New Roman" pitchFamily="18" charset="0"/>
              </a:rPr>
              <a:t>-</a:t>
            </a:r>
            <a:r>
              <a:rPr lang="en-US" sz="3600" b="1" dirty="0" err="1">
                <a:solidFill>
                  <a:srgbClr val="660066"/>
                </a:solidFill>
                <a:latin typeface="Times New Roman" pitchFamily="18" charset="0"/>
                <a:cs typeface="Times New Roman" pitchFamily="18" charset="0"/>
              </a:rPr>
              <a:t>Trồng</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rau</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để</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bán</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chế</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biến</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thực</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phẩm</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làm</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thuốc</a:t>
            </a:r>
            <a:r>
              <a:rPr lang="en-US" sz="3600" b="1" dirty="0">
                <a:solidFill>
                  <a:srgbClr val="660066"/>
                </a:solidFill>
                <a:latin typeface="Times New Roman" pitchFamily="18" charset="0"/>
                <a:cs typeface="Times New Roman" pitchFamily="18" charset="0"/>
              </a:rPr>
              <a:t> </a:t>
            </a:r>
            <a:r>
              <a:rPr lang="en-US" sz="3600" b="1" dirty="0" err="1" smtClean="0">
                <a:solidFill>
                  <a:srgbClr val="660066"/>
                </a:solidFill>
                <a:latin typeface="Times New Roman" pitchFamily="18" charset="0"/>
                <a:cs typeface="Times New Roman" pitchFamily="18" charset="0"/>
              </a:rPr>
              <a:t>chữa</a:t>
            </a:r>
            <a:r>
              <a:rPr lang="en-US" sz="3600" b="1" dirty="0" smtClean="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bệnh</a:t>
            </a:r>
            <a:r>
              <a:rPr lang="en-US" sz="3600" b="1" dirty="0">
                <a:solidFill>
                  <a:srgbClr val="660066"/>
                </a:solidFill>
                <a:latin typeface="Times New Roman" pitchFamily="18" charset="0"/>
                <a:cs typeface="Times New Roman" pitchFamily="18" charset="0"/>
              </a:rPr>
              <a:t>. </a:t>
            </a:r>
          </a:p>
          <a:p>
            <a:r>
              <a:rPr lang="en-US" sz="3600" b="1" dirty="0">
                <a:solidFill>
                  <a:srgbClr val="660066"/>
                </a:solidFill>
                <a:latin typeface="Times New Roman" pitchFamily="18" charset="0"/>
                <a:cs typeface="Times New Roman" pitchFamily="18" charset="0"/>
              </a:rPr>
              <a:t> - </a:t>
            </a:r>
            <a:r>
              <a:rPr lang="en-US" sz="3600" b="1" dirty="0" err="1">
                <a:solidFill>
                  <a:srgbClr val="660066"/>
                </a:solidFill>
                <a:latin typeface="Times New Roman" pitchFamily="18" charset="0"/>
                <a:cs typeface="Times New Roman" pitchFamily="18" charset="0"/>
              </a:rPr>
              <a:t>Làm</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cho</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môi</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trường</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xanh</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sạch</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đẹp</a:t>
            </a:r>
            <a:r>
              <a:rPr lang="en-US" sz="3600" b="1" dirty="0">
                <a:solidFill>
                  <a:srgbClr val="660066"/>
                </a:solidFill>
                <a:latin typeface="Times New Roman" pitchFamily="18" charset="0"/>
                <a:cs typeface="Times New Roman" pitchFamily="18" charset="0"/>
              </a:rPr>
              <a:t>.</a:t>
            </a:r>
          </a:p>
          <a:p>
            <a:endParaRPr lang="en-US" sz="3600" b="1" dirty="0">
              <a:latin typeface="Times New Roman" pitchFamily="18" charset="0"/>
              <a:cs typeface="Times New Roman" pitchFamily="18" charset="0"/>
            </a:endParaRPr>
          </a:p>
          <a:p>
            <a:endParaRPr lang="en-US" sz="3600" b="1" dirty="0">
              <a:solidFill>
                <a:srgbClr val="660066"/>
              </a:solidFill>
              <a:latin typeface="Times New Roman" pitchFamily="18" charset="0"/>
              <a:cs typeface="Times New Roman" pitchFamily="18" charset="0"/>
            </a:endParaRPr>
          </a:p>
          <a:p>
            <a:r>
              <a:rPr lang="en-US" sz="3600" b="1" dirty="0">
                <a:solidFill>
                  <a:srgbClr val="660066"/>
                </a:solidFill>
                <a:latin typeface="Times New Roman" pitchFamily="18" charset="0"/>
                <a:cs typeface="Times New Roman" pitchFamily="18" charset="0"/>
              </a:rPr>
              <a:t>                                                                                                                                                                                                     </a:t>
            </a:r>
          </a:p>
          <a:p>
            <a:r>
              <a:rPr lang="en-US" sz="3600" b="1" dirty="0">
                <a:solidFill>
                  <a:srgbClr val="660066"/>
                </a:solidFill>
                <a:latin typeface="Times New Roman" pitchFamily="18" charset="0"/>
                <a:cs typeface="Times New Roman" pitchFamily="18" charset="0"/>
              </a:rPr>
              <a:t> </a:t>
            </a:r>
            <a:r>
              <a:rPr lang="en-US" sz="3600" dirty="0">
                <a:solidFill>
                  <a:srgbClr val="660066"/>
                </a:solidFill>
                <a:latin typeface="Times New Roman" pitchFamily="18" charset="0"/>
                <a:cs typeface="Times New Roman" pitchFamily="18" charset="0"/>
              </a:rPr>
              <a:t> </a:t>
            </a:r>
          </a:p>
        </p:txBody>
      </p:sp>
      <p:sp>
        <p:nvSpPr>
          <p:cNvPr id="119815" name="Text Box 7"/>
          <p:cNvSpPr txBox="1">
            <a:spLocks noChangeArrowheads="1"/>
          </p:cNvSpPr>
          <p:nvPr/>
        </p:nvSpPr>
        <p:spPr bwMode="auto">
          <a:xfrm>
            <a:off x="517525" y="14811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itchFamily="18" charset="0"/>
              <a:cs typeface="Times New Roman" pitchFamily="18" charset="0"/>
            </a:endParaRPr>
          </a:p>
        </p:txBody>
      </p:sp>
      <p:sp>
        <p:nvSpPr>
          <p:cNvPr id="119818" name="Text Box 10"/>
          <p:cNvSpPr txBox="1">
            <a:spLocks noChangeArrowheads="1"/>
          </p:cNvSpPr>
          <p:nvPr/>
        </p:nvSpPr>
        <p:spPr bwMode="auto">
          <a:xfrm>
            <a:off x="477611" y="2247899"/>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atin typeface="Times New Roman" pitchFamily="18" charset="0"/>
              <a:cs typeface="Times New Roman" pitchFamily="18" charset="0"/>
            </a:endParaRPr>
          </a:p>
        </p:txBody>
      </p:sp>
      <p:pic>
        <p:nvPicPr>
          <p:cNvPr id="119823" name="Picture 15" descr="HoaG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9824" name="Picture 16" descr="HoaG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25079">
            <a:off x="0" y="5486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9825" name="Picture 17" descr="HoaG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791200"/>
            <a:ext cx="13716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19826" name="Picture 18" descr="HoaG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1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slide(fromBottom)">
                                      <p:cBhvr>
                                        <p:cTn id="7" dur="500"/>
                                        <p:tgtEl>
                                          <p:spTgt spid="119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slide(fromBottom)">
                                      <p:cBhvr>
                                        <p:cTn id="12" dur="500"/>
                                        <p:tgtEl>
                                          <p:spTgt spid="11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P spid="1198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644</Words>
  <Application>Microsoft Office PowerPoint</Application>
  <PresentationFormat>On-screen Show (4:3)</PresentationFormat>
  <Paragraphs>79</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Lợi ích của việc trồng rau, hoa</vt:lpstr>
      <vt:lpstr>1. Tìm hiểu lợi ích của việc trồng rau, hoa:</vt:lpstr>
      <vt:lpstr>PowerPoint Presentation</vt:lpstr>
      <vt:lpstr>PowerPoint Presentation</vt:lpstr>
      <vt:lpstr>Rau được sử dụng như thế nào trong bữa ăn  hàng ngày ở gia đình em?</vt:lpstr>
      <vt:lpstr>PowerPoint Presentation</vt:lpstr>
      <vt:lpstr>PowerPoint Presentation</vt:lpstr>
      <vt:lpstr>co</vt:lpstr>
      <vt:lpstr>PowerPoint Presentation</vt:lpstr>
      <vt:lpstr>Em có biết nơi nào có nhiều hoa không?</vt:lpstr>
      <vt:lpstr>Quan sát hình 2 và liên hệ thực tế, em hãy nêu lợi ích của việc trồng hoa?</vt:lpstr>
      <vt:lpstr>PowerPoint Presentation</vt:lpstr>
      <vt:lpstr>Hoa dùng để làm thuốc, làm thức ăn, làm nước hoa, … </vt:lpstr>
      <vt:lpstr>PowerPoint Presentation</vt:lpstr>
      <vt:lpstr>PowerPoint Presentation</vt:lpstr>
      <vt:lpstr>PowerPoint Presentation</vt:lpstr>
      <vt:lpstr>2. Làm thế nào để trồng rau, hoa đạt kết quả?</vt:lpstr>
      <vt:lpstr>PowerPoint Presentation</vt:lpstr>
      <vt:lpstr>Một số loại rau được trồng ở nước ta:</vt:lpstr>
      <vt:lpstr>Một số loại hoa được trồng ở nước ta :</vt:lpstr>
      <vt:lpstr>PowerPoint Presentation</vt:lpstr>
      <vt:lpstr>      Trồng rau, hoa đem lại nhiều lợi ích cho con người. Rau dùng làm thực phẩm cho con người, thức ăn cho vật nuôi. Hoa dùng để trang trí, làm quà tặng, thăm viếng. Trồng rau, hoa còn có tác dụng làm cho môi trường xanh, sạch, đẹp.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Lợi ích của việc trồng rau, hoa</dc:title>
  <dc:creator>ASUS</dc:creator>
  <cp:lastModifiedBy>ADMIN</cp:lastModifiedBy>
  <cp:revision>76</cp:revision>
  <dcterms:created xsi:type="dcterms:W3CDTF">2017-12-25T07:02:10Z</dcterms:created>
  <dcterms:modified xsi:type="dcterms:W3CDTF">2019-05-03T08:33:18Z</dcterms:modified>
</cp:coreProperties>
</file>