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474" r:id="rId2"/>
    <p:sldId id="453" r:id="rId3"/>
    <p:sldId id="471" r:id="rId4"/>
    <p:sldId id="458" r:id="rId5"/>
    <p:sldId id="459" r:id="rId6"/>
    <p:sldId id="434" r:id="rId7"/>
    <p:sldId id="463" r:id="rId8"/>
    <p:sldId id="424" r:id="rId9"/>
    <p:sldId id="421" r:id="rId10"/>
    <p:sldId id="423" r:id="rId11"/>
    <p:sldId id="470" r:id="rId12"/>
    <p:sldId id="465" r:id="rId13"/>
    <p:sldId id="469" r:id="rId14"/>
    <p:sldId id="425" r:id="rId15"/>
    <p:sldId id="426" r:id="rId16"/>
    <p:sldId id="427" r:id="rId17"/>
    <p:sldId id="466" r:id="rId18"/>
    <p:sldId id="433" r:id="rId19"/>
    <p:sldId id="468" r:id="rId20"/>
  </p:sldIdLst>
  <p:sldSz cx="9144000" cy="5145088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redoka One" panose="02000000000000000000" pitchFamily="2" charset="0"/>
      <p:regular r:id="rId28"/>
    </p:embeddedFont>
    <p:embeddedFont>
      <p:font typeface="UVN Thay Giao Nang" panose="02090805050506020203" pitchFamily="18" charset="0"/>
      <p:regular r:id="rId29"/>
      <p:italic r:id="rId30"/>
    </p:embeddedFont>
    <p:embeddedFont>
      <p:font typeface="UVN Van Chuong Nang" panose="00000400000000000000" pitchFamily="2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3E3"/>
    <a:srgbClr val="E71F19"/>
    <a:srgbClr val="E24172"/>
    <a:srgbClr val="62AB71"/>
    <a:srgbClr val="81BC8B"/>
    <a:srgbClr val="EAD88A"/>
    <a:srgbClr val="C59E28"/>
    <a:srgbClr val="E9CC57"/>
    <a:srgbClr val="EA9CBF"/>
    <a:srgbClr val="117D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4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96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52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042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779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12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500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3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081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40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166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6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93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7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7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654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52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01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F59BAD-70D0-4BAF-8556-5839A0F356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5DE278-8981-486E-9E9B-0AC308F74D3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AAA560-1593-45C9-83A0-CFEF00A9D61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51EE31-09C2-44A9-B706-AD4FDB7823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11151C-BF72-4BA3-A14D-9F8FCFE7E520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546297-6574-408A-B6A2-0AEA9767AB6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33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" y="199355"/>
            <a:ext cx="8520428" cy="291337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652" y="1371863"/>
            <a:ext cx="7285404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E71F19"/>
                </a:solidFill>
                <a:latin typeface="UVN Van Chuong Nang" panose="00000400000000000000" pitchFamily="2" charset="0"/>
                <a:ea typeface="华康俪金黑W8(P)" panose="020B0800000000000000" pitchFamily="34" charset="-122"/>
              </a:rPr>
              <a:t>KHỞI ĐỘNG</a:t>
            </a:r>
            <a:endParaRPr lang="zh-CN" altLang="en-US" sz="4000" dirty="0">
              <a:solidFill>
                <a:srgbClr val="E71F19"/>
              </a:solidFill>
              <a:latin typeface="UVN Van Chuong Nang" panose="00000400000000000000" pitchFamily="2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838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BC915C9-2327-40AC-84BD-78B1EF2A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7" y="1017496"/>
            <a:ext cx="8655025" cy="3738752"/>
          </a:xfrm>
          <a:prstGeom prst="rect">
            <a:avLst/>
          </a:prstGeom>
        </p:spPr>
      </p:pic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87565" y="1284269"/>
            <a:ext cx="7657427" cy="316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latin typeface="+mn-lt"/>
              </a:rPr>
              <a:t>	</a:t>
            </a:r>
            <a:r>
              <a:rPr lang="vi-VN" altLang="en-US" sz="4000" b="1" dirty="0">
                <a:latin typeface="+mn-lt"/>
              </a:rPr>
              <a:t>Âm thanh có thể truyền qua nước, qua thành chậu.</a:t>
            </a:r>
          </a:p>
          <a:p>
            <a:pPr algn="just" eaLnBrk="1" hangingPunct="1"/>
            <a:r>
              <a:rPr lang="en-US" altLang="en-US" sz="4000" b="1" dirty="0">
                <a:latin typeface="+mn-lt"/>
              </a:rPr>
              <a:t>	</a:t>
            </a:r>
            <a:r>
              <a:rPr lang="vi-VN" altLang="en-US" sz="4000" b="1" dirty="0">
                <a:latin typeface="+mn-lt"/>
              </a:rPr>
              <a:t>Như vậy âm thanh còn có thể truyền qua chất lỏng và chất rắn.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1542" y="474534"/>
            <a:ext cx="8989888" cy="57765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vi-VN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65968" y="1388019"/>
            <a:ext cx="8790141" cy="3512227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5080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Gõ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thanh.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Áp 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tai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vó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Cá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bước.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Cá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2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91" y="1801582"/>
            <a:ext cx="5343525" cy="3470818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4032136" y="2309740"/>
            <a:ext cx="4798714" cy="1730626"/>
          </a:xfrm>
          <a:prstGeom prst="wedgeRoundRectCallout">
            <a:avLst>
              <a:gd name="adj1" fmla="val -58933"/>
              <a:gd name="adj2" fmla="val -1823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H_Others_2"/>
          <p:cNvSpPr txBox="1"/>
          <p:nvPr>
            <p:custDataLst>
              <p:tags r:id="rId1"/>
            </p:custDataLst>
          </p:nvPr>
        </p:nvSpPr>
        <p:spPr>
          <a:xfrm>
            <a:off x="4032135" y="2627745"/>
            <a:ext cx="493113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vi-VN" alt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155938"/>
            <a:ext cx="2675608" cy="2776564"/>
            <a:chOff x="0" y="2133600"/>
            <a:chExt cx="2675608" cy="2776564"/>
          </a:xfrm>
        </p:grpSpPr>
        <p:pic>
          <p:nvPicPr>
            <p:cNvPr id="6146" name="Picture 2" descr="Âm thanh - sự lan truyền âm thanh Quiz - Quizizz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15" r="100000">
                          <a14:foregroundMark x1="79381" y1="12579" x2="79639" y2="23585"/>
                          <a14:foregroundMark x1="12629" y1="8805" x2="22680" y2="10377"/>
                          <a14:foregroundMark x1="25515" y1="7233" x2="8247" y2="8491"/>
                          <a14:foregroundMark x1="18557" y1="7862" x2="18557" y2="7862"/>
                          <a14:foregroundMark x1="23196" y1="7233" x2="14433" y2="8805"/>
                          <a14:foregroundMark x1="10825" y1="8805" x2="10309" y2="11635"/>
                          <a14:foregroundMark x1="10052" y1="7233" x2="22680" y2="10377"/>
                          <a14:foregroundMark x1="25515" y1="6604" x2="20103" y2="12893"/>
                          <a14:backgroundMark x1="3351" y1="7547" x2="3351" y2="17296"/>
                          <a14:backgroundMark x1="2577" y1="9748" x2="23454" y2="9434"/>
                          <a14:backgroundMark x1="25773" y1="6289" x2="47165" y2="6604"/>
                          <a14:backgroundMark x1="47165" y1="6604" x2="70876" y2="6289"/>
                          <a14:backgroundMark x1="70876" y1="7547" x2="64691" y2="45912"/>
                          <a14:backgroundMark x1="71134" y1="44025" x2="67268" y2="72642"/>
                          <a14:backgroundMark x1="3608" y1="95912" x2="30928" y2="95283"/>
                          <a14:backgroundMark x1="31443" y1="94969" x2="50515" y2="94340"/>
                          <a14:backgroundMark x1="4381" y1="16352" x2="2835" y2="42767"/>
                          <a14:backgroundMark x1="2835" y1="46541" x2="2835" y2="67925"/>
                          <a14:backgroundMark x1="2835" y1="70755" x2="3351" y2="86164"/>
                          <a14:backgroundMark x1="6959" y1="2516" x2="25000" y2="4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9" r="34106"/>
            <a:stretch/>
          </p:blipFill>
          <p:spPr bwMode="auto">
            <a:xfrm>
              <a:off x="240383" y="2133600"/>
              <a:ext cx="2435225" cy="2762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0" y="4356166"/>
              <a:ext cx="105128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" name="Picture 2" descr="Âm thanh - sự lan truyền âm thanh Quiz - Quiziz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15" r="100000">
                        <a14:foregroundMark x1="79381" y1="12579" x2="79639" y2="23585"/>
                        <a14:foregroundMark x1="12629" y1="8805" x2="22680" y2="10377"/>
                        <a14:foregroundMark x1="25515" y1="7233" x2="8247" y2="8491"/>
                        <a14:foregroundMark x1="18557" y1="7862" x2="18557" y2="7862"/>
                        <a14:foregroundMark x1="23196" y1="7233" x2="14433" y2="8805"/>
                        <a14:foregroundMark x1="10825" y1="8805" x2="10309" y2="11635"/>
                        <a14:foregroundMark x1="10052" y1="7233" x2="22680" y2="10377"/>
                        <a14:foregroundMark x1="25515" y1="6604" x2="20103" y2="12893"/>
                        <a14:backgroundMark x1="3351" y1="7547" x2="3351" y2="17296"/>
                        <a14:backgroundMark x1="2577" y1="9748" x2="23454" y2="9434"/>
                        <a14:backgroundMark x1="25773" y1="6289" x2="47165" y2="6604"/>
                        <a14:backgroundMark x1="47165" y1="6604" x2="70876" y2="6289"/>
                        <a14:backgroundMark x1="70876" y1="7547" x2="64691" y2="45912"/>
                        <a14:backgroundMark x1="71134" y1="44025" x2="67268" y2="72642"/>
                        <a14:backgroundMark x1="3608" y1="95912" x2="30928" y2="95283"/>
                        <a14:backgroundMark x1="31443" y1="94969" x2="50515" y2="94340"/>
                        <a14:backgroundMark x1="4381" y1="16352" x2="2835" y2="42767"/>
                        <a14:backgroundMark x1="2835" y1="46541" x2="2835" y2="67925"/>
                        <a14:backgroundMark x1="2835" y1="70755" x2="3351" y2="86164"/>
                        <a14:backgroundMark x1="6959" y1="2516" x2="25000" y2="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9"/>
          <a:stretch/>
        </p:blipFill>
        <p:spPr bwMode="auto">
          <a:xfrm>
            <a:off x="2455808" y="1824692"/>
            <a:ext cx="1576327" cy="3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776229" y="473520"/>
            <a:ext cx="7591541" cy="120837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ta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019949" y="311696"/>
            <a:ext cx="4291843" cy="151132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vi-VN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Xe đua Silhouette Clip nghệ thuật Lái xe Hình ảnh - png tải về - Miễn phí  trong suốt Phim Hoạt Hình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556" y1="15294" x2="52222" y2="28529"/>
                        <a14:foregroundMark x1="30778" y1="7794" x2="22444" y2="13971"/>
                        <a14:foregroundMark x1="45667" y1="9706" x2="51556" y2="9706"/>
                        <a14:foregroundMark x1="32333" y1="35441" x2="36222" y2="39118"/>
                        <a14:foregroundMark x1="25222" y1="26176" x2="24222" y2="34706"/>
                        <a14:foregroundMark x1="79333" y1="19706" x2="79111" y2="30588"/>
                        <a14:foregroundMark x1="81778" y1="60000" x2="85000" y2="63676"/>
                        <a14:foregroundMark x1="84444" y1="53529" x2="84444" y2="61471"/>
                        <a14:foregroundMark x1="81333" y1="53529" x2="88222" y2="62647"/>
                        <a14:foregroundMark x1="84111" y1="52647" x2="86778" y2="52647"/>
                        <a14:foregroundMark x1="10444" y1="58235" x2="21222" y2="61765"/>
                        <a14:foregroundMark x1="55556" y1="4706" x2="63556" y2="9559"/>
                        <a14:foregroundMark x1="8222" y1="79853" x2="91111" y2="81471"/>
                        <a14:foregroundMark x1="92000" y1="80735" x2="97444" y2="80441"/>
                        <a14:foregroundMark x1="90111" y1="85735" x2="90556" y2="93676"/>
                        <a14:foregroundMark x1="48333" y1="85294" x2="43778" y2="85441"/>
                        <a14:foregroundMark x1="43778" y1="85441" x2="58333" y2="87059"/>
                        <a14:foregroundMark x1="39000" y1="88529" x2="40111" y2="89412"/>
                        <a14:foregroundMark x1="7111" y1="85294" x2="14000" y2="93971"/>
                        <a14:foregroundMark x1="5333" y1="83971" x2="6556" y2="94853"/>
                        <a14:foregroundMark x1="16333" y1="85294" x2="15667" y2="93676"/>
                        <a14:foregroundMark x1="85111" y1="85147" x2="84889" y2="96176"/>
                        <a14:foregroundMark x1="81444" y1="52794" x2="78000" y2="60147"/>
                        <a14:foregroundMark x1="35111" y1="8088" x2="44889" y2="8088"/>
                        <a14:foregroundMark x1="3889" y1="78971" x2="7556" y2="78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1" y="2913833"/>
            <a:ext cx="2933313" cy="221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gitação Ilustrações, Vetores E Clipart De Stock – (64,971 Stock  Illustrations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4500" l="4500" r="94500">
                        <a14:foregroundMark x1="23875" y1="28750" x2="25875" y2="32750"/>
                        <a14:foregroundMark x1="24875" y1="32500" x2="27250" y2="34250"/>
                        <a14:foregroundMark x1="27250" y1="33375" x2="28000" y2="30375"/>
                        <a14:foregroundMark x1="35750" y1="28750" x2="35125" y2="31500"/>
                        <a14:foregroundMark x1="36125" y1="30750" x2="37875" y2="30625"/>
                        <a14:foregroundMark x1="60750" y1="30875" x2="63875" y2="30875"/>
                        <a14:foregroundMark x1="71000" y1="33375" x2="73750" y2="33000"/>
                        <a14:foregroundMark x1="61750" y1="85375" x2="66000" y2="84000"/>
                        <a14:foregroundMark x1="81250" y1="84500" x2="83000" y2="86000"/>
                        <a14:foregroundMark x1="76875" y1="82250" x2="75500" y2="82250"/>
                        <a14:foregroundMark x1="66500" y1="82250" x2="65875" y2="83375"/>
                        <a14:backgroundMark x1="25250" y1="31250" x2="25875" y2="3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02" y="1730746"/>
            <a:ext cx="3714967" cy="371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ector chim hót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100000">
                        <a14:foregroundMark x1="11661" y1="25867" x2="17093" y2="22667"/>
                        <a14:foregroundMark x1="28275" y1="4267" x2="30831" y2="8267"/>
                        <a14:foregroundMark x1="44409" y1="23733" x2="46805" y2="26133"/>
                        <a14:foregroundMark x1="54792" y1="22400" x2="57508" y2="27733"/>
                        <a14:foregroundMark x1="64058" y1="7200" x2="65495" y2="12267"/>
                        <a14:foregroundMark x1="64537" y1="13333" x2="64537" y2="15733"/>
                        <a14:foregroundMark x1="65815" y1="66933" x2="72045" y2="73333"/>
                        <a14:foregroundMark x1="53834" y1="87733" x2="57508" y2="91200"/>
                        <a14:foregroundMark x1="18371" y1="90667" x2="18371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679" y="0"/>
            <a:ext cx="4619262" cy="27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0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7723" y="972804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DB4E2A-BA40-40BE-B38C-9F332E29BFE7}"/>
              </a:ext>
            </a:extLst>
          </p:cNvPr>
          <p:cNvGrpSpPr/>
          <p:nvPr/>
        </p:nvGrpSpPr>
        <p:grpSpPr>
          <a:xfrm>
            <a:off x="1142969" y="1207262"/>
            <a:ext cx="7574610" cy="3627785"/>
            <a:chOff x="952107" y="1571920"/>
            <a:chExt cx="4421171" cy="1857080"/>
          </a:xfrm>
        </p:grpSpPr>
        <p:sp>
          <p:nvSpPr>
            <p:cNvPr id="35" name="Rectangle: Rounded Corners 3">
              <a:extLst>
                <a:ext uri="{FF2B5EF4-FFF2-40B4-BE49-F238E27FC236}">
                  <a16:creationId xmlns:a16="http://schemas.microsoft.com/office/drawing/2014/main" id="{438597B2-4435-4305-8725-F4A5FCCA5D48}"/>
                </a:ext>
              </a:extLst>
            </p:cNvPr>
            <p:cNvSpPr/>
            <p:nvPr/>
          </p:nvSpPr>
          <p:spPr>
            <a:xfrm>
              <a:off x="952107" y="1571920"/>
              <a:ext cx="4421171" cy="1857080"/>
            </a:xfrm>
            <a:prstGeom prst="roundRect">
              <a:avLst/>
            </a:prstGeom>
            <a:solidFill>
              <a:srgbClr val="3FC5F0"/>
            </a:solidFill>
            <a:ln w="28575">
              <a:solidFill>
                <a:srgbClr val="168588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7">
              <a:extLst>
                <a:ext uri="{FF2B5EF4-FFF2-40B4-BE49-F238E27FC236}">
                  <a16:creationId xmlns:a16="http://schemas.microsoft.com/office/drawing/2014/main" id="{81C040DB-8BDE-42B5-81DF-4DC1D95140E9}"/>
                </a:ext>
              </a:extLst>
            </p:cNvPr>
            <p:cNvSpPr/>
            <p:nvPr/>
          </p:nvSpPr>
          <p:spPr>
            <a:xfrm>
              <a:off x="1121790" y="1706251"/>
              <a:ext cx="4081806" cy="1583703"/>
            </a:xfrm>
            <a:prstGeom prst="roundRect">
              <a:avLst/>
            </a:prstGeom>
            <a:ln w="38100">
              <a:solidFill>
                <a:srgbClr val="168588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1760467" y="1694077"/>
            <a:ext cx="6339614" cy="255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vi-VN" altLang="en-US" sz="4000" b="1" dirty="0">
                <a:latin typeface="+mn-lt"/>
              </a:rPr>
              <a:t>Âm thanh không chỉ truyền qua được </a:t>
            </a:r>
            <a:r>
              <a:rPr lang="vi-VN" altLang="en-US" sz="4000" b="1" dirty="0">
                <a:solidFill>
                  <a:srgbClr val="FF0000"/>
                </a:solidFill>
                <a:latin typeface="+mn-lt"/>
              </a:rPr>
              <a:t>không khí </a:t>
            </a:r>
            <a:r>
              <a:rPr lang="vi-VN" altLang="en-US" sz="4000" b="1" dirty="0">
                <a:latin typeface="+mn-lt"/>
              </a:rPr>
              <a:t>mà còn </a:t>
            </a:r>
            <a:r>
              <a:rPr lang="en-US" altLang="en-US" sz="4000" b="1" dirty="0" err="1">
                <a:latin typeface="+mn-lt"/>
              </a:rPr>
              <a:t>tr</a:t>
            </a:r>
            <a:r>
              <a:rPr lang="vi-VN" altLang="en-US" sz="4000" b="1" dirty="0">
                <a:latin typeface="+mn-lt"/>
              </a:rPr>
              <a:t>uyền qua </a:t>
            </a:r>
            <a:r>
              <a:rPr lang="vi-VN" altLang="en-US" sz="4000" b="1" dirty="0">
                <a:solidFill>
                  <a:srgbClr val="FF0000"/>
                </a:solidFill>
                <a:latin typeface="+mn-lt"/>
              </a:rPr>
              <a:t>chất rắn</a:t>
            </a:r>
            <a:r>
              <a:rPr lang="vi-VN" altLang="en-US" sz="4000" b="1" dirty="0">
                <a:latin typeface="+mn-lt"/>
              </a:rPr>
              <a:t>,</a:t>
            </a:r>
            <a:r>
              <a:rPr lang="vi-VN" altLang="en-US" sz="4000" b="1" dirty="0">
                <a:solidFill>
                  <a:srgbClr val="FF0000"/>
                </a:solidFill>
                <a:latin typeface="+mn-lt"/>
              </a:rPr>
              <a:t> chất lỏng</a:t>
            </a:r>
            <a:r>
              <a:rPr lang="en-US" altLang="en-US" sz="4000" b="1" dirty="0">
                <a:latin typeface="+mn-lt"/>
              </a:rPr>
              <a:t>.</a:t>
            </a:r>
            <a:endParaRPr lang="vi-VN" altLang="en-US" sz="4000" b="1" dirty="0">
              <a:latin typeface="+mn-lt"/>
            </a:endParaRPr>
          </a:p>
        </p:txBody>
      </p:sp>
      <p:sp>
        <p:nvSpPr>
          <p:cNvPr id="40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-870330" y="415346"/>
            <a:ext cx="7415817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>
              <a:buSzPts val="3000"/>
            </a:pPr>
            <a:r>
              <a:rPr lang="en-US" sz="4800" dirty="0">
                <a:solidFill>
                  <a:srgbClr val="FF0000"/>
                </a:solidFill>
                <a:latin typeface="UVN Thay Giao Nang" panose="02090805050506020203" pitchFamily="18" charset="0"/>
                <a:sym typeface="Arial"/>
              </a:rPr>
              <a:t>KẾT LUẬN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ular Callout 38"/>
          <p:cNvSpPr/>
          <p:nvPr/>
        </p:nvSpPr>
        <p:spPr>
          <a:xfrm>
            <a:off x="2421371" y="696685"/>
            <a:ext cx="6063100" cy="2658548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altLang="en-US" sz="4000" b="1" dirty="0">
              <a:solidFill>
                <a:srgbClr val="E71F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64" y="1704896"/>
            <a:ext cx="2792627" cy="3630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Hình ảnh Vector Png Công Ty Tuyển Dụng Tay Cầm Sừng áp Phích Tuyển Dụng,  Kèn, Công, Ty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0869" y="1415441"/>
            <a:ext cx="4295834" cy="41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ular Callout 62"/>
          <p:cNvSpPr/>
          <p:nvPr/>
        </p:nvSpPr>
        <p:spPr>
          <a:xfrm>
            <a:off x="1336004" y="218182"/>
            <a:ext cx="7341497" cy="1730626"/>
          </a:xfrm>
          <a:prstGeom prst="wedgeRoundRectCallout">
            <a:avLst>
              <a:gd name="adj1" fmla="val -58933"/>
              <a:gd name="adj2" fmla="val -1823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2" descr="Âm thanh - sự lan truyền âm thanh Quiz - Quiziz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15" r="100000">
                        <a14:foregroundMark x1="79381" y1="12579" x2="79639" y2="23585"/>
                        <a14:foregroundMark x1="12629" y1="8805" x2="22680" y2="10377"/>
                        <a14:foregroundMark x1="25515" y1="7233" x2="8247" y2="8491"/>
                        <a14:foregroundMark x1="18557" y1="7862" x2="18557" y2="7862"/>
                        <a14:foregroundMark x1="23196" y1="7233" x2="14433" y2="8805"/>
                        <a14:foregroundMark x1="10825" y1="8805" x2="10309" y2="11635"/>
                        <a14:foregroundMark x1="10052" y1="7233" x2="22680" y2="10377"/>
                        <a14:foregroundMark x1="25515" y1="6604" x2="20103" y2="12893"/>
                        <a14:backgroundMark x1="3351" y1="7547" x2="3351" y2="17296"/>
                        <a14:backgroundMark x1="2577" y1="9748" x2="23454" y2="9434"/>
                        <a14:backgroundMark x1="25773" y1="6289" x2="47165" y2="6604"/>
                        <a14:backgroundMark x1="47165" y1="6604" x2="70876" y2="6289"/>
                        <a14:backgroundMark x1="70876" y1="7547" x2="64691" y2="45912"/>
                        <a14:backgroundMark x1="71134" y1="44025" x2="67268" y2="72642"/>
                        <a14:backgroundMark x1="3608" y1="95912" x2="30928" y2="95283"/>
                        <a14:backgroundMark x1="31443" y1="94969" x2="50515" y2="94340"/>
                        <a14:backgroundMark x1="4381" y1="16352" x2="2835" y2="42767"/>
                        <a14:backgroundMark x1="2835" y1="46541" x2="2835" y2="67925"/>
                        <a14:backgroundMark x1="2835" y1="70755" x2="3351" y2="86164"/>
                        <a14:backgroundMark x1="6959" y1="2516" x2="25000" y2="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49"/>
          <a:stretch/>
        </p:blipFill>
        <p:spPr bwMode="auto">
          <a:xfrm>
            <a:off x="2718147" y="1648864"/>
            <a:ext cx="1505953" cy="36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32"/>
          <p:cNvSpPr>
            <a:spLocks noChangeArrowheads="1"/>
          </p:cNvSpPr>
          <p:nvPr/>
        </p:nvSpPr>
        <p:spPr bwMode="auto">
          <a:xfrm>
            <a:off x="1661728" y="432330"/>
            <a:ext cx="6657023" cy="127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Tại sao không khí có quanh ta mà nhà hàng xóm nói chuyện, chúng ta lại không nghe thấy tiếng?</a:t>
            </a:r>
            <a:endParaRPr lang="vi-V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8016E-6 L 0.5222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33" y="1674270"/>
            <a:ext cx="5343525" cy="3470818"/>
          </a:xfrm>
          <a:prstGeom prst="rect">
            <a:avLst/>
          </a:prstGeom>
        </p:spPr>
      </p:pic>
      <p:sp>
        <p:nvSpPr>
          <p:cNvPr id="39" name="Rounded Rectangular Callout 38"/>
          <p:cNvSpPr/>
          <p:nvPr/>
        </p:nvSpPr>
        <p:spPr>
          <a:xfrm>
            <a:off x="2131085" y="568100"/>
            <a:ext cx="6664572" cy="3034636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UVN Van Chuong Nang" panose="00000400000000000000" pitchFamily="2" charset="0"/>
              </a:rPr>
              <a:t>KẾT LUẬN</a:t>
            </a:r>
          </a:p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 yếu đi khi khoảng cách đến nguồn âm xa hơn </a:t>
            </a:r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64" y="1704896"/>
            <a:ext cx="2792627" cy="363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5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16" y="594769"/>
            <a:ext cx="5171204" cy="2041264"/>
          </a:xfrm>
          <a:prstGeom prst="rect">
            <a:avLst/>
          </a:prstGeom>
        </p:spPr>
      </p:pic>
      <p:sp>
        <p:nvSpPr>
          <p:cNvPr id="18" name="Google Shape;1142;p45">
            <a:extLst>
              <a:ext uri="{FF2B5EF4-FFF2-40B4-BE49-F238E27FC236}">
                <a16:creationId xmlns:a16="http://schemas.microsoft.com/office/drawing/2014/main" id="{1D03B863-CE86-4A8E-83D8-19A25CC7B6A1}"/>
              </a:ext>
            </a:extLst>
          </p:cNvPr>
          <p:cNvSpPr txBox="1">
            <a:spLocks/>
          </p:cNvSpPr>
          <p:nvPr/>
        </p:nvSpPr>
        <p:spPr>
          <a:xfrm>
            <a:off x="2177243" y="1491519"/>
            <a:ext cx="4621117" cy="656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>
              <a:buSzPts val="3000"/>
            </a:pPr>
            <a:r>
              <a:rPr lang="en-US" sz="60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Thay Giao Nang" panose="02090805050506020203" pitchFamily="18" charset="0"/>
                <a:sym typeface="Arial"/>
              </a:rPr>
              <a:t>Dặn</a:t>
            </a:r>
            <a:r>
              <a:rPr lang="en-US" sz="6000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Thay Giao Nang" panose="02090805050506020203" pitchFamily="18" charset="0"/>
                <a:sym typeface="Arial"/>
              </a:rPr>
              <a:t> </a:t>
            </a:r>
            <a:r>
              <a:rPr lang="en-US" sz="6000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Thay Giao Nang" panose="02090805050506020203" pitchFamily="18" charset="0"/>
                <a:sym typeface="Arial"/>
              </a:rPr>
              <a:t>dò</a:t>
            </a:r>
            <a:endParaRPr lang="en-US" sz="60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UVN Thay Giao Nang" panose="02090805050506020203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822"/>
            <a:ext cx="6953601" cy="30433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84" y="160793"/>
            <a:ext cx="897518" cy="478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80" y="293132"/>
            <a:ext cx="988966" cy="5637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7" y="419120"/>
            <a:ext cx="1535870" cy="87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90" y="-272174"/>
            <a:ext cx="1713124" cy="1792379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882"/>
            <a:ext cx="9144000" cy="2537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6"/>
          <a:stretch/>
        </p:blipFill>
        <p:spPr>
          <a:xfrm>
            <a:off x="2125979" y="2829134"/>
            <a:ext cx="3063859" cy="18885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986624" y="2286406"/>
            <a:ext cx="1063852" cy="828313"/>
          </a:xfrm>
          <a:prstGeom prst="rect">
            <a:avLst/>
          </a:prstGeom>
        </p:spPr>
      </p:pic>
      <p:sp>
        <p:nvSpPr>
          <p:cNvPr id="49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1212082" y="1373499"/>
            <a:ext cx="6356789" cy="90185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CHÚC CÁC EM HỌC TỐT</a:t>
            </a:r>
            <a:endParaRPr lang="zh-CN" altLang="en-US" sz="40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57" y="3920479"/>
            <a:ext cx="3721044" cy="11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9822"/>
            <a:ext cx="6953601" cy="30433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02" y="938893"/>
            <a:ext cx="1261654" cy="67265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28" y="106127"/>
            <a:ext cx="897518" cy="478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80" y="293132"/>
            <a:ext cx="988966" cy="5637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7" y="419120"/>
            <a:ext cx="1535870" cy="87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16" y="-45483"/>
            <a:ext cx="1713124" cy="1792379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CE37FD0E-B961-4CED-A1B4-95FD39B28A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882"/>
            <a:ext cx="9144000" cy="2537206"/>
          </a:xfrm>
          <a:prstGeom prst="rect">
            <a:avLst/>
          </a:prstGeom>
        </p:spPr>
      </p:pic>
      <p:pic>
        <p:nvPicPr>
          <p:cNvPr id="37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57" y="3920479"/>
            <a:ext cx="3721044" cy="11708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1" y="792849"/>
            <a:ext cx="877145" cy="7932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53956" y="2038198"/>
            <a:ext cx="1063852" cy="8283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52256" y="798522"/>
            <a:ext cx="5897319" cy="3917152"/>
            <a:chOff x="1164612" y="835055"/>
            <a:chExt cx="5897319" cy="3917152"/>
          </a:xfrm>
        </p:grpSpPr>
        <p:sp>
          <p:nvSpPr>
            <p:cNvPr id="41" name="TextBox 10"/>
            <p:cNvSpPr txBox="1"/>
            <p:nvPr/>
          </p:nvSpPr>
          <p:spPr>
            <a:xfrm>
              <a:off x="1164612" y="835055"/>
              <a:ext cx="5897319" cy="1912318"/>
            </a:xfrm>
            <a:prstGeom prst="rect">
              <a:avLst/>
            </a:prstGeom>
            <a:noFill/>
          </p:spPr>
          <p:txBody>
            <a:bodyPr wrap="none" lIns="65024" tIns="32512" rIns="65024" bIns="32512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buNone/>
              </a:pPr>
              <a:r>
                <a:rPr lang="en-US" altLang="zh-CN" sz="6000" cap="all" dirty="0">
                  <a:solidFill>
                    <a:srgbClr val="92D05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SỰ LAN TRUYỀN </a:t>
              </a:r>
            </a:p>
            <a:p>
              <a:pPr algn="ctr">
                <a:buNone/>
              </a:pPr>
              <a:r>
                <a:rPr lang="en-US" altLang="zh-CN" sz="6000" cap="all" dirty="0">
                  <a:solidFill>
                    <a:srgbClr val="92D05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ÂM THANH</a:t>
              </a:r>
              <a:endParaRPr lang="zh-CN" altLang="en-US" sz="6000" cap="all" dirty="0">
                <a:solidFill>
                  <a:srgbClr val="92D05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16"/>
            <a:stretch/>
          </p:blipFill>
          <p:spPr>
            <a:xfrm>
              <a:off x="1878688" y="2863681"/>
              <a:ext cx="3076372" cy="1888526"/>
            </a:xfrm>
            <a:prstGeom prst="rect">
              <a:avLst/>
            </a:prstGeom>
          </p:spPr>
        </p:pic>
      </p:grpSp>
      <p:sp>
        <p:nvSpPr>
          <p:cNvPr id="17" name="!!文本框 6">
            <a:extLst>
              <a:ext uri="{FF2B5EF4-FFF2-40B4-BE49-F238E27FC236}">
                <a16:creationId xmlns:a16="http://schemas.microsoft.com/office/drawing/2014/main" id="{D30BD5E7-DA0E-4C5B-9A02-DF1DB0F9DBD0}"/>
              </a:ext>
            </a:extLst>
          </p:cNvPr>
          <p:cNvSpPr txBox="1"/>
          <p:nvPr/>
        </p:nvSpPr>
        <p:spPr>
          <a:xfrm>
            <a:off x="-1713791" y="-130251"/>
            <a:ext cx="6356789" cy="98283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Khoa</a:t>
            </a:r>
            <a:r>
              <a:rPr lang="en-US" altLang="zh-CN" sz="4400" b="1" dirty="0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E241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4400" b="1" dirty="0">
              <a:solidFill>
                <a:srgbClr val="E241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0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33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0" y="199355"/>
            <a:ext cx="8520428" cy="291337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96652" y="1371863"/>
            <a:ext cx="7285404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E71F19"/>
                </a:solidFill>
                <a:latin typeface="UVN Van Chuong Nang" panose="00000400000000000000" pitchFamily="2" charset="0"/>
                <a:ea typeface="华康俪金黑W8(P)" panose="020B0800000000000000" pitchFamily="34" charset="-122"/>
              </a:rPr>
              <a:t>1. TÌM HIỂU SỰ LAN TRUYỀN RUNG ĐỘNG</a:t>
            </a:r>
            <a:endParaRPr lang="zh-CN" altLang="en-US" sz="4000" dirty="0">
              <a:solidFill>
                <a:srgbClr val="E71F19"/>
              </a:solidFill>
              <a:latin typeface="UVN Van Chuong Nang" panose="00000400000000000000" pitchFamily="2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22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40383" y="191687"/>
            <a:ext cx="8723508" cy="121688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cs typeface="Arial" panose="020B0604020202020204" pitchFamily="34" charset="0"/>
              </a:rPr>
              <a:t>Đặt phía dưới trống 1 cái ống bơ, miệng ống được bọc ni lông và trên có rắc ít giấy vụn như hình 1: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396748" y="2186193"/>
            <a:ext cx="4541862" cy="2446972"/>
          </a:xfrm>
          <a:prstGeom prst="wedgeRoundRectCallout">
            <a:avLst>
              <a:gd name="adj1" fmla="val -66374"/>
              <a:gd name="adj2" fmla="val -42249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H_Others_2"/>
          <p:cNvSpPr txBox="1"/>
          <p:nvPr>
            <p:custDataLst>
              <p:tags r:id="rId1"/>
            </p:custDataLst>
          </p:nvPr>
        </p:nvSpPr>
        <p:spPr>
          <a:xfrm>
            <a:off x="4572000" y="2540720"/>
            <a:ext cx="433070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133600"/>
            <a:ext cx="2675608" cy="2776564"/>
            <a:chOff x="0" y="2133600"/>
            <a:chExt cx="2675608" cy="2776564"/>
          </a:xfrm>
        </p:grpSpPr>
        <p:pic>
          <p:nvPicPr>
            <p:cNvPr id="6146" name="Picture 2" descr="Âm thanh - sự lan truyền âm thanh Quiz - Quizizz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15" r="100000">
                          <a14:foregroundMark x1="79381" y1="12579" x2="79639" y2="23585"/>
                          <a14:foregroundMark x1="12629" y1="8805" x2="22680" y2="10377"/>
                          <a14:foregroundMark x1="25515" y1="7233" x2="8247" y2="8491"/>
                          <a14:foregroundMark x1="18557" y1="7862" x2="18557" y2="7862"/>
                          <a14:foregroundMark x1="23196" y1="7233" x2="14433" y2="8805"/>
                          <a14:foregroundMark x1="10825" y1="8805" x2="10309" y2="11635"/>
                          <a14:foregroundMark x1="10052" y1="7233" x2="22680" y2="10377"/>
                          <a14:foregroundMark x1="25515" y1="6604" x2="20103" y2="12893"/>
                          <a14:backgroundMark x1="3351" y1="7547" x2="3351" y2="17296"/>
                          <a14:backgroundMark x1="2577" y1="9748" x2="23454" y2="9434"/>
                          <a14:backgroundMark x1="25773" y1="6289" x2="47165" y2="6604"/>
                          <a14:backgroundMark x1="47165" y1="6604" x2="70876" y2="6289"/>
                          <a14:backgroundMark x1="70876" y1="7547" x2="64691" y2="45912"/>
                          <a14:backgroundMark x1="71134" y1="44025" x2="67268" y2="72642"/>
                          <a14:backgroundMark x1="3608" y1="95912" x2="30928" y2="95283"/>
                          <a14:backgroundMark x1="31443" y1="94969" x2="50515" y2="94340"/>
                          <a14:backgroundMark x1="4381" y1="16352" x2="2835" y2="42767"/>
                          <a14:backgroundMark x1="2835" y1="46541" x2="2835" y2="67925"/>
                          <a14:backgroundMark x1="2835" y1="70755" x2="3351" y2="86164"/>
                          <a14:backgroundMark x1="6959" y1="2516" x2="25000" y2="4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9" r="34106"/>
            <a:stretch/>
          </p:blipFill>
          <p:spPr bwMode="auto">
            <a:xfrm>
              <a:off x="240383" y="2133600"/>
              <a:ext cx="2435225" cy="2762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0" y="4356166"/>
              <a:ext cx="105128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" name="Picture 2" descr="Âm thanh - sự lan truyền âm thanh Quiz - Quiziz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15" r="100000">
                        <a14:foregroundMark x1="79381" y1="12579" x2="79639" y2="23585"/>
                        <a14:foregroundMark x1="12629" y1="8805" x2="22680" y2="10377"/>
                        <a14:foregroundMark x1="25515" y1="7233" x2="8247" y2="8491"/>
                        <a14:foregroundMark x1="18557" y1="7862" x2="18557" y2="7862"/>
                        <a14:foregroundMark x1="23196" y1="7233" x2="14433" y2="8805"/>
                        <a14:foregroundMark x1="10825" y1="8805" x2="10309" y2="11635"/>
                        <a14:foregroundMark x1="10052" y1="7233" x2="22680" y2="10377"/>
                        <a14:foregroundMark x1="25515" y1="6604" x2="20103" y2="12893"/>
                        <a14:backgroundMark x1="3351" y1="7547" x2="3351" y2="17296"/>
                        <a14:backgroundMark x1="2577" y1="9748" x2="23454" y2="9434"/>
                        <a14:backgroundMark x1="25773" y1="6289" x2="47165" y2="6604"/>
                        <a14:backgroundMark x1="47165" y1="6604" x2="70876" y2="6289"/>
                        <a14:backgroundMark x1="70876" y1="7547" x2="64691" y2="45912"/>
                        <a14:backgroundMark x1="71134" y1="44025" x2="67268" y2="72642"/>
                        <a14:backgroundMark x1="3608" y1="95912" x2="30928" y2="95283"/>
                        <a14:backgroundMark x1="31443" y1="94969" x2="50515" y2="94340"/>
                        <a14:backgroundMark x1="4381" y1="16352" x2="2835" y2="42767"/>
                        <a14:backgroundMark x1="2835" y1="46541" x2="2835" y2="67925"/>
                        <a14:backgroundMark x1="2835" y1="70755" x2="3351" y2="86164"/>
                        <a14:backgroundMark x1="6959" y1="2516" x2="25000" y2="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9"/>
          <a:stretch/>
        </p:blipFill>
        <p:spPr bwMode="auto">
          <a:xfrm>
            <a:off x="2337414" y="1466293"/>
            <a:ext cx="1648692" cy="36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240383" y="191687"/>
            <a:ext cx="8723508" cy="121688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cs typeface="Arial" panose="020B0604020202020204" pitchFamily="34" charset="0"/>
              </a:rPr>
              <a:t>Đặt phía dưới trống 1 cái ống bơ, miệng ống được bọc ni lông và trên có rắc ít giấy vụn như hình 1: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816874" y="2291167"/>
            <a:ext cx="3458779" cy="2446972"/>
          </a:xfrm>
          <a:prstGeom prst="wedgeRoundRectCallout">
            <a:avLst>
              <a:gd name="adj1" fmla="val -66374"/>
              <a:gd name="adj2" fmla="val -42249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H_Others_2"/>
          <p:cNvSpPr txBox="1"/>
          <p:nvPr>
            <p:custDataLst>
              <p:tags r:id="rId1"/>
            </p:custDataLst>
          </p:nvPr>
        </p:nvSpPr>
        <p:spPr>
          <a:xfrm>
            <a:off x="4863111" y="2677607"/>
            <a:ext cx="3278670" cy="166199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mẩu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alt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731" y="1583064"/>
            <a:ext cx="3629744" cy="4063972"/>
            <a:chOff x="0" y="2693552"/>
            <a:chExt cx="2278678" cy="2216612"/>
          </a:xfrm>
        </p:grpSpPr>
        <p:pic>
          <p:nvPicPr>
            <p:cNvPr id="6146" name="Picture 2" descr="Âm thanh - sự lan truyền âm thanh Quiz - Quizizz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15" r="100000">
                          <a14:foregroundMark x1="79381" y1="12579" x2="79639" y2="23585"/>
                          <a14:foregroundMark x1="12629" y1="8805" x2="22680" y2="10377"/>
                          <a14:foregroundMark x1="25515" y1="7233" x2="8247" y2="8491"/>
                          <a14:foregroundMark x1="18557" y1="7862" x2="18557" y2="7862"/>
                          <a14:foregroundMark x1="23196" y1="7233" x2="14433" y2="8805"/>
                          <a14:foregroundMark x1="10825" y1="8805" x2="10309" y2="11635"/>
                          <a14:foregroundMark x1="10052" y1="7233" x2="22680" y2="10377"/>
                          <a14:foregroundMark x1="25515" y1="6604" x2="20103" y2="12893"/>
                          <a14:backgroundMark x1="3351" y1="7547" x2="3351" y2="17296"/>
                          <a14:backgroundMark x1="2577" y1="9748" x2="23454" y2="9434"/>
                          <a14:backgroundMark x1="25773" y1="6289" x2="47165" y2="6604"/>
                          <a14:backgroundMark x1="47165" y1="6604" x2="70876" y2="6289"/>
                          <a14:backgroundMark x1="70876" y1="7547" x2="64691" y2="45912"/>
                          <a14:backgroundMark x1="71134" y1="44025" x2="67268" y2="72642"/>
                          <a14:backgroundMark x1="3608" y1="95912" x2="30928" y2="95283"/>
                          <a14:backgroundMark x1="31443" y1="94969" x2="50515" y2="94340"/>
                          <a14:backgroundMark x1="4381" y1="16352" x2="2835" y2="42767"/>
                          <a14:backgroundMark x1="2835" y1="46541" x2="2835" y2="67925"/>
                          <a14:backgroundMark x1="2835" y1="70755" x2="3351" y2="86164"/>
                          <a14:backgroundMark x1="6959" y1="2516" x2="25000" y2="4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7296" r="44846"/>
            <a:stretch/>
          </p:blipFill>
          <p:spPr bwMode="auto">
            <a:xfrm>
              <a:off x="240383" y="2693552"/>
              <a:ext cx="2038295" cy="22021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0" y="4356166"/>
              <a:ext cx="105128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82" r="95765">
                        <a14:backgroundMark x1="39059" y1="20769" x2="31294" y2="57692"/>
                        <a14:backgroundMark x1="29647" y1="27692" x2="22353" y2="60769"/>
                        <a14:backgroundMark x1="48941" y1="22308" x2="31294" y2="64615"/>
                        <a14:backgroundMark x1="34824" y1="48462" x2="69882" y2="22308"/>
                        <a14:backgroundMark x1="90588" y1="50769" x2="72471" y2="82308"/>
                        <a14:backgroundMark x1="72471" y1="71538" x2="53176" y2="7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5900" y="1089174"/>
            <a:ext cx="3198723" cy="915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6" y="3388744"/>
            <a:ext cx="596572" cy="2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72222E-6 -4.52947E-6 L 0.06267 0.089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4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543697" y="1934610"/>
            <a:ext cx="3682636" cy="2464397"/>
            <a:chOff x="-543697" y="1934610"/>
            <a:chExt cx="3682636" cy="2464397"/>
          </a:xfrm>
        </p:grpSpPr>
        <p:sp>
          <p:nvSpPr>
            <p:cNvPr id="37" name="Chevron 36"/>
            <p:cNvSpPr/>
            <p:nvPr/>
          </p:nvSpPr>
          <p:spPr>
            <a:xfrm>
              <a:off x="-543697" y="1934610"/>
              <a:ext cx="3682636" cy="2464397"/>
            </a:xfrm>
            <a:prstGeom prst="chevron">
              <a:avLst>
                <a:gd name="adj" fmla="val 36310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6977" y="2311734"/>
              <a:ext cx="255784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cs typeface="Arial" panose="020B0604020202020204" pitchFamily="34" charset="0"/>
                </a:rPr>
                <a:t>Khi mặt trống rung, không khí xung quanh cũng rung động. </a:t>
              </a:r>
              <a:endParaRPr lang="en-US" sz="20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38883" y="1909895"/>
            <a:ext cx="3826154" cy="2500087"/>
            <a:chOff x="2438883" y="1909895"/>
            <a:chExt cx="3826154" cy="2500087"/>
          </a:xfrm>
        </p:grpSpPr>
        <p:sp>
          <p:nvSpPr>
            <p:cNvPr id="36" name="Chevron 35"/>
            <p:cNvSpPr/>
            <p:nvPr/>
          </p:nvSpPr>
          <p:spPr>
            <a:xfrm>
              <a:off x="2438883" y="1909895"/>
              <a:ext cx="3826154" cy="2500087"/>
            </a:xfrm>
            <a:prstGeom prst="chevron">
              <a:avLst>
                <a:gd name="adj" fmla="val 36310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75244" y="2438907"/>
              <a:ext cx="27432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b="1" dirty="0">
                  <a:cs typeface="Arial" panose="020B0604020202020204" pitchFamily="34" charset="0"/>
                </a:rPr>
                <a:t>Rung động này được </a:t>
              </a:r>
              <a:r>
                <a:rPr lang="vi-VN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lan truyền</a:t>
              </a:r>
              <a:r>
                <a:rPr lang="vi-VN" sz="2400" b="1" dirty="0">
                  <a:cs typeface="Arial" panose="020B0604020202020204" pitchFamily="34" charset="0"/>
                </a:rPr>
                <a:t> trong không khí. </a:t>
              </a:r>
              <a:endParaRPr lang="en-US" sz="20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10845" y="1786325"/>
            <a:ext cx="3980290" cy="2677656"/>
            <a:chOff x="5410845" y="1786325"/>
            <a:chExt cx="3980290" cy="2677656"/>
          </a:xfrm>
        </p:grpSpPr>
        <p:sp>
          <p:nvSpPr>
            <p:cNvPr id="35" name="Chevron 34"/>
            <p:cNvSpPr/>
            <p:nvPr/>
          </p:nvSpPr>
          <p:spPr>
            <a:xfrm>
              <a:off x="5410845" y="1822015"/>
              <a:ext cx="3980290" cy="2641966"/>
            </a:xfrm>
            <a:prstGeom prst="chevron">
              <a:avLst>
                <a:gd name="adj" fmla="val 36310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65037" y="1786325"/>
              <a:ext cx="227190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cs typeface="Arial" panose="020B0604020202020204" pitchFamily="34" charset="0"/>
                </a:rPr>
                <a:t>R</a:t>
              </a:r>
              <a:r>
                <a:rPr lang="vi-VN" sz="2400" b="1" dirty="0">
                  <a:cs typeface="Arial" panose="020B0604020202020204" pitchFamily="34" charset="0"/>
                </a:rPr>
                <a:t>ung động </a:t>
              </a:r>
              <a:r>
                <a:rPr lang="vi-VN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lan truyền </a:t>
              </a:r>
              <a:r>
                <a:rPr lang="vi-VN" sz="2400" b="1" dirty="0">
                  <a:cs typeface="Arial" panose="020B0604020202020204" pitchFamily="34" charset="0"/>
                </a:rPr>
                <a:t>tới miệng ống </a:t>
              </a:r>
              <a:r>
                <a:rPr lang="en-US" sz="2400" b="1" dirty="0"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vi-VN" sz="2400" b="1" dirty="0">
                  <a:cs typeface="Arial" panose="020B0604020202020204" pitchFamily="34" charset="0"/>
                </a:rPr>
                <a:t>tấm ni lông rung động </a:t>
              </a:r>
              <a:r>
                <a:rPr lang="en-US" sz="2400" b="1" dirty="0"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v</a:t>
              </a:r>
              <a:r>
                <a:rPr lang="vi-VN" sz="2400" b="1" dirty="0">
                  <a:cs typeface="Arial" panose="020B0604020202020204" pitchFamily="34" charset="0"/>
                </a:rPr>
                <a:t>ụn giấy chuyển động</a:t>
              </a:r>
            </a:p>
          </p:txBody>
        </p:sp>
      </p:grpSp>
      <p:sp>
        <p:nvSpPr>
          <p:cNvPr id="40" name="Rounded Rectangular Callout 39"/>
          <p:cNvSpPr/>
          <p:nvPr/>
        </p:nvSpPr>
        <p:spPr>
          <a:xfrm>
            <a:off x="701282" y="349915"/>
            <a:ext cx="7618514" cy="123309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gõ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mẩu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rung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046120" y="2311734"/>
            <a:ext cx="2950612" cy="3233209"/>
            <a:chOff x="0" y="2693552"/>
            <a:chExt cx="2278678" cy="2216612"/>
          </a:xfrm>
        </p:grpSpPr>
        <p:pic>
          <p:nvPicPr>
            <p:cNvPr id="42" name="Picture 2" descr="Âm thanh - sự lan truyền âm thanh Quiz - Quizizz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515" r="100000">
                          <a14:foregroundMark x1="79381" y1="12579" x2="79639" y2="23585"/>
                          <a14:foregroundMark x1="12629" y1="8805" x2="22680" y2="10377"/>
                          <a14:foregroundMark x1="25515" y1="7233" x2="8247" y2="8491"/>
                          <a14:foregroundMark x1="18557" y1="7862" x2="18557" y2="7862"/>
                          <a14:foregroundMark x1="23196" y1="7233" x2="14433" y2="8805"/>
                          <a14:foregroundMark x1="10825" y1="8805" x2="10309" y2="11635"/>
                          <a14:foregroundMark x1="10052" y1="7233" x2="22680" y2="10377"/>
                          <a14:foregroundMark x1="25515" y1="6604" x2="20103" y2="12893"/>
                          <a14:backgroundMark x1="3351" y1="7547" x2="3351" y2="17296"/>
                          <a14:backgroundMark x1="2577" y1="9748" x2="23454" y2="9434"/>
                          <a14:backgroundMark x1="25773" y1="6289" x2="47165" y2="6604"/>
                          <a14:backgroundMark x1="47165" y1="6604" x2="70876" y2="6289"/>
                          <a14:backgroundMark x1="70876" y1="7547" x2="64691" y2="45912"/>
                          <a14:backgroundMark x1="71134" y1="44025" x2="67268" y2="72642"/>
                          <a14:backgroundMark x1="3608" y1="95912" x2="30928" y2="95283"/>
                          <a14:backgroundMark x1="31443" y1="94969" x2="50515" y2="94340"/>
                          <a14:backgroundMark x1="4381" y1="16352" x2="2835" y2="42767"/>
                          <a14:backgroundMark x1="2835" y1="46541" x2="2835" y2="67925"/>
                          <a14:backgroundMark x1="2835" y1="70755" x2="3351" y2="86164"/>
                          <a14:backgroundMark x1="6959" y1="2516" x2="25000" y2="4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7296" r="44846"/>
            <a:stretch/>
          </p:blipFill>
          <p:spPr bwMode="auto">
            <a:xfrm>
              <a:off x="240383" y="2693552"/>
              <a:ext cx="2038295" cy="22021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MH_Others_2"/>
            <p:cNvSpPr txBox="1"/>
            <p:nvPr>
              <p:custDataLst>
                <p:tags r:id="rId1"/>
              </p:custDataLst>
            </p:nvPr>
          </p:nvSpPr>
          <p:spPr>
            <a:xfrm>
              <a:off x="0" y="4356166"/>
              <a:ext cx="105128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882" r="95765">
                        <a14:backgroundMark x1="39059" y1="20769" x2="31294" y2="57692"/>
                        <a14:backgroundMark x1="29647" y1="27692" x2="22353" y2="60769"/>
                        <a14:backgroundMark x1="48941" y1="22308" x2="31294" y2="64615"/>
                        <a14:backgroundMark x1="34824" y1="48462" x2="69882" y2="22308"/>
                        <a14:backgroundMark x1="90588" y1="50769" x2="72471" y2="82308"/>
                        <a14:backgroundMark x1="72471" y1="71538" x2="53176" y2="7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9720" y="1692380"/>
            <a:ext cx="2635365" cy="7546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28652" y="3742459"/>
            <a:ext cx="491504" cy="381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3.59148E-6 L 0.01858 0.129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6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0" y="1773124"/>
            <a:ext cx="5343525" cy="3470818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4323005" y="824456"/>
            <a:ext cx="4541862" cy="3192740"/>
          </a:xfrm>
          <a:prstGeom prst="wedgeRoundRectCallout">
            <a:avLst>
              <a:gd name="adj1" fmla="val -63109"/>
              <a:gd name="adj2" fmla="val -906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H_Others_2"/>
          <p:cNvSpPr txBox="1"/>
          <p:nvPr>
            <p:custDataLst>
              <p:tags r:id="rId1"/>
            </p:custDataLst>
          </p:nvPr>
        </p:nvSpPr>
        <p:spPr>
          <a:xfrm>
            <a:off x="4420816" y="968291"/>
            <a:ext cx="4294926" cy="29546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vi-VN" altLang="en-US" sz="3200" dirty="0">
                <a:cs typeface="Arial" panose="020B0604020202020204" pitchFamily="34" charset="0"/>
              </a:rPr>
              <a:t>Tương tự như vậy, khi rung động lan truyền tới tai ta sẽ làm màng nhĩ rung động, nhờ đó ta có thể nghe thấy được âm thanh.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155938"/>
            <a:ext cx="2675608" cy="2776564"/>
            <a:chOff x="0" y="2133600"/>
            <a:chExt cx="2675608" cy="2776564"/>
          </a:xfrm>
        </p:grpSpPr>
        <p:pic>
          <p:nvPicPr>
            <p:cNvPr id="6146" name="Picture 2" descr="Âm thanh - sự lan truyền âm thanh Quiz - Quizizz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515" r="100000">
                          <a14:foregroundMark x1="79381" y1="12579" x2="79639" y2="23585"/>
                          <a14:foregroundMark x1="12629" y1="8805" x2="22680" y2="10377"/>
                          <a14:foregroundMark x1="25515" y1="7233" x2="8247" y2="8491"/>
                          <a14:foregroundMark x1="18557" y1="7862" x2="18557" y2="7862"/>
                          <a14:foregroundMark x1="23196" y1="7233" x2="14433" y2="8805"/>
                          <a14:foregroundMark x1="10825" y1="8805" x2="10309" y2="11635"/>
                          <a14:foregroundMark x1="10052" y1="7233" x2="22680" y2="10377"/>
                          <a14:foregroundMark x1="25515" y1="6604" x2="20103" y2="12893"/>
                          <a14:backgroundMark x1="3351" y1="7547" x2="3351" y2="17296"/>
                          <a14:backgroundMark x1="2577" y1="9748" x2="23454" y2="9434"/>
                          <a14:backgroundMark x1="25773" y1="6289" x2="47165" y2="6604"/>
                          <a14:backgroundMark x1="47165" y1="6604" x2="70876" y2="6289"/>
                          <a14:backgroundMark x1="70876" y1="7547" x2="64691" y2="45912"/>
                          <a14:backgroundMark x1="71134" y1="44025" x2="67268" y2="72642"/>
                          <a14:backgroundMark x1="3608" y1="95912" x2="30928" y2="95283"/>
                          <a14:backgroundMark x1="31443" y1="94969" x2="50515" y2="94340"/>
                          <a14:backgroundMark x1="4381" y1="16352" x2="2835" y2="42767"/>
                          <a14:backgroundMark x1="2835" y1="46541" x2="2835" y2="67925"/>
                          <a14:backgroundMark x1="2835" y1="70755" x2="3351" y2="86164"/>
                          <a14:backgroundMark x1="6959" y1="2516" x2="25000" y2="4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9" r="34106"/>
            <a:stretch/>
          </p:blipFill>
          <p:spPr bwMode="auto">
            <a:xfrm>
              <a:off x="240383" y="2133600"/>
              <a:ext cx="2435225" cy="2762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MH_Others_2"/>
            <p:cNvSpPr txBox="1"/>
            <p:nvPr>
              <p:custDataLst>
                <p:tags r:id="rId2"/>
              </p:custDataLst>
            </p:nvPr>
          </p:nvSpPr>
          <p:spPr>
            <a:xfrm>
              <a:off x="0" y="4356166"/>
              <a:ext cx="1051282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6" name="Picture 2" descr="Âm thanh - sự lan truyền âm thanh Quiz - Quizizz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15" r="100000">
                        <a14:foregroundMark x1="79381" y1="12579" x2="79639" y2="23585"/>
                        <a14:foregroundMark x1="12629" y1="8805" x2="22680" y2="10377"/>
                        <a14:foregroundMark x1="25515" y1="7233" x2="8247" y2="8491"/>
                        <a14:foregroundMark x1="18557" y1="7862" x2="18557" y2="7862"/>
                        <a14:foregroundMark x1="23196" y1="7233" x2="14433" y2="8805"/>
                        <a14:foregroundMark x1="10825" y1="8805" x2="10309" y2="11635"/>
                        <a14:foregroundMark x1="10052" y1="7233" x2="22680" y2="10377"/>
                        <a14:foregroundMark x1="25515" y1="6604" x2="20103" y2="12893"/>
                        <a14:backgroundMark x1="3351" y1="7547" x2="3351" y2="17296"/>
                        <a14:backgroundMark x1="2577" y1="9748" x2="23454" y2="9434"/>
                        <a14:backgroundMark x1="25773" y1="6289" x2="47165" y2="6604"/>
                        <a14:backgroundMark x1="47165" y1="6604" x2="70876" y2="6289"/>
                        <a14:backgroundMark x1="70876" y1="7547" x2="64691" y2="45912"/>
                        <a14:backgroundMark x1="71134" y1="44025" x2="67268" y2="72642"/>
                        <a14:backgroundMark x1="3608" y1="95912" x2="30928" y2="95283"/>
                        <a14:backgroundMark x1="31443" y1="94969" x2="50515" y2="94340"/>
                        <a14:backgroundMark x1="4381" y1="16352" x2="2835" y2="42767"/>
                        <a14:backgroundMark x1="2835" y1="46541" x2="2835" y2="67925"/>
                        <a14:backgroundMark x1="2835" y1="70755" x2="3351" y2="86164"/>
                        <a14:backgroundMark x1="6959" y1="2516" x2="25000" y2="4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69"/>
          <a:stretch/>
        </p:blipFill>
        <p:spPr bwMode="auto">
          <a:xfrm>
            <a:off x="2198164" y="1977080"/>
            <a:ext cx="1576327" cy="35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407110" y="465752"/>
            <a:ext cx="3582107" cy="100507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1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33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0" y="351755"/>
            <a:ext cx="8520428" cy="291337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66552" y="1486163"/>
            <a:ext cx="7285404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E71F19"/>
                </a:solidFill>
                <a:latin typeface="UVN Van Chuong Nang" panose="00000400000000000000" pitchFamily="2" charset="0"/>
                <a:ea typeface="华康俪金黑W8(P)" panose="020B0800000000000000" pitchFamily="34" charset="-122"/>
              </a:rPr>
              <a:t>2. ÂM THANH LAN TRUYỀN QUA MÔI TRƯỜNG NÀO?</a:t>
            </a:r>
            <a:endParaRPr lang="zh-CN" altLang="en-US" sz="4000" dirty="0">
              <a:solidFill>
                <a:srgbClr val="E71F19"/>
              </a:solidFill>
              <a:latin typeface="UVN Van Chuong Nang" panose="00000400000000000000" pitchFamily="2" charset="0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í nghiệm tìm hiểu Sự truyền âm trong chất lỏ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121" y="181350"/>
            <a:ext cx="8824424" cy="4963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444</Words>
  <Application>Microsoft Office PowerPoint</Application>
  <PresentationFormat>Custom</PresentationFormat>
  <Paragraphs>56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UTM Showcard</vt:lpstr>
      <vt:lpstr>Calibri</vt:lpstr>
      <vt:lpstr>Arial</vt:lpstr>
      <vt:lpstr>Wingdings</vt:lpstr>
      <vt:lpstr>UVN Van Chuong Nang</vt:lpstr>
      <vt:lpstr>Fredoka One</vt:lpstr>
      <vt:lpstr>UVN Thay Giao Nang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thanh</dc:title>
  <dc:subject>Khoa hoc 4</dc:subject>
  <dc:creator>KTUTS</dc:creator>
  <cp:keywords>BichHa</cp:keywords>
  <cp:lastModifiedBy>Hạnh Nguyễn</cp:lastModifiedBy>
  <cp:revision>264</cp:revision>
  <dcterms:created xsi:type="dcterms:W3CDTF">2017-03-24T01:19:00Z</dcterms:created>
  <dcterms:modified xsi:type="dcterms:W3CDTF">2023-02-09T08:20:13Z</dcterms:modified>
  <cp:version>B12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