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  <p:sldMasterId id="2147483653" r:id="rId3"/>
    <p:sldMasterId id="2147483665" r:id="rId4"/>
  </p:sldMasterIdLst>
  <p:sldIdLst>
    <p:sldId id="256" r:id="rId5"/>
    <p:sldId id="262" r:id="rId6"/>
    <p:sldId id="259" r:id="rId7"/>
    <p:sldId id="261" r:id="rId8"/>
    <p:sldId id="260" r:id="rId9"/>
    <p:sldId id="263" r:id="rId10"/>
    <p:sldId id="257" r:id="rId11"/>
    <p:sldId id="258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embeddedFontLst>
    <p:embeddedFont>
      <p:font typeface="#9Slide03 AmpleSoft" panose="02000000000000000000" pitchFamily="2" charset="0"/>
      <p:regular r:id="rId22"/>
    </p:embeddedFont>
    <p:embeddedFont>
      <p:font typeface="#9Slide03 AmpleSoft Bold" panose="02000000000000000000" pitchFamily="2" charset="0"/>
      <p:regular r:id="rId23"/>
    </p:embeddedFont>
    <p:embeddedFont>
      <p:font typeface="#9Slide03 Arima Madurai Black" panose="00000A00000000000000" pitchFamily="2" charset="0"/>
      <p:bold r:id="rId24"/>
    </p:embeddedFont>
    <p:embeddedFont>
      <p:font typeface="#9Slide05 Amplify" panose="02000000000000000000" pitchFamily="2" charset="0"/>
      <p:regular r:id="rId25"/>
    </p:embeddedFont>
    <p:embeddedFont>
      <p:font typeface="#9Slide05 Bodega Script" pitchFamily="2" charset="0"/>
      <p:regular r:id="rId26"/>
    </p:embeddedFont>
    <p:embeddedFont>
      <p:font typeface="#9Slide05 SVNAngellife" panose="02000500000000020003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 Math" panose="0204050305040603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UTM Fancy Full" panose="02040603050506020204" pitchFamily="18" charset="0"/>
      <p:regular r:id="rId37"/>
    </p:embeddedFont>
    <p:embeddedFont>
      <p:font typeface="UTM Showcard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87A"/>
    <a:srgbClr val="FEEEEE"/>
    <a:srgbClr val="F2E4FE"/>
    <a:srgbClr val="DCAD38"/>
    <a:srgbClr val="6381B8"/>
    <a:srgbClr val="5A5A5A"/>
    <a:srgbClr val="FFEBE4"/>
    <a:srgbClr val="87B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1056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0A44CF-D9F6-459F-A551-74CFB1A15DF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6313EF-4C8B-4F2B-889E-9B300AFA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5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10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6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1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1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8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54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71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7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EB3B4-ACA6-4793-ADC6-BFE8F9355D7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A5DF68-F374-4637-9171-064BC190A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5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09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483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06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014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414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91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65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EB3B4-ACA6-4793-ADC6-BFE8F9355D73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A5DF68-F374-4637-9171-064BC190A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7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4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2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6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B4BB4-4011-44EA-B3DA-AFC331DCDB3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BAAF9-E6F7-4901-ACFB-07CB531C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BE5D-AA74-487B-BC8F-ABA22468D13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559280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9ABE9-8086-4ADE-AA0E-DFF25C9013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E7B0163-7014-41FD-A20A-CDE5C15AC1D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B211D3-1FB2-4130-A62E-80D45E5939EB}"/>
              </a:ext>
            </a:extLst>
          </p:cNvPr>
          <p:cNvSpPr txBox="1">
            <a:spLocks/>
          </p:cNvSpPr>
          <p:nvPr userDrawn="1"/>
        </p:nvSpPr>
        <p:spPr>
          <a:xfrm>
            <a:off x="7771052" y="2966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671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3708503" y="12993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650514" y="3429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189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6488668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EEEEE"/>
                </a:solidFill>
                <a:latin typeface="#9Slide05 Amplify" panose="02000000000000000000" pitchFamily="2" charset="0"/>
              </a:rPr>
              <a:t>Măng Non</a:t>
            </a:r>
            <a:endParaRPr lang="en-US" dirty="0">
              <a:solidFill>
                <a:srgbClr val="FEEEEE"/>
              </a:solidFill>
              <a:latin typeface="#9Slide05 Amplify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5BC36-D240-455E-8D86-41AF85C899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2E7DF36-F1CF-4105-8D28-18477508F987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D3607-2D1C-4F92-A8C0-B91E0A5BE8C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16265"/>
            <a:ext cx="12657909" cy="70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1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92" y="-6863715"/>
            <a:ext cx="8142300" cy="138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1.wdp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1.gif"/><Relationship Id="rId4" Type="http://schemas.openxmlformats.org/officeDocument/2006/relationships/image" Target="../media/image51.png"/><Relationship Id="rId9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5.wdp"/><Relationship Id="rId3" Type="http://schemas.microsoft.com/office/2007/relationships/hdphoto" Target="../media/hdphoto14.wdp"/><Relationship Id="rId7" Type="http://schemas.openxmlformats.org/officeDocument/2006/relationships/image" Target="../media/image63.png"/><Relationship Id="rId12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0.png"/><Relationship Id="rId7" Type="http://schemas.openxmlformats.org/officeDocument/2006/relationships/image" Target="../media/image110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5" Type="http://schemas.openxmlformats.org/officeDocument/2006/relationships/image" Target="../media/image13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png"/><Relationship Id="rId4" Type="http://schemas.openxmlformats.org/officeDocument/2006/relationships/image" Target="../media/image13.wm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48843" y="2744145"/>
            <a:ext cx="8605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FFEB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Phép cộng</a:t>
            </a:r>
            <a:endParaRPr lang="en-US" sz="9600" dirty="0">
              <a:solidFill>
                <a:srgbClr val="FFEB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120" y="4546185"/>
            <a:ext cx="635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FFEB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PHÂN SỐ</a:t>
            </a:r>
            <a:endParaRPr lang="en-US" sz="9600" dirty="0">
              <a:solidFill>
                <a:srgbClr val="FFEB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851224">
            <a:off x="5172600" y="1431921"/>
            <a:ext cx="5317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8115" y="2670253"/>
            <a:ext cx="8605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Phép cộng</a:t>
            </a:r>
            <a:endParaRPr lang="en-US" sz="9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7392" y="4472293"/>
            <a:ext cx="635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E828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PHÂN SỐ</a:t>
            </a:r>
            <a:endParaRPr lang="en-US" sz="9600" dirty="0">
              <a:solidFill>
                <a:srgbClr val="E828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7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40" y="5257123"/>
            <a:ext cx="1655233" cy="148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action png images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5" y="4002267"/>
            <a:ext cx="1420060" cy="16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9272328" y="839782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73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1664729" y="1567822"/>
                <a:ext cx="468871" cy="136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64729" y="1567822"/>
                <a:ext cx="468871" cy="136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flipH="1">
                <a:off x="2681948" y="1553261"/>
                <a:ext cx="621670" cy="1374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81948" y="1553261"/>
                <a:ext cx="621670" cy="13746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>
            <a:spLocks noChangeArrowheads="1"/>
          </p:cNvSpPr>
          <p:nvPr/>
        </p:nvSpPr>
        <p:spPr bwMode="auto">
          <a:xfrm flipH="1">
            <a:off x="2183724" y="1912995"/>
            <a:ext cx="4334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 flipH="1">
            <a:off x="942848" y="1836005"/>
            <a:ext cx="10383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flipH="1">
                <a:off x="1701825" y="3715655"/>
                <a:ext cx="406361" cy="1358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𝟏𝟑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𝟒𝟏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701825" y="3715655"/>
                <a:ext cx="406361" cy="1358984"/>
              </a:xfrm>
              <a:prstGeom prst="rect">
                <a:avLst/>
              </a:prstGeom>
              <a:blipFill>
                <a:blip r:embed="rId4"/>
                <a:stretch>
                  <a:fillRect r="-88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 flipH="1">
                <a:off x="3137244" y="3744302"/>
                <a:ext cx="621670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𝟐𝟓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𝟒𝟏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7244" y="3744302"/>
                <a:ext cx="621670" cy="1373774"/>
              </a:xfrm>
              <a:prstGeom prst="rect">
                <a:avLst/>
              </a:prstGeom>
              <a:blipFill>
                <a:blip r:embed="rId5"/>
                <a:stretch>
                  <a:fillRect r="-2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7"/>
          <p:cNvSpPr>
            <a:spLocks noChangeArrowheads="1"/>
          </p:cNvSpPr>
          <p:nvPr/>
        </p:nvSpPr>
        <p:spPr bwMode="auto">
          <a:xfrm flipH="1">
            <a:off x="2610603" y="4114798"/>
            <a:ext cx="3646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 flipH="1">
            <a:off x="942848" y="3941225"/>
            <a:ext cx="949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596222" y="3941225"/>
            <a:ext cx="31085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…..……….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3851966" y="1707171"/>
            <a:ext cx="3262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…..………..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017217" y="4042977"/>
            <a:ext cx="5790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54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303618" y="1836005"/>
            <a:ext cx="5790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54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flipH="1">
                <a:off x="3722453" y="1553260"/>
                <a:ext cx="2536669" cy="1374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en-US" sz="4400" b="1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22453" y="1553260"/>
                <a:ext cx="2536669" cy="13746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 flipH="1">
                <a:off x="5974344" y="1567822"/>
                <a:ext cx="468879" cy="136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974344" y="1567822"/>
                <a:ext cx="468879" cy="13608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 flipH="1">
                <a:off x="4391391" y="3755857"/>
                <a:ext cx="3105451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𝟏𝟑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𝟒𝟏</m:t>
                          </m:r>
                        </m:den>
                      </m:f>
                      <m:r>
                        <a:rPr lang="en-US" sz="4400" b="1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91391" y="3755857"/>
                <a:ext cx="3105451" cy="13737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 flipH="1">
                <a:off x="7148399" y="3768274"/>
                <a:ext cx="468879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𝟒𝟎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48399" y="3768274"/>
                <a:ext cx="468879" cy="1359988"/>
              </a:xfrm>
              <a:prstGeom prst="rect">
                <a:avLst/>
              </a:prstGeom>
              <a:blipFill>
                <a:blip r:embed="rId9"/>
                <a:stretch>
                  <a:fillRect r="-6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25" y="206265"/>
            <a:ext cx="8572911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08853A7-0A9B-4561-ACD0-6ABBF6A9B6FD}"/>
              </a:ext>
            </a:extLst>
          </p:cNvPr>
          <p:cNvSpPr txBox="1">
            <a:spLocks/>
          </p:cNvSpPr>
          <p:nvPr/>
        </p:nvSpPr>
        <p:spPr>
          <a:xfrm>
            <a:off x="-397800" y="60261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409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/>
      <p:bldP spid="25" grpId="0"/>
      <p:bldP spid="25" grpId="1"/>
      <p:bldP spid="26" grpId="0"/>
      <p:bldP spid="29" grpId="0"/>
      <p:bldP spid="33" grpId="0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500" flipH="1">
            <a:off x="2102670" y="272856"/>
            <a:ext cx="5522016" cy="3716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99" y="1770257"/>
            <a:ext cx="7122020" cy="569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897472" y="1471796"/>
            <a:ext cx="6210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MIU ĂN</a:t>
            </a:r>
            <a:endParaRPr lang="en-US" altLang="en-US" sz="32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4B806B-9C8F-476D-9424-78580B0B4337}"/>
              </a:ext>
            </a:extLst>
          </p:cNvPr>
          <p:cNvSpPr txBox="1">
            <a:spLocks/>
          </p:cNvSpPr>
          <p:nvPr/>
        </p:nvSpPr>
        <p:spPr>
          <a:xfrm>
            <a:off x="4257143" y="331449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16ADD0-295E-4EAE-A717-59AA57246C5A}"/>
              </a:ext>
            </a:extLst>
          </p:cNvPr>
          <p:cNvSpPr txBox="1">
            <a:spLocks/>
          </p:cNvSpPr>
          <p:nvPr/>
        </p:nvSpPr>
        <p:spPr>
          <a:xfrm>
            <a:off x="9887234" y="4721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883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0" y="661229"/>
                <a:ext cx="10896600" cy="21837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u="sng" dirty="0" err="1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u="sng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3</a:t>
                </a:r>
                <a:r>
                  <a:rPr lang="en-US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. </a:t>
                </a:r>
                <a:r>
                  <a:rPr lang="vi-VN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Một ô tô giờ thứ nhất đi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vi-VN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quãng đường, giờ thứ hai đi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vi-VN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quãng đường. Hỏi sau hai giờ ô tô đó đi được bao nhiêu</a:t>
                </a:r>
                <a:r>
                  <a:rPr lang="en-US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200" b="1" dirty="0"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quãng đường?</a:t>
                </a:r>
                <a:endParaRPr lang="en-US" sz="3200" b="1" dirty="0">
                  <a:latin typeface="#9Slide03 AmpleSoft" panose="02000000000000000000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661229"/>
                <a:ext cx="10896600" cy="2183739"/>
              </a:xfrm>
              <a:prstGeom prst="rect">
                <a:avLst/>
              </a:prstGeom>
              <a:blipFill>
                <a:blip r:embed="rId2"/>
                <a:stretch>
                  <a:fillRect l="-1398" r="-503" b="-8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507599" y="3137475"/>
            <a:ext cx="1782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u="sng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3600" u="sng" dirty="0">
              <a:solidFill>
                <a:srgbClr val="FF000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0896" y="3793632"/>
            <a:ext cx="9439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au hai giờ ô tô đó đi được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quãng đường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97148" y="4572001"/>
                <a:ext cx="71045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800">
                  <a:solidFill>
                    <a:schemeClr val="accent1">
                      <a:lumMod val="50000"/>
                    </a:schemeClr>
                  </a:solidFill>
                  <a:latin typeface="#9Slide03 AmpleSoft" panose="02000000000000000000" pitchFamily="2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48" y="4572001"/>
                <a:ext cx="710451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762250" y="4572000"/>
                <a:ext cx="710451" cy="900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800">
                  <a:solidFill>
                    <a:schemeClr val="accent1">
                      <a:lumMod val="50000"/>
                    </a:schemeClr>
                  </a:solidFill>
                  <a:latin typeface="#9Slide03 AmpleSoft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4572000"/>
                <a:ext cx="710451" cy="900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362765" y="4761518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=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5093" y="4761518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+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781469" y="4572001"/>
                <a:ext cx="71045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800">
                  <a:solidFill>
                    <a:schemeClr val="accent1">
                      <a:lumMod val="50000"/>
                    </a:schemeClr>
                  </a:solidFill>
                  <a:latin typeface="#9Slide03 AmpleSoft" panose="02000000000000000000" pitchFamily="2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469" y="4572001"/>
                <a:ext cx="710451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490465" y="4800601"/>
            <a:ext cx="2787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quãng đường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85093" y="5638800"/>
                <a:ext cx="4618572" cy="803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Đáp số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  </a:t>
                </a:r>
                <a:r>
                  <a:rPr lang="vi-VN" sz="3200" b="1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Times New Roman" panose="02020603050405020304" pitchFamily="18" charset="0"/>
                  </a:rPr>
                  <a:t>quãng đường</a:t>
                </a:r>
                <a:endParaRPr lang="en-US" sz="3200">
                  <a:solidFill>
                    <a:schemeClr val="accent1">
                      <a:lumMod val="50000"/>
                    </a:schemeClr>
                  </a:solidFill>
                  <a:latin typeface="#9Slide03 AmpleSoft" panose="02000000000000000000" pitchFamily="2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093" y="5638800"/>
                <a:ext cx="4618572" cy="803682"/>
              </a:xfrm>
              <a:prstGeom prst="rect">
                <a:avLst/>
              </a:prstGeom>
              <a:blipFill>
                <a:blip r:embed="rId6"/>
                <a:stretch>
                  <a:fillRect l="-3298" r="-792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5425718" y="1384214"/>
            <a:ext cx="8648905" cy="6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prstGeom prst="wedgeRoundRectCallout">
            <a:avLst>
              <a:gd name="adj1" fmla="val -43510"/>
              <a:gd name="adj2" fmla="val 76470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#9Slide03 AmpleSoft Bold" pitchFamily="2" charset="0"/>
              </a:rPr>
              <a:t>Bây giờ, chúng mình cùng chọn đồ chơi cho Miu để bạn ấy luôn vui vẻ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00365" y="-73891"/>
            <a:ext cx="6733309" cy="8978353"/>
            <a:chOff x="-600365" y="-73891"/>
            <a:chExt cx="6733309" cy="8978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4" b="89940" l="2967" r="30082">
                          <a14:foregroundMark x1="14325" y1="71014" x2="14325" y2="71014"/>
                          <a14:foregroundMark x1="15621" y1="69309" x2="15621" y2="69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/>
            <a:stretch/>
          </p:blipFill>
          <p:spPr>
            <a:xfrm>
              <a:off x="-600365" y="-73891"/>
              <a:ext cx="6733309" cy="897835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0332130">
              <a:off x="4221017" y="6243783"/>
              <a:ext cx="6188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odega Script" pitchFamily="2" charset="0"/>
                  <a:ea typeface="+mn-ea"/>
                  <a:cs typeface="#9Slide05 Bodega Script" pitchFamily="2" charset="0"/>
                </a:rPr>
                <a:t>Măng Non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14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flipH="1">
                <a:off x="3663672" y="311132"/>
                <a:ext cx="4688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663672" y="311132"/>
                <a:ext cx="468871" cy="12490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4706760" y="311132"/>
                <a:ext cx="621670" cy="1245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06760" y="311132"/>
                <a:ext cx="621670" cy="1245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7"/>
          <p:cNvSpPr>
            <a:spLocks noChangeArrowheads="1"/>
          </p:cNvSpPr>
          <p:nvPr/>
        </p:nvSpPr>
        <p:spPr bwMode="auto">
          <a:xfrm flipH="1">
            <a:off x="4202922" y="646825"/>
            <a:ext cx="4334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328430" y="544925"/>
            <a:ext cx="9973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130995"/>
                </a:solidFill>
                <a:latin typeface="Times New Roman" pitchFamily="18" charset="0"/>
              </a:rPr>
              <a:t>=</a:t>
            </a:r>
            <a:r>
              <a:rPr lang="vi-VN" sz="4800" b="1" dirty="0">
                <a:solidFill>
                  <a:srgbClr val="130995"/>
                </a:solidFill>
                <a:latin typeface="Times New Roman" pitchFamily="18" charset="0"/>
              </a:rPr>
              <a:t> ?</a:t>
            </a:r>
            <a:endParaRPr lang="en-US" sz="4800" b="1" dirty="0">
              <a:solidFill>
                <a:srgbClr val="130995"/>
              </a:solidFill>
              <a:latin typeface="Times New Roman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23422" y="585269"/>
            <a:ext cx="13628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vi-VN" sz="4800" b="1" u="sng" dirty="0">
                <a:solidFill>
                  <a:srgbClr val="000099"/>
                </a:solidFill>
                <a:latin typeface="#9Slide05 Bodega Script" pitchFamily="2" charset="0"/>
                <a:cs typeface="#9Slide05 Bodega Script" pitchFamily="2" charset="0"/>
              </a:rPr>
              <a:t>Câu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 flipH="1">
                <a:off x="7958407" y="2024688"/>
                <a:ext cx="617824" cy="1364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6381B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6381B8"/>
                              </a:solidFill>
                              <a:latin typeface="Cambria Math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6381B8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6381B8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58407" y="2024688"/>
                <a:ext cx="617824" cy="1364669"/>
              </a:xfrm>
              <a:prstGeom prst="rect">
                <a:avLst/>
              </a:prstGeom>
              <a:blipFill>
                <a:blip r:embed="rId5"/>
                <a:stretch>
                  <a:fillRect r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flipH="1">
                <a:off x="2887522" y="2097668"/>
                <a:ext cx="617824" cy="1364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vi-VN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87522" y="2097668"/>
                <a:ext cx="617824" cy="1364669"/>
              </a:xfrm>
              <a:prstGeom prst="rect">
                <a:avLst/>
              </a:prstGeom>
              <a:blipFill>
                <a:blip r:embed="rId6"/>
                <a:stretch>
                  <a:fillRect r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flipH="1">
                <a:off x="2868472" y="4143739"/>
                <a:ext cx="617824" cy="1364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5A5A5A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vi-VN" sz="4400" b="1" i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400" b="1" i="1" smtClean="0">
                              <a:solidFill>
                                <a:srgbClr val="5A5A5A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5A5A5A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68472" y="4143739"/>
                <a:ext cx="617824" cy="1364669"/>
              </a:xfrm>
              <a:prstGeom prst="rect">
                <a:avLst/>
              </a:prstGeom>
              <a:blipFill>
                <a:blip r:embed="rId7"/>
                <a:stretch>
                  <a:fillRect r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flipH="1">
                <a:off x="8148907" y="4067538"/>
                <a:ext cx="617824" cy="1360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DCAD3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 smtClean="0">
                              <a:solidFill>
                                <a:srgbClr val="DCAD38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DCAD38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DCAD38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8907" y="4067538"/>
                <a:ext cx="617824" cy="13602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4th Monthly Test in English for Kinder 1 | English - Quizizz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22" y="1995777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84" y="3875866"/>
            <a:ext cx="1743588" cy="1743588"/>
          </a:xfrm>
          <a:prstGeom prst="rect">
            <a:avLst/>
          </a:prstGeom>
        </p:spPr>
      </p:pic>
      <p:pic>
        <p:nvPicPr>
          <p:cNvPr id="15" name="Picture 2" descr="4th Monthly Test in English for Kinder 1 | English - Quizizz"/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19" y="1995060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4th Monthly Test in English for Kinder 1 | English - Quizizz"/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49" y="3963435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100084" y="1399044"/>
            <a:ext cx="5991831" cy="5020806"/>
            <a:chOff x="3368315" y="1595557"/>
            <a:chExt cx="5207916" cy="42974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4" b="46574" l="48326" r="94954">
                          <a14:foregroundMark x1="52984" y1="18496" x2="52984" y2="18496"/>
                          <a14:foregroundMark x1="65648" y1="11522" x2="66133" y2="11401"/>
                          <a14:foregroundMark x1="80543" y1="22195" x2="80543" y2="22195"/>
                          <a14:foregroundMark x1="77438" y1="18496" x2="77438" y2="18496"/>
                          <a14:foregroundMark x1="87094" y1="21104" x2="87094" y2="21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8" b="48195"/>
            <a:stretch/>
          </p:blipFill>
          <p:spPr>
            <a:xfrm>
              <a:off x="3368315" y="1595557"/>
              <a:ext cx="5207916" cy="4297478"/>
            </a:xfrm>
            <a:prstGeom prst="rect">
              <a:avLst/>
            </a:prstGeom>
          </p:spPr>
        </p:pic>
        <p:pic>
          <p:nvPicPr>
            <p:cNvPr id="18" name="Picture 2" descr="4th Monthly Test in English for Kinder 1 | English - Quizizz"/>
            <p:cNvPicPr>
              <a:picLocks noChangeAspect="1" noChangeArrowheads="1" noCrop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908" y="3197682"/>
              <a:ext cx="1568450" cy="156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8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repeatCount="1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5705" y="365169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72105" y="2878791"/>
            <a:ext cx="2308595" cy="1622258"/>
            <a:chOff x="1196751" y="2097668"/>
            <a:chExt cx="2308595" cy="1622258"/>
          </a:xfrm>
        </p:grpSpPr>
        <p:sp>
          <p:nvSpPr>
            <p:cNvPr id="12" name="TextBox 11"/>
            <p:cNvSpPr txBox="1"/>
            <p:nvPr/>
          </p:nvSpPr>
          <p:spPr>
            <a:xfrm flipH="1">
              <a:off x="2887522" y="2097668"/>
              <a:ext cx="6178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/>
                <a:t>&gt;</a:t>
              </a:r>
              <a:endParaRPr lang="en-US" sz="7200" dirty="0"/>
            </a:p>
          </p:txBody>
        </p:sp>
        <p:pic>
          <p:nvPicPr>
            <p:cNvPr id="3074" name="Picture 2" descr="Pillow Png Clipart - Pillow Clipart Transparent (#5398783) - PinClipart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1196751" y="2145738"/>
              <a:ext cx="1556500" cy="157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399409" y="2907231"/>
            <a:ext cx="2357531" cy="1574188"/>
            <a:chOff x="1128765" y="3960565"/>
            <a:chExt cx="2357531" cy="1574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 flipH="1">
                  <a:off x="2868472" y="4143739"/>
                  <a:ext cx="61782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868472" y="4143739"/>
                  <a:ext cx="617824" cy="7694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2" descr="Pillow Png Clipart - Pillow Clipart Transparent (#5398783) - PinClipart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1128765" y="3960565"/>
              <a:ext cx="1556500" cy="1574188"/>
            </a:xfrm>
            <a:prstGeom prst="rect">
              <a:avLst/>
            </a:prstGeom>
            <a:noFill/>
            <a:ln>
              <a:solidFill>
                <a:srgbClr val="F2E4F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215926" y="4481419"/>
            <a:ext cx="2282977" cy="1675065"/>
            <a:chOff x="6293254" y="2024688"/>
            <a:chExt cx="2282977" cy="1675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flipH="1">
                  <a:off x="7958407" y="2024688"/>
                  <a:ext cx="617824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958407" y="2024688"/>
                  <a:ext cx="617824" cy="10156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2" descr="Pillow Png Clipart - Pillow Clipart Transparent (#5398783) - PinClipart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6293254" y="2125565"/>
              <a:ext cx="1556500" cy="157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206773" y="1343838"/>
            <a:ext cx="3747852" cy="1273821"/>
            <a:chOff x="3663672" y="311132"/>
            <a:chExt cx="3747852" cy="12738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 flipH="1">
                  <a:off x="3663672" y="311132"/>
                  <a:ext cx="468871" cy="1249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663672" y="311132"/>
                  <a:ext cx="468871" cy="12490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 flipH="1">
                  <a:off x="4706760" y="311132"/>
                  <a:ext cx="621670" cy="1249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706760" y="311132"/>
                  <a:ext cx="621670" cy="124906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flipH="1">
              <a:off x="4202922" y="646825"/>
              <a:ext cx="43345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328430" y="544925"/>
              <a:ext cx="64633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vi-VN" sz="4800" b="1" dirty="0">
                  <a:solidFill>
                    <a:srgbClr val="FF0000"/>
                  </a:solidFill>
                  <a:latin typeface="Times New Roman" pitchFamily="18" charset="0"/>
                </a:rPr>
                <a:t>...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 flipH="1">
                  <a:off x="6942653" y="335893"/>
                  <a:ext cx="468871" cy="1249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942653" y="335893"/>
                  <a:ext cx="468871" cy="124906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 flipH="1">
                  <a:off x="5950100" y="329307"/>
                  <a:ext cx="621670" cy="1249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950100" y="329307"/>
                  <a:ext cx="621670" cy="124906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 flipH="1">
              <a:off x="6489350" y="707346"/>
              <a:ext cx="43345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87" y="264462"/>
            <a:ext cx="9791025" cy="161558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99001" y="4415550"/>
            <a:ext cx="2409678" cy="1574188"/>
            <a:chOff x="6357053" y="3921390"/>
            <a:chExt cx="2409678" cy="1574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 flipH="1">
                  <a:off x="8148907" y="4067538"/>
                  <a:ext cx="61782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148907" y="4067538"/>
                  <a:ext cx="617824" cy="76944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2" descr="Pillow Png Clipart - Pillow Clipart Transparent (#5398783) - PinClipart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36" b="97079" l="1364" r="97955">
                          <a14:foregroundMark x1="51023" y1="30562" x2="51023" y2="30562"/>
                          <a14:foregroundMark x1="49659" y1="26292" x2="49659" y2="26292"/>
                          <a14:foregroundMark x1="49659" y1="26180" x2="49659" y2="26180"/>
                          <a14:foregroundMark x1="49659" y1="26180" x2="49659" y2="26180"/>
                          <a14:foregroundMark x1="44432" y1="33820" x2="44432" y2="33820"/>
                          <a14:foregroundMark x1="44432" y1="33933" x2="44432" y2="33933"/>
                          <a14:foregroundMark x1="46591" y1="34270" x2="46591" y2="34270"/>
                          <a14:foregroundMark x1="51705" y1="34270" x2="51705" y2="34270"/>
                          <a14:foregroundMark x1="51818" y1="34494" x2="51818" y2="34494"/>
                          <a14:foregroundMark x1="52500" y1="34607" x2="52500" y2="34607"/>
                          <a14:foregroundMark x1="65000" y1="26180" x2="65000" y2="26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2025">
              <a:off x="6357053" y="3921390"/>
              <a:ext cx="1556500" cy="157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98" y="2258506"/>
            <a:ext cx="4969317" cy="40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18115" y="2670253"/>
            <a:ext cx="8605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9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các em!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40" y="5257123"/>
            <a:ext cx="1655233" cy="148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action png images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5" y="4002267"/>
            <a:ext cx="1420060" cy="16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9272328" y="839782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6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6" y="-2213529"/>
            <a:ext cx="2606408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1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3" name="Rounded Rectangle 2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KHÁM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332642" y="-472070"/>
            <a:ext cx="4200857" cy="97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1CE53660-F1A6-4C2B-B7E2-5EE156FB4D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54" y="394854"/>
                <a:ext cx="11658600" cy="2457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defRPr/>
                </a:pP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 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Ví dụ : Có một băng giấy, bạn Nam </a:t>
                </a:r>
                <a:r>
                  <a:rPr lang="en-US" sz="400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tô màu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  băng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giấy, sau đó Nam tô màu </a:t>
                </a:r>
                <a:r>
                  <a:rPr lang="en-US" sz="400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tiếp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 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băng giấy.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Hỏi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 </a:t>
                </a:r>
                <a:r>
                  <a:rPr lang="en-US" sz="4000" err="1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bạn</a:t>
                </a:r>
                <a:r>
                  <a:rPr lang="en-US" sz="400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 Nam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latin typeface="#9Slide03 AmpleSoft" panose="02000000000000000000" pitchFamily="2" charset="0"/>
                    <a:cs typeface="#9Slide05 Bodega Script" pitchFamily="2" charset="0"/>
                  </a:rPr>
                  <a:t>đã tô màu bao nhiêu phần của băng giấy ?   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#9Slide03 AmpleSoft" panose="02000000000000000000" pitchFamily="2" charset="0"/>
                  <a:cs typeface="#9Slide05 Bodega Script" pitchFamily="2" charset="0"/>
                </a:endParaRPr>
              </a:p>
            </p:txBody>
          </p:sp>
        </mc:Choice>
        <mc:Fallback xmlns="">
          <p:sp>
            <p:nvSpPr>
              <p:cNvPr id="3" name="Text Box 4">
                <a:extLst>
                  <a:ext uri="{FF2B5EF4-FFF2-40B4-BE49-F238E27FC236}">
                    <a16:creationId xmlns:a16="http://schemas.microsoft.com/office/drawing/2014/main" id="{1CE53660-F1A6-4C2B-B7E2-5EE156FB4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454" y="394854"/>
                <a:ext cx="11658600" cy="2457211"/>
              </a:xfrm>
              <a:prstGeom prst="rect">
                <a:avLst/>
              </a:prstGeom>
              <a:blipFill>
                <a:blip r:embed="rId3"/>
                <a:stretch>
                  <a:fillRect l="-1883" b="-967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51522" y="3817840"/>
            <a:ext cx="6152132" cy="1447800"/>
          </a:xfrm>
          <a:prstGeom prst="rect">
            <a:avLst/>
          </a:prstGeom>
          <a:solidFill>
            <a:schemeClr val="bg2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5797686" y="3817840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6541654" y="3817840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600" dirty="0"/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3511686" y="3817840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1966666" y="3817840"/>
            <a:ext cx="2102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4273686" y="3817840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749686" y="3817840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5035686" y="3817840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2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324713"/>
              </p:ext>
            </p:extLst>
          </p:nvPr>
        </p:nvGraphicFramePr>
        <p:xfrm>
          <a:off x="2578236" y="4041679"/>
          <a:ext cx="114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236" y="4041679"/>
                        <a:ext cx="1143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488288"/>
              </p:ext>
            </p:extLst>
          </p:nvPr>
        </p:nvGraphicFramePr>
        <p:xfrm>
          <a:off x="6769236" y="4041679"/>
          <a:ext cx="114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236" y="4041679"/>
                        <a:ext cx="1143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759600" y="3817840"/>
            <a:ext cx="745946" cy="1447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979004" y="3817840"/>
            <a:ext cx="752649" cy="1447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4273686" y="3836312"/>
            <a:ext cx="762000" cy="1447800"/>
          </a:xfrm>
          <a:prstGeom prst="rect">
            <a:avLst/>
          </a:prstGeom>
          <a:solidFill>
            <a:srgbClr val="EF1FE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FF99"/>
              </a:solidFill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518426" y="3817840"/>
            <a:ext cx="762000" cy="1447800"/>
          </a:xfrm>
          <a:prstGeom prst="rect">
            <a:avLst/>
          </a:prstGeom>
          <a:solidFill>
            <a:srgbClr val="EF1FE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FF99"/>
              </a:solidFill>
            </a:endParaRPr>
          </a:p>
        </p:txBody>
      </p:sp>
      <p:sp>
        <p:nvSpPr>
          <p:cNvPr id="18" name="AutoShape 19"/>
          <p:cNvSpPr>
            <a:spLocks/>
          </p:cNvSpPr>
          <p:nvPr/>
        </p:nvSpPr>
        <p:spPr bwMode="auto">
          <a:xfrm rot="5400000">
            <a:off x="2845954" y="1569940"/>
            <a:ext cx="457203" cy="3886200"/>
          </a:xfrm>
          <a:prstGeom prst="leftBrace">
            <a:avLst>
              <a:gd name="adj1" fmla="val 84722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F3399"/>
              </a:solidFill>
            </a:endParaRPr>
          </a:p>
        </p:txBody>
      </p:sp>
      <p:sp>
        <p:nvSpPr>
          <p:cNvPr id="19" name="AutoShape 20"/>
          <p:cNvSpPr>
            <a:spLocks/>
          </p:cNvSpPr>
          <p:nvPr/>
        </p:nvSpPr>
        <p:spPr bwMode="auto">
          <a:xfrm rot="5400000">
            <a:off x="2113038" y="4342224"/>
            <a:ext cx="381000" cy="2380232"/>
          </a:xfrm>
          <a:prstGeom prst="rightBrace">
            <a:avLst>
              <a:gd name="adj1" fmla="val 60000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</a:endParaRPr>
          </a:p>
        </p:txBody>
      </p:sp>
      <p:sp>
        <p:nvSpPr>
          <p:cNvPr id="20" name="AutoShape 21"/>
          <p:cNvSpPr>
            <a:spLocks/>
          </p:cNvSpPr>
          <p:nvPr/>
        </p:nvSpPr>
        <p:spPr bwMode="auto">
          <a:xfrm rot="5400000">
            <a:off x="4083186" y="4770340"/>
            <a:ext cx="381000" cy="1524000"/>
          </a:xfrm>
          <a:prstGeom prst="rightBrace">
            <a:avLst>
              <a:gd name="adj1" fmla="val 40000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884054" y="2852065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30995"/>
                </a:solidFill>
              </a:rPr>
              <a:t>?</a:t>
            </a:r>
            <a:endParaRPr lang="en-US" sz="3200" b="1" dirty="0">
              <a:solidFill>
                <a:srgbClr val="130995"/>
              </a:solidFill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147785" y="3817840"/>
            <a:ext cx="800100" cy="1447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45855" y="5799040"/>
                <a:ext cx="481221" cy="901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30995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855" y="5799040"/>
                <a:ext cx="481221" cy="9019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091184" y="5765428"/>
                <a:ext cx="316870" cy="935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30995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184" y="5765428"/>
                <a:ext cx="316870" cy="9353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08084" y="3930215"/>
                <a:ext cx="481221" cy="901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084" y="3930215"/>
                <a:ext cx="481221" cy="9019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872577" y="3933388"/>
                <a:ext cx="316870" cy="935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577" y="3933388"/>
                <a:ext cx="316870" cy="9353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6843060" y="3127944"/>
            <a:ext cx="5131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  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8392949" y="4110614"/>
            <a:ext cx="4154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rgbClr val="C00000"/>
                </a:solidFill>
                <a:latin typeface="Times New Roman" pitchFamily="18" charset="0"/>
              </a:rPr>
              <a:t>+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89952" l="4031" r="39215">
                        <a14:foregroundMark x1="21464" y1="53087" x2="21464" y2="53087"/>
                        <a14:foregroundMark x1="20827" y1="56538" x2="20827" y2="56538"/>
                        <a14:foregroundMark x1="21358" y1="55327" x2="21358" y2="55327"/>
                        <a14:foregroundMark x1="21605" y1="55327" x2="21605" y2="55327"/>
                        <a14:foregroundMark x1="26414" y1="54661" x2="26414" y2="54661"/>
                        <a14:foregroundMark x1="27652" y1="54540" x2="27652" y2="54540"/>
                        <a14:foregroundMark x1="27051" y1="57264" x2="27051" y2="57082"/>
                        <a14:foregroundMark x1="26627" y1="55327" x2="26627" y2="55327"/>
                        <a14:foregroundMark x1="26803" y1="53329" x2="26803" y2="53329"/>
                        <a14:foregroundMark x1="25849" y1="54298" x2="25849" y2="54298"/>
                        <a14:foregroundMark x1="27334" y1="55751" x2="27334" y2="55751"/>
                        <a14:foregroundMark x1="27440" y1="53450" x2="27440" y2="53450"/>
                        <a14:foregroundMark x1="26485" y1="56053" x2="26096" y2="56416"/>
                        <a14:foregroundMark x1="24364" y1="19552" x2="24364" y2="19552"/>
                        <a14:foregroundMark x1="25141" y1="21550" x2="25141" y2="21550"/>
                        <a14:foregroundMark x1="25849" y1="23426" x2="25849" y2="23426"/>
                        <a14:foregroundMark x1="25707" y1="24758" x2="25707" y2="24758"/>
                        <a14:foregroundMark x1="23409" y1="32082" x2="23409" y2="32082"/>
                        <a14:foregroundMark x1="23409" y1="32082" x2="24045" y2="32082"/>
                        <a14:foregroundMark x1="20580" y1="53995" x2="20580" y2="53995"/>
                        <a14:foregroundMark x1="20438" y1="53995" x2="20438" y2="53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438"/>
          <a:stretch/>
        </p:blipFill>
        <p:spPr>
          <a:xfrm>
            <a:off x="8820914" y="2651889"/>
            <a:ext cx="3630947" cy="52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6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885072" y="741265"/>
            <a:ext cx="6152132" cy="1447800"/>
          </a:xfrm>
          <a:prstGeom prst="rect">
            <a:avLst/>
          </a:prstGeom>
          <a:solidFill>
            <a:schemeClr val="bg2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7531236" y="74126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 flipH="1">
            <a:off x="8275204" y="74126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600" dirty="0"/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5245236" y="74126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 flipH="1">
            <a:off x="3700216" y="741265"/>
            <a:ext cx="2102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007236" y="74126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4483236" y="74126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6769236" y="74126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686474"/>
              </p:ext>
            </p:extLst>
          </p:nvPr>
        </p:nvGraphicFramePr>
        <p:xfrm>
          <a:off x="4311786" y="965104"/>
          <a:ext cx="114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2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786" y="965104"/>
                        <a:ext cx="1143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783092"/>
              </p:ext>
            </p:extLst>
          </p:nvPr>
        </p:nvGraphicFramePr>
        <p:xfrm>
          <a:off x="8502786" y="965104"/>
          <a:ext cx="114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786" y="965104"/>
                        <a:ext cx="114300" cy="21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493150" y="741265"/>
            <a:ext cx="745946" cy="1447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712554" y="741265"/>
            <a:ext cx="752649" cy="1447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6007236" y="759737"/>
            <a:ext cx="762000" cy="1447800"/>
          </a:xfrm>
          <a:prstGeom prst="rect">
            <a:avLst/>
          </a:prstGeom>
          <a:solidFill>
            <a:srgbClr val="EF1FE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FF99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251976" y="741265"/>
            <a:ext cx="762000" cy="1447800"/>
          </a:xfrm>
          <a:prstGeom prst="rect">
            <a:avLst/>
          </a:prstGeom>
          <a:solidFill>
            <a:srgbClr val="EF1FE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FF99"/>
              </a:solidFill>
            </a:endParaRPr>
          </a:p>
        </p:txBody>
      </p:sp>
      <p:sp>
        <p:nvSpPr>
          <p:cNvPr id="16" name="AutoShape 19"/>
          <p:cNvSpPr>
            <a:spLocks/>
          </p:cNvSpPr>
          <p:nvPr/>
        </p:nvSpPr>
        <p:spPr bwMode="auto">
          <a:xfrm rot="5400000">
            <a:off x="4579504" y="-1506635"/>
            <a:ext cx="457203" cy="3886200"/>
          </a:xfrm>
          <a:prstGeom prst="leftBrace">
            <a:avLst>
              <a:gd name="adj1" fmla="val 84722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F3399"/>
              </a:solidFill>
            </a:endParaRPr>
          </a:p>
        </p:txBody>
      </p:sp>
      <p:sp>
        <p:nvSpPr>
          <p:cNvPr id="17" name="AutoShape 20"/>
          <p:cNvSpPr>
            <a:spLocks/>
          </p:cNvSpPr>
          <p:nvPr/>
        </p:nvSpPr>
        <p:spPr bwMode="auto">
          <a:xfrm rot="5400000">
            <a:off x="3846588" y="1265649"/>
            <a:ext cx="381000" cy="2380232"/>
          </a:xfrm>
          <a:prstGeom prst="rightBrace">
            <a:avLst>
              <a:gd name="adj1" fmla="val 60000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hlink"/>
              </a:solidFill>
            </a:endParaRPr>
          </a:p>
        </p:txBody>
      </p:sp>
      <p:sp>
        <p:nvSpPr>
          <p:cNvPr id="18" name="AutoShape 21"/>
          <p:cNvSpPr>
            <a:spLocks/>
          </p:cNvSpPr>
          <p:nvPr/>
        </p:nvSpPr>
        <p:spPr bwMode="auto">
          <a:xfrm rot="5400000">
            <a:off x="5816736" y="1693765"/>
            <a:ext cx="381000" cy="1524000"/>
          </a:xfrm>
          <a:prstGeom prst="rightBrace">
            <a:avLst>
              <a:gd name="adj1" fmla="val 40000"/>
              <a:gd name="adj2" fmla="val 50000"/>
            </a:avLst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881335" y="741265"/>
            <a:ext cx="800100" cy="1447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79405" y="2722465"/>
                <a:ext cx="481221" cy="901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30995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405" y="2722465"/>
                <a:ext cx="481221" cy="901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824734" y="2688853"/>
                <a:ext cx="316870" cy="935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130995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734" y="2688853"/>
                <a:ext cx="316870" cy="9353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621528" y="4246463"/>
            <a:ext cx="10406412" cy="1819564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079503" y="4907278"/>
            <a:ext cx="17746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130995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Ta </a:t>
            </a:r>
            <a:r>
              <a:rPr lang="en-US" altLang="en-US" sz="3600" b="1" dirty="0" err="1">
                <a:solidFill>
                  <a:srgbClr val="130995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130995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72839" y="4471965"/>
                <a:ext cx="651139" cy="1364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1309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130995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839" y="4471965"/>
                <a:ext cx="651139" cy="13646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343267" y="4483456"/>
                <a:ext cx="316870" cy="1364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13099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130995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130995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67" y="4483456"/>
                <a:ext cx="316870" cy="1364669"/>
              </a:xfrm>
              <a:prstGeom prst="rect">
                <a:avLst/>
              </a:prstGeom>
              <a:blipFill>
                <a:blip r:embed="rId9"/>
                <a:stretch>
                  <a:fillRect r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705573" y="4879570"/>
            <a:ext cx="476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 b="1" dirty="0">
                <a:solidFill>
                  <a:srgbClr val="130995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879716" y="4872368"/>
            <a:ext cx="476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 b="1" dirty="0">
                <a:solidFill>
                  <a:srgbClr val="130995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350030" y="4422509"/>
            <a:ext cx="524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30995"/>
                </a:solidFill>
              </a:rPr>
              <a:t>2 </a:t>
            </a: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6510599" y="5268811"/>
            <a:ext cx="1286557" cy="0"/>
          </a:xfrm>
          <a:prstGeom prst="line">
            <a:avLst/>
          </a:prstGeom>
          <a:ln w="28575">
            <a:solidFill>
              <a:srgbClr val="000099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800" b="1">
              <a:solidFill>
                <a:srgbClr val="130995"/>
              </a:solidFill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970268" y="5204769"/>
            <a:ext cx="45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30995"/>
                </a:solidFill>
              </a:rPr>
              <a:t>8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7836843" y="4941125"/>
            <a:ext cx="476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 b="1" dirty="0">
                <a:solidFill>
                  <a:srgbClr val="130995"/>
                </a:solidFill>
                <a:latin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342951" y="4515542"/>
                <a:ext cx="485154" cy="1378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951" y="4515542"/>
                <a:ext cx="485154" cy="13784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492127" y="4422509"/>
            <a:ext cx="4076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130995"/>
                </a:solidFill>
              </a:rPr>
              <a:t>3 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951569" y="4448359"/>
            <a:ext cx="4076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130995"/>
                </a:solidFill>
              </a:rPr>
              <a:t>+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79" b="47423" l="51577" r="88016">
                        <a14:foregroundMark x1="82096" y1="35840" x2="82096" y2="35840"/>
                        <a14:foregroundMark x1="80980" y1="32505" x2="80980" y2="32505"/>
                        <a14:foregroundMark x1="80543" y1="36689" x2="80543" y2="36689"/>
                        <a14:foregroundMark x1="79670" y1="38751" x2="79670" y2="38751"/>
                        <a14:foregroundMark x1="81465" y1="40146" x2="81756" y2="40267"/>
                        <a14:foregroundMark x1="82872" y1="36507" x2="82872" y2="36507"/>
                        <a14:foregroundMark x1="82872" y1="36507" x2="82872" y2="36507"/>
                        <a14:foregroundMark x1="83649" y1="35415" x2="83649" y2="35415"/>
                        <a14:foregroundMark x1="83649" y1="35415" x2="84085" y2="35294"/>
                        <a14:foregroundMark x1="84231" y1="35719" x2="84425" y2="36507"/>
                        <a14:foregroundMark x1="81562" y1="30685" x2="81562" y2="30685"/>
                        <a14:foregroundMark x1="79573" y1="31231" x2="79573" y2="31231"/>
                        <a14:foregroundMark x1="79330" y1="31534" x2="79427" y2="31959"/>
                        <a14:foregroundMark x1="79767" y1="34021" x2="79767" y2="34021"/>
                        <a14:foregroundMark x1="80010" y1="34870" x2="79864" y2="35961"/>
                        <a14:foregroundMark x1="79670" y1="37053" x2="79670" y2="37053"/>
                        <a14:foregroundMark x1="79670" y1="37053" x2="79670" y2="37053"/>
                        <a14:foregroundMark x1="78651" y1="34991" x2="78651" y2="34991"/>
                        <a14:foregroundMark x1="78311" y1="34445" x2="78311" y2="34445"/>
                        <a14:foregroundMark x1="76419" y1="35294" x2="76419" y2="35294"/>
                        <a14:foregroundMark x1="76322" y1="35415" x2="76565" y2="36082"/>
                        <a14:foregroundMark x1="77535" y1="36810" x2="78020" y2="37235"/>
                        <a14:foregroundMark x1="78020" y1="37235" x2="78457" y2="37780"/>
                        <a14:foregroundMark x1="79088" y1="38084" x2="79573" y2="38448"/>
                        <a14:foregroundMark x1="79767" y1="38448" x2="79767" y2="38448"/>
                        <a14:foregroundMark x1="84085" y1="33354" x2="84085" y2="33354"/>
                        <a14:foregroundMark x1="83988" y1="39418" x2="83988" y2="39418"/>
                        <a14:foregroundMark x1="61669" y1="41358" x2="61669" y2="41358"/>
                        <a14:foregroundMark x1="57787" y1="40024" x2="57787" y2="40024"/>
                        <a14:foregroundMark x1="56574" y1="36507" x2="56574" y2="36507"/>
                        <a14:foregroundMark x1="78651" y1="22620" x2="78651" y2="22620"/>
                        <a14:foregroundMark x1="77535" y1="23044" x2="77535" y2="23044"/>
                        <a14:foregroundMark x1="65357" y1="18072" x2="65357" y2="18072"/>
                        <a14:foregroundMark x1="59000" y1="22620" x2="59000" y2="22620"/>
                        <a14:foregroundMark x1="69335" y1="38751" x2="69335" y2="38751"/>
                        <a14:foregroundMark x1="69772" y1="38326" x2="69772" y2="38326"/>
                        <a14:foregroundMark x1="73993" y1="20012" x2="73993" y2="20012"/>
                        <a14:backgroundMark x1="74090" y1="16374" x2="74090" y2="16374"/>
                        <a14:backgroundMark x1="75788" y1="18860" x2="75788" y2="18860"/>
                        <a14:backgroundMark x1="78797" y1="19830" x2="78797" y2="1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13888" r="10224" b="50973"/>
          <a:stretch/>
        </p:blipFill>
        <p:spPr>
          <a:xfrm rot="1202308">
            <a:off x="232927" y="3477648"/>
            <a:ext cx="1561002" cy="11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6"/>
          <p:cNvSpPr/>
          <p:nvPr/>
        </p:nvSpPr>
        <p:spPr>
          <a:xfrm>
            <a:off x="1763485" y="925625"/>
            <a:ext cx="10182303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vi-VN" altLang="en-US" sz="4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Muốn </a:t>
            </a:r>
            <a:r>
              <a:rPr lang="vi-VN" altLang="en-US" sz="4600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 hai </a:t>
            </a:r>
            <a:r>
              <a:rPr lang="vi-VN" altLang="en-US" sz="4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 số cùng mẫu số, ta cộng </a:t>
            </a:r>
            <a:r>
              <a:rPr lang="vi-VN" altLang="en-US" sz="4600" b="1" dirty="0">
                <a:solidFill>
                  <a:srgbClr val="FF006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 t</a:t>
            </a:r>
            <a:r>
              <a:rPr lang="en-US" altLang="en-US" sz="4600" b="1" dirty="0">
                <a:solidFill>
                  <a:srgbClr val="FF006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ử </a:t>
            </a:r>
            <a:r>
              <a:rPr lang="en-US" altLang="en-US" sz="4600" b="1" dirty="0" err="1">
                <a:solidFill>
                  <a:srgbClr val="FF006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altLang="en-US" sz="4600" b="1" dirty="0">
                <a:solidFill>
                  <a:srgbClr val="FF006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</a:t>
            </a:r>
            <a:r>
              <a:rPr lang="vi-VN" altLang="en-US" sz="4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ới nhau v</a:t>
            </a:r>
            <a:r>
              <a:rPr lang="en-US" altLang="en-US" sz="4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à </a:t>
            </a:r>
            <a:r>
              <a:rPr lang="vi-VN" altLang="en-US" sz="4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 </a:t>
            </a:r>
            <a:r>
              <a:rPr lang="vi-VN" altLang="en-US" sz="4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mẫu </a:t>
            </a:r>
            <a:r>
              <a:rPr lang="vi-VN" altLang="en-US" sz="4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altLang="en-US" sz="4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89994" l="2808" r="28146">
                        <a14:foregroundMark x1="17400" y1="62462" x2="17400" y2="62462"/>
                        <a14:foregroundMark x1="15078" y1="73378" x2="15078" y2="73378"/>
                        <a14:foregroundMark x1="19827" y1="72711" x2="19827" y2="72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682"/>
          <a:stretch/>
        </p:blipFill>
        <p:spPr>
          <a:xfrm>
            <a:off x="-539811" y="1703671"/>
            <a:ext cx="339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91398">
            <a:off x="2173605" y="3591958"/>
            <a:ext cx="11452098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5 SVNAngellife" panose="02000500000000020003" pitchFamily="2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332642" y="-472070"/>
            <a:ext cx="4200857" cy="97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prstGeom prst="wedgeRoundRectCallout">
            <a:avLst>
              <a:gd name="adj1" fmla="val -43510"/>
              <a:gd name="adj2" fmla="val 76470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#9Slide03 AmpleSoft Bold" pitchFamily="2" charset="0"/>
              </a:rPr>
              <a:t>Hôm nay, mình được mẹ giao nhiệm vụ chăm sóc Miu. Các bạn cùng mình chăm sóc “bé cưng” này nhé!</a:t>
            </a:r>
            <a:endParaRPr lang="en-US" sz="4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00365" y="-73891"/>
            <a:ext cx="6733309" cy="8978353"/>
            <a:chOff x="-600365" y="-73891"/>
            <a:chExt cx="6733309" cy="8978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4" b="89940" l="2967" r="30082">
                          <a14:foregroundMark x1="14325" y1="71014" x2="14325" y2="71014"/>
                          <a14:foregroundMark x1="15621" y1="69309" x2="15621" y2="69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/>
            <a:stretch/>
          </p:blipFill>
          <p:spPr>
            <a:xfrm>
              <a:off x="-600365" y="-73891"/>
              <a:ext cx="6733309" cy="897835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0332130">
              <a:off x="4221017" y="6243783"/>
              <a:ext cx="6188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" dirty="0">
                  <a:latin typeface="#9Slide05 Bodega Script" pitchFamily="2" charset="0"/>
                  <a:cs typeface="#9Slide05 Bodega Script" pitchFamily="2" charset="0"/>
                </a:rPr>
                <a:t>Măng Non</a:t>
              </a:r>
              <a:endParaRPr lang="en-US" sz="800" dirty="0">
                <a:latin typeface="#9Slide05 Bodega Script" pitchFamily="2" charset="0"/>
                <a:cs typeface="#9Slide05 Bodega Script" pitchFamily="2" charset="0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78FCFE8-05D9-4FF1-A34D-35908EC41C10}"/>
              </a:ext>
            </a:extLst>
          </p:cNvPr>
          <p:cNvSpPr txBox="1">
            <a:spLocks/>
          </p:cNvSpPr>
          <p:nvPr/>
        </p:nvSpPr>
        <p:spPr>
          <a:xfrm>
            <a:off x="-38493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787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500" flipH="1">
            <a:off x="2102670" y="272856"/>
            <a:ext cx="5522016" cy="3716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17" y="1790439"/>
            <a:ext cx="7122020" cy="569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897472" y="1471796"/>
            <a:ext cx="6210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CHO MIU</a:t>
            </a:r>
            <a:endParaRPr lang="en-US" altLang="en-US" sz="32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555DD-97F9-4149-81D8-C1BA72DABF98}"/>
              </a:ext>
            </a:extLst>
          </p:cNvPr>
          <p:cNvSpPr txBox="1">
            <a:spLocks/>
          </p:cNvSpPr>
          <p:nvPr/>
        </p:nvSpPr>
        <p:spPr>
          <a:xfrm>
            <a:off x="-450250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44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flipH="1">
                <a:off x="1438956" y="1609110"/>
                <a:ext cx="468871" cy="1357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38956" y="1609110"/>
                <a:ext cx="468871" cy="1357488"/>
              </a:xfrm>
              <a:prstGeom prst="rect">
                <a:avLst/>
              </a:prstGeom>
              <a:blipFill>
                <a:blip r:embed="rId2"/>
                <a:stretch>
                  <a:fillRect r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flipH="1">
                <a:off x="2830419" y="1616023"/>
                <a:ext cx="621670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30419" y="1616023"/>
                <a:ext cx="621670" cy="1359988"/>
              </a:xfrm>
              <a:prstGeom prst="rect">
                <a:avLst/>
              </a:prstGeom>
              <a:blipFill>
                <a:blip r:embed="rId3"/>
                <a:stretch>
                  <a:fillRect r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7"/>
          <p:cNvSpPr>
            <a:spLocks noChangeArrowheads="1"/>
          </p:cNvSpPr>
          <p:nvPr/>
        </p:nvSpPr>
        <p:spPr bwMode="auto">
          <a:xfrm flipH="1">
            <a:off x="2291900" y="1976674"/>
            <a:ext cx="4334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 flipH="1">
            <a:off x="777864" y="1863502"/>
            <a:ext cx="10123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 flipH="1">
                <a:off x="1489692" y="3724351"/>
                <a:ext cx="468879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𝟑𝟕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89692" y="3724351"/>
                <a:ext cx="468879" cy="1378198"/>
              </a:xfrm>
              <a:prstGeom prst="rect">
                <a:avLst/>
              </a:prstGeom>
              <a:blipFill>
                <a:blip r:embed="rId4"/>
                <a:stretch>
                  <a:fillRect r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flipH="1">
                <a:off x="2900300" y="3764905"/>
                <a:ext cx="62167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𝟐𝟗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0099"/>
                              </a:solidFill>
                              <a:latin typeface="Cambria Math"/>
                            </a:rPr>
                            <m:t>𝟑𝟕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900300" y="3764905"/>
                <a:ext cx="621670" cy="1364412"/>
              </a:xfrm>
              <a:prstGeom prst="rect">
                <a:avLst/>
              </a:prstGeom>
              <a:blipFill>
                <a:blip r:embed="rId5"/>
                <a:stretch>
                  <a:fillRect r="-22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7"/>
          <p:cNvSpPr>
            <a:spLocks noChangeArrowheads="1"/>
          </p:cNvSpPr>
          <p:nvPr/>
        </p:nvSpPr>
        <p:spPr bwMode="auto">
          <a:xfrm flipH="1">
            <a:off x="2338031" y="4141911"/>
            <a:ext cx="3646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 flipH="1">
            <a:off x="798081" y="4031613"/>
            <a:ext cx="10469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4104118" y="1760241"/>
            <a:ext cx="35702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……….…….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4139457" y="3922012"/>
            <a:ext cx="35702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……………..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3664911" y="1899729"/>
            <a:ext cx="5790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54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3719620" y="4031613"/>
            <a:ext cx="5790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5400" b="1" dirty="0">
                <a:solidFill>
                  <a:srgbClr val="130995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 flipH="1">
                <a:off x="4122278" y="1616023"/>
                <a:ext cx="2610319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en-US" sz="4400" b="1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22278" y="1616023"/>
                <a:ext cx="2610319" cy="13599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 flipH="1">
                <a:off x="6432933" y="1599006"/>
                <a:ext cx="468879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432933" y="1599006"/>
                <a:ext cx="468879" cy="1359988"/>
              </a:xfrm>
              <a:prstGeom prst="rect">
                <a:avLst/>
              </a:prstGeom>
              <a:blipFill>
                <a:blip r:embed="rId7"/>
                <a:stretch>
                  <a:fillRect r="-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 flipH="1">
                <a:off x="4297269" y="3756554"/>
                <a:ext cx="289745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𝟏𝟓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𝟐𝟗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𝟑𝟕</m:t>
                          </m:r>
                        </m:den>
                      </m:f>
                      <m:r>
                        <a:rPr lang="en-US" sz="4400" b="1" smtClean="0">
                          <a:ln w="19050"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97269" y="3756554"/>
                <a:ext cx="2897450" cy="1378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 flipH="1">
                <a:off x="6877149" y="3767406"/>
                <a:ext cx="950763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𝟑𝟕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877149" y="3767406"/>
                <a:ext cx="950763" cy="13619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Water Cartoon clipart - Duck, Cartoon, Bird, transparent clip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26" y="1518320"/>
            <a:ext cx="2208425" cy="15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ake shower gel kitten, shower gel, cat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6912617" y="3750040"/>
            <a:ext cx="3526063" cy="200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18" y="571038"/>
            <a:ext cx="315800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3" grpId="1"/>
      <p:bldP spid="24" grpId="0"/>
      <p:bldP spid="24" grpId="1"/>
      <p:bldP spid="27" grpId="0"/>
      <p:bldP spid="28" grpId="0"/>
      <p:bldP spid="30" grpId="0"/>
      <p:bldP spid="31" grpId="0"/>
      <p:bldP spid="32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440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Calibri Light</vt:lpstr>
      <vt:lpstr>#9Slide03 AmpleSoft</vt:lpstr>
      <vt:lpstr>#9Slide07 HoneyCream</vt:lpstr>
      <vt:lpstr>Cambria Math</vt:lpstr>
      <vt:lpstr>SVN-Newton</vt:lpstr>
      <vt:lpstr>#9Slide05 Amplify</vt:lpstr>
      <vt:lpstr>#9Slide05 Bodega Script</vt:lpstr>
      <vt:lpstr>#9Slide03 AmpleSoft Bold</vt:lpstr>
      <vt:lpstr>#9Slide05 SVNAngellife</vt:lpstr>
      <vt:lpstr>UTM Fancy Full</vt:lpstr>
      <vt:lpstr>Calibri</vt:lpstr>
      <vt:lpstr>Arial</vt:lpstr>
      <vt:lpstr>UTM Showcard</vt:lpstr>
      <vt:lpstr>Times New Roman</vt:lpstr>
      <vt:lpstr>#9Slide03 Arima Madurai Black</vt:lpstr>
      <vt:lpstr>Office Theme</vt:lpstr>
      <vt:lpstr>Custom Design</vt:lpstr>
      <vt:lpstr>1_Custom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PHEP CONG PHAN SO</dc:title>
  <dc:creator>Măng Non</dc:creator>
  <cp:keywords>MangnonTeam</cp:keywords>
  <cp:lastModifiedBy>Nguyễn Thị Diệu Hiền_GV</cp:lastModifiedBy>
  <cp:revision>40</cp:revision>
  <dcterms:created xsi:type="dcterms:W3CDTF">2022-01-22T11:05:55Z</dcterms:created>
  <dcterms:modified xsi:type="dcterms:W3CDTF">2022-02-11T10:21:52Z</dcterms:modified>
</cp:coreProperties>
</file>