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8" r:id="rId4"/>
  </p:sldMasterIdLst>
  <p:notesMasterIdLst>
    <p:notesMasterId r:id="rId39"/>
  </p:notesMasterIdLst>
  <p:sldIdLst>
    <p:sldId id="276" r:id="rId5"/>
    <p:sldId id="256" r:id="rId6"/>
    <p:sldId id="259" r:id="rId7"/>
    <p:sldId id="257" r:id="rId8"/>
    <p:sldId id="465" r:id="rId9"/>
    <p:sldId id="277" r:id="rId10"/>
    <p:sldId id="282" r:id="rId11"/>
    <p:sldId id="260" r:id="rId12"/>
    <p:sldId id="467" r:id="rId13"/>
    <p:sldId id="468" r:id="rId14"/>
    <p:sldId id="466" r:id="rId15"/>
    <p:sldId id="279" r:id="rId16"/>
    <p:sldId id="469" r:id="rId17"/>
    <p:sldId id="292" r:id="rId18"/>
    <p:sldId id="286" r:id="rId19"/>
    <p:sldId id="470" r:id="rId20"/>
    <p:sldId id="285" r:id="rId21"/>
    <p:sldId id="471" r:id="rId22"/>
    <p:sldId id="472" r:id="rId23"/>
    <p:sldId id="473" r:id="rId24"/>
    <p:sldId id="284" r:id="rId25"/>
    <p:sldId id="287" r:id="rId26"/>
    <p:sldId id="474" r:id="rId27"/>
    <p:sldId id="290" r:id="rId28"/>
    <p:sldId id="476" r:id="rId29"/>
    <p:sldId id="291" r:id="rId30"/>
    <p:sldId id="477" r:id="rId31"/>
    <p:sldId id="289" r:id="rId32"/>
    <p:sldId id="478" r:id="rId33"/>
    <p:sldId id="288" r:id="rId34"/>
    <p:sldId id="295" r:id="rId35"/>
    <p:sldId id="278" r:id="rId36"/>
    <p:sldId id="308" r:id="rId37"/>
    <p:sldId id="280" r:id="rId38"/>
  </p:sldIdLst>
  <p:sldSz cx="12192000" cy="6858000"/>
  <p:notesSz cx="6858000" cy="9144000"/>
  <p:embeddedFontLst>
    <p:embeddedFont>
      <p:font typeface="#9Slide07 HoneyCream" pitchFamily="2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UTM Futura Extra" panose="02040603050506020204" pitchFamily="18" charset="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E3A94-FE1B-431A-BFCC-06E89AD567E8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C5001-A36D-4F9B-A56E-24A1EFE20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6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4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262D-B79C-1138-895D-FAEA58B5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04865-01F4-4344-B8B9-EAEE9E12F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B9C51-8DCB-04D3-3AC3-8318A4FB2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412E1-FEEA-E09B-84F9-B8CF6780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C9570-2F3F-4C24-4EED-FDAFB6FD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2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0C74-055F-693C-2936-6D77E33C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1714F-33E9-9836-D145-1E4DED3FF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6AF78-86D1-7088-5546-FBC42C55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2591F-52B6-7CE1-E670-E8578BFEF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3347D-0B2F-9478-823B-47E71243C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39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C37CD-E999-8868-46AB-8E63EBF93B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43BF4-6C2F-E434-4F8C-7134D526A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E5287-184E-B865-B63B-712FDA1E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20B7C-D5EA-1104-1F5B-6FC930DC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D2351-DB01-5550-258D-0C4F61124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5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7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5704A-7178-71D2-2598-006435C23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7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571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856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9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6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30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65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85CA6-7FDE-18A0-01E6-F003EEE2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F2B41-A16D-12D6-3447-DED699722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54940-E7CC-1102-6313-2F04F070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DEA32-562A-D42C-533A-CEA185FC0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B5D92-5F76-DBF2-C75C-5512FCB2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84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692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14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607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3C86-1512-6863-4B4D-B3FE6DD15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5E5E3-86AA-C7D3-94AF-CC7E2B1F2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CABB5-8F80-835E-F405-1469B2DD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771C6-142E-92BB-86F5-80B1D40B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81F2F-94E0-A5A5-22E6-DBB8B80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2C47-AE86-6DC1-6A70-114AE92A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C6E05-F923-2030-4984-1B9C0A229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EAEB6-CB1E-8EDC-3D0D-BF67623D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52BAC-D65E-F48F-FB2B-9CC3D584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904BB-1828-2250-32FC-3C7EBDD8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7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33DCA-8413-79DC-E269-A5A6D71C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C6ACB-3A71-68D3-B426-FEB4665B2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00E7-CD5A-E03B-3C3A-96984E27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D810-8EDA-773B-D8DB-20113456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5D583-351A-BE04-38F8-E3706565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17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DED0-002D-5717-0F6C-BAD3855A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C30DE-FD43-98D5-37CF-6D8EABB98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371B8-7FC0-9654-0BB5-48AE48EFE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44D23-BFD2-869C-608C-1E7C2C49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26006-61B3-3172-0760-460D0D6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0B2B2-EC55-4E81-2B75-394A684C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3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70D9-860A-B6F4-A243-C2BA49EB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6E58C-5E49-3FA0-5405-3C5049EDF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3BF498-5210-7557-FAE0-44DA168EE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A311F-E82F-3D2B-B1D0-9129A5010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FE8FA-4D55-FED8-6DF4-7DD480313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27951-3C0B-2243-2540-76AF6060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8E7243-1B8A-A847-40D6-EB259C5E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9431E8-666B-139F-6F79-038AFD81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8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0287-2FA1-7659-B612-DE7E6CF4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9E389-D3C7-0B6D-D49D-6A803854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20BC0-BE95-3D05-EE9A-8C0401CC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6FBFE-CF97-F483-0591-8B68D28E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72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34669F-E629-740F-DF81-3E3C2703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56F64-36A0-43DF-457B-1973F0238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4EA73-999A-2B62-4A6D-E95D7CC8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84F784-2902-FC3C-87E0-F0423CB56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BC83C-7AA9-EF05-BAF4-71ABA66D9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946ECB-C900-D22C-ACD8-6AA537FED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00A85-B3EF-D4FB-7C6C-B0A95C77D0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3D3FAF-84ED-64E0-DB8D-107A34FFA8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DB340-0842-4C89-7ECB-4C1B7334773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7828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351B-D8B1-512E-94BB-4310622C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F2BE1-8B68-2330-25E5-53955E002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432C2-04A0-1490-3650-8AEA6E46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103A5-9E10-D77D-841C-C215FC245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DD21C-F648-1E7D-3D72-134017B1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7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72D7-30F8-322B-FAA6-7C538B70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940A-80DC-E790-D52F-23DD9B32E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CF284-91BB-67F1-342A-B3EFB598F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3AD52-FD68-52AA-FA28-81A244F4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F686D-2FCE-21E9-48B4-6F99FF58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4A81-57CF-1FDB-8524-C661D645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5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237D-DA1F-4209-DB9F-FF542543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49BDE-93F2-8A4F-431D-CA29FA728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9076F-A4BA-F56A-3782-509BDF36E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9FE8-DEEC-48C2-5CA1-1B12CE07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FDE19-DBB9-750F-5B78-04CCF946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3B601-8FAB-8BF6-4DE0-60B54BF4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2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26CD-184E-D766-42CA-602C85D1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3E623-2993-0B96-FE96-CB9DC64CE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4FC15-F552-1B42-A39C-EF122C6E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7AC34-F325-9ECC-08DB-60BB18C3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2E236-77AF-1C98-578C-6946192B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B9A7D-64E9-3A22-8237-BE81BC2AE2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B5B48-4606-55A0-0ED2-2A02A3E36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D9CF9-7BA7-91B8-168A-5515AD4A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8E433-475D-AD60-5300-93A2B341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54238-F86B-5A52-CB15-A830CEAE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16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232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DE0-2204-F34B-28A4-689045C3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F094C-4C1E-54C9-1CF5-BDDABBBC0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BDABD-D687-C960-EBF5-B7CC8967F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3A979-EC9F-9B20-F57A-6103DBCE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C2377-73F9-866A-102F-C4897784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98073-A067-6C30-B286-772B9304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D0F2-121A-D0FB-36E5-EB60CF93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187D8-E7A9-76FC-3E49-55C86697E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33E72-419D-A2A1-976A-D68F54C7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8177D9-F2FA-2E6D-134A-C2C3B74C5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FCA57A-0C10-769E-6D0F-F771AAD27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3F64DA-93C7-7B6C-B7D5-415F28BDB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C5261-58A9-FB60-397A-DEEE324A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CD672D-7A2E-5A55-7D49-455CCF8A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1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1BAD-AB97-8C45-DFE2-FE9D1FD52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DCCC3-6F0E-9F83-E501-4155A709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4759E-F51E-BFF7-600A-C64D37C4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231A2-AFC6-BF65-8517-B83E27F3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0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D74A5-9C80-48C4-5A04-53BFD705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AA2EF-6F18-88F7-2692-FBA7EFAD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813B4-A5D1-2E5A-84A3-3431A8F1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4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B1F4F-CC1A-EB84-75F2-147A4CA8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222EE-D782-5BF3-5136-DA76C006F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A3532-2A70-4987-9A3F-48C881E1C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75F32-A77A-FD9D-CEF6-37B1DFA5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3247F-71B4-09CD-5D27-BCF34A4E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A4AF1-566F-E1C2-8A9E-953A4877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70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5908C-DBA7-83B1-A130-214BCF15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3F36FF-6F3E-9B7D-CF41-78E835221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7908-60B6-91E3-4E85-E19BB077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AC8CB-69ED-F42F-1B59-987D6885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80382-1C8B-4F0A-BA21-6A68214A361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32B46-4130-B96E-432E-A57B22CB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AFF3D-529D-2711-8DC3-22502BE2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01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82CDB-7267-E025-5A2E-867C1A6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A74ED-798F-C986-376C-F08DC03D7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074D8-21BD-02B4-B7D0-A507511032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80382-1C8B-4F0A-BA21-6A68214A3613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3269C-0F91-B6B5-7C00-E60234F574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DE6D4-1D62-3925-6DDA-A7C069207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0B5BD-B91D-452A-ACDD-CF4D29A4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70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D77F4-D106-A331-D962-5C0CEDF8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9404B-BAA1-9BFB-0D21-8300BE1B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121E7-5278-398D-087A-16F9C6C1B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33A80-C419-4B9F-9FED-818D3DA1B81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4AD73-25A5-BEC4-C52E-0B40550F7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EB8BD-DAE5-1B07-3FF6-C80180205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DA38D4-13AE-4BAE-A02D-10716C782E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21104" y="198619"/>
            <a:ext cx="11749789" cy="629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DEB185-9BDD-03CC-D057-7C14CFC069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5D90E5-75B3-1840-0DCC-5D6F5C5053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2822FE-5067-E5E3-D03D-165936CBA6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30A2D2-EAF5-2B26-95B1-3B4EA466FD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23CE78D-9E85-A24E-F442-CB57E252A28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7686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3.svg"/><Relationship Id="rId7" Type="http://schemas.openxmlformats.org/officeDocument/2006/relationships/image" Target="../media/image47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26.svg"/><Relationship Id="rId10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6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CE2A4-87F2-5B73-4F14-038B746E8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59D85E-9C2E-DAEE-5A15-CC4408ADB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78" y="1308340"/>
            <a:ext cx="10516511" cy="4279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859" y="412055"/>
            <a:ext cx="4858933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6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5254AEB-F22C-CAF1-CDB7-26D995D60EAD}"/>
              </a:ext>
            </a:extLst>
          </p:cNvPr>
          <p:cNvGrpSpPr/>
          <p:nvPr/>
        </p:nvGrpSpPr>
        <p:grpSpPr>
          <a:xfrm>
            <a:off x="132100" y="844717"/>
            <a:ext cx="4007637" cy="4824561"/>
            <a:chOff x="445613" y="2241193"/>
            <a:chExt cx="5099167" cy="29844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0CBF48-E622-5A3E-4A50-CA9D7DA4221A}"/>
                </a:ext>
              </a:extLst>
            </p:cNvPr>
            <p:cNvGrpSpPr/>
            <p:nvPr/>
          </p:nvGrpSpPr>
          <p:grpSpPr>
            <a:xfrm>
              <a:off x="701510" y="2473497"/>
              <a:ext cx="4843270" cy="2752134"/>
              <a:chOff x="701510" y="2436266"/>
              <a:chExt cx="4843270" cy="2752134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43BF4C7E-0B96-CC4A-1EDA-DC4A32493BB6}"/>
                  </a:ext>
                </a:extLst>
              </p:cNvPr>
              <p:cNvSpPr/>
              <p:nvPr/>
            </p:nvSpPr>
            <p:spPr>
              <a:xfrm>
                <a:off x="896692" y="2436266"/>
                <a:ext cx="4648088" cy="2752134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1A8BCC-17F9-0778-1AC4-AEF0FDF8E512}"/>
                  </a:ext>
                </a:extLst>
              </p:cNvPr>
              <p:cNvSpPr/>
              <p:nvPr/>
            </p:nvSpPr>
            <p:spPr>
              <a:xfrm>
                <a:off x="701510" y="2580405"/>
                <a:ext cx="4843270" cy="2456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latin typeface="Cambria" panose="02040503050406030204" pitchFamily="18" charset="0"/>
                  </a:rPr>
                  <a:t>Vùng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tiếp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giáp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các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quốc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gia</a:t>
                </a:r>
                <a:r>
                  <a:rPr lang="en-US" sz="3600" b="1" dirty="0">
                    <a:latin typeface="Cambria" panose="02040503050406030204" pitchFamily="18" charset="0"/>
                  </a:rPr>
                  <a:t>: Trung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Quốc</a:t>
                </a:r>
                <a:r>
                  <a:rPr lang="en-US" sz="3600" b="1" dirty="0">
                    <a:latin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Lào</a:t>
                </a:r>
                <a:r>
                  <a:rPr lang="en-US" sz="3600" b="1" dirty="0">
                    <a:latin typeface="Cambria" panose="02040503050406030204" pitchFamily="18" charset="0"/>
                  </a:rPr>
                  <a:t>;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tiếp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giáp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các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vùng</a:t>
                </a:r>
                <a:r>
                  <a:rPr lang="en-US" sz="3600" b="1" dirty="0">
                    <a:latin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Đồng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Bắc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Bộ</a:t>
                </a:r>
                <a:r>
                  <a:rPr lang="en-US" sz="3600" b="1" dirty="0">
                    <a:latin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Duyên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hải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miền</a:t>
                </a:r>
                <a:r>
                  <a:rPr lang="en-US" sz="3600" b="1" dirty="0">
                    <a:latin typeface="Cambria" panose="02040503050406030204" pitchFamily="18" charset="0"/>
                  </a:rPr>
                  <a:t> Trung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745A9BB-2EE8-DFEE-99B1-44B155E3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5613" y="2241193"/>
              <a:ext cx="902157" cy="46460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FB3E7C-620D-7472-C36A-872ABE5CF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95085" y="576353"/>
            <a:ext cx="7584811" cy="57953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B0C9925-82DE-F54A-1397-5E3D1F7B4099}"/>
              </a:ext>
            </a:extLst>
          </p:cNvPr>
          <p:cNvSpPr/>
          <p:nvPr/>
        </p:nvSpPr>
        <p:spPr>
          <a:xfrm>
            <a:off x="6770434" y="486346"/>
            <a:ext cx="1839190" cy="733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7D2DB8-05CF-842D-5B96-5411842C239F}"/>
              </a:ext>
            </a:extLst>
          </p:cNvPr>
          <p:cNvSpPr/>
          <p:nvPr/>
        </p:nvSpPr>
        <p:spPr>
          <a:xfrm>
            <a:off x="4546447" y="3535326"/>
            <a:ext cx="1365255" cy="733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7AD682-4DB4-956D-BE03-4CB71ACFAE20}"/>
              </a:ext>
            </a:extLst>
          </p:cNvPr>
          <p:cNvSpPr/>
          <p:nvPr/>
        </p:nvSpPr>
        <p:spPr>
          <a:xfrm>
            <a:off x="8769231" y="3887209"/>
            <a:ext cx="1215361" cy="7339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4C8F9F-494D-B26A-5D87-7E7110E4C0A3}"/>
              </a:ext>
            </a:extLst>
          </p:cNvPr>
          <p:cNvSpPr/>
          <p:nvPr/>
        </p:nvSpPr>
        <p:spPr>
          <a:xfrm>
            <a:off x="7801227" y="4798573"/>
            <a:ext cx="1215361" cy="7339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027A5F-F304-ABEA-F73D-BD4715A88B91}"/>
              </a:ext>
            </a:extLst>
          </p:cNvPr>
          <p:cNvSpPr/>
          <p:nvPr/>
        </p:nvSpPr>
        <p:spPr>
          <a:xfrm rot="19327779">
            <a:off x="10501245" y="4443512"/>
            <a:ext cx="1485823" cy="7074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17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6266A32-8903-2054-81D6-52B097858767}"/>
              </a:ext>
            </a:extLst>
          </p:cNvPr>
          <p:cNvGrpSpPr/>
          <p:nvPr/>
        </p:nvGrpSpPr>
        <p:grpSpPr>
          <a:xfrm>
            <a:off x="381588" y="920620"/>
            <a:ext cx="4386261" cy="5016757"/>
            <a:chOff x="629782" y="3984547"/>
            <a:chExt cx="5264840" cy="148508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9E4345-E341-17F2-11A2-53E9B0B57274}"/>
                </a:ext>
              </a:extLst>
            </p:cNvPr>
            <p:cNvSpPr/>
            <p:nvPr/>
          </p:nvSpPr>
          <p:spPr>
            <a:xfrm>
              <a:off x="629782" y="3984547"/>
              <a:ext cx="5264840" cy="1485080"/>
            </a:xfrm>
            <a:prstGeom prst="roundRect">
              <a:avLst/>
            </a:prstGeom>
            <a:solidFill>
              <a:srgbClr val="E5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文本框 179">
              <a:extLst>
                <a:ext uri="{FF2B5EF4-FFF2-40B4-BE49-F238E27FC236}">
                  <a16:creationId xmlns:a16="http://schemas.microsoft.com/office/drawing/2014/main" id="{BCCA3E41-85EA-E806-F5AE-4F1282448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77255" y="3984547"/>
              <a:ext cx="4882692" cy="148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	Trung du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núi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Bắc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Bộ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lãnh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thổ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nằm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ở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bắc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.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này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chỉ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phần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rộng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lớn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còn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biển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giàu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tiềm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năng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ở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na</a:t>
              </a:r>
              <a:r>
                <a:rPr lang="en-US" altLang="zh-CN" sz="3200" b="1" dirty="0"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F4BCDD-BEC2-ADCC-63F7-D334F7BE1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9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BBFE68B-4FE2-D03D-28E2-2DDAB381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3619" y="445352"/>
            <a:ext cx="9373906" cy="749874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1E696D0A-C702-3153-68DE-EC9F01FF7D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53815" y="30628"/>
            <a:ext cx="1108543" cy="37690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9882FD78-BFD0-C84C-DE6E-5BF03D5D75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3021323" y="65176"/>
            <a:ext cx="440138" cy="447460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CE633450-7F71-8083-C421-5BED1ACB9B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85F24A93-04AA-7CD9-181F-3B0D7046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2" y="548895"/>
            <a:ext cx="8022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cờ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Lũng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Cú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8BA398C8-B64C-B960-CF54-F5757D42C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47" y="1522573"/>
            <a:ext cx="4974908" cy="4524315"/>
          </a:xfrm>
          <a:prstGeom prst="rect">
            <a:avLst/>
          </a:prstGeom>
          <a:solidFill>
            <a:srgbClr val="B4ECF2">
              <a:alpha val="50000"/>
            </a:srgbClr>
          </a:solidFill>
          <a:ln w="28575">
            <a:solidFill>
              <a:srgbClr val="000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của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ở </a:t>
            </a:r>
            <a:r>
              <a:rPr lang="en-US" altLang="en-US" sz="3600" dirty="0" err="1">
                <a:latin typeface="Cambria" panose="02040503050406030204" pitchFamily="18" charset="0"/>
              </a:rPr>
              <a:t>xã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huyện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Đồng</a:t>
            </a:r>
            <a:r>
              <a:rPr lang="en-US" altLang="en-US" sz="3600" dirty="0">
                <a:latin typeface="Cambria" panose="02040503050406030204" pitchFamily="18" charset="0"/>
              </a:rPr>
              <a:t> Văn, </a:t>
            </a:r>
            <a:r>
              <a:rPr lang="en-US" altLang="en-US" sz="3600" dirty="0" err="1">
                <a:latin typeface="Cambria" panose="02040503050406030204" pitchFamily="18" charset="0"/>
              </a:rPr>
              <a:t>tỉnh</a:t>
            </a:r>
            <a:r>
              <a:rPr lang="en-US" altLang="en-US" sz="3600" dirty="0">
                <a:latin typeface="Cambria" panose="02040503050406030204" pitchFamily="18" charset="0"/>
              </a:rPr>
              <a:t> Hà Giang.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là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quốc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gia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ccahs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khoảng</a:t>
            </a:r>
            <a:r>
              <a:rPr lang="en-US" altLang="en-US" sz="3600" dirty="0">
                <a:latin typeface="Cambria" panose="02040503050406030204" pitchFamily="18" charset="0"/>
              </a:rPr>
              <a:t>  3,3 km </a:t>
            </a:r>
            <a:r>
              <a:rPr lang="en-US" altLang="en-US" sz="3600" dirty="0" err="1">
                <a:latin typeface="Cambria" panose="02040503050406030204" pitchFamily="18" charset="0"/>
              </a:rPr>
              <a:t>theo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đường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chim</a:t>
            </a:r>
            <a:r>
              <a:rPr lang="en-US" altLang="en-US" sz="3600" dirty="0">
                <a:latin typeface="Cambria" panose="02040503050406030204" pitchFamily="18" charset="0"/>
              </a:rPr>
              <a:t> bay.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A26708-D329-7A9C-9B85-0190ADB688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724" t="-1" r="11011" b="1634"/>
          <a:stretch/>
        </p:blipFill>
        <p:spPr>
          <a:xfrm>
            <a:off x="5690990" y="1522573"/>
            <a:ext cx="6151418" cy="44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30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863779-29F3-180A-4761-C2D8EBC93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8" t="35635" r="17636" b="11758"/>
          <a:stretch/>
        </p:blipFill>
        <p:spPr>
          <a:xfrm>
            <a:off x="927271" y="886043"/>
            <a:ext cx="10615800" cy="560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26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D937B-F932-61B7-8E12-7157E51E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1" y="957576"/>
            <a:ext cx="11796782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4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A1CC6A7-E5CC-A5CB-F912-4E61AC3541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937" y="3127614"/>
            <a:ext cx="299354" cy="21900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6CA0F21D-4496-CAF1-2502-4A4DECE528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1116" y="5464971"/>
            <a:ext cx="247616" cy="181157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0E86DE69-8B8E-8C0A-1E2A-45170EB7D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13372">
            <a:off x="2478823" y="1162268"/>
            <a:ext cx="475430" cy="363098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5633FA3E-67FF-F885-E120-7D34E5B08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138668-BEC6-83FB-CCE4-C247B3AEF94C}"/>
              </a:ext>
            </a:extLst>
          </p:cNvPr>
          <p:cNvGrpSpPr/>
          <p:nvPr/>
        </p:nvGrpSpPr>
        <p:grpSpPr>
          <a:xfrm>
            <a:off x="-219071" y="244145"/>
            <a:ext cx="3751666" cy="1275490"/>
            <a:chOff x="6480770" y="652227"/>
            <a:chExt cx="2619204" cy="679970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762C64D7-1872-161E-2D59-91B9D5638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8CEE41-20B9-4053-69EB-FF31D9040F66}"/>
                </a:ext>
              </a:extLst>
            </p:cNvPr>
            <p:cNvSpPr/>
            <p:nvPr/>
          </p:nvSpPr>
          <p:spPr>
            <a:xfrm>
              <a:off x="6480770" y="87975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EFC65C70-F3C4-FB87-F3AC-C53BECC8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3C11FF-854E-778F-8C10-A76771E56973}"/>
              </a:ext>
            </a:extLst>
          </p:cNvPr>
          <p:cNvGrpSpPr/>
          <p:nvPr/>
        </p:nvGrpSpPr>
        <p:grpSpPr>
          <a:xfrm>
            <a:off x="429204" y="1468776"/>
            <a:ext cx="4300192" cy="4581339"/>
            <a:chOff x="5455344" y="558008"/>
            <a:chExt cx="6791478" cy="2095864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2544504C-C80B-8305-9EE0-FF08FED74195}"/>
                </a:ext>
              </a:extLst>
            </p:cNvPr>
            <p:cNvGrpSpPr/>
            <p:nvPr/>
          </p:nvGrpSpPr>
          <p:grpSpPr>
            <a:xfrm>
              <a:off x="5455344" y="558008"/>
              <a:ext cx="6791478" cy="2095864"/>
              <a:chOff x="-115900" y="-105764"/>
              <a:chExt cx="13118733" cy="5045801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7FD1A7B9-5839-A65C-90F4-D4C4654B3E00}"/>
                  </a:ext>
                </a:extLst>
              </p:cNvPr>
              <p:cNvSpPr/>
              <p:nvPr/>
            </p:nvSpPr>
            <p:spPr>
              <a:xfrm>
                <a:off x="-115900" y="-105764"/>
                <a:ext cx="13118733" cy="5045801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263C653A-F411-A3B0-2F78-CE79D4C9D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957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Xác định trên lược đồ: Dãy núi Hoàng Liên Sơn, đỉnh Phan- xi- păng và cao nguyên Mộc Châu 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9ED6E06-A541-DDFF-7811-30DDFE638D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58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035F8-AFCF-909F-8C00-B3E0A4D2F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2198914" y="433493"/>
            <a:ext cx="8040713" cy="61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1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:a16="http://schemas.microsoft.com/office/drawing/2014/main" id="{B2565378-3658-A8A0-6B65-0C2E3E8D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140" y="601121"/>
            <a:ext cx="10289720" cy="1200329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tả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đặc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điểm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chính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địa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hình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ở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vùng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Trung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miền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núi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Bắc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Bộ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C686CB-1970-2D63-9359-0D7694CA5115}"/>
              </a:ext>
            </a:extLst>
          </p:cNvPr>
          <p:cNvGrpSpPr/>
          <p:nvPr/>
        </p:nvGrpSpPr>
        <p:grpSpPr>
          <a:xfrm>
            <a:off x="568942" y="6036799"/>
            <a:ext cx="5293393" cy="647469"/>
            <a:chOff x="1801599" y="1022781"/>
            <a:chExt cx="7341450" cy="692508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C9C0D8B8-A12F-C280-1B13-69763EEFED49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6104CE2B-9CF6-E322-EB96-65F262002404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AB8B2C7A-CF95-D12D-D517-095A38919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2050" name="Picture 2" descr="Dãy Hoàng Liên Sơn Việt Nam lọt top 10 điểm đến ngoạn mục nhất năm 2019">
            <a:extLst>
              <a:ext uri="{FF2B5EF4-FFF2-40B4-BE49-F238E27FC236}">
                <a16:creationId xmlns:a16="http://schemas.microsoft.com/office/drawing/2014/main" id="{A4BFAC0E-60A1-F401-4912-AC9BFE2AD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335279" y="2028306"/>
            <a:ext cx="5760721" cy="38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EFB7B-F335-78B7-CB14-5EC7132AB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208925" y="2061291"/>
            <a:ext cx="5259187" cy="37369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BFD826-2E62-8005-4A4D-8C6827AC0B7B}"/>
              </a:ext>
            </a:extLst>
          </p:cNvPr>
          <p:cNvGrpSpPr/>
          <p:nvPr/>
        </p:nvGrpSpPr>
        <p:grpSpPr>
          <a:xfrm>
            <a:off x="6248320" y="5933861"/>
            <a:ext cx="5293393" cy="647469"/>
            <a:chOff x="1801599" y="1022781"/>
            <a:chExt cx="7341450" cy="692508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532270E1-3F1B-B3D3-0400-536AD7DF103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BFFA1790-76CC-D9AF-5D98-E604044C7DBB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F4C7A3FD-FBC7-4E01-8C31-94D68C05D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96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240DF1-B859-6111-E45B-CC35470084EF}"/>
              </a:ext>
            </a:extLst>
          </p:cNvPr>
          <p:cNvGrpSpPr/>
          <p:nvPr/>
        </p:nvGrpSpPr>
        <p:grpSpPr>
          <a:xfrm>
            <a:off x="1331938" y="5945188"/>
            <a:ext cx="4562654" cy="558088"/>
            <a:chOff x="1801599" y="1022781"/>
            <a:chExt cx="7341450" cy="692508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174F12B1-4B55-299B-2C41-2BEB6A1C2B7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59570B66-C30B-A345-5108-7410CACF6087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06CAE747-A362-708F-6A6C-44C8AE3F6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8" y="1045574"/>
              <a:ext cx="7228631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3" name="Picture 2" descr="Dãy Hoàng Liên Sơn Việt Nam lọt top 10 điểm đến ngoạn mục nhất năm 2019">
            <a:extLst>
              <a:ext uri="{FF2B5EF4-FFF2-40B4-BE49-F238E27FC236}">
                <a16:creationId xmlns:a16="http://schemas.microsoft.com/office/drawing/2014/main" id="{DFF0AACD-3037-681B-BA04-3BE07BCFA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1130531" y="2553292"/>
            <a:ext cx="4965469" cy="32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7E6E11-AD15-FFD9-4A67-1E349116A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528299" y="2553292"/>
            <a:ext cx="4533170" cy="32210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5C93AE-D640-5262-BC52-080FC7D162E1}"/>
              </a:ext>
            </a:extLst>
          </p:cNvPr>
          <p:cNvGrpSpPr/>
          <p:nvPr/>
        </p:nvGrpSpPr>
        <p:grpSpPr>
          <a:xfrm>
            <a:off x="6784594" y="5915345"/>
            <a:ext cx="4562654" cy="558088"/>
            <a:chOff x="1801599" y="1022781"/>
            <a:chExt cx="7341450" cy="692508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5C41DCBB-DB7F-8896-C867-4E8E6B052007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0DFF94D8-C039-17CF-65DA-6C52DF546412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199F9135-9356-7A82-F3E4-9B2C86ED1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8" y="1045574"/>
              <a:ext cx="7228631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77B448-0247-7AB4-7C52-FF071FCE6B47}"/>
              </a:ext>
            </a:extLst>
          </p:cNvPr>
          <p:cNvGrpSpPr/>
          <p:nvPr/>
        </p:nvGrpSpPr>
        <p:grpSpPr>
          <a:xfrm>
            <a:off x="480276" y="732564"/>
            <a:ext cx="11231448" cy="1894256"/>
            <a:chOff x="1414588" y="1716554"/>
            <a:chExt cx="9553328" cy="1520719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839F1FA-5EDE-AD72-F269-9B6A04CB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52071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0976A1-62B4-E2D1-1C30-8BBE2D15FADF}"/>
                </a:ext>
              </a:extLst>
            </p:cNvPr>
            <p:cNvSpPr/>
            <p:nvPr/>
          </p:nvSpPr>
          <p:spPr>
            <a:xfrm>
              <a:off x="1724608" y="1716554"/>
              <a:ext cx="8933289" cy="126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01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77B448-0247-7AB4-7C52-FF071FCE6B47}"/>
              </a:ext>
            </a:extLst>
          </p:cNvPr>
          <p:cNvGrpSpPr/>
          <p:nvPr/>
        </p:nvGrpSpPr>
        <p:grpSpPr>
          <a:xfrm>
            <a:off x="480276" y="1131574"/>
            <a:ext cx="5615724" cy="4338200"/>
            <a:chOff x="1414588" y="1716554"/>
            <a:chExt cx="9553328" cy="128444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839F1FA-5EDE-AD72-F269-9B6A04CB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28444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0976A1-62B4-E2D1-1C30-8BBE2D15FADF}"/>
                </a:ext>
              </a:extLst>
            </p:cNvPr>
            <p:cNvSpPr/>
            <p:nvPr/>
          </p:nvSpPr>
          <p:spPr>
            <a:xfrm>
              <a:off x="1414588" y="1792852"/>
              <a:ext cx="9553328" cy="1047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Liên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Phan – xi – pang (3 143 m)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Nam,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Cam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– chia)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D09DBD-31C9-7ED1-C5B0-0AA428CC7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9" r="9023" b="-4826"/>
          <a:stretch/>
        </p:blipFill>
        <p:spPr>
          <a:xfrm>
            <a:off x="6350924" y="1097585"/>
            <a:ext cx="5170516" cy="46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34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"/>
          <p:cNvPicPr>
            <a:picLocks noChangeAspect="1"/>
          </p:cNvPicPr>
          <p:nvPr/>
        </p:nvPicPr>
        <p:blipFill>
          <a:blip r:embed="rId3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4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-869950" y="2861945"/>
            <a:ext cx="572135" cy="4464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5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6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图片 11" descr="21"/>
          <p:cNvPicPr>
            <a:picLocks noChangeAspect="1"/>
          </p:cNvPicPr>
          <p:nvPr/>
        </p:nvPicPr>
        <p:blipFill>
          <a:blip r:embed="rId7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7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8"/>
          <a:srcRect t="26402" r="12823" b="18074"/>
          <a:stretch>
            <a:fillRect/>
          </a:stretch>
        </p:blipFill>
        <p:spPr>
          <a:xfrm>
            <a:off x="-74453" y="-61407"/>
            <a:ext cx="12056586" cy="7583497"/>
          </a:xfrm>
          <a:prstGeom prst="rect">
            <a:avLst/>
          </a:prstGeom>
        </p:spPr>
      </p:pic>
      <p:sp>
        <p:nvSpPr>
          <p:cNvPr id="7" name="Google Shape;1424;p41">
            <a:extLst>
              <a:ext uri="{FF2B5EF4-FFF2-40B4-BE49-F238E27FC236}">
                <a16:creationId xmlns:a16="http://schemas.microsoft.com/office/drawing/2014/main" id="{C655B690-2670-C1D6-BD68-B40AB8B98D7F}"/>
              </a:ext>
            </a:extLst>
          </p:cNvPr>
          <p:cNvSpPr txBox="1">
            <a:spLocks/>
          </p:cNvSpPr>
          <p:nvPr/>
        </p:nvSpPr>
        <p:spPr>
          <a:xfrm>
            <a:off x="2863691" y="1613093"/>
            <a:ext cx="8375968" cy="4906535"/>
          </a:xfrm>
          <a:prstGeom prst="roundRect">
            <a:avLst/>
          </a:prstGeom>
          <a:solidFill>
            <a:schemeClr val="bg1"/>
          </a:solidFill>
          <a:ln w="19050">
            <a:noFill/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Xác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vị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danh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tiêu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biểu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(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dụ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: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dãy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Hoàng Liên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Sơn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đỉnh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Phan –xi –pang,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cao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nguyên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Châu,...)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của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vùng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Trung du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miền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Bắc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Bộ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bản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hoặc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lang="en-US" sz="3200" baseline="0" dirty="0">
                <a:solidFill>
                  <a:prstClr val="black"/>
                </a:solidFill>
                <a:latin typeface="Cambria" panose="02040503050406030204" pitchFamily="18" charset="0"/>
              </a:rPr>
              <a:t>Quan </a:t>
            </a:r>
            <a:r>
              <a:rPr lang="en-US" sz="3200" baseline="0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lược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khí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ngòi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,...)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Trung du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sym typeface="Poppins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AA456-D2BE-5B1E-601E-8F730080D2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5849" y="753303"/>
            <a:ext cx="6498899" cy="157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63D79-CBE5-454E-0145-68384887A7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351"/>
            <a:ext cx="3214485" cy="2678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74E356-40D3-047D-7D97-4B648C494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97" b="2560"/>
          <a:stretch/>
        </p:blipFill>
        <p:spPr>
          <a:xfrm>
            <a:off x="4092478" y="1037017"/>
            <a:ext cx="7717134" cy="4920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DC8746-97A4-7D35-D85E-23D2158626EE}"/>
              </a:ext>
            </a:extLst>
          </p:cNvPr>
          <p:cNvGrpSpPr/>
          <p:nvPr/>
        </p:nvGrpSpPr>
        <p:grpSpPr>
          <a:xfrm>
            <a:off x="382385" y="982984"/>
            <a:ext cx="3710094" cy="5601738"/>
            <a:chOff x="1414586" y="1716554"/>
            <a:chExt cx="8544578" cy="12119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144AF8F-15DA-EF0E-FC27-9869E75EF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8544576" cy="12119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399A7A-CEBC-4F1F-144D-79F4E88A5DA9}"/>
                </a:ext>
              </a:extLst>
            </p:cNvPr>
            <p:cNvSpPr/>
            <p:nvPr/>
          </p:nvSpPr>
          <p:spPr>
            <a:xfrm>
              <a:off x="1414586" y="1761078"/>
              <a:ext cx="8544576" cy="1045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trở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Phan – xi –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2 000m. Ở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Gâm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Triều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342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51CAAE-DFF8-2E67-740C-C02FEE9C2D21}"/>
              </a:ext>
            </a:extLst>
          </p:cNvPr>
          <p:cNvGrpSpPr/>
          <p:nvPr/>
        </p:nvGrpSpPr>
        <p:grpSpPr>
          <a:xfrm>
            <a:off x="1220919" y="1376191"/>
            <a:ext cx="10009575" cy="4105618"/>
            <a:chOff x="1414588" y="1540766"/>
            <a:chExt cx="9553328" cy="4105618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53BF662C-C037-0872-DDE7-603AD7F4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3929830"/>
            </a:xfrm>
            <a:prstGeom prst="rect">
              <a:avLst/>
            </a:prstGeom>
          </p:spPr>
        </p:pic>
        <p:pic>
          <p:nvPicPr>
            <p:cNvPr id="3" name="Picture 11">
              <a:extLst>
                <a:ext uri="{FF2B5EF4-FFF2-40B4-BE49-F238E27FC236}">
                  <a16:creationId xmlns:a16="http://schemas.microsoft.com/office/drawing/2014/main" id="{70692746-2BEE-4619-4E76-026E4D3C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69819" y="1540766"/>
              <a:ext cx="4795164" cy="88710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A936E6-CD93-59B6-E492-F2B149B82AE0}"/>
                </a:ext>
              </a:extLst>
            </p:cNvPr>
            <p:cNvSpPr/>
            <p:nvPr/>
          </p:nvSpPr>
          <p:spPr>
            <a:xfrm>
              <a:off x="1519239" y="2547551"/>
              <a:ext cx="934402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	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sườn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thoải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F0713B-FA91-155B-B69F-C33E76AB1935}"/>
                </a:ext>
              </a:extLst>
            </p:cNvPr>
            <p:cNvSpPr/>
            <p:nvPr/>
          </p:nvSpPr>
          <p:spPr>
            <a:xfrm>
              <a:off x="4464844" y="1568819"/>
              <a:ext cx="3262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KẾT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0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:a16="http://schemas.microsoft.com/office/drawing/2014/main" id="{D579931B-AAD6-B3F0-CFF3-B7E1B05E96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348622">
            <a:off x="4556735" y="5766754"/>
            <a:ext cx="120954" cy="1309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E6AE54-D065-86BD-165C-DDD73B83E58F}"/>
              </a:ext>
            </a:extLst>
          </p:cNvPr>
          <p:cNvGrpSpPr/>
          <p:nvPr/>
        </p:nvGrpSpPr>
        <p:grpSpPr>
          <a:xfrm>
            <a:off x="420481" y="1879568"/>
            <a:ext cx="4965914" cy="4091475"/>
            <a:chOff x="413436" y="1964475"/>
            <a:chExt cx="4965914" cy="40914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607086-41CA-E610-270D-57067B194AA0}"/>
                </a:ext>
              </a:extLst>
            </p:cNvPr>
            <p:cNvGrpSpPr/>
            <p:nvPr/>
          </p:nvGrpSpPr>
          <p:grpSpPr>
            <a:xfrm>
              <a:off x="413436" y="1964475"/>
              <a:ext cx="4715555" cy="3793695"/>
              <a:chOff x="6515612" y="300112"/>
              <a:chExt cx="4689459" cy="3793695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FC35BD37-8E6D-DF3C-5E1B-1512C6A58AB6}"/>
                  </a:ext>
                </a:extLst>
              </p:cNvPr>
              <p:cNvSpPr/>
              <p:nvPr/>
            </p:nvSpPr>
            <p:spPr>
              <a:xfrm>
                <a:off x="6515612" y="300112"/>
                <a:ext cx="4689459" cy="3793695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  <a:prstDash val="dash"/>
              </a:ln>
            </p:spPr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586C5C6-4148-806B-66B9-7D3329FD4FCF}"/>
                  </a:ext>
                </a:extLst>
              </p:cNvPr>
              <p:cNvSpPr/>
              <p:nvPr/>
            </p:nvSpPr>
            <p:spPr>
              <a:xfrm>
                <a:off x="6579351" y="477362"/>
                <a:ext cx="4359875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tin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quan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ảnh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nêu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nổi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bật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hậu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vùng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Trung du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miền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núi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Bắc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Bộ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B532F701-2B21-0D8F-32DC-BBFF9AE3C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72173" y="5206282"/>
              <a:ext cx="907177" cy="8496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B13DC8A-8486-056F-CBF2-3CA950D31B44}"/>
              </a:ext>
            </a:extLst>
          </p:cNvPr>
          <p:cNvGrpSpPr/>
          <p:nvPr/>
        </p:nvGrpSpPr>
        <p:grpSpPr>
          <a:xfrm>
            <a:off x="0" y="399511"/>
            <a:ext cx="3751666" cy="1275490"/>
            <a:chOff x="6480770" y="652227"/>
            <a:chExt cx="2619204" cy="679970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D9DAA287-306D-D72E-8FED-0C2D7580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8EB777-15D1-7D3F-BEB3-3D3FD901CE33}"/>
                </a:ext>
              </a:extLst>
            </p:cNvPr>
            <p:cNvSpPr/>
            <p:nvPr/>
          </p:nvSpPr>
          <p:spPr>
            <a:xfrm>
              <a:off x="6480770" y="91208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A333D32D-669C-127C-0D6D-9A474E7C9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C429E6A-C439-FF6E-B442-F1FA1D3A8E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903" y="1325135"/>
            <a:ext cx="6337616" cy="47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7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B20316-2C48-CB08-7D7C-58D83F60AB85}"/>
              </a:ext>
            </a:extLst>
          </p:cNvPr>
          <p:cNvGrpSpPr/>
          <p:nvPr/>
        </p:nvGrpSpPr>
        <p:grpSpPr>
          <a:xfrm>
            <a:off x="247520" y="1362417"/>
            <a:ext cx="5615724" cy="4338200"/>
            <a:chOff x="1414588" y="1716554"/>
            <a:chExt cx="9553328" cy="128444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C660F0A9-B861-5845-5F26-DF83D0B3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2844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D1CC96-7F20-6A49-9796-33982BA8B844}"/>
                </a:ext>
              </a:extLst>
            </p:cNvPr>
            <p:cNvSpPr/>
            <p:nvPr/>
          </p:nvSpPr>
          <p:spPr>
            <a:xfrm>
              <a:off x="1414588" y="1733783"/>
              <a:ext cx="9553328" cy="1193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hậy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hưởng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sâu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bởi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Iwr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tuyết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9CD9DEC-1462-C1A5-F2F1-315253C6E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22" y="1362417"/>
            <a:ext cx="5715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3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5AEB6-B4A5-283C-8A15-8DFE0E444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64" y="747239"/>
            <a:ext cx="5144756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895F7-9561-25DA-8766-1621DA48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0" y="747239"/>
            <a:ext cx="5144756" cy="34298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01A8FDE-A977-BA9A-918F-4AB8186813B6}"/>
              </a:ext>
            </a:extLst>
          </p:cNvPr>
          <p:cNvGrpSpPr/>
          <p:nvPr/>
        </p:nvGrpSpPr>
        <p:grpSpPr>
          <a:xfrm>
            <a:off x="364995" y="4405746"/>
            <a:ext cx="11462009" cy="2188087"/>
            <a:chOff x="5455344" y="558008"/>
            <a:chExt cx="6791478" cy="2226174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AFC52693-837E-F86D-50B7-061D8E75C421}"/>
                </a:ext>
              </a:extLst>
            </p:cNvPr>
            <p:cNvGrpSpPr/>
            <p:nvPr/>
          </p:nvGrpSpPr>
          <p:grpSpPr>
            <a:xfrm>
              <a:off x="5455344" y="558008"/>
              <a:ext cx="6791478" cy="2095864"/>
              <a:chOff x="-115900" y="-105764"/>
              <a:chExt cx="13118733" cy="5045801"/>
            </a:xfrm>
          </p:grpSpPr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62FA011C-F6B1-859F-E4FB-4AE9E1478087}"/>
                  </a:ext>
                </a:extLst>
              </p:cNvPr>
              <p:cNvSpPr/>
              <p:nvPr/>
            </p:nvSpPr>
            <p:spPr>
              <a:xfrm>
                <a:off x="-115900" y="-105764"/>
                <a:ext cx="13118733" cy="5045801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  <p:sp>
          <p:nvSpPr>
            <p:cNvPr id="39" name="Text Box 13">
              <a:extLst>
                <a:ext uri="{FF2B5EF4-FFF2-40B4-BE49-F238E27FC236}">
                  <a16:creationId xmlns:a16="http://schemas.microsoft.com/office/drawing/2014/main" id="{2B8EDFD3-99E7-1019-E292-79EB60D12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2350" y="686185"/>
              <a:ext cx="6485468" cy="209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Tuyết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thường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xuất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dưới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C.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Tuyết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rơi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thú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vị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hút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khách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du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lịch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nhưng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cũng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gây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hưởng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sản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xuất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đời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sống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2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38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E4A520-D9D5-F318-4679-489F7960F869}"/>
              </a:ext>
            </a:extLst>
          </p:cNvPr>
          <p:cNvGrpSpPr/>
          <p:nvPr/>
        </p:nvGrpSpPr>
        <p:grpSpPr>
          <a:xfrm>
            <a:off x="0" y="399511"/>
            <a:ext cx="3751666" cy="1275490"/>
            <a:chOff x="6480770" y="652227"/>
            <a:chExt cx="2619204" cy="679970"/>
          </a:xfrm>
        </p:grpSpPr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88DEBC94-4143-A55B-883B-047590695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FB8885-CC0E-EBA4-E9D6-4ACDC1032D51}"/>
                </a:ext>
              </a:extLst>
            </p:cNvPr>
            <p:cNvSpPr/>
            <p:nvPr/>
          </p:nvSpPr>
          <p:spPr>
            <a:xfrm>
              <a:off x="6480770" y="91208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ngòi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5BFBD46-599F-DC4C-B875-CF4E24A0F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81E23C-054C-DC92-D7AA-1C0DFBDE8CBB}"/>
              </a:ext>
            </a:extLst>
          </p:cNvPr>
          <p:cNvGrpSpPr/>
          <p:nvPr/>
        </p:nvGrpSpPr>
        <p:grpSpPr>
          <a:xfrm>
            <a:off x="426661" y="1752454"/>
            <a:ext cx="4300192" cy="4218590"/>
            <a:chOff x="5306166" y="558008"/>
            <a:chExt cx="6791478" cy="1929914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43C08643-22DE-5260-2778-43E32194A1AC}"/>
                </a:ext>
              </a:extLst>
            </p:cNvPr>
            <p:cNvGrpSpPr/>
            <p:nvPr/>
          </p:nvGrpSpPr>
          <p:grpSpPr>
            <a:xfrm>
              <a:off x="5306166" y="558008"/>
              <a:ext cx="6791478" cy="1929914"/>
              <a:chOff x="-404060" y="-105764"/>
              <a:chExt cx="13118733" cy="4646275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C583DEC6-ADE8-C948-0F2F-574A2CAB49E3}"/>
                  </a:ext>
                </a:extLst>
              </p:cNvPr>
              <p:cNvSpPr/>
              <p:nvPr/>
            </p:nvSpPr>
            <p:spPr>
              <a:xfrm>
                <a:off x="-404060" y="-105764"/>
                <a:ext cx="13118733" cy="4646275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02ECE348-E877-2A00-BFB9-DE1A17CD7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7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lược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song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vùng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Trung du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miền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núi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4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E88D2FB-B59B-59BF-2CC0-2794EA28A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43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8C275E2-AE07-A780-F404-2400DF39FD24}"/>
              </a:ext>
            </a:extLst>
          </p:cNvPr>
          <p:cNvGrpSpPr/>
          <p:nvPr/>
        </p:nvGrpSpPr>
        <p:grpSpPr>
          <a:xfrm>
            <a:off x="381879" y="2056437"/>
            <a:ext cx="3957291" cy="1959304"/>
            <a:chOff x="193628" y="1076739"/>
            <a:chExt cx="3661518" cy="1262597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4B3B5C0D-11A7-9870-46EC-2A86C0DAC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3628" y="1076739"/>
              <a:ext cx="3661518" cy="126259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0CD869-44C6-CFC5-70A0-106B69176A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28" y="1274889"/>
              <a:ext cx="3661518" cy="95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Bắc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Bộ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sông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ngòi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2676CBD-ADEC-ACDB-3C39-CB458AA5E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39170" y="585908"/>
            <a:ext cx="7441998" cy="56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08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2DF9E-7D3C-6D06-53BB-38310DB7B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7" t="-166" r="3574" b="166"/>
          <a:stretch/>
        </p:blipFill>
        <p:spPr>
          <a:xfrm>
            <a:off x="5386647" y="1159618"/>
            <a:ext cx="6312430" cy="45538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D47E8-5B16-13E2-13A4-43CDE275129C}"/>
              </a:ext>
            </a:extLst>
          </p:cNvPr>
          <p:cNvGrpSpPr/>
          <p:nvPr/>
        </p:nvGrpSpPr>
        <p:grpSpPr>
          <a:xfrm>
            <a:off x="7474489" y="5885946"/>
            <a:ext cx="2136746" cy="558088"/>
            <a:chOff x="1801599" y="1022781"/>
            <a:chExt cx="7341450" cy="692508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1F76DBAA-9564-F0A5-77C3-C74E9DB0F5A9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5910103F-2C75-3870-7ED8-864EAEDAA1D6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2ABFD0C8-5EFF-1B0F-B139-C87CBDF9C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1599" y="1022781"/>
              <a:ext cx="7228632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Sông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Đà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514119-0314-25C1-3D7D-8A02397CF77E}"/>
              </a:ext>
            </a:extLst>
          </p:cNvPr>
          <p:cNvGrpSpPr/>
          <p:nvPr/>
        </p:nvGrpSpPr>
        <p:grpSpPr>
          <a:xfrm>
            <a:off x="18535" y="1159618"/>
            <a:ext cx="5368112" cy="4723200"/>
            <a:chOff x="1445108" y="1652596"/>
            <a:chExt cx="9978997" cy="1190855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6BFDFC2D-A0AE-83FB-001B-55442603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45108" y="1652596"/>
              <a:ext cx="9553328" cy="119085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9E967C-2A48-F02A-C242-1A1763435260}"/>
                </a:ext>
              </a:extLst>
            </p:cNvPr>
            <p:cNvSpPr/>
            <p:nvPr/>
          </p:nvSpPr>
          <p:spPr>
            <a:xfrm>
              <a:off x="1870777" y="1731974"/>
              <a:ext cx="9553328" cy="1016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son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song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Lô,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,...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ghềnh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khả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53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09BC510-4B30-C355-D228-434E9D52EFE7}"/>
              </a:ext>
            </a:extLst>
          </p:cNvPr>
          <p:cNvGrpSpPr/>
          <p:nvPr/>
        </p:nvGrpSpPr>
        <p:grpSpPr>
          <a:xfrm>
            <a:off x="159354" y="399511"/>
            <a:ext cx="3748110" cy="1346154"/>
            <a:chOff x="6592021" y="652227"/>
            <a:chExt cx="2616721" cy="717641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CC4FD436-71B3-FC3F-11D8-D8AEE355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592021" y="878934"/>
              <a:ext cx="2616721" cy="49093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B822E4-5EF5-1279-DBB7-2F219C61C635}"/>
                </a:ext>
              </a:extLst>
            </p:cNvPr>
            <p:cNvSpPr/>
            <p:nvPr/>
          </p:nvSpPr>
          <p:spPr>
            <a:xfrm>
              <a:off x="6751292" y="952120"/>
              <a:ext cx="2298179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Khoáng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76715789-18B8-75DA-3077-6B499AD13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6991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161F38-0E8E-237E-25FC-3A8B7FCFE9F1}"/>
              </a:ext>
            </a:extLst>
          </p:cNvPr>
          <p:cNvGrpSpPr/>
          <p:nvPr/>
        </p:nvGrpSpPr>
        <p:grpSpPr>
          <a:xfrm>
            <a:off x="426661" y="1752454"/>
            <a:ext cx="4300192" cy="4218590"/>
            <a:chOff x="5306166" y="558008"/>
            <a:chExt cx="6791478" cy="1929914"/>
          </a:xfrm>
        </p:grpSpPr>
        <p:grpSp>
          <p:nvGrpSpPr>
            <p:cNvPr id="27" name="Group 4">
              <a:extLst>
                <a:ext uri="{FF2B5EF4-FFF2-40B4-BE49-F238E27FC236}">
                  <a16:creationId xmlns:a16="http://schemas.microsoft.com/office/drawing/2014/main" id="{343D7841-FD44-D2E3-EAC8-5138C724F5C4}"/>
                </a:ext>
              </a:extLst>
            </p:cNvPr>
            <p:cNvGrpSpPr/>
            <p:nvPr/>
          </p:nvGrpSpPr>
          <p:grpSpPr>
            <a:xfrm>
              <a:off x="5306166" y="558008"/>
              <a:ext cx="6791478" cy="1929914"/>
              <a:chOff x="-404060" y="-105764"/>
              <a:chExt cx="13118733" cy="4646275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id="{43B7FC2C-DC25-2D91-E83E-2E359A104198}"/>
                  </a:ext>
                </a:extLst>
              </p:cNvPr>
              <p:cNvSpPr/>
              <p:nvPr/>
            </p:nvSpPr>
            <p:spPr>
              <a:xfrm>
                <a:off x="-404060" y="-105764"/>
                <a:ext cx="13118733" cy="4646275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  <p:sp>
          <p:nvSpPr>
            <p:cNvPr id="28" name="Text Box 13">
              <a:extLst>
                <a:ext uri="{FF2B5EF4-FFF2-40B4-BE49-F238E27FC236}">
                  <a16:creationId xmlns:a16="http://schemas.microsoft.com/office/drawing/2014/main" id="{C4439034-4D4D-9E34-ECE0-B27537122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7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lược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song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vùng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Trung du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miền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núi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4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A1D954-F070-53FA-5C73-A534535A7A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8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26723FE-F5D9-F45D-9D70-BD40D30FCE23}"/>
              </a:ext>
            </a:extLst>
          </p:cNvPr>
          <p:cNvGrpSpPr/>
          <p:nvPr/>
        </p:nvGrpSpPr>
        <p:grpSpPr>
          <a:xfrm>
            <a:off x="381879" y="2056437"/>
            <a:ext cx="3957291" cy="3130705"/>
            <a:chOff x="193628" y="1076739"/>
            <a:chExt cx="3661518" cy="2017460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3E3AFEEF-E195-7766-2C03-2E9B3B654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3628" y="1076739"/>
              <a:ext cx="3661518" cy="20174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D94C49-C879-0C1F-9DF9-B770A3DF3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28" y="1274889"/>
              <a:ext cx="3661518" cy="1547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Bắc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Bộ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tài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sản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phong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phú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bậc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ta.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C69BC36-6529-BDBA-A4B7-101B76B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39170" y="621721"/>
            <a:ext cx="7348257" cy="561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09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32306" y="1979011"/>
            <a:ext cx="7100879" cy="33017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257569" y="602495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468525" y="1797629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911222D-685D-449E-C1D5-8215B6856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09" y="2896272"/>
            <a:ext cx="7206097" cy="2505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265A20-3D4F-5A1B-00D4-751CD236044C}"/>
              </a:ext>
            </a:extLst>
          </p:cNvPr>
          <p:cNvSpPr/>
          <p:nvPr/>
        </p:nvSpPr>
        <p:spPr>
          <a:xfrm>
            <a:off x="498448" y="849083"/>
            <a:ext cx="4389435" cy="5471220"/>
          </a:xfrm>
          <a:prstGeom prst="roundRect">
            <a:avLst>
              <a:gd name="adj" fmla="val 15373"/>
            </a:avLst>
          </a:prstGeom>
          <a:ln w="38100">
            <a:solidFill>
              <a:srgbClr val="21AEBD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Trung du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miền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núi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tài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nguyên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khoáng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phong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phú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bậc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nhất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ta.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khoáng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chính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là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than,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sắt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, a – pa –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tít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(Apatite),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đá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vôi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,..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ExtraBo" panose="000009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2E2994-5546-676A-A9C3-90D5647857C2}"/>
              </a:ext>
            </a:extLst>
          </p:cNvPr>
          <p:cNvGrpSpPr/>
          <p:nvPr/>
        </p:nvGrpSpPr>
        <p:grpSpPr>
          <a:xfrm>
            <a:off x="6599990" y="5651968"/>
            <a:ext cx="4139738" cy="668335"/>
            <a:chOff x="1801599" y="1022781"/>
            <a:chExt cx="7341450" cy="103114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F5280492-F671-576F-F087-198E8E98E510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6B2C6294-2E74-8CDD-4501-3CBE9C12115E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EB450A91-DC91-32A4-5382-048F7959B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1599" y="1022781"/>
              <a:ext cx="7228632" cy="103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Khai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thác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than ở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Quảng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Ninh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8196" name="Picture 4" descr="Đóng cửa mỏ than lộ thiên lớn nhất Hạ Long">
            <a:extLst>
              <a:ext uri="{FF2B5EF4-FFF2-40B4-BE49-F238E27FC236}">
                <a16:creationId xmlns:a16="http://schemas.microsoft.com/office/drawing/2014/main" id="{762C10E3-636C-C340-98B9-C27C07F80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61" y="1194260"/>
            <a:ext cx="6387291" cy="419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8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6402F1-EB7A-B7BD-AC9F-58177E65A526}"/>
              </a:ext>
            </a:extLst>
          </p:cNvPr>
          <p:cNvGrpSpPr/>
          <p:nvPr/>
        </p:nvGrpSpPr>
        <p:grpSpPr>
          <a:xfrm>
            <a:off x="3232240" y="536114"/>
            <a:ext cx="5165304" cy="1116145"/>
            <a:chOff x="3936517" y="563907"/>
            <a:chExt cx="5165304" cy="1116145"/>
          </a:xfrm>
        </p:grpSpPr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E0A9ECDE-BECB-DD1F-E06E-08C473B6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3936517" y="563907"/>
              <a:ext cx="5165304" cy="111614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778F0C-E081-5FBD-4BDC-CC20CC3C70C3}"/>
                </a:ext>
              </a:extLst>
            </p:cNvPr>
            <p:cNvSpPr/>
            <p:nvPr/>
          </p:nvSpPr>
          <p:spPr>
            <a:xfrm>
              <a:off x="4888012" y="658198"/>
              <a:ext cx="35715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Em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biết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BE3C2F-88A8-44AB-AED7-64499C9FAD20}"/>
              </a:ext>
            </a:extLst>
          </p:cNvPr>
          <p:cNvGrpSpPr/>
          <p:nvPr/>
        </p:nvGrpSpPr>
        <p:grpSpPr>
          <a:xfrm>
            <a:off x="383237" y="1818576"/>
            <a:ext cx="11425525" cy="3655046"/>
            <a:chOff x="175973" y="1691723"/>
            <a:chExt cx="11425525" cy="3854383"/>
          </a:xfrm>
          <a:effectLst>
            <a:outerShdw blurRad="50800" dist="50800" dir="3600000" algn="ctr" rotWithShape="0">
              <a:srgbClr val="000000">
                <a:alpha val="43137"/>
              </a:srgbClr>
            </a:outerShdw>
          </a:effectLst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A7EE2E67-708D-D666-00B2-906E82912FDE}"/>
                </a:ext>
              </a:extLst>
            </p:cNvPr>
            <p:cNvGrpSpPr/>
            <p:nvPr/>
          </p:nvGrpSpPr>
          <p:grpSpPr>
            <a:xfrm>
              <a:off x="175973" y="1691723"/>
              <a:ext cx="11425525" cy="3854383"/>
              <a:chOff x="-3195" y="-56346"/>
              <a:chExt cx="14459389" cy="4541012"/>
            </a:xfrm>
            <a:effectLst>
              <a:glow rad="177800">
                <a:schemeClr val="accent1">
                  <a:alpha val="45000"/>
                </a:schemeClr>
              </a:glow>
              <a:reflection endPos="0" dist="50800" dir="5400000" sy="-100000" algn="bl" rotWithShape="0"/>
            </a:effectLst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B6591287-8393-2B57-216D-0F09875C3B22}"/>
                  </a:ext>
                </a:extLst>
              </p:cNvPr>
              <p:cNvSpPr/>
              <p:nvPr/>
            </p:nvSpPr>
            <p:spPr>
              <a:xfrm>
                <a:off x="-3195" y="-56346"/>
                <a:ext cx="14459389" cy="4541012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393C96-0D93-8C91-A592-060B1A636177}"/>
                </a:ext>
              </a:extLst>
            </p:cNvPr>
            <p:cNvSpPr txBox="1"/>
            <p:nvPr/>
          </p:nvSpPr>
          <p:spPr>
            <a:xfrm>
              <a:off x="355185" y="1843950"/>
              <a:ext cx="11067099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</a:rPr>
                <a:t>	</a:t>
              </a:r>
              <a:r>
                <a:rPr lang="en-US" sz="4000" b="1" dirty="0" err="1">
                  <a:latin typeface="Cambria" panose="02040503050406030204" pitchFamily="18" charset="0"/>
                </a:rPr>
                <a:t>Loại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đất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chính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vùng</a:t>
              </a:r>
              <a:r>
                <a:rPr lang="en-US" sz="4000" b="1" dirty="0">
                  <a:latin typeface="Cambria" panose="02040503050406030204" pitchFamily="18" charset="0"/>
                </a:rPr>
                <a:t> Trung du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miền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núi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Bắc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Bộ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đất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đổ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vàng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thích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hợp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trồng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nhiều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loại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cây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ăn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quả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cây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nghiệp</a:t>
              </a:r>
              <a:r>
                <a:rPr lang="en-US" sz="4000" b="1" dirty="0">
                  <a:latin typeface="Cambria" panose="02040503050406030204" pitchFamily="18" charset="0"/>
                </a:rPr>
                <a:t>. </a:t>
              </a:r>
            </a:p>
            <a:p>
              <a:r>
                <a:rPr lang="en-US" sz="4000" b="1" dirty="0" err="1">
                  <a:latin typeface="Cambria" panose="02040503050406030204" pitchFamily="18" charset="0"/>
                </a:rPr>
                <a:t>Vùng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biển</a:t>
              </a:r>
              <a:r>
                <a:rPr lang="en-US" sz="4000" b="1" dirty="0">
                  <a:latin typeface="Cambria" panose="02040503050406030204" pitchFamily="18" charset="0"/>
                </a:rPr>
                <a:t> ở </a:t>
              </a:r>
              <a:r>
                <a:rPr lang="en-US" sz="4000" b="1" dirty="0" err="1">
                  <a:latin typeface="Cambria" panose="02040503050406030204" pitchFamily="18" charset="0"/>
                </a:rPr>
                <a:t>phía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nam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nhiều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vịnh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đẹp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</a:p>
            <a:p>
              <a:r>
                <a:rPr lang="en-US" sz="4000" b="1" dirty="0" err="1">
                  <a:latin typeface="Cambria" panose="02040503050406030204" pitchFamily="18" charset="0"/>
                </a:rPr>
                <a:t>nhiều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bãi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tôm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bãi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lớn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08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09291" y="1362744"/>
            <a:ext cx="7100879" cy="2955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4"/>
          <a:srcRect l="12001" t="23514" r="12823" b="62445"/>
          <a:stretch>
            <a:fillRect/>
          </a:stretch>
        </p:blipFill>
        <p:spPr>
          <a:xfrm>
            <a:off x="234554" y="-13773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958137" y="1144803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3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A05A854-D54D-6930-3F17-FC089AECB2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56" y="4317943"/>
            <a:ext cx="6114031" cy="2489257"/>
          </a:xfrm>
          <a:prstGeom prst="rect">
            <a:avLst/>
          </a:prstGeom>
        </p:spPr>
      </p:pic>
      <p:pic>
        <p:nvPicPr>
          <p:cNvPr id="6" name="Picture 5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AEA0A9D9-DD22-EF2A-3A52-C6B4F8DF7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03" y="4991100"/>
            <a:ext cx="5570856" cy="1866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C025BC-8918-9946-B074-4B5419C86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027" y="2030212"/>
            <a:ext cx="720609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40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632431-A098-449E-B6CF-9B91AAB4572F}"/>
              </a:ext>
            </a:extLst>
          </p:cNvPr>
          <p:cNvGrpSpPr/>
          <p:nvPr/>
        </p:nvGrpSpPr>
        <p:grpSpPr>
          <a:xfrm>
            <a:off x="-685835" y="4532825"/>
            <a:ext cx="13336022" cy="2377509"/>
            <a:chOff x="-533101" y="4543792"/>
            <a:chExt cx="13336022" cy="23775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BA6DE7-D683-4B98-A59F-6DCCE378E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-533101" y="4573835"/>
              <a:ext cx="5746401" cy="23474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DCCE49-FEB2-49DD-8D9E-A03192525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3074990" y="4573835"/>
              <a:ext cx="5746401" cy="23474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72090E-739A-451E-A4DC-827C5348D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7056520" y="4543792"/>
              <a:ext cx="5746401" cy="2347466"/>
            </a:xfrm>
            <a:prstGeom prst="rect">
              <a:avLst/>
            </a:prstGeom>
          </p:spPr>
        </p:pic>
      </p:grpSp>
      <p:sp>
        <p:nvSpPr>
          <p:cNvPr id="6" name="!!2">
            <a:extLst>
              <a:ext uri="{FF2B5EF4-FFF2-40B4-BE49-F238E27FC236}">
                <a16:creationId xmlns:a16="http://schemas.microsoft.com/office/drawing/2014/main" id="{6F2D3D57-AFBD-4285-A036-E64B9E672361}"/>
              </a:ext>
            </a:extLst>
          </p:cNvPr>
          <p:cNvSpPr/>
          <p:nvPr/>
        </p:nvSpPr>
        <p:spPr>
          <a:xfrm>
            <a:off x="3029803" y="1426481"/>
            <a:ext cx="6802450" cy="3023967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B2F378-C5AC-4ED4-90C4-9DCAFAF555A2}"/>
              </a:ext>
            </a:extLst>
          </p:cNvPr>
          <p:cNvCxnSpPr>
            <a:cxnSpLocks/>
          </p:cNvCxnSpPr>
          <p:nvPr/>
        </p:nvCxnSpPr>
        <p:spPr>
          <a:xfrm flipV="1">
            <a:off x="6637609" y="1921811"/>
            <a:ext cx="0" cy="252863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F66D3B-4754-45CB-90BF-1368FB0C0327}"/>
              </a:ext>
            </a:extLst>
          </p:cNvPr>
          <p:cNvCxnSpPr>
            <a:cxnSpLocks/>
          </p:cNvCxnSpPr>
          <p:nvPr/>
        </p:nvCxnSpPr>
        <p:spPr>
          <a:xfrm flipV="1">
            <a:off x="9714660" y="1942615"/>
            <a:ext cx="0" cy="248702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6630466-5A87-419B-83BF-A97F362DD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005155" y="1243420"/>
            <a:ext cx="1162320" cy="882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6ACDF6-D97D-4C4F-99DC-97093DDC8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0951757" y="4683500"/>
            <a:ext cx="1105552" cy="839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B3B36-84CE-41C7-AAAE-BF11AD68F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6007450" y="1417004"/>
            <a:ext cx="1144284" cy="868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1D3171-2656-44CA-82B0-5179D64661B0}"/>
              </a:ext>
            </a:extLst>
          </p:cNvPr>
          <p:cNvSpPr txBox="1"/>
          <p:nvPr/>
        </p:nvSpPr>
        <p:spPr>
          <a:xfrm>
            <a:off x="3096138" y="2208142"/>
            <a:ext cx="35631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Chia sẻ những kiến thức bổ ích đã học với người thân.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D2EA3-9815-785B-5904-4188753E4437}"/>
              </a:ext>
            </a:extLst>
          </p:cNvPr>
          <p:cNvSpPr txBox="1"/>
          <p:nvPr/>
        </p:nvSpPr>
        <p:spPr>
          <a:xfrm>
            <a:off x="6767649" y="2288068"/>
            <a:ext cx="25853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ACA5AD-B19B-CEDA-DCC1-0DB83D150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725" y="198294"/>
            <a:ext cx="3779848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30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FB4D1E-AF45-78A5-729C-39C4C88CB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5" r="79346" b="58015"/>
          <a:stretch/>
        </p:blipFill>
        <p:spPr>
          <a:xfrm>
            <a:off x="9413091" y="3792645"/>
            <a:ext cx="2836984" cy="3395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BDF98-C6B2-FDA9-15D3-14A3C489B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2" y="541407"/>
            <a:ext cx="1047383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1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Quan sát hình 1, em hãy trả lời các 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- Cột mốc xác định độ cao của đỉnh núi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-  Đỉnh núi này nằm ở vùng nào nước ta?Nêu những hiểu biết của em về vùng đất đó.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5" name="图片 14" descr="14"/>
          <p:cNvPicPr>
            <a:picLocks noChangeAspect="1"/>
          </p:cNvPicPr>
          <p:nvPr/>
        </p:nvPicPr>
        <p:blipFill>
          <a:blip r:embed="rId3"/>
          <a:srcRect l="810" t="38002" r="4497" b="35751"/>
          <a:stretch>
            <a:fillRect/>
          </a:stretch>
        </p:blipFill>
        <p:spPr>
          <a:xfrm>
            <a:off x="374015" y="5387340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4"/>
          <a:srcRect l="12642" t="57976"/>
          <a:stretch>
            <a:fillRect/>
          </a:stretch>
        </p:blipFill>
        <p:spPr>
          <a:xfrm>
            <a:off x="318316" y="5387340"/>
            <a:ext cx="12190095" cy="145605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6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7"/>
          <a:srcRect l="12001" t="26402" r="12823" b="62445"/>
          <a:stretch>
            <a:fillRect/>
          </a:stretch>
        </p:blipFill>
        <p:spPr>
          <a:xfrm>
            <a:off x="1243330" y="0"/>
            <a:ext cx="9001760" cy="1221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D4037-49D2-E973-16BA-CA715B2F5427}"/>
              </a:ext>
            </a:extLst>
          </p:cNvPr>
          <p:cNvSpPr txBox="1"/>
          <p:nvPr/>
        </p:nvSpPr>
        <p:spPr>
          <a:xfrm>
            <a:off x="515417" y="1471126"/>
            <a:ext cx="628442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C5E26"/>
                </a:solidFill>
                <a:latin typeface="Cambria" panose="02040503050406030204" pitchFamily="18" charset="0"/>
              </a:rPr>
              <a:t>Quan sát hình 1, em hãy trả lời các câu hỏi: 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</a:rPr>
              <a:t>- Cột mốc xác định độ cao của đỉnh núi nào?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</a:rPr>
              <a:t>-  Đỉnh núi này nằm ở vùng nào nước ta?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Nêu những hiểu biết của em về vùng đất đó. </a:t>
            </a:r>
            <a:endParaRPr lang="en-US" sz="3200" dirty="0"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195813-AB27-6578-DFF3-F40E21ABD63C}"/>
              </a:ext>
            </a:extLst>
          </p:cNvPr>
          <p:cNvGrpSpPr/>
          <p:nvPr/>
        </p:nvGrpSpPr>
        <p:grpSpPr>
          <a:xfrm>
            <a:off x="6855538" y="1217683"/>
            <a:ext cx="5109795" cy="4422633"/>
            <a:chOff x="6843899" y="1439921"/>
            <a:chExt cx="5109795" cy="44226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E56220-A0BB-01A9-498F-75D68B253C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309" t="4868" r="13975" b="2203"/>
            <a:stretch/>
          </p:blipFill>
          <p:spPr>
            <a:xfrm>
              <a:off x="7361328" y="1439921"/>
              <a:ext cx="3975178" cy="3539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6BEBA9-2B8A-CD19-ACD9-87738E649FC4}"/>
                </a:ext>
              </a:extLst>
            </p:cNvPr>
            <p:cNvSpPr txBox="1"/>
            <p:nvPr/>
          </p:nvSpPr>
          <p:spPr>
            <a:xfrm>
              <a:off x="6843899" y="5031557"/>
              <a:ext cx="510979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 err="1">
                  <a:latin typeface="Cambria" panose="02040503050406030204" pitchFamily="18" charset="0"/>
                </a:rPr>
                <a:t>Cột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mốc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trên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đỉnh</a:t>
              </a:r>
              <a:r>
                <a:rPr lang="en-US" sz="2400" i="1" dirty="0">
                  <a:latin typeface="Cambria" panose="02040503050406030204" pitchFamily="18" charset="0"/>
                </a:rPr>
                <a:t> Phan – xi – pang (</a:t>
              </a:r>
              <a:r>
                <a:rPr lang="en-US" sz="2400" i="1" dirty="0" err="1">
                  <a:latin typeface="Cambria" panose="02040503050406030204" pitchFamily="18" charset="0"/>
                </a:rPr>
                <a:t>Fansipan</a:t>
              </a:r>
              <a:r>
                <a:rPr lang="en-US" sz="2400" i="1" dirty="0">
                  <a:latin typeface="Cambria" panose="02040503050406030204" pitchFamily="18" charset="0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8407CD-0D32-9555-C505-BD6E5DBC81F6}"/>
              </a:ext>
            </a:extLst>
          </p:cNvPr>
          <p:cNvGrpSpPr/>
          <p:nvPr/>
        </p:nvGrpSpPr>
        <p:grpSpPr>
          <a:xfrm>
            <a:off x="4023358" y="627738"/>
            <a:ext cx="8307733" cy="5803237"/>
            <a:chOff x="6813221" y="1531953"/>
            <a:chExt cx="5109795" cy="35693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8E7034-CAB7-BF9C-1C89-9D0D0C9965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309" t="4868" r="13975" b="2203"/>
            <a:stretch/>
          </p:blipFill>
          <p:spPr>
            <a:xfrm>
              <a:off x="7733537" y="1531953"/>
              <a:ext cx="3673299" cy="3270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7465CC-BECB-4897-4D77-1E28754FAAD4}"/>
                </a:ext>
              </a:extLst>
            </p:cNvPr>
            <p:cNvSpPr txBox="1"/>
            <p:nvPr/>
          </p:nvSpPr>
          <p:spPr>
            <a:xfrm>
              <a:off x="6813221" y="4779507"/>
              <a:ext cx="5109795" cy="321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i="1" dirty="0" err="1">
                  <a:latin typeface="Cambria" panose="02040503050406030204" pitchFamily="18" charset="0"/>
                </a:rPr>
                <a:t>Cột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mốc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trên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đỉnh</a:t>
              </a:r>
              <a:r>
                <a:rPr lang="en-US" sz="2800" i="1" dirty="0">
                  <a:latin typeface="Cambria" panose="02040503050406030204" pitchFamily="18" charset="0"/>
                </a:rPr>
                <a:t> Phan – xi – pang (</a:t>
              </a:r>
              <a:r>
                <a:rPr lang="en-US" sz="2800" i="1" dirty="0" err="1">
                  <a:latin typeface="Cambria" panose="02040503050406030204" pitchFamily="18" charset="0"/>
                </a:rPr>
                <a:t>Fansipan</a:t>
              </a:r>
              <a:r>
                <a:rPr lang="en-US" sz="2800" i="1" dirty="0">
                  <a:latin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B2F356-AADC-CEDA-71CC-5BDA34B9290F}"/>
              </a:ext>
            </a:extLst>
          </p:cNvPr>
          <p:cNvSpPr txBox="1"/>
          <p:nvPr/>
        </p:nvSpPr>
        <p:spPr>
          <a:xfrm>
            <a:off x="399038" y="1701466"/>
            <a:ext cx="50042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mbria" panose="02040503050406030204" pitchFamily="18" charset="0"/>
              </a:rPr>
              <a:t>Cột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mốc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xác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định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độ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cao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đỉnh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núi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/>
            <a:r>
              <a:rPr lang="en-US" sz="4000" b="1" dirty="0">
                <a:latin typeface="Cambria" panose="02040503050406030204" pitchFamily="18" charset="0"/>
              </a:rPr>
              <a:t> Phan – xi – pang</a:t>
            </a:r>
            <a:r>
              <a:rPr lang="en-US" sz="4000" dirty="0">
                <a:latin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</a:rPr>
              <a:t>nằm</a:t>
            </a:r>
            <a:r>
              <a:rPr lang="en-US" sz="4000" dirty="0">
                <a:latin typeface="Cambria" panose="02040503050406030204" pitchFamily="18" charset="0"/>
              </a:rPr>
              <a:t> ở </a:t>
            </a:r>
            <a:r>
              <a:rPr lang="en-US" sz="4000" dirty="0" err="1">
                <a:latin typeface="Cambria" panose="02040503050406030204" pitchFamily="18" charset="0"/>
              </a:rPr>
              <a:t>vùng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latin typeface="Cambria" panose="02040503050406030204" pitchFamily="18" charset="0"/>
              </a:rPr>
              <a:t>Trung du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miền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núi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Bắc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Bộ</a:t>
            </a:r>
            <a:endParaRPr lang="en-US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25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08302" y="2011137"/>
            <a:ext cx="7100879" cy="304589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633565" y="634620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4521" y="1829754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EBB01FD-D3AB-E154-057D-FB5650C65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85" y="2687207"/>
            <a:ext cx="7251587" cy="246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99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EEC4A-DE04-0DAC-88B2-FDA9DBB6F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" y="1588754"/>
            <a:ext cx="9748349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>
            <a:extLst>
              <a:ext uri="{FF2B5EF4-FFF2-40B4-BE49-F238E27FC236}">
                <a16:creationId xmlns:a16="http://schemas.microsoft.com/office/drawing/2014/main" id="{0D3E4DC8-FEBD-86AB-C7D5-5580E1B239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251378">
            <a:off x="5478495" y="4855829"/>
            <a:ext cx="120285" cy="130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22786-AC97-08D7-A957-B1AED5618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79F7C3-C5FC-459A-C563-2909C60775C0}"/>
              </a:ext>
            </a:extLst>
          </p:cNvPr>
          <p:cNvGrpSpPr/>
          <p:nvPr/>
        </p:nvGrpSpPr>
        <p:grpSpPr>
          <a:xfrm>
            <a:off x="504573" y="1253953"/>
            <a:ext cx="4003431" cy="4350094"/>
            <a:chOff x="432958" y="2391500"/>
            <a:chExt cx="5111822" cy="26909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3A9582E-2592-37BB-6BE0-7B544F66E599}"/>
                </a:ext>
              </a:extLst>
            </p:cNvPr>
            <p:cNvGrpSpPr/>
            <p:nvPr/>
          </p:nvGrpSpPr>
          <p:grpSpPr>
            <a:xfrm>
              <a:off x="896692" y="2473498"/>
              <a:ext cx="4648088" cy="2608938"/>
              <a:chOff x="896692" y="2436267"/>
              <a:chExt cx="4648088" cy="2608938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6E7BDD1E-7639-D09F-3146-EA93FDE089C0}"/>
                  </a:ext>
                </a:extLst>
              </p:cNvPr>
              <p:cNvSpPr/>
              <p:nvPr/>
            </p:nvSpPr>
            <p:spPr>
              <a:xfrm>
                <a:off x="896692" y="2436267"/>
                <a:ext cx="4648088" cy="2608938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88CC42-DEE0-DFCE-D910-9A98D2C55638}"/>
                  </a:ext>
                </a:extLst>
              </p:cNvPr>
              <p:cNvSpPr/>
              <p:nvPr/>
            </p:nvSpPr>
            <p:spPr>
              <a:xfrm>
                <a:off x="896693" y="2580405"/>
                <a:ext cx="4648087" cy="2456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C80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Đọc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thông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tin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sát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hình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2,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xác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định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vị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trí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Trung du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miền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núi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Bắc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Bộ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trên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lược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đồ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99C6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E6E0749C-B244-4BCA-4B07-A160AEBBF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32958" y="2391500"/>
              <a:ext cx="902157" cy="4646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12537B-F1F1-00AA-3F61-B4C3087DF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3960778" y="531349"/>
            <a:ext cx="7862762" cy="60076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54AEB-F22C-CAF1-CDB7-26D995D60EAD}"/>
              </a:ext>
            </a:extLst>
          </p:cNvPr>
          <p:cNvGrpSpPr/>
          <p:nvPr/>
        </p:nvGrpSpPr>
        <p:grpSpPr>
          <a:xfrm>
            <a:off x="48974" y="1227102"/>
            <a:ext cx="3993520" cy="3594280"/>
            <a:chOff x="445613" y="2241193"/>
            <a:chExt cx="5099167" cy="222339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0CBF48-E622-5A3E-4A50-CA9D7DA4221A}"/>
                </a:ext>
              </a:extLst>
            </p:cNvPr>
            <p:cNvGrpSpPr/>
            <p:nvPr/>
          </p:nvGrpSpPr>
          <p:grpSpPr>
            <a:xfrm>
              <a:off x="701510" y="2473498"/>
              <a:ext cx="4843270" cy="1991090"/>
              <a:chOff x="701510" y="2436267"/>
              <a:chExt cx="4843270" cy="1991090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43BF4C7E-0B96-CC4A-1EDA-DC4A32493BB6}"/>
                  </a:ext>
                </a:extLst>
              </p:cNvPr>
              <p:cNvSpPr/>
              <p:nvPr/>
            </p:nvSpPr>
            <p:spPr>
              <a:xfrm>
                <a:off x="896692" y="2436267"/>
                <a:ext cx="4648088" cy="1991090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1A8BCC-17F9-0778-1AC4-AEF0FDF8E512}"/>
                  </a:ext>
                </a:extLst>
              </p:cNvPr>
              <p:cNvSpPr/>
              <p:nvPr/>
            </p:nvSpPr>
            <p:spPr>
              <a:xfrm>
                <a:off x="701510" y="2580405"/>
                <a:ext cx="4843270" cy="177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C80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Kể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tên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,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quốc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gia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tiếp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giáp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với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Trung du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miền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núi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Bắc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Bộ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99C6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745A9BB-2EE8-DFEE-99B1-44B155E3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5613" y="2241193"/>
              <a:ext cx="902157" cy="464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469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1093</Words>
  <Application>Microsoft Office PowerPoint</Application>
  <PresentationFormat>Widescreen</PresentationFormat>
  <Paragraphs>62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Cambria</vt:lpstr>
      <vt:lpstr>Calibri Light</vt:lpstr>
      <vt:lpstr>思源黑体 CN Bold</vt:lpstr>
      <vt:lpstr>Calibri</vt:lpstr>
      <vt:lpstr>Arial</vt:lpstr>
      <vt:lpstr>#9Slide07 HoneyCream</vt:lpstr>
      <vt:lpstr>UTM Futura Extra</vt:lpstr>
      <vt:lpstr>Office Theme</vt:lpstr>
      <vt:lpstr>Office 主题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HH</cp:lastModifiedBy>
  <cp:revision>26</cp:revision>
  <dcterms:created xsi:type="dcterms:W3CDTF">2023-06-19T12:34:56Z</dcterms:created>
  <dcterms:modified xsi:type="dcterms:W3CDTF">2023-09-18T06:44:08Z</dcterms:modified>
  <cp:contentStatus/>
</cp:coreProperties>
</file>