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3" r:id="rId3"/>
  </p:sldMasterIdLst>
  <p:sldIdLst>
    <p:sldId id="263" r:id="rId4"/>
    <p:sldId id="264" r:id="rId5"/>
    <p:sldId id="262" r:id="rId6"/>
    <p:sldId id="266" r:id="rId7"/>
    <p:sldId id="267" r:id="rId8"/>
    <p:sldId id="259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1" autoAdjust="0"/>
    <p:restoredTop sz="94660"/>
  </p:normalViewPr>
  <p:slideViewPr>
    <p:cSldViewPr snapToGrid="0">
      <p:cViewPr>
        <p:scale>
          <a:sx n="75" d="100"/>
          <a:sy n="75" d="100"/>
        </p:scale>
        <p:origin x="-284" y="-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914400" y="339883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1C582A-46DA-4D70-9A99-6C3E6737232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372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2E8B3E-C231-45E7-9208-DCC0F0D5188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787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975784" y="459898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solidFill>
                  <a:srgbClr val="FFFFFF">
                    <a:tint val="75000"/>
                  </a:srgb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rgbClr val="FFFFFF">
                    <a:tint val="75000"/>
                  </a:srgbClr>
                </a:solidFill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FF4302-1870-431D-A7CC-6C72ED8DB73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1794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B24BFC-98B5-4004-91F2-BE43D990324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087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3742796" y="4045480"/>
            <a:ext cx="470852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12C2EA-EDB9-4B4C-BADC-F899A29D465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1125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C0B239-D5D0-473E-941C-3C2308F4141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4511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407172-C8BD-431D-ACE7-47ECE64B326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0938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911754" y="3580343"/>
            <a:ext cx="5578475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090A49-DBA0-4A5E-84DC-F38CB40C75D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99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6CCE6D-34B0-40FE-914E-6F40995FA59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63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4AF3D1-834E-4C73-9A41-61B33320271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4804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990AAF-9E0B-4D40-81D0-03E0E3593C4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1808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bg>
      <p:bgPr>
        <a:gradFill rotWithShape="0">
          <a:gsLst>
            <a:gs pos="0">
              <a:srgbClr val="33C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09600" y="6245225"/>
            <a:ext cx="2844800" cy="476250"/>
          </a:xfrm>
          <a:ln>
            <a:miter lim="800000"/>
          </a:ln>
        </p:spPr>
        <p:txBody>
          <a:bodyPr wrap="square" numCol="1" anchor="t" anchorCtr="0" compatLnSpc="1"/>
          <a:lstStyle>
            <a:lvl1pPr algn="ctr" eaLnBrk="0" hangingPunct="0">
              <a:defRPr sz="1400">
                <a:solidFill>
                  <a:srgbClr val="000000"/>
                </a:solidFill>
                <a:latin typeface="VNI-Times" pitchFamily="2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5225"/>
            <a:ext cx="3860800" cy="476250"/>
          </a:xfrm>
          <a:ln>
            <a:miter lim="800000"/>
          </a:ln>
        </p:spPr>
        <p:txBody>
          <a:bodyPr wrap="square" numCol="1" anchor="t" anchorCtr="0" compatLnSpc="1"/>
          <a:lstStyle>
            <a:lvl1pPr eaLnBrk="0" hangingPunct="0">
              <a:defRPr sz="1400">
                <a:solidFill>
                  <a:srgbClr val="000000"/>
                </a:solidFill>
                <a:latin typeface="VNI-Times" pitchFamily="2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5225"/>
            <a:ext cx="2844800" cy="476250"/>
          </a:xfrm>
          <a:ln>
            <a:miter lim="800000"/>
          </a:ln>
        </p:spPr>
        <p:txBody>
          <a:bodyPr anchor="t"/>
          <a:lstStyle>
            <a:lvl1pPr algn="r" eaLnBrk="0" hangingPunct="0">
              <a:defRPr>
                <a:latin typeface="Tahom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CD1D00-DA92-45EF-8DAE-78CA9CE0315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405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5EA80D-6A55-46C5-AF36-3170C1494C2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406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373AD8-76DB-4DB9-85F0-ECC5EC81068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0874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49F19F-93B9-49FF-902A-F6D7A9E5742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558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7DCF99-B84F-409D-85C1-4DA8831094EA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4579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F722AE-08DA-4810-9BB8-65B994F8A33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796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9EA56A-C1AF-4024-BC98-008145759AF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72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AD2DF8-BBCE-48F4-9580-4E7C860DFC1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7548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EDE737-FC60-482D-AF49-C35A922FF09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6657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CADCFB-94D7-41E2-924C-47CFA65D70F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4117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D93CED-334D-43C7-9558-4A3987AC03D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2496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803F50-E031-445C-BB5A-A9C19BB3AFF2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6307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663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"/>
            <a:ext cx="12192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9051"/>
            <a:ext cx="3860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rgbClr val="292934">
                    <a:tint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9051"/>
            <a:ext cx="54864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rgbClr val="292934">
                    <a:tint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9051"/>
            <a:ext cx="14224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7EBF50-5DFD-438E-9A9D-6B1B7FC9D3F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779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7F70A7-A379-4527-847D-7C4C3CF2B1A3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00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53"/>
          <p:cNvGrpSpPr>
            <a:grpSpLocks/>
          </p:cNvGrpSpPr>
          <p:nvPr/>
        </p:nvGrpSpPr>
        <p:grpSpPr bwMode="auto">
          <a:xfrm>
            <a:off x="-1" y="47626"/>
            <a:ext cx="12037325" cy="6881813"/>
            <a:chOff x="0" y="47624"/>
            <a:chExt cx="9144001" cy="6882040"/>
          </a:xfrm>
        </p:grpSpPr>
        <p:grpSp>
          <p:nvGrpSpPr>
            <p:cNvPr id="17413" name="Group 54"/>
            <p:cNvGrpSpPr>
              <a:grpSpLocks/>
            </p:cNvGrpSpPr>
            <p:nvPr/>
          </p:nvGrpSpPr>
          <p:grpSpPr bwMode="auto">
            <a:xfrm>
              <a:off x="0" y="47624"/>
              <a:ext cx="9144001" cy="3990976"/>
              <a:chOff x="0" y="-1"/>
              <a:chExt cx="9144001" cy="3990976"/>
            </a:xfrm>
          </p:grpSpPr>
          <p:pic>
            <p:nvPicPr>
              <p:cNvPr id="17416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0350"/>
              <a:stretch>
                <a:fillRect/>
              </a:stretch>
            </p:blipFill>
            <p:spPr bwMode="auto">
              <a:xfrm>
                <a:off x="0" y="0"/>
                <a:ext cx="5050971" cy="2390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7417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/>
              <a:stretch>
                <a:fillRect/>
              </a:stretch>
            </p:blipFill>
            <p:spPr bwMode="auto">
              <a:xfrm>
                <a:off x="4572001" y="-1"/>
                <a:ext cx="4572000" cy="23907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7418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6349" t="18365"/>
              <a:stretch>
                <a:fillRect/>
              </a:stretch>
            </p:blipFill>
            <p:spPr bwMode="auto">
              <a:xfrm>
                <a:off x="8810171" y="2039257"/>
                <a:ext cx="333830" cy="19517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17414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372632"/>
              <a:ext cx="4276725" cy="4485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415" name="Picture 5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725" y="3962400"/>
              <a:ext cx="4867275" cy="2967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264339" y="576549"/>
            <a:ext cx="1138428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54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11 </a:t>
            </a:r>
            <a:r>
              <a:rPr lang="en-US" alt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5400" b="1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54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54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2023</a:t>
            </a:r>
            <a:endParaRPr lang="en-US" altLang="en-US" sz="5400" b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</a:t>
            </a:r>
            <a:r>
              <a:rPr lang="en-US" altLang="en-US" sz="5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oán</a:t>
            </a:r>
            <a:r>
              <a:rPr lang="en-US" alt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TỈ LỆ </a:t>
            </a: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BẢN </a:t>
            </a:r>
            <a:r>
              <a:rPr lang="en-US" altLang="en-US" sz="5400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ĐỒ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7412" name="Picture 2" descr="Kết quả hình ảnh cho hello 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419600"/>
            <a:ext cx="2273300" cy="227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2458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1" name="Picture 9" descr="Map-VN_00"/>
          <p:cNvPicPr>
            <a:picLocks noChangeAspect="1"/>
          </p:cNvPicPr>
          <p:nvPr/>
        </p:nvPicPr>
        <p:blipFill>
          <a:blip r:embed="rId2"/>
          <a:srcRect r="20953"/>
          <a:stretch>
            <a:fillRect/>
          </a:stretch>
        </p:blipFill>
        <p:spPr>
          <a:xfrm>
            <a:off x="1676400" y="1585595"/>
            <a:ext cx="4114800" cy="4815205"/>
          </a:xfrm>
          <a:prstGeom prst="rect">
            <a:avLst/>
          </a:prstGeom>
          <a:noFill/>
          <a:ln w="2857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8202" name="Text Box 10"/>
          <p:cNvSpPr txBox="1"/>
          <p:nvPr/>
        </p:nvSpPr>
        <p:spPr>
          <a:xfrm>
            <a:off x="2438400" y="1066800"/>
            <a:ext cx="2895600" cy="437515"/>
          </a:xfrm>
          <a:prstGeom prst="rect">
            <a:avLst/>
          </a:prstGeom>
          <a:noFill/>
          <a:ln w="9525">
            <a:noFill/>
          </a:ln>
        </p:spPr>
        <p:txBody>
          <a:bodyPr lIns="69083" tIns="34541" rIns="69083" bIns="34541">
            <a:spAutoFit/>
          </a:bodyPr>
          <a:lstStyle/>
          <a:p>
            <a:pPr marL="0" marR="0" lvl="0" indent="0" algn="ctr" defTabSz="6908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 đồ Việt Nam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203" name="Text Box 11"/>
          <p:cNvSpPr txBox="1"/>
          <p:nvPr/>
        </p:nvSpPr>
        <p:spPr>
          <a:xfrm>
            <a:off x="3810000" y="6095555"/>
            <a:ext cx="1981200" cy="31559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rgbClr val="0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01018" tIns="50509" rIns="101018" bIns="50509">
            <a:spAutoFit/>
          </a:bodyPr>
          <a:lstStyle/>
          <a:p>
            <a:pPr marL="0" marR="0" lvl="0" indent="0" algn="l" defTabSz="10083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Tỉ lệ 1 : 10 000 000</a:t>
            </a:r>
            <a:endParaRPr kumimoji="0" lang="en-US" altLang="en-US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209" name="Picture 17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5025" y="1585595"/>
            <a:ext cx="4495800" cy="4782185"/>
          </a:xfrm>
          <a:prstGeom prst="rect">
            <a:avLst/>
          </a:prstGeom>
          <a:noFill/>
          <a:ln w="2857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8210" name="Text Box 18"/>
          <p:cNvSpPr txBox="1"/>
          <p:nvPr/>
        </p:nvSpPr>
        <p:spPr>
          <a:xfrm>
            <a:off x="8582025" y="6052185"/>
            <a:ext cx="1828800" cy="315595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rgbClr val="0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01018" tIns="50509" rIns="101018" bIns="50509">
            <a:spAutoFit/>
          </a:bodyPr>
          <a:lstStyle/>
          <a:p>
            <a:pPr marL="0" marR="0" lvl="0" indent="0" algn="l" defTabSz="10083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Tỉ lệ 1 : 20 000 000</a:t>
            </a:r>
            <a:endParaRPr kumimoji="0" lang="en-US" altLang="en-US" sz="1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11" name="Text Box 19"/>
          <p:cNvSpPr txBox="1"/>
          <p:nvPr/>
        </p:nvSpPr>
        <p:spPr>
          <a:xfrm>
            <a:off x="7467600" y="1142683"/>
            <a:ext cx="2695575" cy="437515"/>
          </a:xfrm>
          <a:prstGeom prst="rect">
            <a:avLst/>
          </a:prstGeom>
          <a:noFill/>
          <a:ln w="9525">
            <a:noFill/>
          </a:ln>
        </p:spPr>
        <p:txBody>
          <a:bodyPr lIns="69083" tIns="34541" rIns="69083" bIns="34541">
            <a:spAutoFit/>
          </a:bodyPr>
          <a:lstStyle/>
          <a:p>
            <a:pPr marL="0" marR="0" lvl="0" indent="0" algn="l" defTabSz="69088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 đồ thế giới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grpSp>
        <p:nvGrpSpPr>
          <p:cNvPr id="2065" name="Group 1"/>
          <p:cNvGrpSpPr/>
          <p:nvPr/>
        </p:nvGrpSpPr>
        <p:grpSpPr>
          <a:xfrm>
            <a:off x="3311271" y="-238189"/>
            <a:ext cx="6979709" cy="1372617"/>
            <a:chOff x="2438781" y="-164110"/>
            <a:chExt cx="6979709" cy="1765433"/>
          </a:xfrm>
        </p:grpSpPr>
        <p:sp>
          <p:nvSpPr>
            <p:cNvPr id="2066" name="TextBox 22"/>
            <p:cNvSpPr txBox="1"/>
            <p:nvPr/>
          </p:nvSpPr>
          <p:spPr>
            <a:xfrm>
              <a:off x="2438781" y="-164110"/>
              <a:ext cx="5638800" cy="106745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                        </a:t>
              </a:r>
              <a:r>
                <a:rPr kumimoji="0" sz="2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Toán</a:t>
              </a:r>
              <a:endParaRPr kumimoji="0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  <p:sp>
          <p:nvSpPr>
            <p:cNvPr id="2067" name="TextBox 22"/>
            <p:cNvSpPr txBox="1"/>
            <p:nvPr/>
          </p:nvSpPr>
          <p:spPr>
            <a:xfrm>
              <a:off x="3771729" y="850753"/>
              <a:ext cx="5646761" cy="7505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Tỉ lệ bản đồ</a:t>
              </a:r>
              <a:r>
                <a:rPr kumimoji="0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                        </a:t>
              </a:r>
              <a:endParaRPr kumimoji="0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363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  <p:bldP spid="8203" grpId="0" bldLvl="0" animBg="1"/>
      <p:bldP spid="8203" grpId="1" bldLvl="0" animBg="1"/>
      <p:bldP spid="8210" grpId="0" bldLvl="0" animBg="1"/>
      <p:bldP spid="8210" grpId="1" bldLvl="0" animBg="1"/>
      <p:bldP spid="82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 descr="Map-VN_00"/>
          <p:cNvPicPr>
            <a:picLocks noChangeAspect="1"/>
          </p:cNvPicPr>
          <p:nvPr/>
        </p:nvPicPr>
        <p:blipFill>
          <a:blip r:embed="rId2"/>
          <a:srcRect r="20953"/>
          <a:stretch>
            <a:fillRect/>
          </a:stretch>
        </p:blipFill>
        <p:spPr>
          <a:xfrm>
            <a:off x="8385048" y="2414016"/>
            <a:ext cx="3258312" cy="3996310"/>
          </a:xfrm>
          <a:prstGeom prst="rect">
            <a:avLst/>
          </a:prstGeom>
          <a:noFill/>
          <a:ln w="9525" cap="flat" cmpd="sng">
            <a:solidFill>
              <a:srgbClr val="CC33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9224" name="Text Box 8"/>
          <p:cNvSpPr txBox="1"/>
          <p:nvPr/>
        </p:nvSpPr>
        <p:spPr>
          <a:xfrm>
            <a:off x="9390888" y="6485820"/>
            <a:ext cx="2895600" cy="345440"/>
          </a:xfrm>
          <a:prstGeom prst="rect">
            <a:avLst/>
          </a:prstGeom>
          <a:noFill/>
          <a:ln w="9525">
            <a:noFill/>
          </a:ln>
        </p:spPr>
        <p:txBody>
          <a:bodyPr lIns="69083" tIns="34541" rIns="69083" bIns="34541">
            <a:spAutoFit/>
          </a:bodyPr>
          <a:lstStyle/>
          <a:p>
            <a:pPr defTabSz="690880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đồ Việt Nam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5" name="Text Box 9"/>
          <p:cNvSpPr txBox="1"/>
          <p:nvPr/>
        </p:nvSpPr>
        <p:spPr>
          <a:xfrm>
            <a:off x="10126980" y="6123656"/>
            <a:ext cx="1516380" cy="286670"/>
          </a:xfrm>
          <a:prstGeom prst="rect">
            <a:avLst/>
          </a:prstGeom>
          <a:solidFill>
            <a:srgbClr val="CCECFF"/>
          </a:solidFill>
          <a:ln w="9525" cap="flat" cmpd="sng">
            <a:solidFill>
              <a:srgbClr val="006666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lIns="101018" tIns="50509" rIns="101018" bIns="50509">
            <a:spAutoFit/>
          </a:bodyPr>
          <a:lstStyle/>
          <a:p>
            <a:pPr defTabSz="1008380">
              <a:spcBef>
                <a:spcPct val="50000"/>
              </a:spcBef>
            </a:pPr>
            <a:r>
              <a:rPr lang="en-US" altLang="en-US" sz="1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1 : 10 000 000</a:t>
            </a:r>
            <a:endParaRPr lang="en-US" altLang="en-US" sz="1200" b="1" i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6" name="Text Box 10"/>
          <p:cNvSpPr txBox="1"/>
          <p:nvPr/>
        </p:nvSpPr>
        <p:spPr>
          <a:xfrm>
            <a:off x="561594" y="222502"/>
            <a:ext cx="7315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Ở góc phía dưới của một bản đồ nước Việt Nam có ghi: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7" name="Text Box 11"/>
          <p:cNvSpPr txBox="1"/>
          <p:nvPr/>
        </p:nvSpPr>
        <p:spPr>
          <a:xfrm>
            <a:off x="7907655" y="222503"/>
            <a:ext cx="3429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1 : 10 000 000.</a:t>
            </a:r>
            <a:endParaRPr lang="en-US" altLang="en-US" sz="2400" dirty="0">
              <a:solidFill>
                <a:srgbClr val="CC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8" name="Text Box 12"/>
          <p:cNvSpPr txBox="1"/>
          <p:nvPr/>
        </p:nvSpPr>
        <p:spPr>
          <a:xfrm>
            <a:off x="990600" y="716282"/>
            <a:ext cx="17526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đó l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9" name="Text Box 13"/>
          <p:cNvSpPr txBox="1"/>
          <p:nvPr/>
        </p:nvSpPr>
        <p:spPr>
          <a:xfrm>
            <a:off x="2474595" y="679927"/>
            <a:ext cx="20574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i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bản đồ.</a:t>
            </a:r>
            <a:endParaRPr lang="en-US" altLang="en-US" sz="2400" i="1" dirty="0">
              <a:solidFill>
                <a:srgbClr val="CC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0" name="Text Box 14"/>
          <p:cNvSpPr txBox="1"/>
          <p:nvPr/>
        </p:nvSpPr>
        <p:spPr>
          <a:xfrm>
            <a:off x="457200" y="1126915"/>
            <a:ext cx="11045952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Tỉ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                    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biết hình nước Việt Nam được vẽ thu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 10 000 000 lần. Chẳng hạn : Độ d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1 cm trên bản đồ ứng với độ d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thật </a:t>
            </a:r>
          </a:p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10 000 000 cm hay 100 km.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1" name="Text Box 15"/>
          <p:cNvSpPr txBox="1"/>
          <p:nvPr/>
        </p:nvSpPr>
        <p:spPr>
          <a:xfrm>
            <a:off x="1533525" y="1173707"/>
            <a:ext cx="17526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: 10 000 000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2" name="Text Box 16"/>
          <p:cNvSpPr txBox="1"/>
          <p:nvPr/>
        </p:nvSpPr>
        <p:spPr>
          <a:xfrm>
            <a:off x="3818763" y="986617"/>
            <a:ext cx="1524000" cy="783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</a:t>
            </a:r>
          </a:p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10 000 000</a:t>
            </a:r>
            <a:endParaRPr lang="en-US" altLang="en-US" sz="18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3" name="Line 17"/>
          <p:cNvSpPr/>
          <p:nvPr/>
        </p:nvSpPr>
        <p:spPr>
          <a:xfrm>
            <a:off x="3818763" y="1378635"/>
            <a:ext cx="1066800" cy="0"/>
          </a:xfrm>
          <a:prstGeom prst="line">
            <a:avLst/>
          </a:prstGeom>
          <a:ln w="19050" cap="flat" cmpd="sng">
            <a:solidFill>
              <a:srgbClr val="FF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4" name="Text Box 18"/>
          <p:cNvSpPr txBox="1"/>
          <p:nvPr/>
        </p:nvSpPr>
        <p:spPr>
          <a:xfrm>
            <a:off x="561594" y="2818128"/>
            <a:ext cx="7662672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Tỉ lệ bản đồ có thể viết dưới dạng một phân số có tử số l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altLang="en-US" sz="2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5" name="Text Box 19"/>
          <p:cNvSpPr txBox="1"/>
          <p:nvPr/>
        </p:nvSpPr>
        <p:spPr>
          <a:xfrm>
            <a:off x="1026033" y="3505860"/>
            <a:ext cx="1219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: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Group 29"/>
          <p:cNvGrpSpPr/>
          <p:nvPr/>
        </p:nvGrpSpPr>
        <p:grpSpPr>
          <a:xfrm>
            <a:off x="2102358" y="3389974"/>
            <a:ext cx="971550" cy="784224"/>
            <a:chOff x="240" y="3024"/>
            <a:chExt cx="612" cy="494"/>
          </a:xfrm>
        </p:grpSpPr>
        <p:sp>
          <p:nvSpPr>
            <p:cNvPr id="5144" name="Text Box 20"/>
            <p:cNvSpPr txBox="1"/>
            <p:nvPr/>
          </p:nvSpPr>
          <p:spPr>
            <a:xfrm>
              <a:off x="240" y="3024"/>
              <a:ext cx="528" cy="49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1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1000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45" name="Line 21"/>
            <p:cNvSpPr/>
            <p:nvPr/>
          </p:nvSpPr>
          <p:spPr>
            <a:xfrm>
              <a:off x="288" y="3264"/>
              <a:ext cx="33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46" name="Text Box 26"/>
            <p:cNvSpPr txBox="1"/>
            <p:nvPr/>
          </p:nvSpPr>
          <p:spPr>
            <a:xfrm>
              <a:off x="660" y="3144"/>
              <a:ext cx="19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2953893" y="3378862"/>
            <a:ext cx="990600" cy="784224"/>
            <a:chOff x="768" y="3600"/>
            <a:chExt cx="624" cy="494"/>
          </a:xfrm>
        </p:grpSpPr>
        <p:sp>
          <p:nvSpPr>
            <p:cNvPr id="5141" name="Text Box 22"/>
            <p:cNvSpPr txBox="1"/>
            <p:nvPr/>
          </p:nvSpPr>
          <p:spPr>
            <a:xfrm>
              <a:off x="768" y="3600"/>
              <a:ext cx="528" cy="49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1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500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42" name="Line 23"/>
            <p:cNvSpPr/>
            <p:nvPr/>
          </p:nvSpPr>
          <p:spPr>
            <a:xfrm>
              <a:off x="816" y="3840"/>
              <a:ext cx="336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43" name="Text Box 27"/>
            <p:cNvSpPr txBox="1"/>
            <p:nvPr/>
          </p:nvSpPr>
          <p:spPr>
            <a:xfrm>
              <a:off x="1200" y="3696"/>
              <a:ext cx="19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4" name="Group 31"/>
          <p:cNvGrpSpPr/>
          <p:nvPr/>
        </p:nvGrpSpPr>
        <p:grpSpPr>
          <a:xfrm>
            <a:off x="3971163" y="3364255"/>
            <a:ext cx="1219200" cy="784224"/>
            <a:chOff x="4080" y="3456"/>
            <a:chExt cx="768" cy="494"/>
          </a:xfrm>
        </p:grpSpPr>
        <p:sp>
          <p:nvSpPr>
            <p:cNvPr id="5138" name="Text Box 24"/>
            <p:cNvSpPr txBox="1"/>
            <p:nvPr/>
          </p:nvSpPr>
          <p:spPr>
            <a:xfrm>
              <a:off x="4080" y="3456"/>
              <a:ext cx="720" cy="49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1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10 000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139" name="Line 25"/>
            <p:cNvSpPr/>
            <p:nvPr/>
          </p:nvSpPr>
          <p:spPr>
            <a:xfrm>
              <a:off x="4128" y="3696"/>
              <a:ext cx="4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5140" name="Text Box 28"/>
            <p:cNvSpPr txBox="1"/>
            <p:nvPr/>
          </p:nvSpPr>
          <p:spPr>
            <a:xfrm>
              <a:off x="4656" y="3600"/>
              <a:ext cx="192" cy="2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  <a:endPara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3366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400" decel="100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4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decel="100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400" decel="100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decel="100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 decel="100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decel="100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decel="100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decel="100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400" decel="100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00" decel="100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decel="100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decel="100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/>
      <p:bldP spid="9224" grpId="1"/>
      <p:bldP spid="9225" grpId="0" bldLvl="0" animBg="1"/>
      <p:bldP spid="9225" grpId="1" bldLvl="0" animBg="1"/>
      <p:bldP spid="9225" grpId="2" bldLvl="0" animBg="1"/>
      <p:bldP spid="9226" grpId="0"/>
      <p:bldP spid="9227" grpId="0"/>
      <p:bldP spid="9227" grpId="1"/>
      <p:bldP spid="9228" grpId="0"/>
      <p:bldP spid="9229" grpId="0"/>
      <p:bldP spid="9229" grpId="1"/>
      <p:bldP spid="9230" grpId="0"/>
      <p:bldP spid="9231" grpId="0"/>
      <p:bldP spid="9231" grpId="1"/>
      <p:bldP spid="9232" grpId="0"/>
      <p:bldP spid="9232" grpId="1"/>
      <p:bldP spid="9234" grpId="0"/>
      <p:bldP spid="92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04107" y="231648"/>
            <a:ext cx="10983785" cy="4834128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 : 1000,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1mm, 1cm, 1dm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?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1000dm; 1000cm; 1000mm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44864" y="5538594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1mm</a:t>
            </a:r>
          </a:p>
        </p:txBody>
      </p:sp>
      <p:sp>
        <p:nvSpPr>
          <p:cNvPr id="6" name="Rectangle 5"/>
          <p:cNvSpPr/>
          <p:nvPr/>
        </p:nvSpPr>
        <p:spPr>
          <a:xfrm>
            <a:off x="3480854" y="4490082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1cm</a:t>
            </a:r>
          </a:p>
        </p:txBody>
      </p:sp>
      <p:sp>
        <p:nvSpPr>
          <p:cNvPr id="7" name="Rectangle 6"/>
          <p:cNvSpPr/>
          <p:nvPr/>
        </p:nvSpPr>
        <p:spPr>
          <a:xfrm>
            <a:off x="3480854" y="3441570"/>
            <a:ext cx="1676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1dm</a:t>
            </a:r>
          </a:p>
        </p:txBody>
      </p:sp>
      <p:sp>
        <p:nvSpPr>
          <p:cNvPr id="9" name="Down Arrow 8"/>
          <p:cNvSpPr/>
          <p:nvPr/>
        </p:nvSpPr>
        <p:spPr>
          <a:xfrm rot="16200000">
            <a:off x="5723880" y="5268211"/>
            <a:ext cx="381000" cy="1074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Down Arrow 9"/>
          <p:cNvSpPr/>
          <p:nvPr/>
        </p:nvSpPr>
        <p:spPr>
          <a:xfrm rot="16200000">
            <a:off x="5791523" y="4211282"/>
            <a:ext cx="381000" cy="1074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s 10"/>
          <p:cNvSpPr/>
          <p:nvPr/>
        </p:nvSpPr>
        <p:spPr>
          <a:xfrm>
            <a:off x="6648693" y="4490082"/>
            <a:ext cx="1906270" cy="63881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1000cm</a:t>
            </a:r>
          </a:p>
        </p:txBody>
      </p:sp>
      <p:sp>
        <p:nvSpPr>
          <p:cNvPr id="13" name="Rectangles 11"/>
          <p:cNvSpPr/>
          <p:nvPr/>
        </p:nvSpPr>
        <p:spPr>
          <a:xfrm>
            <a:off x="6648693" y="5486270"/>
            <a:ext cx="1906270" cy="63881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1000mm</a:t>
            </a:r>
          </a:p>
        </p:txBody>
      </p:sp>
      <p:sp>
        <p:nvSpPr>
          <p:cNvPr id="14" name="Rectangles 12"/>
          <p:cNvSpPr/>
          <p:nvPr/>
        </p:nvSpPr>
        <p:spPr>
          <a:xfrm>
            <a:off x="6711892" y="3424552"/>
            <a:ext cx="1906270" cy="63881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1000dm</a:t>
            </a:r>
          </a:p>
        </p:txBody>
      </p:sp>
      <p:sp>
        <p:nvSpPr>
          <p:cNvPr id="15" name="Down Arrow 14"/>
          <p:cNvSpPr/>
          <p:nvPr/>
        </p:nvSpPr>
        <p:spPr>
          <a:xfrm rot="16200000">
            <a:off x="5791523" y="3206874"/>
            <a:ext cx="381000" cy="1074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7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>
                <a:latin typeface="Times New Roman" pitchFamily="18" charset="0"/>
                <a:cs typeface="Times New Roman" pitchFamily="18" charset="0"/>
              </a:rPr>
              <a:t>Bài 2: Viết số thích hợp vào chỗ chấm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600200"/>
          <a:ext cx="8229600" cy="2194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14135"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Tỉ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</a:rPr>
                        <a:t>lệ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</a:rPr>
                        <a:t>bản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</a:rPr>
                        <a:t>đồ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1: 1000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 : 300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 : 10 000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1 : 500</a:t>
                      </a:r>
                    </a:p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98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Độ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</a:rPr>
                        <a:t>dài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</a:rPr>
                        <a:t>thu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</a:rPr>
                        <a:t>nhỏ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1cm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1dm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1mm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1m</a:t>
                      </a:r>
                    </a:p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9895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Độ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</a:rPr>
                        <a:t>dài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</a:rPr>
                        <a:t>thật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…..cm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</a:rPr>
                        <a:t>dm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….mm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….m</a:t>
                      </a:r>
                    </a:p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3505200" y="3268663"/>
            <a:ext cx="12573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C00000"/>
                </a:solidFill>
              </a:rPr>
              <a:t>1000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43500" y="3276600"/>
            <a:ext cx="12573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C00000"/>
                </a:solidFill>
              </a:rPr>
              <a:t>300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629400" y="3276600"/>
            <a:ext cx="12573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C00000"/>
                </a:solidFill>
              </a:rPr>
              <a:t>10 000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72500" y="3124200"/>
            <a:ext cx="12573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C00000"/>
                </a:solidFill>
              </a:rPr>
              <a:t>500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05000" y="3581400"/>
            <a:ext cx="80772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286000" y="4267200"/>
            <a:ext cx="8077200" cy="22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chia)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91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3070" y="645795"/>
            <a:ext cx="11248397" cy="4699000"/>
          </a:xfrm>
        </p:spPr>
        <p:txBody>
          <a:bodyPr>
            <a:noAutofit/>
          </a:bodyPr>
          <a:lstStyle/>
          <a:p>
            <a:pPr algn="l"/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Đúng ghi Đ, sai ghi S</a:t>
            </a:r>
          </a:p>
          <a:p>
            <a:pPr algn="l"/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Trên bản đồ tỉ lệ 1:10 000, quãng đường từ A đến B đo được 1dm.  Như vậy độ dài thật của quãng đường AB là:</a:t>
            </a:r>
          </a:p>
          <a:p>
            <a:pPr algn="l"/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10 000m</a:t>
            </a:r>
          </a:p>
          <a:p>
            <a:pPr algn="l"/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10 000dm</a:t>
            </a:r>
          </a:p>
          <a:p>
            <a:pPr algn="l"/>
            <a:endParaRPr lang="vi-V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10 000cm</a:t>
            </a:r>
          </a:p>
          <a:p>
            <a:pPr algn="l"/>
            <a:endParaRPr lang="vi-V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vi-V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1km</a:t>
            </a:r>
          </a:p>
        </p:txBody>
      </p:sp>
      <p:sp>
        <p:nvSpPr>
          <p:cNvPr id="6" name="Rectangles 5"/>
          <p:cNvSpPr/>
          <p:nvPr/>
        </p:nvSpPr>
        <p:spPr>
          <a:xfrm>
            <a:off x="3201493" y="2238990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7" name="Rectangles 6"/>
          <p:cNvSpPr/>
          <p:nvPr/>
        </p:nvSpPr>
        <p:spPr>
          <a:xfrm>
            <a:off x="3201490" y="5820856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8" name="Rectangles 7"/>
          <p:cNvSpPr/>
          <p:nvPr/>
        </p:nvSpPr>
        <p:spPr>
          <a:xfrm>
            <a:off x="3201492" y="3372792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9" name="Rectangles 8"/>
          <p:cNvSpPr/>
          <p:nvPr/>
        </p:nvSpPr>
        <p:spPr>
          <a:xfrm>
            <a:off x="3201491" y="4603416"/>
            <a:ext cx="489585" cy="4191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3581400" y="1644651"/>
            <a:ext cx="6858000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TẠM BIỆT 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5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HẸN GẶP LẠI!</a:t>
            </a:r>
          </a:p>
        </p:txBody>
      </p:sp>
    </p:spTree>
    <p:extLst>
      <p:ext uri="{BB962C8B-B14F-4D97-AF65-F5344CB8AC3E}">
        <p14:creationId xmlns:p14="http://schemas.microsoft.com/office/powerpoint/2010/main" val="364699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344</Words>
  <Application>Microsoft Office PowerPoint</Application>
  <PresentationFormat>Custom</PresentationFormat>
  <Paragraphs>78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1_Clarity</vt:lpstr>
      <vt:lpstr>2_Default Design</vt:lpstr>
      <vt:lpstr>PowerPoint Presentation</vt:lpstr>
      <vt:lpstr>PowerPoint Presentation</vt:lpstr>
      <vt:lpstr>PowerPoint Presentation</vt:lpstr>
      <vt:lpstr>Luyện tập  Bài 1: Trên bản tỉ lệ 1 : 1000, mỗi độ dài 1mm, 1cm, 1dm ứng với độ dài thật nào cho dưới đây ? 1000dm; 1000cm; 1000mm    </vt:lpstr>
      <vt:lpstr>Bài 2: Viết số thích hợp vào chỗ chấm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</dc:creator>
  <cp:lastModifiedBy>THANH HUONG</cp:lastModifiedBy>
  <cp:revision>23</cp:revision>
  <dcterms:created xsi:type="dcterms:W3CDTF">2021-04-10T16:41:00Z</dcterms:created>
  <dcterms:modified xsi:type="dcterms:W3CDTF">2023-04-08T16:39:53Z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