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19"/>
  </p:notesMasterIdLst>
  <p:sldIdLst>
    <p:sldId id="293" r:id="rId2"/>
    <p:sldId id="294" r:id="rId3"/>
    <p:sldId id="295" r:id="rId4"/>
    <p:sldId id="268" r:id="rId5"/>
    <p:sldId id="296" r:id="rId6"/>
    <p:sldId id="297" r:id="rId7"/>
    <p:sldId id="271" r:id="rId8"/>
    <p:sldId id="274" r:id="rId9"/>
    <p:sldId id="298" r:id="rId10"/>
    <p:sldId id="299" r:id="rId11"/>
    <p:sldId id="278" r:id="rId12"/>
    <p:sldId id="276" r:id="rId13"/>
    <p:sldId id="266" r:id="rId14"/>
    <p:sldId id="267" r:id="rId15"/>
    <p:sldId id="300" r:id="rId16"/>
    <p:sldId id="302" r:id="rId17"/>
    <p:sldId id="290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00FF"/>
    <a:srgbClr val="FFCC00"/>
    <a:srgbClr val="FF0000"/>
    <a:srgbClr val="0033CC"/>
    <a:srgbClr val="0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1816" y="-4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D3197C-B61B-489B-9E1E-FF251E4B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553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16CC06B-5D54-4DB1-8BC5-32B3B056437C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5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035B8B8-4CE0-45E7-8D66-EF5B66887737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9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4F7EAE-ECD8-4824-B811-4A16FD31FD3B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8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8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76E5E27-7F20-4E49-BF33-C0D956123F8B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11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0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C19B184-5A64-48F5-9D4F-4819CDFF6382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13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7D37FF0-A49E-4254-9A01-C516409A394C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2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235E50D-2435-4CDF-B75F-20ED5385BFC5}" type="slidenum">
              <a:rPr lang="en-US" sz="1200" b="0" smtClean="0">
                <a:solidFill>
                  <a:schemeClr val="tx1"/>
                </a:solidFill>
              </a:rPr>
              <a:pPr eaLnBrk="1" hangingPunct="1"/>
              <a:t>14</a:t>
            </a:fld>
            <a:endParaRPr lang="en-US" sz="1200" b="0" smtClean="0">
              <a:solidFill>
                <a:schemeClr val="tx1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2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A565-69E5-49A6-8C76-8BDD59DC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119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BB3C-A5B4-415B-BD1A-5C04776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691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CCD8B-7993-44E0-9F75-344606FDD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810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1D233-6C96-4B3C-91EE-4FE92689E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80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3A64F-4820-4E60-BCE3-BF40EAA77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368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5A3C7-1955-449E-9964-6615C65B6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9546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622F-A98E-4EF4-B9BC-B26158315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66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AD0E4-CBF1-4597-B37B-BEC4EBDCE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4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37F1-D094-4BF1-959E-93D0D2767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2906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F079C-9908-463D-89BA-416121006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783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30458-F059-4961-835E-1C17E3D4E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86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BC4D48-B3AB-4900-9B83-C581052F3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10" r:id="rId3"/>
    <p:sldLayoutId id="2147483709" r:id="rId4"/>
    <p:sldLayoutId id="2147483708" r:id="rId5"/>
    <p:sldLayoutId id="2147483707" r:id="rId6"/>
    <p:sldLayoutId id="2147483706" r:id="rId7"/>
    <p:sldLayoutId id="2147483705" r:id="rId8"/>
    <p:sldLayoutId id="2147483704" r:id="rId9"/>
    <p:sldLayoutId id="2147483703" r:id="rId10"/>
    <p:sldLayoutId id="214748370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Documents%20and%20Settings\Bich%20Lan\My%20Documents\phim\MVI_4083.AVI" TargetMode="External"/><Relationship Id="rId1" Type="http://schemas.microsoft.com/office/2007/relationships/media" Target="file:///C:\Documents%20and%20Settings\Bich%20Lan\My%20Documents\phim\MVI_4083.AVI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76"/>
            <a:ext cx="9144000" cy="68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/>
              <a:t>Thứ</a:t>
            </a:r>
            <a:r>
              <a:rPr lang="en-US" sz="3600" smtClean="0"/>
              <a:t> </a:t>
            </a:r>
            <a:r>
              <a:rPr lang="en-US" sz="3600" smtClean="0"/>
              <a:t>hai </a:t>
            </a:r>
            <a:r>
              <a:rPr lang="en-US" sz="3600" err="1" smtClean="0"/>
              <a:t>ngày</a:t>
            </a:r>
            <a:r>
              <a:rPr lang="en-US" sz="3600" smtClean="0"/>
              <a:t> </a:t>
            </a:r>
            <a:r>
              <a:rPr lang="en-US" sz="3600" smtClean="0"/>
              <a:t>13 </a:t>
            </a:r>
            <a:r>
              <a:rPr lang="en-US" sz="3600" dirty="0" err="1" smtClean="0"/>
              <a:t>tháng</a:t>
            </a:r>
            <a:r>
              <a:rPr lang="en-US" sz="3600" dirty="0" smtClean="0"/>
              <a:t> 2 </a:t>
            </a:r>
            <a:r>
              <a:rPr lang="en-US" sz="3600" err="1" smtClean="0"/>
              <a:t>năm</a:t>
            </a:r>
            <a:r>
              <a:rPr lang="en-US" sz="3600" smtClean="0"/>
              <a:t> </a:t>
            </a:r>
            <a:r>
              <a:rPr lang="en-US" sz="3600" smtClean="0"/>
              <a:t>2023</a:t>
            </a:r>
            <a:endParaRPr lang="en-US" sz="3600" dirty="0" smtClean="0"/>
          </a:p>
          <a:p>
            <a:r>
              <a:rPr lang="en-US" sz="3600" dirty="0" err="1" smtClean="0"/>
              <a:t>Đạo</a:t>
            </a:r>
            <a:r>
              <a:rPr lang="en-US" sz="3600" dirty="0" smtClean="0"/>
              <a:t> </a:t>
            </a:r>
            <a:r>
              <a:rPr lang="en-US" sz="3600" dirty="0" err="1" smtClean="0"/>
              <a:t>đức</a:t>
            </a:r>
            <a:endParaRPr lang="en-US" sz="3600" dirty="0" smtClean="0"/>
          </a:p>
          <a:p>
            <a:r>
              <a:rPr lang="en-US" sz="3600" dirty="0" err="1" smtClean="0"/>
              <a:t>Lịch</a:t>
            </a:r>
            <a:r>
              <a:rPr lang="en-US" sz="3600" dirty="0" smtClean="0"/>
              <a:t> </a:t>
            </a:r>
            <a:r>
              <a:rPr lang="en-US" sz="3600" dirty="0" err="1" smtClean="0"/>
              <a:t>sự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mọi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(</a:t>
            </a:r>
            <a:r>
              <a:rPr lang="en-US" sz="3600" dirty="0" err="1" smtClean="0"/>
              <a:t>tiết</a:t>
            </a:r>
            <a:r>
              <a:rPr lang="en-US" sz="3600" dirty="0" smtClean="0"/>
              <a:t> 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75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9"/>
          <a:stretch/>
        </p:blipFill>
        <p:spPr bwMode="auto">
          <a:xfrm>
            <a:off x="152400" y="134471"/>
            <a:ext cx="883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257300" y="1434353"/>
            <a:ext cx="66294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4400" i="1" kern="10" spc="8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Đúng</a:t>
            </a:r>
            <a:r>
              <a:rPr lang="en-US" sz="4400" i="1" kern="10" spc="8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hay </a:t>
            </a:r>
            <a:r>
              <a:rPr lang="en-US" sz="4400" i="1" kern="10" spc="8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sai</a:t>
            </a:r>
            <a:r>
              <a:rPr lang="en-US" sz="4400" i="1" kern="10" spc="8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9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83ED9-006E-4CC7-B4A9-BDAF00FCBE67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51203" name="Picture 3" descr="a431b1c4bdfe3f2d5bfef5d8bd91b9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8486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906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Đúng! (Không chen lấn, xô đẩy khi đi xe buýt)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E481F-AC68-41AB-8AF0-D690AA97469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47107" name="MVI_408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14400" y="61722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Sai! (Vừa ăn vừa nói to và cười đùa)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7"/>
                </p:tgtEl>
              </p:cMediaNode>
            </p:video>
          </p:childTnLst>
        </p:cTn>
      </p:par>
    </p:tnLst>
    <p:bldLst>
      <p:bldP spid="47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C224E-43A0-4629-BD8B-5963DB694DF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914400" y="5656729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Sai! (Chen lấn, xô đẩy để mua hàng)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4" y="533400"/>
            <a:ext cx="758613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7A655E-017F-46B8-B78E-FB4484AAF7E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14400" y="5867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000000"/>
                </a:solidFill>
              </a:rPr>
              <a:t>Đúng</a:t>
            </a:r>
            <a:r>
              <a:rPr lang="en-US" dirty="0" smtClean="0">
                <a:solidFill>
                  <a:srgbClr val="000000"/>
                </a:solidFill>
              </a:rPr>
              <a:t>! (</a:t>
            </a:r>
            <a:r>
              <a:rPr lang="en-US" dirty="0" err="1" smtClean="0">
                <a:solidFill>
                  <a:srgbClr val="000000"/>
                </a:solidFill>
              </a:rPr>
              <a:t>Chào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hỏi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lịch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sự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6705600" cy="496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him hoạt hình trẻ em - Tập 13 - Văn hóa nơi công cộng - Câu chuyện ý nghĩa - BINGO Và Các Bạ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152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504D"/>
                </a:solidFill>
              </a:rPr>
              <a:t>GHI NHỚ</a:t>
            </a:r>
            <a:endParaRPr lang="en-US" sz="4000" dirty="0">
              <a:solidFill>
                <a:srgbClr val="C0504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1377768"/>
            <a:ext cx="4876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white"/>
                </a:solidFill>
              </a:rPr>
              <a:t>Lịch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là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có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lời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nói</a:t>
            </a:r>
            <a:r>
              <a:rPr lang="en-US" sz="2800" dirty="0" smtClean="0">
                <a:solidFill>
                  <a:prstClr val="white"/>
                </a:solidFill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</a:rPr>
              <a:t>cử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chỉ</a:t>
            </a:r>
            <a:r>
              <a:rPr lang="en-US" sz="2800" dirty="0" smtClean="0">
                <a:solidFill>
                  <a:prstClr val="white"/>
                </a:solidFill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</a:rPr>
              <a:t>hành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động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thể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tôn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trọng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đối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mình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gặp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gỡ</a:t>
            </a:r>
            <a:r>
              <a:rPr lang="en-US" sz="2800" dirty="0" smtClean="0">
                <a:solidFill>
                  <a:prstClr val="white"/>
                </a:solidFill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</a:rPr>
              <a:t>tiếp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xúc</a:t>
            </a:r>
            <a:r>
              <a:rPr lang="en-US" sz="2800" dirty="0" smtClean="0">
                <a:solidFill>
                  <a:prstClr val="white"/>
                </a:solidFill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</a:rPr>
              <a:t>Lịch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sự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với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sẽ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được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mọi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tôn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trọng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và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yêu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quý</a:t>
            </a:r>
            <a:r>
              <a:rPr lang="en-US" sz="2800" dirty="0" smtClean="0">
                <a:solidFill>
                  <a:prstClr val="white"/>
                </a:solidFill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ebjong_illustrations_997779_t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WordArt 5"/>
          <p:cNvSpPr>
            <a:spLocks noChangeArrowheads="1" noChangeShapeType="1" noTextEdit="1"/>
          </p:cNvSpPr>
          <p:nvPr/>
        </p:nvSpPr>
        <p:spPr bwMode="auto">
          <a:xfrm>
            <a:off x="3429000" y="838200"/>
            <a:ext cx="419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99CC"/>
                </a:solidFill>
                <a:latin typeface="Arial"/>
                <a:cs typeface="Arial"/>
              </a:rPr>
              <a:t>DẶN DÒ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1219200" y="4648200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400">
                <a:latin typeface="Times New Roman" pitchFamily="18" charset="0"/>
                <a:cs typeface="Times New Roman" pitchFamily="18" charset="0"/>
              </a:rPr>
              <a:t>- Thực hành những điều đã học.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371600" y="5334000"/>
            <a:ext cx="426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400">
                <a:latin typeface="Times New Roman" pitchFamily="18" charset="0"/>
                <a:cs typeface="Times New Roman" pitchFamily="18" charset="0"/>
              </a:rPr>
              <a:t>- Học thuộc ghi nhớ.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160741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Thế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nào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lịch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sự</a:t>
            </a:r>
            <a:r>
              <a:rPr lang="en-US" sz="3600" dirty="0" smtClean="0">
                <a:solidFill>
                  <a:srgbClr val="FFFF00"/>
                </a:solidFill>
              </a:rPr>
              <a:t>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1524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KHỞI ĐỘNG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514600"/>
            <a:ext cx="487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Lịch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mọi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có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nói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err="1" smtClean="0">
                <a:solidFill>
                  <a:schemeClr val="bg1"/>
                </a:solidFill>
              </a:rPr>
              <a:t>cử</a:t>
            </a:r>
            <a:r>
              <a:rPr lang="en-US" sz="2800" smtClean="0">
                <a:solidFill>
                  <a:schemeClr val="bg1"/>
                </a:solidFill>
              </a:rPr>
              <a:t> </a:t>
            </a:r>
            <a:r>
              <a:rPr lang="en-US" sz="2800" smtClean="0">
                <a:solidFill>
                  <a:schemeClr val="bg1"/>
                </a:solidFill>
              </a:rPr>
              <a:t>chỉ, hành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thể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sự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tôn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trọng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gặp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gỡ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tiếp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xúc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F237F1-D094-4BF1-959E-93D0D2767C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 bwMode="auto">
          <a:xfrm>
            <a:off x="4482" y="0"/>
            <a:ext cx="9139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129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hãy</a:t>
            </a:r>
            <a:r>
              <a:rPr lang="en-US" sz="4000" dirty="0" smtClean="0"/>
              <a:t> </a:t>
            </a:r>
            <a:r>
              <a:rPr lang="en-US" sz="4000" dirty="0" err="1" smtClean="0"/>
              <a:t>nêu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số</a:t>
            </a:r>
            <a:r>
              <a:rPr lang="en-US" sz="4000" dirty="0" smtClean="0"/>
              <a:t> </a:t>
            </a:r>
            <a:r>
              <a:rPr lang="en-US" sz="4000" dirty="0" err="1" smtClean="0"/>
              <a:t>biểu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phép</a:t>
            </a:r>
            <a:r>
              <a:rPr lang="en-US" sz="4000" dirty="0" smtClean="0"/>
              <a:t> </a:t>
            </a:r>
            <a:r>
              <a:rPr lang="en-US" sz="4000" dirty="0" err="1" smtClean="0"/>
              <a:t>lịch</a:t>
            </a:r>
            <a:r>
              <a:rPr lang="en-US" sz="4000" dirty="0" smtClean="0"/>
              <a:t> </a:t>
            </a:r>
            <a:r>
              <a:rPr lang="en-US" sz="4000" dirty="0" err="1" smtClean="0"/>
              <a:t>sự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77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A22D9-0A0C-42EC-8497-BB7593B032C3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7020"/>
            <a:ext cx="3733800" cy="269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020"/>
            <a:ext cx="3994157" cy="261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5" y="3505200"/>
            <a:ext cx="372483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3505200"/>
            <a:ext cx="384175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"/>
          <a:stretch/>
        </p:blipFill>
        <p:spPr bwMode="auto">
          <a:xfrm>
            <a:off x="0" y="0"/>
            <a:ext cx="9144000" cy="68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66900" y="183776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biểu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của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81200" y="2419350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Lễ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chào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hỏi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thầy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cô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thân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lớn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tuổi</a:t>
            </a:r>
            <a:r>
              <a:rPr lang="en-US" b="0" dirty="0">
                <a:solidFill>
                  <a:srgbClr val="000000"/>
                </a:solidFill>
              </a:rPr>
              <a:t>...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gặp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gỡ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81200" y="3228975"/>
            <a:ext cx="5295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- Biết cảm ơn khi được giúp đỡ. 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981200" y="3893403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Biết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xin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lỗi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làm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phiền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khác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57400" y="4724400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Gõ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cửa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hoặc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bấm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chuông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muốn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vào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khác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81200" y="1552575"/>
            <a:ext cx="5295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- </a:t>
            </a:r>
            <a:r>
              <a:rPr lang="en-US" b="0" dirty="0" err="1">
                <a:solidFill>
                  <a:srgbClr val="000000"/>
                </a:solidFill>
              </a:rPr>
              <a:t>Nói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năng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nhẹ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nhàng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nhã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nhặn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nói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tục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chửi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bậy</a:t>
            </a:r>
            <a:r>
              <a:rPr lang="en-US" b="0" dirty="0">
                <a:solidFill>
                  <a:srgbClr val="00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212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"/>
          <a:stretch/>
        </p:blipFill>
        <p:spPr bwMode="auto">
          <a:xfrm>
            <a:off x="0" y="0"/>
            <a:ext cx="9144000" cy="68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66900" y="183776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biểu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của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800" i="1" kern="10" spc="-28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2800" i="1" kern="10" spc="-28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00FF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8382000" y="3841750"/>
            <a:ext cx="1251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8A73606E-CE97-4782-8CD1-8AEC3FD1B21D}" type="slidenum">
              <a:rPr lang="en-US" sz="1600" smtClean="0"/>
              <a:pPr>
                <a:defRPr/>
              </a:pPr>
              <a:t>6</a:t>
            </a:fld>
            <a:endParaRPr lang="en-US" sz="160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114550" y="1124234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 dirty="0">
                <a:solidFill>
                  <a:srgbClr val="000000"/>
                </a:solidFill>
              </a:rPr>
              <a:t>- </a:t>
            </a:r>
            <a:r>
              <a:rPr lang="en-US" sz="3200" b="0" dirty="0" err="1">
                <a:solidFill>
                  <a:srgbClr val="000000"/>
                </a:solidFill>
              </a:rPr>
              <a:t>Ăn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uống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từ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tốn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không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rơi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vãi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không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vừa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nhai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vừa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nói</a:t>
            </a:r>
            <a:r>
              <a:rPr lang="en-US" sz="3200" b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114550" y="2725270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 dirty="0">
                <a:solidFill>
                  <a:srgbClr val="000000"/>
                </a:solidFill>
              </a:rPr>
              <a:t>- </a:t>
            </a:r>
            <a:r>
              <a:rPr lang="en-US" sz="3200" b="0" dirty="0" err="1">
                <a:solidFill>
                  <a:srgbClr val="000000"/>
                </a:solidFill>
              </a:rPr>
              <a:t>Biết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nhường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nhịn</a:t>
            </a:r>
            <a:r>
              <a:rPr lang="en-US" sz="3200" b="0" dirty="0">
                <a:solidFill>
                  <a:srgbClr val="000000"/>
                </a:solidFill>
              </a:rPr>
              <a:t>, </a:t>
            </a:r>
            <a:r>
              <a:rPr lang="en-US" sz="3200" b="0" dirty="0" err="1">
                <a:solidFill>
                  <a:srgbClr val="000000"/>
                </a:solidFill>
              </a:rPr>
              <a:t>giúp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đỡ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em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bé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hoặc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những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người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gặp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khó</a:t>
            </a:r>
            <a:r>
              <a:rPr lang="en-US" sz="3200" b="0" dirty="0">
                <a:solidFill>
                  <a:srgbClr val="000000"/>
                </a:solidFill>
              </a:rPr>
              <a:t> </a:t>
            </a:r>
            <a:r>
              <a:rPr lang="en-US" sz="3200" b="0" dirty="0" err="1">
                <a:solidFill>
                  <a:srgbClr val="000000"/>
                </a:solidFill>
              </a:rPr>
              <a:t>khăn</a:t>
            </a:r>
            <a:r>
              <a:rPr lang="en-US" sz="3200" b="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114550" y="4419600"/>
            <a:ext cx="4914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3200" b="0">
                <a:solidFill>
                  <a:srgbClr val="000000"/>
                </a:solidFill>
              </a:rPr>
              <a:t>- Không chen lấn khi đi xe buýt, khi mua hàng,... </a:t>
            </a:r>
          </a:p>
        </p:txBody>
      </p:sp>
    </p:spTree>
    <p:extLst>
      <p:ext uri="{BB962C8B-B14F-4D97-AF65-F5344CB8AC3E}">
        <p14:creationId xmlns:p14="http://schemas.microsoft.com/office/powerpoint/2010/main" val="41695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85F11-41EA-4ED6-A377-6E3E9605B823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" y="396875"/>
            <a:ext cx="8763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600" dirty="0">
                <a:solidFill>
                  <a:srgbClr val="FF0000"/>
                </a:solidFill>
              </a:rPr>
              <a:t>BT2 (</a:t>
            </a:r>
            <a:r>
              <a:rPr lang="en-US" sz="2600" dirty="0" err="1">
                <a:solidFill>
                  <a:srgbClr val="FF0000"/>
                </a:solidFill>
              </a:rPr>
              <a:t>trang</a:t>
            </a:r>
            <a:r>
              <a:rPr lang="en-US" sz="2600" dirty="0">
                <a:solidFill>
                  <a:srgbClr val="FF0000"/>
                </a:solidFill>
              </a:rPr>
              <a:t> 33): </a:t>
            </a:r>
            <a:r>
              <a:rPr lang="en-US" sz="2600" dirty="0" err="1" smtClean="0">
                <a:solidFill>
                  <a:srgbClr val="FF0000"/>
                </a:solidFill>
              </a:rPr>
              <a:t>Em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hãy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bày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tỏ</a:t>
            </a:r>
            <a:r>
              <a:rPr lang="en-US" sz="2600" dirty="0">
                <a:solidFill>
                  <a:srgbClr val="FF0000"/>
                </a:solidFill>
              </a:rPr>
              <a:t> ý </a:t>
            </a:r>
            <a:r>
              <a:rPr lang="en-US" sz="2600" dirty="0" err="1">
                <a:solidFill>
                  <a:srgbClr val="FF0000"/>
                </a:solidFill>
              </a:rPr>
              <a:t>kiến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của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mình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(</a:t>
            </a:r>
            <a:r>
              <a:rPr lang="en-US" sz="2600" dirty="0" err="1" smtClean="0">
                <a:solidFill>
                  <a:srgbClr val="FF0000"/>
                </a:solidFill>
              </a:rPr>
              <a:t>Đồng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ý</a:t>
            </a:r>
            <a:r>
              <a:rPr lang="en-US" sz="2600" smtClean="0">
                <a:solidFill>
                  <a:srgbClr val="FF0000"/>
                </a:solidFill>
              </a:rPr>
              <a:t>: </a:t>
            </a:r>
            <a:r>
              <a:rPr lang="en-US" sz="2600" smtClean="0">
                <a:solidFill>
                  <a:srgbClr val="FF0000"/>
                </a:solidFill>
              </a:rPr>
              <a:t>thẻ xanh; </a:t>
            </a:r>
            <a:r>
              <a:rPr lang="en-US" sz="2600" dirty="0" err="1">
                <a:solidFill>
                  <a:srgbClr val="FF0000"/>
                </a:solidFill>
              </a:rPr>
              <a:t>Không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đồng</a:t>
            </a:r>
            <a:r>
              <a:rPr lang="en-US" sz="2600" dirty="0">
                <a:solidFill>
                  <a:srgbClr val="FF0000"/>
                </a:solidFill>
              </a:rPr>
              <a:t> ý</a:t>
            </a:r>
            <a:r>
              <a:rPr lang="en-US" sz="2600">
                <a:solidFill>
                  <a:srgbClr val="FF0000"/>
                </a:solidFill>
              </a:rPr>
              <a:t>: </a:t>
            </a:r>
            <a:r>
              <a:rPr lang="en-US" sz="2600" smtClean="0">
                <a:solidFill>
                  <a:srgbClr val="FF0000"/>
                </a:solidFill>
              </a:rPr>
              <a:t>thẻ đỏ)  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10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a) </a:t>
            </a:r>
            <a:r>
              <a:rPr lang="en-US" b="0" dirty="0" err="1">
                <a:solidFill>
                  <a:srgbClr val="000000"/>
                </a:solidFill>
              </a:rPr>
              <a:t>Chỉ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với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lớn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tuổi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81000" y="19812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b)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chỉ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phù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hợp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khi</a:t>
            </a:r>
            <a:r>
              <a:rPr lang="en-US" b="0" dirty="0">
                <a:solidFill>
                  <a:srgbClr val="000000"/>
                </a:solidFill>
              </a:rPr>
              <a:t> ở </a:t>
            </a:r>
            <a:r>
              <a:rPr lang="en-US" b="0" dirty="0" err="1">
                <a:solidFill>
                  <a:srgbClr val="000000"/>
                </a:solidFill>
              </a:rPr>
              <a:t>thành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phố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thị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xã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c) </a:t>
            </a:r>
            <a:r>
              <a:rPr lang="en-US" b="0" dirty="0" err="1">
                <a:solidFill>
                  <a:srgbClr val="000000"/>
                </a:solidFill>
              </a:rPr>
              <a:t>Phép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giúp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cho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mọi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gũi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nhau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hơn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000" y="3140075"/>
            <a:ext cx="815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d) </a:t>
            </a:r>
            <a:r>
              <a:rPr lang="en-US" b="0" dirty="0" err="1">
                <a:solidFill>
                  <a:srgbClr val="000000"/>
                </a:solidFill>
              </a:rPr>
              <a:t>Mọi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đều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phải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cư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xử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phân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err="1">
                <a:solidFill>
                  <a:srgbClr val="000000"/>
                </a:solidFill>
              </a:rPr>
              <a:t>biệt</a:t>
            </a:r>
            <a:r>
              <a:rPr lang="en-US" b="0">
                <a:solidFill>
                  <a:srgbClr val="000000"/>
                </a:solidFill>
              </a:rPr>
              <a:t> </a:t>
            </a:r>
            <a:r>
              <a:rPr lang="en-US" b="0" smtClean="0">
                <a:solidFill>
                  <a:srgbClr val="000000"/>
                </a:solidFill>
              </a:rPr>
              <a:t>già- trẻ</a:t>
            </a:r>
            <a:r>
              <a:rPr lang="en-US" b="0">
                <a:solidFill>
                  <a:srgbClr val="000000"/>
                </a:solidFill>
              </a:rPr>
              <a:t>, </a:t>
            </a:r>
            <a:r>
              <a:rPr lang="en-US" b="0" smtClean="0">
                <a:solidFill>
                  <a:srgbClr val="000000"/>
                </a:solidFill>
              </a:rPr>
              <a:t>nam- nữ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giàu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nghèo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381000" y="4038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 dirty="0">
                <a:solidFill>
                  <a:srgbClr val="000000"/>
                </a:solidFill>
              </a:rPr>
              <a:t>e) </a:t>
            </a:r>
            <a:r>
              <a:rPr lang="en-US" b="0" dirty="0" err="1">
                <a:solidFill>
                  <a:srgbClr val="000000"/>
                </a:solidFill>
              </a:rPr>
              <a:t>Lịch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sự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với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bạn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bè</a:t>
            </a:r>
            <a:r>
              <a:rPr lang="en-US" b="0" dirty="0">
                <a:solidFill>
                  <a:srgbClr val="000000"/>
                </a:solidFill>
              </a:rPr>
              <a:t>, </a:t>
            </a:r>
            <a:r>
              <a:rPr lang="en-US" b="0" dirty="0" err="1">
                <a:solidFill>
                  <a:srgbClr val="000000"/>
                </a:solidFill>
              </a:rPr>
              <a:t>người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thân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là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không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cần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thiết</a:t>
            </a:r>
            <a:r>
              <a:rPr lang="en-US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28600" y="4648200"/>
            <a:ext cx="8763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600" i="1" dirty="0" err="1">
                <a:solidFill>
                  <a:srgbClr val="FF0000"/>
                </a:solidFill>
              </a:rPr>
              <a:t>Cần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với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mọi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xung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quanh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trong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cuộc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sống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hằng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ngày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vì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thể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hiện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nếp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sống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văn</a:t>
            </a:r>
            <a:r>
              <a:rPr lang="en-US" sz="2600" i="1" dirty="0">
                <a:solidFill>
                  <a:srgbClr val="FF0000"/>
                </a:solidFill>
              </a:rPr>
              <a:t> minh.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lịch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sự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luôn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được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mọi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người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tôn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trọng</a:t>
            </a:r>
            <a:r>
              <a:rPr lang="en-US" sz="2600" i="1" dirty="0">
                <a:solidFill>
                  <a:srgbClr val="FF0000"/>
                </a:solidFill>
              </a:rPr>
              <a:t>, </a:t>
            </a:r>
            <a:r>
              <a:rPr lang="en-US" sz="2600" i="1" dirty="0" err="1">
                <a:solidFill>
                  <a:srgbClr val="FF0000"/>
                </a:solidFill>
              </a:rPr>
              <a:t>quý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mến</a:t>
            </a:r>
            <a:r>
              <a:rPr lang="en-US" sz="2600" i="1" dirty="0">
                <a:solidFill>
                  <a:srgbClr val="FF0000"/>
                </a:solidFill>
              </a:rPr>
              <a:t>. 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0" grpId="0"/>
      <p:bldP spid="36871" grpId="0"/>
      <p:bldP spid="36872" grpId="0"/>
      <p:bldP spid="36873" grpId="0"/>
      <p:bldP spid="368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2CA45-3E4C-4A35-8B6A-27C809D7748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8600" y="396875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rgbClr val="FF0000"/>
                </a:solidFill>
              </a:rPr>
              <a:t>BT4 (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33):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Nếu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là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bạn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trong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tình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huống</a:t>
            </a:r>
            <a:r>
              <a:rPr lang="en-US" sz="2600" b="0" i="1" dirty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sau</a:t>
            </a:r>
            <a:r>
              <a:rPr lang="en-US" sz="2600" b="0" i="1" dirty="0" smtClean="0">
                <a:solidFill>
                  <a:srgbClr val="FF0000"/>
                </a:solidFill>
              </a:rPr>
              <a:t>,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em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sẽ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làm</a:t>
            </a:r>
            <a:r>
              <a:rPr lang="en-US" sz="2600" b="0" i="1" dirty="0" smtClean="0">
                <a:solidFill>
                  <a:srgbClr val="FF0000"/>
                </a:solidFill>
              </a:rPr>
              <a:t> </a:t>
            </a:r>
            <a:r>
              <a:rPr lang="en-US" sz="2600" b="0" i="1" dirty="0" err="1" smtClean="0">
                <a:solidFill>
                  <a:srgbClr val="FF0000"/>
                </a:solidFill>
              </a:rPr>
              <a:t>gì</a:t>
            </a:r>
            <a:r>
              <a:rPr lang="en-US" sz="2600" b="0" i="1" dirty="0" smtClean="0">
                <a:solidFill>
                  <a:srgbClr val="FF0000"/>
                </a:solidFill>
              </a:rPr>
              <a:t>?</a:t>
            </a:r>
            <a:endParaRPr lang="en-US" sz="2600" i="1" dirty="0">
              <a:solidFill>
                <a:srgbClr val="FF0000"/>
              </a:solidFill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81000" y="1981200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a) Tiến sang nhà Linh, hai bạn cùng chơi đồ chơi thật vui vẻ. Chẳng may, Tiến lỡ tay làm hỏng đồ chơi của Linh.</a:t>
            </a:r>
            <a:br>
              <a:rPr lang="en-US" b="0">
                <a:solidFill>
                  <a:srgbClr val="000000"/>
                </a:solidFill>
              </a:rPr>
            </a:br>
            <a:r>
              <a:rPr lang="en-US" b="0">
                <a:solidFill>
                  <a:srgbClr val="000000"/>
                </a:solidFill>
              </a:rPr>
              <a:t>    </a:t>
            </a:r>
            <a:r>
              <a:rPr lang="en-US" i="1">
                <a:solidFill>
                  <a:srgbClr val="000000"/>
                </a:solidFill>
              </a:rPr>
              <a:t>Theo em, hai bạn cần làm gì khi đó?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81000" y="3429000"/>
            <a:ext cx="8153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b) Thành và mấy bạn nam chơi đá bóng ở sân đình, chẳng may để bóng rơi trúng vào người một bạn gái đi ngang qua. </a:t>
            </a:r>
            <a:br>
              <a:rPr lang="en-US" b="0">
                <a:solidFill>
                  <a:srgbClr val="000000"/>
                </a:solidFill>
              </a:rPr>
            </a:br>
            <a:r>
              <a:rPr lang="en-US" b="0">
                <a:solidFill>
                  <a:srgbClr val="000000"/>
                </a:solidFill>
              </a:rPr>
              <a:t>    </a:t>
            </a:r>
            <a:r>
              <a:rPr lang="en-US" i="1">
                <a:solidFill>
                  <a:srgbClr val="000000"/>
                </a:solidFill>
              </a:rPr>
              <a:t>Thành và các bạn nam nên làm gì trong tình huống đó?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2" grpId="0"/>
      <p:bldP spid="430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1D233-6C96-4B3C-91EE-4FE92689ED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3"/>
          <a:stretch/>
        </p:blipFill>
        <p:spPr bwMode="auto">
          <a:xfrm>
            <a:off x="35858" y="0"/>
            <a:ext cx="91081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580028" y="685800"/>
            <a:ext cx="6019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dist"/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Một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số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câu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ca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dao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,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tục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ngữ</a:t>
            </a:r>
            <a:endParaRPr lang="en-US" sz="4400" i="1" kern="10" spc="-22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00CC00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  <a:p>
            <a:pPr algn="dist"/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thể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hiện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phép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lịch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4400" i="1" kern="10" spc="-22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sự</a:t>
            </a:r>
            <a:r>
              <a:rPr lang="en-US" sz="4400" i="1" kern="10" spc="-22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0CC00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76400" y="2003985"/>
            <a:ext cx="601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mất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tiền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mua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Lựa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vừa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lòng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nhau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57616" y="2866651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ăn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gói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mở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57616" y="3514167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dirty="0">
                <a:solidFill>
                  <a:schemeClr val="tx1"/>
                </a:solidFill>
              </a:rPr>
              <a:t>3. </a:t>
            </a:r>
            <a:r>
              <a:rPr lang="en-US" dirty="0" err="1">
                <a:solidFill>
                  <a:schemeClr val="tx1"/>
                </a:solidFill>
              </a:rPr>
              <a:t>Lời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mâm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cỗ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1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599</Words>
  <Application>Microsoft Office PowerPoint</Application>
  <PresentationFormat>On-screen Show (4:3)</PresentationFormat>
  <Paragraphs>66</Paragraphs>
  <Slides>17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 Bich Lan</dc:creator>
  <cp:lastModifiedBy>THANH HUONG</cp:lastModifiedBy>
  <cp:revision>50</cp:revision>
  <dcterms:created xsi:type="dcterms:W3CDTF">2008-01-01T14:48:31Z</dcterms:created>
  <dcterms:modified xsi:type="dcterms:W3CDTF">2023-02-14T15:54:48Z</dcterms:modified>
</cp:coreProperties>
</file>