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79" r:id="rId2"/>
    <p:sldId id="258" r:id="rId3"/>
    <p:sldId id="261" r:id="rId4"/>
    <p:sldId id="288" r:id="rId5"/>
    <p:sldId id="289" r:id="rId6"/>
    <p:sldId id="291" r:id="rId7"/>
    <p:sldId id="262" r:id="rId8"/>
    <p:sldId id="263" r:id="rId9"/>
    <p:sldId id="302" r:id="rId10"/>
  </p:sldIdLst>
  <p:sldSz cx="12192000" cy="6858000"/>
  <p:notesSz cx="6858000" cy="9144000"/>
  <p:embeddedFontLst>
    <p:embeddedFont>
      <p:font typeface="Cambria" pitchFamily="18" charset="0"/>
      <p:regular r:id="rId12"/>
      <p:bold r:id="rId13"/>
      <p:italic r:id="rId14"/>
      <p:boldItalic r:id="rId15"/>
    </p:embeddedFont>
    <p:embeddedFont>
      <p:font typeface="Wingdings 2" pitchFamily="18" charset="2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等线" charset="-122"/>
      <p:regular r:id="rId21"/>
      <p:bold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486"/>
    <a:srgbClr val="F2785B"/>
    <a:srgbClr val="952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60"/>
  </p:normalViewPr>
  <p:slideViewPr>
    <p:cSldViewPr snapToGrid="0">
      <p:cViewPr>
        <p:scale>
          <a:sx n="72" d="100"/>
          <a:sy n="72" d="100"/>
        </p:scale>
        <p:origin x="-43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8024-6B89-4154-9218-F858EE517CC2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015D-BF3B-413C-A6CD-CC4D9065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0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0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0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0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31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2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9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5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9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0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6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2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1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6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04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69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3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8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98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14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4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1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1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5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8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1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3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8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5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4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1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schoolbag】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8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friends】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4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04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home】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1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339" y="6488668"/>
            <a:ext cx="132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UTM Avenida" panose="02040603050506020204" pitchFamily="18" charset="0"/>
              </a:rPr>
              <a:t>MăngNon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UTM Aven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20" r:id="rId2"/>
    <p:sldLayoutId id="2147483817" r:id="rId3"/>
    <p:sldLayoutId id="2147483812" r:id="rId4"/>
    <p:sldLayoutId id="2147483810" r:id="rId5"/>
    <p:sldLayoutId id="2147483809" r:id="rId6"/>
    <p:sldLayoutId id="2147483808" r:id="rId7"/>
    <p:sldLayoutId id="2147483776" r:id="rId8"/>
    <p:sldLayoutId id="2147483769" r:id="rId9"/>
    <p:sldLayoutId id="2147483761" r:id="rId10"/>
    <p:sldLayoutId id="2147483759" r:id="rId11"/>
    <p:sldLayoutId id="2147483758" r:id="rId12"/>
    <p:sldLayoutId id="2147483757" r:id="rId13"/>
    <p:sldLayoutId id="2147483677" r:id="rId14"/>
    <p:sldLayoutId id="2147483676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819" r:id="rId22"/>
    <p:sldLayoutId id="2147483818" r:id="rId23"/>
    <p:sldLayoutId id="2147483816" r:id="rId24"/>
    <p:sldLayoutId id="2147483815" r:id="rId25"/>
    <p:sldLayoutId id="2147483814" r:id="rId26"/>
    <p:sldLayoutId id="2147483813" r:id="rId27"/>
    <p:sldLayoutId id="2147483811" r:id="rId28"/>
    <p:sldLayoutId id="2147483805" r:id="rId29"/>
    <p:sldLayoutId id="2147483804" r:id="rId30"/>
    <p:sldLayoutId id="2147483803" r:id="rId31"/>
    <p:sldLayoutId id="2147483802" r:id="rId32"/>
    <p:sldLayoutId id="2147483801" r:id="rId33"/>
    <p:sldLayoutId id="2147483800" r:id="rId34"/>
    <p:sldLayoutId id="2147483799" r:id="rId35"/>
    <p:sldLayoutId id="2147483798" r:id="rId36"/>
    <p:sldLayoutId id="2147483797" r:id="rId37"/>
    <p:sldLayoutId id="2147483796" r:id="rId38"/>
    <p:sldLayoutId id="2147483795" r:id="rId39"/>
    <p:sldLayoutId id="2147483794" r:id="rId40"/>
    <p:sldLayoutId id="2147483793" r:id="rId41"/>
    <p:sldLayoutId id="2147483792" r:id="rId42"/>
    <p:sldLayoutId id="2147483768" r:id="rId43"/>
    <p:sldLayoutId id="2147483767" r:id="rId44"/>
    <p:sldLayoutId id="2147483766" r:id="rId45"/>
    <p:sldLayoutId id="2147483765" r:id="rId46"/>
    <p:sldLayoutId id="2147483764" r:id="rId47"/>
    <p:sldLayoutId id="2147483763" r:id="rId48"/>
    <p:sldLayoutId id="2147483762" r:id="rId49"/>
    <p:sldLayoutId id="2147483760" r:id="rId50"/>
    <p:sldLayoutId id="2147483726" r:id="rId51"/>
    <p:sldLayoutId id="2147483725" r:id="rId52"/>
    <p:sldLayoutId id="2147483724" r:id="rId53"/>
    <p:sldLayoutId id="2147483709" r:id="rId54"/>
    <p:sldLayoutId id="2147483678" r:id="rId55"/>
    <p:sldLayoutId id="2147483668" r:id="rId56"/>
    <p:sldLayoutId id="2147483669" r:id="rId57"/>
    <p:sldLayoutId id="2147483670" r:id="rId58"/>
    <p:sldLayoutId id="2147483671" r:id="rId59"/>
    <p:sldLayoutId id="2147483672" r:id="rId60"/>
    <p:sldLayoutId id="2147483673" r:id="rId61"/>
    <p:sldLayoutId id="2147483674" r:id="rId6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4CB77D8-BEC9-454A-855D-1F3C9D7C5F81}"/>
              </a:ext>
            </a:extLst>
          </p:cNvPr>
          <p:cNvSpPr txBox="1"/>
          <p:nvPr/>
        </p:nvSpPr>
        <p:spPr>
          <a:xfrm>
            <a:off x="1633800" y="1087244"/>
            <a:ext cx="9463664" cy="140127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Diện</a:t>
            </a:r>
            <a:r>
              <a:rPr kumimoji="0" lang="en-US" altLang="zh-CN" sz="96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0" i="0" u="none" strike="noStrike" kern="1200" cap="none" spc="0" normalizeH="0" baseline="0" noProof="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tích</a:t>
            </a:r>
            <a:endParaRPr kumimoji="0" lang="en-US" altLang="zh-CN" sz="9600" b="0" i="0" u="none" strike="noStrike" kern="1200" cap="none" spc="0" normalizeH="0" baseline="0" noProof="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字魂107号-萌趣欢乐体" panose="00000500000000000000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Hình</a:t>
            </a:r>
            <a:r>
              <a:rPr kumimoji="0" lang="en-US" altLang="zh-CN" sz="9600" b="0" i="0" u="none" strike="noStrike" kern="1200" cap="none" spc="0" normalizeH="0" noProof="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0" i="0" u="none" strike="noStrike" kern="1200" cap="none" spc="0" normalizeH="0" noProof="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bình</a:t>
            </a:r>
            <a:r>
              <a:rPr kumimoji="0" lang="en-US" altLang="zh-CN" sz="9600" b="0" i="0" u="none" strike="noStrike" kern="1200" cap="none" spc="0" normalizeH="0" noProof="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0" i="0" u="none" strike="noStrike" kern="1200" cap="none" spc="0" normalizeH="0" noProof="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hành</a:t>
            </a:r>
            <a:endParaRPr kumimoji="0" lang="zh-CN" altLang="en-US" sz="96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" name="AutoShape 4" descr="Vector Illustration Of Mathematics Triangle Ruler And Triangle, Plot,  Diagram Transparent Png – Pngset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Parallelogram Png - Red Parallelogram Clipart (#1156801) - Pi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0000" l="0" r="9875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619">
            <a:off x="264435" y="1775571"/>
            <a:ext cx="1140416" cy="114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Parallelogram - Cartoon Parallelogram Clipart - Free Transparent PNG  Clipart Images Downloa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8" b="98919" l="3452" r="98333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195">
            <a:off x="11119886" y="1777763"/>
            <a:ext cx="1207074" cy="10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xmlns="" id="{04CB77D8-BEC9-454A-855D-1F3C9D7C5F81}"/>
              </a:ext>
            </a:extLst>
          </p:cNvPr>
          <p:cNvSpPr txBox="1"/>
          <p:nvPr/>
        </p:nvSpPr>
        <p:spPr>
          <a:xfrm>
            <a:off x="1721103" y="1087539"/>
            <a:ext cx="9463664" cy="140127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Diện</a:t>
            </a:r>
            <a:r>
              <a:rPr kumimoji="0" lang="en-US" altLang="zh-CN" sz="96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tích</a:t>
            </a:r>
            <a:endParaRPr kumimoji="0" lang="en-US" altLang="zh-CN" sz="9600" b="0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字魂107号-萌趣欢乐体" panose="00000500000000000000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Hình</a:t>
            </a:r>
            <a:r>
              <a:rPr kumimoji="0" lang="en-US" altLang="zh-CN" sz="9600" b="0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0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bình</a:t>
            </a:r>
            <a:r>
              <a:rPr kumimoji="0" lang="en-US" altLang="zh-CN" sz="9600" b="0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0" i="0" u="none" strike="noStrike" kern="1200" cap="none" spc="0" normalizeH="0" noProof="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hành</a:t>
            </a:r>
            <a:endParaRPr kumimoji="0" lang="zh-CN" altLang="en-US" sz="9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11" name="组合 1"/>
          <p:cNvGrpSpPr/>
          <p:nvPr/>
        </p:nvGrpSpPr>
        <p:grpSpPr>
          <a:xfrm>
            <a:off x="3761800" y="423949"/>
            <a:ext cx="4668401" cy="1681957"/>
            <a:chOff x="402363" y="1627315"/>
            <a:chExt cx="6341986" cy="2037384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xmlns="" id="{01C0BF9A-299F-4522-A16C-9B7BE0199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402363" y="1627315"/>
              <a:ext cx="6341986" cy="2037384"/>
            </a:xfrm>
            <a:prstGeom prst="rect">
              <a:avLst/>
            </a:prstGeom>
          </p:spPr>
        </p:pic>
        <p:sp>
          <p:nvSpPr>
            <p:cNvPr id="13" name="文本框 15">
              <a:extLst>
                <a:ext uri="{FF2B5EF4-FFF2-40B4-BE49-F238E27FC236}">
                  <a16:creationId xmlns:a16="http://schemas.microsoft.com/office/drawing/2014/main" xmlns="" id="{2D31349A-E2E8-46A1-827C-ED6F5B75F0D3}"/>
                </a:ext>
              </a:extLst>
            </p:cNvPr>
            <p:cNvSpPr txBox="1"/>
            <p:nvPr/>
          </p:nvSpPr>
          <p:spPr>
            <a:xfrm>
              <a:off x="1432945" y="2030861"/>
              <a:ext cx="4280819" cy="123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 smtClean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F2785B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Toán</a:t>
              </a:r>
              <a:r>
                <a:rPr kumimoji="0" lang="en-US" altLang="zh-CN" sz="6000" b="1" i="0" u="none" strike="noStrike" kern="1200" cap="none" spc="0" normalizeH="0" noProof="0" dirty="0" smtClean="0">
                  <a:ln>
                    <a:solidFill>
                      <a:schemeClr val="tx1"/>
                    </a:solidFill>
                    <a:prstDash val="dash"/>
                  </a:ln>
                  <a:solidFill>
                    <a:srgbClr val="F2785B"/>
                  </a:solidFill>
                  <a:effectLst/>
                  <a:uLnTx/>
                  <a:uFillTx/>
                  <a:latin typeface="UTM Showcard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4</a:t>
              </a:r>
              <a:endParaRPr kumimoji="0" lang="zh-CN" altLang="en-US" sz="6000" b="1" i="0" u="none" strike="noStrike" kern="1200" cap="none" spc="0" normalizeH="0" baseline="0" noProof="0" dirty="0">
                <a:ln>
                  <a:solidFill>
                    <a:schemeClr val="tx1"/>
                  </a:solidFill>
                  <a:prstDash val="dash"/>
                </a:ln>
                <a:solidFill>
                  <a:srgbClr val="F2785B"/>
                </a:solidFill>
                <a:effectLst/>
                <a:uLnTx/>
                <a:uFillTx/>
                <a:latin typeface="UTM Showcard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3" y="-554471"/>
            <a:ext cx="849306" cy="14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4EA4A97-9380-4CFB-94CE-491C76F8A076}"/>
              </a:ext>
            </a:extLst>
          </p:cNvPr>
          <p:cNvSpPr txBox="1"/>
          <p:nvPr/>
        </p:nvSpPr>
        <p:spPr>
          <a:xfrm>
            <a:off x="4417060" y="3640119"/>
            <a:ext cx="2591494" cy="1464231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Yêu</a:t>
            </a:r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cầu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cần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đạt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UTM Cookies" panose="02040603050506020204" pitchFamily="18" charset="0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46BEA15B-986A-413B-A742-B07DA186D017}"/>
              </a:ext>
            </a:extLst>
          </p:cNvPr>
          <p:cNvGrpSpPr/>
          <p:nvPr/>
        </p:nvGrpSpPr>
        <p:grpSpPr>
          <a:xfrm>
            <a:off x="734208" y="-19335"/>
            <a:ext cx="5281365" cy="2996371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0D3AE2A9-3D2E-4F9D-AFD5-63B98BA89820}"/>
                </a:ext>
              </a:extLst>
            </p:cNvPr>
            <p:cNvSpPr txBox="1"/>
            <p:nvPr/>
          </p:nvSpPr>
          <p:spPr>
            <a:xfrm>
              <a:off x="1440342" y="1373200"/>
              <a:ext cx="3974150" cy="7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Kiến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thức</a:t>
              </a:r>
              <a:endPara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zh-CN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r>
                <a:rPr 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Nắm </a:t>
              </a:r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được công thức và quy tắc tính diện tích hình bình hành</a:t>
              </a:r>
              <a:r>
                <a:rPr 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F95C628-FAE2-4F24-83E4-645239543AEC}"/>
              </a:ext>
            </a:extLst>
          </p:cNvPr>
          <p:cNvGrpSpPr/>
          <p:nvPr/>
        </p:nvGrpSpPr>
        <p:grpSpPr>
          <a:xfrm>
            <a:off x="4769566" y="-581618"/>
            <a:ext cx="7454768" cy="4003097"/>
            <a:chOff x="5277428" y="833636"/>
            <a:chExt cx="6263130" cy="269099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8E140192-F437-44E9-9CDE-EBD056220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39741" r="927" b="41630"/>
            <a:stretch/>
          </p:blipFill>
          <p:spPr>
            <a:xfrm>
              <a:off x="5277428" y="833636"/>
              <a:ext cx="6263130" cy="269099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C6D173A-F9FB-4457-B999-E235BF3CCA96}"/>
                </a:ext>
              </a:extLst>
            </p:cNvPr>
            <p:cNvSpPr txBox="1"/>
            <p:nvPr/>
          </p:nvSpPr>
          <p:spPr>
            <a:xfrm>
              <a:off x="6192342" y="1550833"/>
              <a:ext cx="4544301" cy="138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02. </a:t>
              </a:r>
              <a:r>
                <a:rPr kumimoji="0" lang="en-US" altLang="zh-CN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Kĩ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năng</a:t>
              </a:r>
              <a:endPara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- Biết cách tính diện tích hình bình hành.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- Vận dụng giải các bài toán liên quan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C2728A2E-CFA4-445B-8095-7A06B772F462}"/>
              </a:ext>
            </a:extLst>
          </p:cNvPr>
          <p:cNvGrpSpPr/>
          <p:nvPr/>
        </p:nvGrpSpPr>
        <p:grpSpPr>
          <a:xfrm>
            <a:off x="-316000" y="1623310"/>
            <a:ext cx="5161588" cy="3822938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484B547-3292-4DD5-B0E0-C13733D3035D}"/>
                </a:ext>
              </a:extLst>
            </p:cNvPr>
            <p:cNvSpPr txBox="1"/>
            <p:nvPr/>
          </p:nvSpPr>
          <p:spPr>
            <a:xfrm>
              <a:off x="2475657" y="3231650"/>
              <a:ext cx="3489285" cy="77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03. </a:t>
              </a:r>
              <a:r>
                <a:rPr kumimoji="0" lang="en-US" altLang="zh-CN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Phẩm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chất</a:t>
              </a:r>
              <a:endPara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952B81"/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Tích cực, tự giác học bài, trình bày bài sạch sẽ, khoa học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FADC430-F707-48A9-8D41-EBBB27A89DE6}"/>
              </a:ext>
            </a:extLst>
          </p:cNvPr>
          <p:cNvGrpSpPr/>
          <p:nvPr/>
        </p:nvGrpSpPr>
        <p:grpSpPr>
          <a:xfrm>
            <a:off x="6879210" y="2217693"/>
            <a:ext cx="5771854" cy="3631126"/>
            <a:chOff x="6174154" y="2649601"/>
            <a:chExt cx="4242361" cy="363112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174154" y="2649601"/>
              <a:ext cx="4242361" cy="363112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E8A71FC-B7A7-4D3B-B02B-2677E1E208B5}"/>
                </a:ext>
              </a:extLst>
            </p:cNvPr>
            <p:cNvSpPr txBox="1"/>
            <p:nvPr/>
          </p:nvSpPr>
          <p:spPr>
            <a:xfrm>
              <a:off x="6836583" y="3696041"/>
              <a:ext cx="294171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04. </a:t>
              </a:r>
              <a:r>
                <a:rPr lang="en-US" altLang="zh-CN" sz="3200" dirty="0" err="1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Năng</a:t>
              </a:r>
              <a:r>
                <a: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lang="en-US" altLang="zh-CN" sz="3200" dirty="0" err="1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lực</a:t>
              </a:r>
              <a:endPara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Năng lực tự học, NL giải quyết vấn đề và sáng tạo, NL tư duy - lập luận logic.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8"/>
          <a:srcRect l="13204" r="9411"/>
          <a:stretch/>
        </p:blipFill>
        <p:spPr>
          <a:xfrm>
            <a:off x="1144981" y="4600346"/>
            <a:ext cx="1636452" cy="2114700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288665" y="1733414"/>
            <a:ext cx="2335153" cy="233515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6569" y="4399462"/>
            <a:ext cx="2589508" cy="2589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1465" y="6530380"/>
            <a:ext cx="151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M Edwardian" panose="02040603050506020204" pitchFamily="18" charset="0"/>
              </a:rPr>
              <a:t>Hồng Linh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906833" y="1496830"/>
            <a:ext cx="5137638" cy="1745403"/>
          </a:xfrm>
          <a:prstGeom prst="parallelogram">
            <a:avLst>
              <a:gd name="adj" fmla="val 671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 Box 26"/>
          <p:cNvSpPr txBox="1">
            <a:spLocks noChangeArrowheads="1"/>
          </p:cNvSpPr>
          <p:nvPr/>
        </p:nvSpPr>
        <p:spPr bwMode="auto">
          <a:xfrm>
            <a:off x="1524000" y="563880"/>
            <a:ext cx="914400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37259" y="3479561"/>
            <a:ext cx="3877863" cy="3877863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783133" y="103243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8202733" y="110863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6831133" y="316603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487733" y="308983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>
            <a:off x="2944933" y="331843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6831133" y="324223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Line 10"/>
          <p:cNvSpPr>
            <a:spLocks noChangeShapeType="1"/>
          </p:cNvSpPr>
          <p:nvPr/>
        </p:nvSpPr>
        <p:spPr bwMode="auto">
          <a:xfrm>
            <a:off x="2944933" y="3623234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1"/>
          <p:cNvSpPr>
            <a:spLocks noChangeArrowheads="1"/>
          </p:cNvSpPr>
          <p:nvPr/>
        </p:nvSpPr>
        <p:spPr bwMode="auto">
          <a:xfrm>
            <a:off x="3630733" y="3623234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00000"/>
                </a:solidFill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dài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đáy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2335333" y="4471939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</a:rPr>
              <a:t>*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</a:rPr>
              <a:t>Kẻ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</a:rPr>
              <a:t> AH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</a:rPr>
              <a:t>vuông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</a:rPr>
              <a:t>góc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</a:rPr>
              <a:t>với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</a:rPr>
              <a:t> DC.</a:t>
            </a:r>
          </a:p>
        </p:txBody>
      </p:sp>
      <p:sp>
        <p:nvSpPr>
          <p:cNvPr id="105" name="Line 14"/>
          <p:cNvSpPr>
            <a:spLocks noChangeShapeType="1"/>
          </p:cNvSpPr>
          <p:nvPr/>
        </p:nvSpPr>
        <p:spPr bwMode="auto">
          <a:xfrm flipH="1">
            <a:off x="4046037" y="1584006"/>
            <a:ext cx="2931" cy="166542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Line 15"/>
          <p:cNvSpPr>
            <a:spLocks noChangeShapeType="1"/>
          </p:cNvSpPr>
          <p:nvPr/>
        </p:nvSpPr>
        <p:spPr bwMode="auto">
          <a:xfrm>
            <a:off x="4081208" y="301363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Line 16"/>
          <p:cNvSpPr>
            <a:spLocks noChangeShapeType="1"/>
          </p:cNvSpPr>
          <p:nvPr/>
        </p:nvSpPr>
        <p:spPr bwMode="auto">
          <a:xfrm>
            <a:off x="4312738" y="301363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17"/>
          <p:cNvSpPr txBox="1">
            <a:spLocks noChangeArrowheads="1"/>
          </p:cNvSpPr>
          <p:nvPr/>
        </p:nvSpPr>
        <p:spPr bwMode="auto">
          <a:xfrm>
            <a:off x="4087933" y="3166034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109" name="Rectangle 18"/>
          <p:cNvSpPr>
            <a:spLocks noChangeArrowheads="1"/>
          </p:cNvSpPr>
          <p:nvPr/>
        </p:nvSpPr>
        <p:spPr bwMode="auto">
          <a:xfrm>
            <a:off x="4076209" y="2124264"/>
            <a:ext cx="1654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C00000"/>
                </a:solidFill>
              </a:rPr>
              <a:t>Chiều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cao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/>
        </p:nvSpPr>
        <p:spPr bwMode="auto">
          <a:xfrm>
            <a:off x="2335333" y="4852939"/>
            <a:ext cx="7924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70C0"/>
                </a:solidFill>
              </a:rPr>
              <a:t>* </a:t>
            </a:r>
            <a:r>
              <a:rPr lang="en-US" altLang="en-US" sz="2400" b="1" dirty="0">
                <a:solidFill>
                  <a:srgbClr val="0070C0"/>
                </a:solidFill>
              </a:rPr>
              <a:t>DC </a:t>
            </a:r>
            <a:r>
              <a:rPr lang="en-US" altLang="en-US" sz="2400" b="1" dirty="0" err="1">
                <a:solidFill>
                  <a:srgbClr val="0070C0"/>
                </a:solidFill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đáy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hình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bình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hành</a:t>
            </a:r>
            <a:r>
              <a:rPr lang="en-US" altLang="en-US" sz="2400" b="1" dirty="0">
                <a:solidFill>
                  <a:srgbClr val="0070C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* </a:t>
            </a:r>
            <a:r>
              <a:rPr lang="en-US" altLang="en-US" sz="2400" b="1" dirty="0" err="1">
                <a:solidFill>
                  <a:srgbClr val="0070C0"/>
                </a:solidFill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dài</a:t>
            </a:r>
            <a:r>
              <a:rPr lang="en-US" altLang="en-US" sz="2400" b="1" dirty="0">
                <a:solidFill>
                  <a:srgbClr val="0070C0"/>
                </a:solidFill>
              </a:rPr>
              <a:t> AH </a:t>
            </a:r>
            <a:r>
              <a:rPr lang="en-US" altLang="en-US" sz="2400" b="1" dirty="0" err="1">
                <a:solidFill>
                  <a:srgbClr val="0070C0"/>
                </a:solidFill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chiều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cao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hình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bình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hành</a:t>
            </a:r>
            <a:r>
              <a:rPr lang="en-US" altLang="en-US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3" name="AutoShape 12"/>
          <p:cNvSpPr>
            <a:spLocks noChangeArrowheads="1"/>
          </p:cNvSpPr>
          <p:nvPr/>
        </p:nvSpPr>
        <p:spPr bwMode="auto">
          <a:xfrm>
            <a:off x="6885585" y="1297854"/>
            <a:ext cx="838200" cy="1905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2785B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22721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/>
      <p:bldP spid="96" grpId="0"/>
      <p:bldP spid="97" grpId="0"/>
      <p:bldP spid="98" grpId="0"/>
      <p:bldP spid="104" grpId="0"/>
      <p:bldP spid="108" grpId="0"/>
      <p:bldP spid="103" grpId="0" animBg="1"/>
      <p:bldP spid="103" grpId="1" animBg="1"/>
      <p:bldP spid="10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037259" y="3479561"/>
            <a:ext cx="3877863" cy="3877863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 Box 8"/>
          <p:cNvSpPr txBox="1">
            <a:spLocks noChangeArrowheads="1"/>
          </p:cNvSpPr>
          <p:nvPr/>
        </p:nvSpPr>
        <p:spPr bwMode="auto">
          <a:xfrm>
            <a:off x="3542663" y="4473390"/>
            <a:ext cx="69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7186640" y="4554072"/>
            <a:ext cx="69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8343263" y="233979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8" name="Text Box 11"/>
          <p:cNvSpPr txBox="1">
            <a:spLocks noChangeArrowheads="1"/>
          </p:cNvSpPr>
          <p:nvPr/>
        </p:nvSpPr>
        <p:spPr bwMode="auto">
          <a:xfrm>
            <a:off x="4685663" y="2415990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" name="Text Box 12"/>
          <p:cNvSpPr txBox="1">
            <a:spLocks noChangeArrowheads="1"/>
          </p:cNvSpPr>
          <p:nvPr/>
        </p:nvSpPr>
        <p:spPr bwMode="auto">
          <a:xfrm>
            <a:off x="4761863" y="4701990"/>
            <a:ext cx="69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00" name="Text Box 13"/>
          <p:cNvSpPr txBox="1">
            <a:spLocks noChangeArrowheads="1"/>
          </p:cNvSpPr>
          <p:nvPr/>
        </p:nvSpPr>
        <p:spPr bwMode="auto">
          <a:xfrm>
            <a:off x="8495663" y="4397189"/>
            <a:ext cx="1008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grpSp>
        <p:nvGrpSpPr>
          <p:cNvPr id="102" name="Group 20"/>
          <p:cNvGrpSpPr>
            <a:grpSpLocks/>
          </p:cNvGrpSpPr>
          <p:nvPr/>
        </p:nvGrpSpPr>
        <p:grpSpPr bwMode="auto">
          <a:xfrm>
            <a:off x="2971800" y="571502"/>
            <a:ext cx="7696200" cy="1459522"/>
            <a:chOff x="912" y="1056"/>
            <a:chExt cx="3744" cy="66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3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665"/>
            </a:xfrm>
            <a:prstGeom prst="round2Same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Rectangle 22"/>
            <p:cNvSpPr>
              <a:spLocks noChangeArrowheads="1"/>
            </p:cNvSpPr>
            <p:nvPr/>
          </p:nvSpPr>
          <p:spPr bwMode="auto">
            <a:xfrm>
              <a:off x="1103" y="1139"/>
              <a:ext cx="3362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i="1" dirty="0" err="1">
                  <a:solidFill>
                    <a:schemeClr val="bg2">
                      <a:lumMod val="25000"/>
                    </a:schemeClr>
                  </a:solidFill>
                </a:rPr>
                <a:t>Hãy</a:t>
              </a:r>
              <a:r>
                <a:rPr lang="en-US" altLang="en-US" sz="2800" b="1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cắt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phần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hình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tam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giác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ADH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rồi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ghép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để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 smtClean="0">
                  <a:solidFill>
                    <a:schemeClr val="bg2">
                      <a:lumMod val="25000"/>
                    </a:schemeClr>
                  </a:solidFill>
                </a:rPr>
                <a:t>thành</a:t>
              </a:r>
              <a:r>
                <a:rPr lang="en-US" altLang="en-US" sz="2800" b="1" i="1" dirty="0" smtClean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>
                  <a:solidFill>
                    <a:schemeClr val="bg2">
                      <a:lumMod val="25000"/>
                    </a:schemeClr>
                  </a:solidFill>
                </a:rPr>
                <a:t>hình</a:t>
              </a:r>
              <a:r>
                <a:rPr lang="en-US" altLang="en-US" sz="2800" b="1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>
                  <a:solidFill>
                    <a:schemeClr val="bg2">
                      <a:lumMod val="25000"/>
                    </a:schemeClr>
                  </a:solidFill>
                </a:rPr>
                <a:t>chữ</a:t>
              </a:r>
              <a:r>
                <a:rPr lang="en-US" altLang="en-US" sz="2800" b="1" i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US" altLang="en-US" sz="2800" b="1" i="1" dirty="0" err="1">
                  <a:solidFill>
                    <a:schemeClr val="bg2">
                      <a:lumMod val="25000"/>
                    </a:schemeClr>
                  </a:solidFill>
                </a:rPr>
                <a:t>nhật</a:t>
              </a:r>
              <a:r>
                <a:rPr lang="en-US" altLang="en-US" sz="2800" b="1" i="1" dirty="0">
                  <a:solidFill>
                    <a:schemeClr val="bg2">
                      <a:lumMod val="25000"/>
                    </a:schemeClr>
                  </a:solidFill>
                </a:rPr>
                <a:t> ABIH</a:t>
              </a:r>
            </a:p>
          </p:txBody>
        </p:sp>
      </p:grpSp>
      <p:sp>
        <p:nvSpPr>
          <p:cNvPr id="105" name="Freeform 23"/>
          <p:cNvSpPr>
            <a:spLocks/>
          </p:cNvSpPr>
          <p:nvPr/>
        </p:nvSpPr>
        <p:spPr bwMode="auto">
          <a:xfrm>
            <a:off x="4990462" y="2873189"/>
            <a:ext cx="3505200" cy="16764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6 h 864"/>
              <a:gd name="T4" fmla="*/ 2147483646 w 1728"/>
              <a:gd name="T5" fmla="*/ 2147483646 h 864"/>
              <a:gd name="T6" fmla="*/ 2147483646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785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reeform 24"/>
          <p:cNvSpPr>
            <a:spLocks/>
          </p:cNvSpPr>
          <p:nvPr/>
        </p:nvSpPr>
        <p:spPr bwMode="auto">
          <a:xfrm>
            <a:off x="3923662" y="2873189"/>
            <a:ext cx="1066800" cy="1676400"/>
          </a:xfrm>
          <a:custGeom>
            <a:avLst/>
            <a:gdLst>
              <a:gd name="T0" fmla="*/ 2147483646 w 528"/>
              <a:gd name="T1" fmla="*/ 0 h 864"/>
              <a:gd name="T2" fmla="*/ 0 w 528"/>
              <a:gd name="T3" fmla="*/ 2147483646 h 864"/>
              <a:gd name="T4" fmla="*/ 2147483646 w 528"/>
              <a:gd name="T5" fmla="*/ 2147483646 h 864"/>
              <a:gd name="T6" fmla="*/ 2147483646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 rot="16200000">
            <a:off x="4449919" y="4785333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FF0000"/>
                </a:solidFill>
                <a:sym typeface="Wingdings 2" panose="05020102010507070707" pitchFamily="18" charset="2"/>
              </a:rPr>
              <a:t></a:t>
            </a:r>
          </a:p>
        </p:txBody>
      </p:sp>
    </p:spTree>
    <p:extLst>
      <p:ext uri="{BB962C8B-B14F-4D97-AF65-F5344CB8AC3E}">
        <p14:creationId xmlns:p14="http://schemas.microsoft.com/office/powerpoint/2010/main" val="25038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037 L 0.00378 -0.389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0.02547 C -0.0108 0.08496 -0.02395 0.14422 0.01316 0.17477 C 0.0517 0.20695 0.18946 0.24746 0.23477 0.21412 C 0.28034 0.18426 0.27761 0.03241 0.28737 -0.00023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87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9" grpId="0"/>
      <p:bldP spid="100" grpId="0"/>
      <p:bldP spid="107" grpId="0"/>
      <p:bldP spid="107" grpId="1"/>
      <p:bldP spid="10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图片 17">
            <a:extLst>
              <a:ext uri="{FF2B5EF4-FFF2-40B4-BE49-F238E27FC236}">
                <a16:creationId xmlns:a16="http://schemas.microsoft.com/office/drawing/2014/main" xmlns="" id="{3DAE1D39-8D6A-4916-A713-B6D13EE75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35" y="3698217"/>
            <a:ext cx="3783315" cy="3783315"/>
          </a:xfrm>
          <a:prstGeom prst="rect">
            <a:avLst/>
          </a:prstGeom>
        </p:spPr>
      </p:pic>
      <p:sp>
        <p:nvSpPr>
          <p:cNvPr id="96" name="Freeform 4"/>
          <p:cNvSpPr>
            <a:spLocks/>
          </p:cNvSpPr>
          <p:nvPr/>
        </p:nvSpPr>
        <p:spPr bwMode="auto">
          <a:xfrm>
            <a:off x="2380130" y="773723"/>
            <a:ext cx="2605088" cy="16002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6 h 864"/>
              <a:gd name="T4" fmla="*/ 2147483646 w 1728"/>
              <a:gd name="T5" fmla="*/ 2147483646 h 864"/>
              <a:gd name="T6" fmla="*/ 2147483646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Freeform 5"/>
          <p:cNvSpPr>
            <a:spLocks/>
          </p:cNvSpPr>
          <p:nvPr/>
        </p:nvSpPr>
        <p:spPr bwMode="auto">
          <a:xfrm>
            <a:off x="5732931" y="773723"/>
            <a:ext cx="2606675" cy="16002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6 h 864"/>
              <a:gd name="T4" fmla="*/ 2147483646 w 1728"/>
              <a:gd name="T5" fmla="*/ 2147483646 h 864"/>
              <a:gd name="T6" fmla="*/ 2147483646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Freeform 6"/>
          <p:cNvSpPr>
            <a:spLocks/>
          </p:cNvSpPr>
          <p:nvPr/>
        </p:nvSpPr>
        <p:spPr bwMode="auto">
          <a:xfrm>
            <a:off x="7552765" y="773723"/>
            <a:ext cx="762000" cy="1600200"/>
          </a:xfrm>
          <a:custGeom>
            <a:avLst/>
            <a:gdLst>
              <a:gd name="T0" fmla="*/ 1099704545 w 528"/>
              <a:gd name="T1" fmla="*/ 0 h 864"/>
              <a:gd name="T2" fmla="*/ 0 w 528"/>
              <a:gd name="T3" fmla="*/ 2147483646 h 864"/>
              <a:gd name="T4" fmla="*/ 1099704545 w 528"/>
              <a:gd name="T5" fmla="*/ 2147483646 h 864"/>
              <a:gd name="T6" fmla="*/ 1099704545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1846730" y="54512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4818531" y="468924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4208930" y="229772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1160930" y="222152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2227730" y="2373924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4" name="Rectangle 12"/>
          <p:cNvSpPr>
            <a:spLocks noChangeArrowheads="1"/>
          </p:cNvSpPr>
          <p:nvPr/>
        </p:nvSpPr>
        <p:spPr bwMode="auto">
          <a:xfrm>
            <a:off x="8476131" y="2297724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105" name="Rectangle 13"/>
          <p:cNvSpPr>
            <a:spLocks noChangeArrowheads="1"/>
          </p:cNvSpPr>
          <p:nvPr/>
        </p:nvSpPr>
        <p:spPr bwMode="auto">
          <a:xfrm>
            <a:off x="8399931" y="468924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06" name="Rectangle 14"/>
          <p:cNvSpPr>
            <a:spLocks noChangeArrowheads="1"/>
          </p:cNvSpPr>
          <p:nvPr/>
        </p:nvSpPr>
        <p:spPr bwMode="auto">
          <a:xfrm>
            <a:off x="5275730" y="46892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5199531" y="2145324"/>
            <a:ext cx="91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8" name="Line 16"/>
          <p:cNvSpPr>
            <a:spLocks noChangeShapeType="1"/>
          </p:cNvSpPr>
          <p:nvPr/>
        </p:nvSpPr>
        <p:spPr bwMode="auto">
          <a:xfrm>
            <a:off x="1618130" y="237392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ine 17"/>
          <p:cNvSpPr>
            <a:spLocks noChangeShapeType="1"/>
          </p:cNvSpPr>
          <p:nvPr/>
        </p:nvSpPr>
        <p:spPr bwMode="auto">
          <a:xfrm flipH="1">
            <a:off x="4208930" y="237392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Line 18"/>
          <p:cNvSpPr>
            <a:spLocks noChangeShapeType="1"/>
          </p:cNvSpPr>
          <p:nvPr/>
        </p:nvSpPr>
        <p:spPr bwMode="auto">
          <a:xfrm>
            <a:off x="5732930" y="229772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Line 19"/>
          <p:cNvSpPr>
            <a:spLocks noChangeShapeType="1"/>
          </p:cNvSpPr>
          <p:nvPr/>
        </p:nvSpPr>
        <p:spPr bwMode="auto">
          <a:xfrm>
            <a:off x="8323730" y="237392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Line 20"/>
          <p:cNvSpPr>
            <a:spLocks noChangeShapeType="1"/>
          </p:cNvSpPr>
          <p:nvPr/>
        </p:nvSpPr>
        <p:spPr bwMode="auto">
          <a:xfrm>
            <a:off x="1618131" y="2831123"/>
            <a:ext cx="2606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Line 21"/>
          <p:cNvSpPr>
            <a:spLocks noChangeShapeType="1"/>
          </p:cNvSpPr>
          <p:nvPr/>
        </p:nvSpPr>
        <p:spPr bwMode="auto">
          <a:xfrm>
            <a:off x="5732931" y="2754923"/>
            <a:ext cx="2606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22"/>
          <p:cNvSpPr>
            <a:spLocks noChangeArrowheads="1"/>
          </p:cNvSpPr>
          <p:nvPr/>
        </p:nvSpPr>
        <p:spPr bwMode="auto">
          <a:xfrm>
            <a:off x="2608730" y="26787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5" name="Rectangle 23"/>
          <p:cNvSpPr>
            <a:spLocks noChangeArrowheads="1"/>
          </p:cNvSpPr>
          <p:nvPr/>
        </p:nvSpPr>
        <p:spPr bwMode="auto">
          <a:xfrm>
            <a:off x="6875930" y="26787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6" name="Rectangle 24"/>
          <p:cNvSpPr>
            <a:spLocks noChangeArrowheads="1"/>
          </p:cNvSpPr>
          <p:nvPr/>
        </p:nvSpPr>
        <p:spPr bwMode="auto">
          <a:xfrm>
            <a:off x="2456330" y="1383324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5275730" y="1230924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18" name="Rectangle 26"/>
          <p:cNvSpPr>
            <a:spLocks noChangeArrowheads="1"/>
          </p:cNvSpPr>
          <p:nvPr/>
        </p:nvSpPr>
        <p:spPr bwMode="auto">
          <a:xfrm>
            <a:off x="2380130" y="2145324"/>
            <a:ext cx="228600" cy="2270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5732930" y="2145324"/>
            <a:ext cx="304800" cy="2270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1618130" y="2983524"/>
            <a:ext cx="2606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srgbClr val="FF0000"/>
                </a:solidFill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xét</a:t>
            </a:r>
            <a:r>
              <a:rPr lang="en-US" altLang="en-US" sz="28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1" name="Rectangle 29"/>
          <p:cNvSpPr>
            <a:spLocks noChangeArrowheads="1"/>
          </p:cNvSpPr>
          <p:nvPr/>
        </p:nvSpPr>
        <p:spPr bwMode="auto">
          <a:xfrm>
            <a:off x="732963" y="3549240"/>
            <a:ext cx="744588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chemeClr val="bg2">
                    <a:lumMod val="25000"/>
                  </a:schemeClr>
                </a:solidFill>
              </a:rPr>
              <a:t>Diện</a:t>
            </a: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25000"/>
                  </a:schemeClr>
                </a:solidFill>
              </a:rPr>
              <a:t>tích</a:t>
            </a: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</a:rPr>
              <a:t> HCN ABIH………… </a:t>
            </a:r>
            <a:r>
              <a:rPr lang="en-US" altLang="en-US" sz="2400" b="1" dirty="0" err="1">
                <a:solidFill>
                  <a:schemeClr val="bg2">
                    <a:lumMod val="25000"/>
                  </a:schemeClr>
                </a:solidFill>
              </a:rPr>
              <a:t>diện</a:t>
            </a: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25000"/>
                  </a:schemeClr>
                </a:solidFill>
              </a:rPr>
              <a:t>tích</a:t>
            </a: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</a:rPr>
              <a:t> HBH ABCD.</a:t>
            </a:r>
          </a:p>
        </p:txBody>
      </p:sp>
      <p:sp>
        <p:nvSpPr>
          <p:cNvPr id="122" name="Rectangle 30"/>
          <p:cNvSpPr>
            <a:spLocks noChangeArrowheads="1"/>
          </p:cNvSpPr>
          <p:nvPr/>
        </p:nvSpPr>
        <p:spPr bwMode="auto">
          <a:xfrm>
            <a:off x="3904131" y="347929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bằng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" name="Rectangle 31"/>
          <p:cNvSpPr>
            <a:spLocks noChangeArrowheads="1"/>
          </p:cNvSpPr>
          <p:nvPr/>
        </p:nvSpPr>
        <p:spPr bwMode="auto">
          <a:xfrm>
            <a:off x="488069" y="4043968"/>
            <a:ext cx="1017096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</a:rPr>
              <a:t>Chiều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</a:rPr>
              <a:t>dài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 HCN ABIH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</a:rPr>
              <a:t>bằng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…….…………………</a:t>
            </a:r>
            <a:r>
              <a:rPr lang="en-US" alt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HBH ABCD.</a:t>
            </a: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auto">
          <a:xfrm>
            <a:off x="4577230" y="3970182"/>
            <a:ext cx="2781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độ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dài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đáy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DC ( a)</a:t>
            </a:r>
          </a:p>
        </p:txBody>
      </p:sp>
      <p:sp>
        <p:nvSpPr>
          <p:cNvPr id="125" name="Rectangle 33"/>
          <p:cNvSpPr>
            <a:spLocks noChangeArrowheads="1"/>
          </p:cNvSpPr>
          <p:nvPr/>
        </p:nvSpPr>
        <p:spPr bwMode="auto">
          <a:xfrm>
            <a:off x="500359" y="4537913"/>
            <a:ext cx="911942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</a:rPr>
              <a:t>Chiều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</a:rPr>
              <a:t>rộng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 HCN ABIH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…………………  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</a:rPr>
              <a:t> HBH ABCD.</a:t>
            </a:r>
          </a:p>
        </p:txBody>
      </p:sp>
      <p:sp>
        <p:nvSpPr>
          <p:cNvPr id="126" name="Rectangle 34"/>
          <p:cNvSpPr>
            <a:spLocks noChangeArrowheads="1"/>
          </p:cNvSpPr>
          <p:nvPr/>
        </p:nvSpPr>
        <p:spPr bwMode="auto">
          <a:xfrm>
            <a:off x="4823410" y="4456490"/>
            <a:ext cx="2396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chiều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cao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( h )</a:t>
            </a:r>
          </a:p>
        </p:txBody>
      </p:sp>
      <p:sp>
        <p:nvSpPr>
          <p:cNvPr id="127" name="Rectangle 35"/>
          <p:cNvSpPr>
            <a:spLocks noChangeArrowheads="1"/>
          </p:cNvSpPr>
          <p:nvPr/>
        </p:nvSpPr>
        <p:spPr bwMode="auto">
          <a:xfrm>
            <a:off x="1563917" y="5002030"/>
            <a:ext cx="532177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C00000"/>
                </a:solidFill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</a:rPr>
              <a:t>Diện</a:t>
            </a:r>
            <a:r>
              <a:rPr lang="en-US" altLang="en-US" sz="2800" b="1" i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</a:rPr>
              <a:t>tích</a:t>
            </a:r>
            <a:r>
              <a:rPr lang="en-US" altLang="en-US" sz="2800" b="1" i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</a:rPr>
              <a:t>chữ</a:t>
            </a:r>
            <a:r>
              <a:rPr lang="en-US" altLang="en-US" sz="2800" b="1" i="1" dirty="0">
                <a:solidFill>
                  <a:srgbClr val="C00000"/>
                </a:solidFill>
              </a:rPr>
              <a:t>  </a:t>
            </a:r>
            <a:r>
              <a:rPr lang="en-US" altLang="en-US" sz="2800" b="1" i="1" dirty="0" err="1">
                <a:solidFill>
                  <a:srgbClr val="C00000"/>
                </a:solidFill>
              </a:rPr>
              <a:t>nhật</a:t>
            </a:r>
            <a:r>
              <a:rPr lang="en-US" altLang="en-US" sz="2800" b="1" i="1" dirty="0">
                <a:solidFill>
                  <a:srgbClr val="C00000"/>
                </a:solidFill>
              </a:rPr>
              <a:t> ABIH </a:t>
            </a:r>
            <a:r>
              <a:rPr lang="en-US" altLang="en-US" sz="2800" b="1" i="1" dirty="0" err="1">
                <a:solidFill>
                  <a:srgbClr val="C00000"/>
                </a:solidFill>
              </a:rPr>
              <a:t>là</a:t>
            </a:r>
            <a:r>
              <a:rPr lang="en-US" altLang="en-US" sz="2800" b="1" i="1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128" name="Rectangle 36"/>
          <p:cNvSpPr>
            <a:spLocks noChangeArrowheads="1"/>
          </p:cNvSpPr>
          <p:nvPr/>
        </p:nvSpPr>
        <p:spPr bwMode="auto">
          <a:xfrm>
            <a:off x="6961156" y="4937834"/>
            <a:ext cx="16001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a x h      </a:t>
            </a:r>
          </a:p>
        </p:txBody>
      </p:sp>
      <p:sp>
        <p:nvSpPr>
          <p:cNvPr id="129" name="Rectangle 37"/>
          <p:cNvSpPr>
            <a:spLocks noChangeArrowheads="1"/>
          </p:cNvSpPr>
          <p:nvPr/>
        </p:nvSpPr>
        <p:spPr bwMode="auto">
          <a:xfrm>
            <a:off x="779931" y="5555273"/>
            <a:ext cx="7990614" cy="480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</a:rPr>
              <a:t>Vậy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</a:rPr>
              <a:t>diện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</a:rPr>
              <a:t>tích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</a:rPr>
              <a:t>bình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</a:rPr>
              <a:t>hành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 ABCD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130" name="Rectangle 38"/>
          <p:cNvSpPr>
            <a:spLocks noChangeArrowheads="1"/>
          </p:cNvSpPr>
          <p:nvPr/>
        </p:nvSpPr>
        <p:spPr bwMode="auto">
          <a:xfrm>
            <a:off x="7402929" y="5432991"/>
            <a:ext cx="123623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8000"/>
                </a:solidFill>
              </a:rPr>
              <a:t>a x h</a:t>
            </a:r>
          </a:p>
        </p:txBody>
      </p:sp>
      <p:sp>
        <p:nvSpPr>
          <p:cNvPr id="131" name="Freeform 6"/>
          <p:cNvSpPr>
            <a:spLocks/>
          </p:cNvSpPr>
          <p:nvPr/>
        </p:nvSpPr>
        <p:spPr bwMode="auto">
          <a:xfrm>
            <a:off x="1618129" y="773723"/>
            <a:ext cx="762000" cy="1600200"/>
          </a:xfrm>
          <a:custGeom>
            <a:avLst/>
            <a:gdLst>
              <a:gd name="T0" fmla="*/ 1099704545 w 528"/>
              <a:gd name="T1" fmla="*/ 0 h 864"/>
              <a:gd name="T2" fmla="*/ 0 w 528"/>
              <a:gd name="T3" fmla="*/ 2147483646 h 864"/>
              <a:gd name="T4" fmla="*/ 1099704545 w 528"/>
              <a:gd name="T5" fmla="*/ 2147483646 h 864"/>
              <a:gd name="T6" fmla="*/ 1099704545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/>
      <p:bldP spid="121" grpId="0"/>
      <p:bldP spid="122" grpId="0"/>
      <p:bldP spid="123" grpId="0"/>
      <p:bldP spid="124" grpId="0"/>
      <p:bldP spid="125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xmlns="" id="{F8929B10-2A92-49F6-87EA-F56FA311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01" y="6044"/>
            <a:ext cx="3135558" cy="3135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19588">
            <a:off x="9996854" y="4462430"/>
            <a:ext cx="1230923" cy="29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91825" y="2926977"/>
            <a:ext cx="8803204" cy="273260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a x h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b="1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>
            <a:off x="4594411" y="650200"/>
            <a:ext cx="2605088" cy="16002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6 h 864"/>
              <a:gd name="T4" fmla="*/ 2147483646 w 1728"/>
              <a:gd name="T5" fmla="*/ 2147483646 h 864"/>
              <a:gd name="T6" fmla="*/ 2147483646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594411" y="2021801"/>
            <a:ext cx="228600" cy="2270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832410" y="650200"/>
            <a:ext cx="762000" cy="1600200"/>
          </a:xfrm>
          <a:custGeom>
            <a:avLst/>
            <a:gdLst>
              <a:gd name="T0" fmla="*/ 1099704545 w 528"/>
              <a:gd name="T1" fmla="*/ 0 h 864"/>
              <a:gd name="T2" fmla="*/ 0 w 528"/>
              <a:gd name="T3" fmla="*/ 2147483646 h 864"/>
              <a:gd name="T4" fmla="*/ 1099704545 w 528"/>
              <a:gd name="T5" fmla="*/ 2147483646 h 864"/>
              <a:gd name="T6" fmla="*/ 1099704545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832410" y="22304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6423210" y="22304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832411" y="2687688"/>
            <a:ext cx="2606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823010" y="220698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670610" y="1239889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888071" y="650200"/>
            <a:ext cx="1147482" cy="255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2553" y="265920"/>
            <a:ext cx="2956299" cy="1406777"/>
            <a:chOff x="507869" y="1601934"/>
            <a:chExt cx="2956299" cy="140677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1C0BF9A-299F-4522-A16C-9B7BE0199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H="1">
              <a:off x="507869" y="1601934"/>
              <a:ext cx="2956299" cy="1406777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2D31349A-E2E8-46A1-827C-ED6F5B75F0D3}"/>
                </a:ext>
              </a:extLst>
            </p:cNvPr>
            <p:cNvSpPr txBox="1"/>
            <p:nvPr/>
          </p:nvSpPr>
          <p:spPr>
            <a:xfrm>
              <a:off x="1339323" y="2059494"/>
              <a:ext cx="12933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Bài</a:t>
              </a:r>
              <a:r>
                <a:rPr kumimoji="0" lang="en-US" altLang="zh-CN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Tam Le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866292" y="604421"/>
            <a:ext cx="8686800" cy="72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bình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hành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308652" y="2968096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308652" y="2358496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4385984" y="1605682"/>
            <a:ext cx="3201988" cy="1166813"/>
            <a:chOff x="3168" y="1776"/>
            <a:chExt cx="2153" cy="84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0" name="Group 8"/>
            <p:cNvGrpSpPr>
              <a:grpSpLocks/>
            </p:cNvGrpSpPr>
            <p:nvPr/>
          </p:nvGrpSpPr>
          <p:grpSpPr bwMode="auto">
            <a:xfrm>
              <a:off x="3168" y="1776"/>
              <a:ext cx="2153" cy="478"/>
              <a:chOff x="4619" y="2498"/>
              <a:chExt cx="3285" cy="720"/>
            </a:xfrm>
            <a:grpFill/>
          </p:grpSpPr>
          <p:sp>
            <p:nvSpPr>
              <p:cNvPr id="53" name="AutoShape 9"/>
              <p:cNvSpPr>
                <a:spLocks noChangeArrowheads="1"/>
              </p:cNvSpPr>
              <p:nvPr/>
            </p:nvSpPr>
            <p:spPr bwMode="auto">
              <a:xfrm rot="10800000" flipV="1">
                <a:off x="4619" y="2498"/>
                <a:ext cx="3285" cy="720"/>
              </a:xfrm>
              <a:prstGeom prst="parallelogram">
                <a:avLst>
                  <a:gd name="adj" fmla="val 113999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7165" y="2498"/>
                <a:ext cx="1" cy="72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6965" y="2993"/>
                <a:ext cx="201" cy="20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4207" y="1838"/>
              <a:ext cx="480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4cm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4283" y="2328"/>
              <a:ext cx="672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en-US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13cm</a:t>
              </a:r>
            </a:p>
          </p:txBody>
        </p:sp>
      </p:grp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4289852" y="5482696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2308652" y="2891896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2308652" y="2358496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1927652" y="2663296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4289852" y="5482696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61" name="Group 20"/>
          <p:cNvGrpSpPr>
            <a:grpSpLocks/>
          </p:cNvGrpSpPr>
          <p:nvPr/>
        </p:nvGrpSpPr>
        <p:grpSpPr bwMode="auto">
          <a:xfrm>
            <a:off x="9163279" y="1322333"/>
            <a:ext cx="1752600" cy="2203238"/>
            <a:chOff x="1968" y="2688"/>
            <a:chExt cx="1104" cy="1487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2" name="Group 21"/>
            <p:cNvGrpSpPr>
              <a:grpSpLocks/>
            </p:cNvGrpSpPr>
            <p:nvPr/>
          </p:nvGrpSpPr>
          <p:grpSpPr bwMode="auto">
            <a:xfrm>
              <a:off x="1968" y="2688"/>
              <a:ext cx="1104" cy="1200"/>
              <a:chOff x="8974" y="2138"/>
              <a:chExt cx="1608" cy="1440"/>
            </a:xfrm>
            <a:grpFill/>
          </p:grpSpPr>
          <p:sp>
            <p:nvSpPr>
              <p:cNvPr id="65" name="AutoShape 22"/>
              <p:cNvSpPr>
                <a:spLocks noChangeArrowheads="1"/>
              </p:cNvSpPr>
              <p:nvPr/>
            </p:nvSpPr>
            <p:spPr bwMode="auto">
              <a:xfrm>
                <a:off x="8974" y="2138"/>
                <a:ext cx="1608" cy="1440"/>
              </a:xfrm>
              <a:prstGeom prst="parallelogram">
                <a:avLst>
                  <a:gd name="adj" fmla="val 3321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>
                <a:off x="9514" y="2138"/>
                <a:ext cx="1" cy="144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9518" y="3377"/>
                <a:ext cx="201" cy="20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2387" y="3073"/>
              <a:ext cx="480" cy="2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/>
                <a:t> </a:t>
              </a:r>
              <a:r>
                <a:rPr lang="en-US" altLang="en-US" sz="2000" b="1" dirty="0">
                  <a:latin typeface="Times New Roman" panose="02020603050405020304" pitchFamily="18" charset="0"/>
                </a:rPr>
                <a:t>9cm</a:t>
              </a:r>
            </a:p>
          </p:txBody>
        </p:sp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>
              <a:off x="2145" y="3935"/>
              <a:ext cx="576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 7cm</a:t>
              </a:r>
            </a:p>
          </p:txBody>
        </p:sp>
      </p:grp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1927652" y="357769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Rectangle 28"/>
          <p:cNvSpPr>
            <a:spLocks noChangeArrowheads="1"/>
          </p:cNvSpPr>
          <p:nvPr/>
        </p:nvSpPr>
        <p:spPr bwMode="auto">
          <a:xfrm>
            <a:off x="1927652" y="365389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327266" y="3599238"/>
            <a:ext cx="4876800" cy="2320926"/>
            <a:chOff x="137" y="2271"/>
            <a:chExt cx="3072" cy="1462"/>
          </a:xfrm>
        </p:grpSpPr>
        <p:sp>
          <p:nvSpPr>
            <p:cNvPr id="71" name="Rectangle 30"/>
            <p:cNvSpPr>
              <a:spLocks noChangeArrowheads="1"/>
            </p:cNvSpPr>
            <p:nvPr/>
          </p:nvSpPr>
          <p:spPr bwMode="auto">
            <a:xfrm>
              <a:off x="137" y="2581"/>
              <a:ext cx="30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en-US" altLang="en-US" sz="2200" b="1" dirty="0" err="1">
                  <a:solidFill>
                    <a:schemeClr val="accent2">
                      <a:lumMod val="75000"/>
                    </a:schemeClr>
                  </a:solidFill>
                </a:rPr>
                <a:t>Diện</a:t>
              </a: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2">
                      <a:lumMod val="75000"/>
                    </a:schemeClr>
                  </a:solidFill>
                </a:rPr>
                <a:t>tích</a:t>
              </a: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2">
                      <a:lumMod val="75000"/>
                    </a:schemeClr>
                  </a:solidFill>
                </a:rPr>
                <a:t>hình</a:t>
              </a: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2">
                      <a:lumMod val="75000"/>
                    </a:schemeClr>
                  </a:solidFill>
                </a:rPr>
                <a:t>bình</a:t>
              </a: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2">
                      <a:lumMod val="75000"/>
                    </a:schemeClr>
                  </a:solidFill>
                </a:rPr>
                <a:t>hành</a:t>
              </a: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2">
                      <a:lumMod val="75000"/>
                    </a:schemeClr>
                  </a:solidFill>
                </a:rPr>
                <a:t>là</a:t>
              </a: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:</a:t>
              </a:r>
            </a:p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  9 x 5 = 45 (</a:t>
              </a:r>
              <a:r>
                <a:rPr lang="en-US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cm</a:t>
              </a:r>
              <a:r>
                <a:rPr lang="en-US" altLang="en-US" sz="2200" b="1" baseline="30000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en-US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  <a:endParaRPr lang="en-US" altLang="en-US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eaLnBrk="1" hangingPunct="1">
                <a:lnSpc>
                  <a:spcPct val="150000"/>
                </a:lnSpc>
                <a:buFontTx/>
                <a:buNone/>
              </a:pP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        </a:t>
              </a:r>
              <a:r>
                <a:rPr lang="en-US" altLang="en-US" sz="2200" b="1" u="sng" dirty="0" err="1">
                  <a:solidFill>
                    <a:schemeClr val="accent2">
                      <a:lumMod val="75000"/>
                    </a:schemeClr>
                  </a:solidFill>
                </a:rPr>
                <a:t>Đáp</a:t>
              </a:r>
              <a:r>
                <a:rPr lang="en-US" altLang="en-US" sz="2200" b="1" u="sng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u="sng" dirty="0" err="1">
                  <a:solidFill>
                    <a:schemeClr val="accent2">
                      <a:lumMod val="75000"/>
                    </a:schemeClr>
                  </a:solidFill>
                </a:rPr>
                <a:t>số</a:t>
              </a:r>
              <a:r>
                <a:rPr lang="en-US" altLang="en-US" sz="2200" b="1" u="sng" dirty="0">
                  <a:solidFill>
                    <a:schemeClr val="accent2">
                      <a:lumMod val="75000"/>
                    </a:schemeClr>
                  </a:solidFill>
                </a:rPr>
                <a:t>:</a:t>
              </a:r>
              <a:r>
                <a:rPr lang="en-US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45 </a:t>
              </a:r>
              <a:r>
                <a:rPr lang="en-US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cm</a:t>
              </a:r>
              <a:r>
                <a:rPr lang="en-US" altLang="en-US" sz="2200" b="1" baseline="30000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en-US" altLang="en-US" sz="2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1002" y="2271"/>
              <a:ext cx="5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 dirty="0" err="1">
                  <a:solidFill>
                    <a:schemeClr val="accent2">
                      <a:lumMod val="75000"/>
                    </a:schemeClr>
                  </a:solidFill>
                </a:rPr>
                <a:t>Giải</a:t>
              </a:r>
              <a:r>
                <a:rPr lang="en-US" altLang="en-US" sz="2400" b="1" u="sng" dirty="0">
                  <a:solidFill>
                    <a:schemeClr val="accent2">
                      <a:lumMod val="75000"/>
                    </a:schemeClr>
                  </a:solidFill>
                </a:rPr>
                <a:t>:</a:t>
              </a:r>
            </a:p>
          </p:txBody>
        </p:sp>
      </p:grp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8404652" y="3349096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37"/>
          <p:cNvSpPr>
            <a:spLocks noChangeArrowheads="1"/>
          </p:cNvSpPr>
          <p:nvPr/>
        </p:nvSpPr>
        <p:spPr bwMode="auto">
          <a:xfrm>
            <a:off x="5912834" y="3612527"/>
            <a:ext cx="949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78" name="Group 41"/>
          <p:cNvGrpSpPr>
            <a:grpSpLocks/>
          </p:cNvGrpSpPr>
          <p:nvPr/>
        </p:nvGrpSpPr>
        <p:grpSpPr bwMode="auto">
          <a:xfrm>
            <a:off x="8169061" y="3577696"/>
            <a:ext cx="3863788" cy="2009926"/>
            <a:chOff x="1464" y="2112"/>
            <a:chExt cx="2256" cy="1156"/>
          </a:xfrm>
        </p:grpSpPr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2256" y="2112"/>
              <a:ext cx="50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 dirty="0" err="1">
                  <a:solidFill>
                    <a:schemeClr val="accent4">
                      <a:lumMod val="75000"/>
                    </a:schemeClr>
                  </a:solidFill>
                </a:rPr>
                <a:t>Giải</a:t>
              </a:r>
              <a:r>
                <a:rPr lang="en-US" altLang="en-US" sz="2400" b="1" u="sng" dirty="0">
                  <a:solidFill>
                    <a:schemeClr val="accent4">
                      <a:lumMod val="75000"/>
                    </a:schemeClr>
                  </a:solidFill>
                </a:rPr>
                <a:t>:</a:t>
              </a:r>
            </a:p>
          </p:txBody>
        </p:sp>
        <p:sp>
          <p:nvSpPr>
            <p:cNvPr id="81" name="Rectangle 43"/>
            <p:cNvSpPr>
              <a:spLocks noChangeArrowheads="1"/>
            </p:cNvSpPr>
            <p:nvPr/>
          </p:nvSpPr>
          <p:spPr bwMode="auto">
            <a:xfrm>
              <a:off x="1464" y="2452"/>
              <a:ext cx="22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200" b="1" dirty="0" err="1">
                  <a:solidFill>
                    <a:schemeClr val="accent4">
                      <a:lumMod val="75000"/>
                    </a:schemeClr>
                  </a:solidFill>
                </a:rPr>
                <a:t>Diện</a:t>
              </a: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4">
                      <a:lumMod val="75000"/>
                    </a:schemeClr>
                  </a:solidFill>
                </a:rPr>
                <a:t>tích</a:t>
              </a: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4">
                      <a:lumMod val="75000"/>
                    </a:schemeClr>
                  </a:solidFill>
                </a:rPr>
                <a:t>hình</a:t>
              </a: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4">
                      <a:lumMod val="75000"/>
                    </a:schemeClr>
                  </a:solidFill>
                </a:rPr>
                <a:t>bình</a:t>
              </a: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4">
                      <a:lumMod val="75000"/>
                    </a:schemeClr>
                  </a:solidFill>
                </a:rPr>
                <a:t>hành</a:t>
              </a: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dirty="0" err="1">
                  <a:solidFill>
                    <a:schemeClr val="accent4">
                      <a:lumMod val="75000"/>
                    </a:schemeClr>
                  </a:solidFill>
                </a:rPr>
                <a:t>là</a:t>
              </a: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:</a:t>
              </a:r>
            </a:p>
            <a:p>
              <a:pPr eaLnBrk="1" hangingPunct="1">
                <a:buFontTx/>
                <a:buNone/>
              </a:pP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     7 x 9 = 63 (</a:t>
              </a:r>
              <a:r>
                <a:rPr lang="en-US" altLang="en-US" sz="2200" b="1" dirty="0" smtClean="0">
                  <a:solidFill>
                    <a:schemeClr val="accent4">
                      <a:lumMod val="75000"/>
                    </a:schemeClr>
                  </a:solidFill>
                </a:rPr>
                <a:t>cm</a:t>
              </a:r>
              <a:r>
                <a:rPr lang="en-US" altLang="en-US" sz="2200" b="1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  <a:r>
                <a:rPr lang="en-US" altLang="en-US" sz="2200" b="1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  <a:endParaRPr lang="en-US" altLang="en-US" sz="2200" b="1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eaLnBrk="1" hangingPunct="1">
                <a:buFontTx/>
                <a:buNone/>
              </a:pP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        </a:t>
              </a:r>
              <a:r>
                <a:rPr lang="en-US" altLang="en-US" sz="2200" b="1" u="sng" dirty="0" err="1">
                  <a:solidFill>
                    <a:schemeClr val="accent4">
                      <a:lumMod val="75000"/>
                    </a:schemeClr>
                  </a:solidFill>
                </a:rPr>
                <a:t>Đáp</a:t>
              </a:r>
              <a:r>
                <a:rPr lang="en-US" altLang="en-US" sz="2200" b="1" u="sng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n-US" altLang="en-US" sz="2200" b="1" u="sng" dirty="0" err="1">
                  <a:solidFill>
                    <a:schemeClr val="accent4">
                      <a:lumMod val="75000"/>
                    </a:schemeClr>
                  </a:solidFill>
                </a:rPr>
                <a:t>số</a:t>
              </a:r>
              <a:r>
                <a:rPr lang="en-US" altLang="en-US" sz="2200" b="1" u="sng" dirty="0">
                  <a:solidFill>
                    <a:schemeClr val="accent4">
                      <a:lumMod val="75000"/>
                    </a:schemeClr>
                  </a:solidFill>
                </a:rPr>
                <a:t>:</a:t>
              </a:r>
              <a:r>
                <a:rPr lang="en-US" altLang="en-US" sz="2200" b="1" dirty="0">
                  <a:solidFill>
                    <a:schemeClr val="accent4">
                      <a:lumMod val="75000"/>
                    </a:schemeClr>
                  </a:solidFill>
                </a:rPr>
                <a:t> 63 </a:t>
              </a:r>
              <a:r>
                <a:rPr lang="en-US" altLang="en-US" sz="2200" b="1" dirty="0" smtClean="0">
                  <a:solidFill>
                    <a:schemeClr val="accent4">
                      <a:lumMod val="75000"/>
                    </a:schemeClr>
                  </a:solidFill>
                </a:rPr>
                <a:t>cm</a:t>
              </a:r>
              <a:r>
                <a:rPr lang="en-US" altLang="en-US" sz="2200" b="1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  <a:r>
                <a:rPr lang="en-US" altLang="en-US" sz="2200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endParaRPr lang="en-US" altLang="en-US" sz="22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3" name="Group 46"/>
          <p:cNvGrpSpPr>
            <a:grpSpLocks/>
          </p:cNvGrpSpPr>
          <p:nvPr/>
        </p:nvGrpSpPr>
        <p:grpSpPr bwMode="auto">
          <a:xfrm>
            <a:off x="1460192" y="1633665"/>
            <a:ext cx="2362200" cy="1461431"/>
            <a:chOff x="336" y="1487"/>
            <a:chExt cx="1488" cy="721"/>
          </a:xfrm>
        </p:grpSpPr>
        <p:grpSp>
          <p:nvGrpSpPr>
            <p:cNvPr id="84" name="Group 47"/>
            <p:cNvGrpSpPr>
              <a:grpSpLocks/>
            </p:cNvGrpSpPr>
            <p:nvPr/>
          </p:nvGrpSpPr>
          <p:grpSpPr bwMode="auto">
            <a:xfrm>
              <a:off x="336" y="1487"/>
              <a:ext cx="1488" cy="495"/>
              <a:chOff x="776" y="917"/>
              <a:chExt cx="1243" cy="627"/>
            </a:xfrm>
          </p:grpSpPr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>
                <a:off x="776" y="917"/>
                <a:ext cx="1243" cy="624"/>
              </a:xfrm>
              <a:prstGeom prst="parallelogram">
                <a:avLst>
                  <a:gd name="adj" fmla="val 498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88" name="Group 49"/>
              <p:cNvGrpSpPr>
                <a:grpSpLocks/>
              </p:cNvGrpSpPr>
              <p:nvPr/>
            </p:nvGrpSpPr>
            <p:grpSpPr bwMode="auto">
              <a:xfrm>
                <a:off x="1039" y="917"/>
                <a:ext cx="83" cy="627"/>
                <a:chOff x="1039" y="917"/>
                <a:chExt cx="83" cy="627"/>
              </a:xfrm>
            </p:grpSpPr>
            <p:sp>
              <p:nvSpPr>
                <p:cNvPr id="89" name="Line 50"/>
                <p:cNvSpPr>
                  <a:spLocks noChangeShapeType="1"/>
                </p:cNvSpPr>
                <p:nvPr/>
              </p:nvSpPr>
              <p:spPr bwMode="auto">
                <a:xfrm>
                  <a:off x="1039" y="917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Rectangle 51"/>
                <p:cNvSpPr>
                  <a:spLocks noChangeArrowheads="1"/>
                </p:cNvSpPr>
                <p:nvPr/>
              </p:nvSpPr>
              <p:spPr bwMode="auto">
                <a:xfrm>
                  <a:off x="1042" y="1464"/>
                  <a:ext cx="80" cy="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85" name="Text Box 52"/>
            <p:cNvSpPr txBox="1">
              <a:spLocks noChangeArrowheads="1"/>
            </p:cNvSpPr>
            <p:nvPr/>
          </p:nvSpPr>
          <p:spPr bwMode="auto">
            <a:xfrm>
              <a:off x="720" y="1968"/>
              <a:ext cx="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 9cm</a:t>
              </a:r>
            </a:p>
          </p:txBody>
        </p:sp>
        <p:sp>
          <p:nvSpPr>
            <p:cNvPr id="86" name="Text Box 53"/>
            <p:cNvSpPr txBox="1">
              <a:spLocks noChangeArrowheads="1"/>
            </p:cNvSpPr>
            <p:nvPr/>
          </p:nvSpPr>
          <p:spPr bwMode="auto">
            <a:xfrm>
              <a:off x="705" y="1627"/>
              <a:ext cx="58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 5cm</a:t>
              </a:r>
            </a:p>
          </p:txBody>
        </p:sp>
      </p:grpSp>
      <p:sp>
        <p:nvSpPr>
          <p:cNvPr id="91" name="Text Box 60"/>
          <p:cNvSpPr txBox="1">
            <a:spLocks noChangeArrowheads="1"/>
          </p:cNvSpPr>
          <p:nvPr/>
        </p:nvSpPr>
        <p:spPr bwMode="auto">
          <a:xfrm>
            <a:off x="4509247" y="4115368"/>
            <a:ext cx="36599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Diện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bình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         13 x 4  = 52 (cm</a:t>
            </a:r>
            <a:r>
              <a:rPr lang="en-US" altLang="en-US" sz="20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en-US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en-US" altLang="en-US" sz="2000" b="1" u="sng" dirty="0" err="1" smtClean="0"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alt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000" b="1" u="sng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2000" b="1" u="sng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52 cm</a:t>
            </a:r>
            <a:r>
              <a:rPr lang="en-US" altLang="en-US" sz="2000" b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xmlns="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10" name="组合 8">
            <a:extLst>
              <a:ext uri="{FF2B5EF4-FFF2-40B4-BE49-F238E27FC236}">
                <a16:creationId xmlns:a16="http://schemas.microsoft.com/office/drawing/2014/main" xmlns="" id="{8478C03B-0995-412F-9091-4A767370CA11}"/>
              </a:ext>
            </a:extLst>
          </p:cNvPr>
          <p:cNvGrpSpPr/>
          <p:nvPr/>
        </p:nvGrpSpPr>
        <p:grpSpPr>
          <a:xfrm>
            <a:off x="534431" y="316522"/>
            <a:ext cx="2287899" cy="1083177"/>
            <a:chOff x="6592332" y="1189527"/>
            <a:chExt cx="4794268" cy="1228298"/>
          </a:xfrm>
        </p:grpSpPr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xmlns="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6592332" y="1189527"/>
              <a:ext cx="4794268" cy="1228298"/>
            </a:xfrm>
            <a:prstGeom prst="rect">
              <a:avLst/>
            </a:prstGeom>
          </p:spPr>
        </p:pic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xmlns="" id="{B8003D37-4D96-45F1-A3E9-C8FFEFC68C46}"/>
                </a:ext>
              </a:extLst>
            </p:cNvPr>
            <p:cNvSpPr txBox="1"/>
            <p:nvPr/>
          </p:nvSpPr>
          <p:spPr>
            <a:xfrm>
              <a:off x="6844882" y="1412454"/>
              <a:ext cx="4435122" cy="732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Bài</a:t>
              </a:r>
              <a:r>
                <a:rPr kumimoji="0" lang="en-US" altLang="zh-CN" sz="3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Tam Le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4" name="图片 17">
            <a:extLst>
              <a:ext uri="{FF2B5EF4-FFF2-40B4-BE49-F238E27FC236}">
                <a16:creationId xmlns:a16="http://schemas.microsoft.com/office/drawing/2014/main" xmlns="" id="{D6126D41-D8FF-40DA-A761-0B241A65A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37" y="2147900"/>
            <a:ext cx="2962572" cy="3011185"/>
          </a:xfrm>
          <a:prstGeom prst="rect">
            <a:avLst/>
          </a:prstGeom>
        </p:spPr>
      </p:pic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678380" y="2753379"/>
            <a:ext cx="6400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b="1" i="1" u="sng" dirty="0">
                <a:solidFill>
                  <a:srgbClr val="C0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b="1" i="1" u="sng" dirty="0">
                <a:solidFill>
                  <a:srgbClr val="C000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</a:rPr>
              <a:t>4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dm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= 40 cm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C00000"/>
                </a:solidFill>
              </a:rPr>
              <a:t>Diện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tích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bình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hành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     40 x 34 = 1360 (cm</a:t>
            </a:r>
            <a:r>
              <a:rPr lang="en-US" altLang="en-US" sz="2800" b="1" baseline="30000" dirty="0">
                <a:solidFill>
                  <a:srgbClr val="C00000"/>
                </a:solidFill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                    </a:t>
            </a:r>
            <a:r>
              <a:rPr lang="en-US" altLang="en-US" sz="2800" b="1" dirty="0" err="1">
                <a:solidFill>
                  <a:srgbClr val="C00000"/>
                </a:solidFill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</a:rPr>
              <a:t>: 1360 cm</a:t>
            </a:r>
            <a:r>
              <a:rPr lang="en-US" altLang="en-US" sz="2800" b="1" baseline="30000" dirty="0">
                <a:solidFill>
                  <a:srgbClr val="C00000"/>
                </a:solidFill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093073" y="598553"/>
            <a:ext cx="7092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diện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bình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1210235" y="1472038"/>
            <a:ext cx="4697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 b="1" dirty="0" smtClean="0">
                <a:solidFill>
                  <a:srgbClr val="008000"/>
                </a:solidFill>
              </a:rPr>
              <a:t>a </a:t>
            </a:r>
            <a:r>
              <a:rPr lang="en-US" altLang="en-US" sz="2800" b="1" dirty="0">
                <a:solidFill>
                  <a:srgbClr val="008000"/>
                </a:solidFill>
              </a:rPr>
              <a:t>=  4dm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; h </a:t>
            </a:r>
            <a:r>
              <a:rPr lang="en-US" altLang="en-US" sz="2800" b="1" dirty="0">
                <a:solidFill>
                  <a:srgbClr val="008000"/>
                </a:solidFill>
              </a:rPr>
              <a:t>=  34 cm</a:t>
            </a:r>
          </a:p>
        </p:txBody>
      </p:sp>
    </p:spTree>
    <p:extLst>
      <p:ext uri="{BB962C8B-B14F-4D97-AF65-F5344CB8AC3E}">
        <p14:creationId xmlns:p14="http://schemas.microsoft.com/office/powerpoint/2010/main" val="6304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5147" y="333234"/>
            <a:ext cx="5207132" cy="2209027"/>
            <a:chOff x="3626886" y="1660456"/>
            <a:chExt cx="5207132" cy="220902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1C0BF9A-299F-4522-A16C-9B7BE0199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H="1">
              <a:off x="3626886" y="1660456"/>
              <a:ext cx="5207132" cy="2209027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2D31349A-E2E8-46A1-827C-ED6F5B75F0D3}"/>
                </a:ext>
              </a:extLst>
            </p:cNvPr>
            <p:cNvSpPr txBox="1"/>
            <p:nvPr/>
          </p:nvSpPr>
          <p:spPr>
            <a:xfrm>
              <a:off x="5210128" y="2382624"/>
              <a:ext cx="28458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Dặn</a:t>
              </a:r>
              <a:r>
                <a:rPr kumimoji="0" lang="en-US" altLang="zh-CN" sz="5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Tam Le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dò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Tam Le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4448908" y="3151586"/>
            <a:ext cx="2771023" cy="533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Hoàn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thành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bài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tập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Chuẩn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bị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Luyện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8" name="图片 14">
            <a:extLst>
              <a:ext uri="{FF2B5EF4-FFF2-40B4-BE49-F238E27FC236}">
                <a16:creationId xmlns:a16="http://schemas.microsoft.com/office/drawing/2014/main" xmlns="" id="{AA6FE4F7-522E-496B-90BF-88066A32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9" b="16161"/>
          <a:stretch/>
        </p:blipFill>
        <p:spPr>
          <a:xfrm>
            <a:off x="7247050" y="3792781"/>
            <a:ext cx="5191760" cy="3065219"/>
          </a:xfrm>
          <a:prstGeom prst="rect">
            <a:avLst/>
          </a:prstGeom>
        </p:spPr>
      </p:pic>
      <p:pic>
        <p:nvPicPr>
          <p:cNvPr id="49" name="图片 15">
            <a:extLst>
              <a:ext uri="{FF2B5EF4-FFF2-40B4-BE49-F238E27FC236}">
                <a16:creationId xmlns:a16="http://schemas.microsoft.com/office/drawing/2014/main" xmlns="" id="{EAF76B8E-9FA8-4F8D-98D0-CF16D5405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472" y="2746150"/>
            <a:ext cx="4631380" cy="39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04885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474</Words>
  <Application>Microsoft Office PowerPoint</Application>
  <PresentationFormat>Custom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Cambria</vt:lpstr>
      <vt:lpstr>UTM Tam Le</vt:lpstr>
      <vt:lpstr>UTM Cookies</vt:lpstr>
      <vt:lpstr>Wingdings 2</vt:lpstr>
      <vt:lpstr>Times New Roman</vt:lpstr>
      <vt:lpstr>字魂107号-萌趣欢乐体</vt:lpstr>
      <vt:lpstr>Calibri</vt:lpstr>
      <vt:lpstr>等线</vt:lpstr>
      <vt:lpstr>UTM Showcard</vt:lpstr>
      <vt:lpstr>等线 Light</vt:lpstr>
      <vt:lpstr>UTM Edwardian</vt:lpstr>
      <vt:lpstr>UTM Avenida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THANH HUONG</cp:lastModifiedBy>
  <cp:revision>28</cp:revision>
  <dcterms:created xsi:type="dcterms:W3CDTF">2021-12-28T11:29:10Z</dcterms:created>
  <dcterms:modified xsi:type="dcterms:W3CDTF">2023-01-15T09:55:11Z</dcterms:modified>
</cp:coreProperties>
</file>