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0"/>
  </p:notesMasterIdLst>
  <p:sldIdLst>
    <p:sldId id="307" r:id="rId5"/>
    <p:sldId id="257" r:id="rId6"/>
    <p:sldId id="308" r:id="rId7"/>
    <p:sldId id="310" r:id="rId8"/>
    <p:sldId id="258" r:id="rId9"/>
    <p:sldId id="322" r:id="rId10"/>
    <p:sldId id="260" r:id="rId11"/>
    <p:sldId id="261" r:id="rId12"/>
    <p:sldId id="323" r:id="rId13"/>
    <p:sldId id="263" r:id="rId14"/>
    <p:sldId id="309" r:id="rId15"/>
    <p:sldId id="264" r:id="rId16"/>
    <p:sldId id="311" r:id="rId17"/>
    <p:sldId id="312" r:id="rId18"/>
    <p:sldId id="313" r:id="rId19"/>
    <p:sldId id="314" r:id="rId20"/>
    <p:sldId id="316" r:id="rId21"/>
    <p:sldId id="317" r:id="rId22"/>
    <p:sldId id="318" r:id="rId23"/>
    <p:sldId id="324" r:id="rId24"/>
    <p:sldId id="271" r:id="rId25"/>
    <p:sldId id="325" r:id="rId26"/>
    <p:sldId id="319" r:id="rId27"/>
    <p:sldId id="320" r:id="rId28"/>
    <p:sldId id="32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AFA"/>
    <a:srgbClr val="0000FF"/>
    <a:srgbClr val="020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096"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06CEB-5116-44A2-99E4-C7AD34262B86}" type="datetimeFigureOut">
              <a:rPr lang="en-US" smtClean="0"/>
              <a:pPr/>
              <a:t>1/15/2023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B85CD-F65C-431C-BABA-357338E67AA6}" type="slidenum">
              <a:rPr lang="en-US" smtClean="0"/>
              <a:pPr/>
              <a:t>‹#›</a:t>
            </a:fld>
            <a:endParaRPr lang="en-US"/>
          </a:p>
        </p:txBody>
      </p:sp>
    </p:spTree>
    <p:extLst>
      <p:ext uri="{BB962C8B-B14F-4D97-AF65-F5344CB8AC3E}">
        <p14:creationId xmlns:p14="http://schemas.microsoft.com/office/powerpoint/2010/main" val="79949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B85CD-F65C-431C-BABA-357338E67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50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B85CD-F65C-431C-BABA-357338E67AA6}" type="slidenum">
              <a:rPr lang="en-US" smtClean="0"/>
              <a:pPr/>
              <a:t>12</a:t>
            </a:fld>
            <a:endParaRPr lang="en-US"/>
          </a:p>
        </p:txBody>
      </p:sp>
    </p:spTree>
    <p:extLst>
      <p:ext uri="{BB962C8B-B14F-4D97-AF65-F5344CB8AC3E}">
        <p14:creationId xmlns:p14="http://schemas.microsoft.com/office/powerpoint/2010/main" val="413668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B85CD-F65C-431C-BABA-357338E67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435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B85CD-F65C-431C-BABA-357338E67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51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B85CD-F65C-431C-BABA-357338E67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4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B85CD-F65C-431C-BABA-357338E67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43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225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9F2370-774E-4266-B9A1-92B706FA6E8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6426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352168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80086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32694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8BCBB69-E67E-435B-AA78-DFBC20100AE4}"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7C72B592-1C9B-429E-9846-F1F1FED066AE}"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729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2DEA303-2D1F-404D-91EC-1A8470A6CACD}"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A31E685-9A3E-4119-8887-A8BF3DD674CC}"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35748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3CA688E-C08E-43EA-A961-303E2781ACA6}"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F078B0F-0EA7-49A0-9350-2B66BCDA39CF}"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9971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6D0FD72-A576-4351-B063-9F13E6E01D60}"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2341A41-4C05-435C-B793-118E9ED15A5D}"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5494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B061E2E-9652-4539-BE3F-FE3850BF920E}"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2F4162A3-31F5-416F-80BD-8E82311A2798}"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109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A916545-BD42-4AC3-A700-230FEE4A47A7}"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87B0083F-764A-4AFD-8EE0-BE8468A6D6DE}"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299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D051CEF4-1772-45B4-945F-41F7092758D6}"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36FBD110-A70B-4453-A6FA-A35B41B75600}"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75115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6FE45619-80B9-4D3D-A85D-1A8FE5846506}"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D5D28BB-7AD0-4BD2-AACA-6F04C0076908}"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9662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3198499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A80D6CB-DF78-404B-90E3-A296C36FAF0B}"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C96DEEAE-3EE6-4D6A-B341-32B4D12AF09D}"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820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1A3CD03-616B-4474-A8A1-DE72B1E13A6F}"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BAC6F585-8720-4C90-B611-CC5273CAB40B}"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97045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7D134B63-91AA-4A58-B3A5-790342EFE493}"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36713CC-E933-49DA-9697-F11248C44FA2}"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9151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8AAF8B9-DE7A-4844-9AFA-90107D0033BF}"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2EF38C99-1938-4FA2-A753-9053C06D9C2F}"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63822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830EEFA-1FE5-4262-86AB-09DCB5AD2C1F}"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92DBE141-8221-4D4B-A8A1-E2180160E9D1}"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18683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6F4CB05-F367-4893-A41F-173D7267081D}"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C7244F79-243B-4CE3-BC38-EBAE3EF1FE70}"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452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353D76F1-AFFA-4823-8154-D0566A6BED92}"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00B45FC-C3FD-4F47-BBEE-17C42C5AEEC8}"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25066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7DEF5B08-0D00-42F8-929A-DCEEAF4F11E1}"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3F158858-80FD-4AA7-B6D7-E6C331341A0A}"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4024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8E35CA28-29C8-437E-94D8-11677FF9AF81}"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AC064D78-630E-469B-B97F-2E04C4E327FC}"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5225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6153D54-FFF0-4841-8A82-23C3E997088C}"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F57EAF5-71BD-4AC4-A81B-C03584F07BCF}"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04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05179-6317-4363-926E-D174B79882C4}"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724965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7A05290A-6582-499A-9F80-77492FC9C1B1}"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159EDBB2-23FD-47B5-A1F5-2259B2934A67}"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4424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894C2374-105C-45F5-8699-E9456800EAB6}"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5371189-8DE9-4164-A4C9-EDE2878FB322}"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8485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95011A0-3999-40E7-9435-40056E57071F}"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818153C7-6745-4500-B68F-1737356E12A7}"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06792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B3116CE1-8A2D-4500-8A8F-613E8809CC5A}"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C08C5A43-1736-4396-94DD-262037502E4C}"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6517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4169AF-543A-4876-9EB6-63EC20ED1E94}"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0045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CEDBFD-0B37-4AE6-A3A1-49151F4CAAD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1694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AC3B84-D1D5-4179-821F-2439CF0C7F2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4713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9083DC-2CD1-4BDC-BDAF-5E89F132E9E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67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C97ECB-E41F-449E-93CA-BEBEC411FF8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0117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93FA92-53B4-4C50-83C0-D3D50B41971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338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405179-6317-4363-926E-D174B79882C4}"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713766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ADAE32-9961-4259-9C76-3F4868F80A9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8607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DFA133F-02B7-4763-8CD4-145733A1F97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7724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42E5A9-0B19-4309-BF57-CE6A7A82366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4010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4A1C64-5764-4799-9FC5-FC2B11E9E352}"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7590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AA2619-AAC4-4022-8753-9B2D3CAF1C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8323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9C53FB-A1F8-4F38-9619-3CAADC310CD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667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405179-6317-4363-926E-D174B79882C4}" type="datetimeFigureOut">
              <a:rPr lang="en-US" smtClean="0"/>
              <a:pPr/>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265057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05179-6317-4363-926E-D174B79882C4}" type="datetimeFigureOut">
              <a:rPr lang="en-US" smtClean="0"/>
              <a:pPr/>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388105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05179-6317-4363-926E-D174B79882C4}" type="datetimeFigureOut">
              <a:rPr lang="en-US" smtClean="0"/>
              <a:pPr/>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02320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05179-6317-4363-926E-D174B79882C4}"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06430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05179-6317-4363-926E-D174B79882C4}"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95086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05179-6317-4363-926E-D174B79882C4}" type="datetimeFigureOut">
              <a:rPr lang="en-US" smtClean="0"/>
              <a:pPr/>
              <a:t>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6589A-84D0-46C0-95AE-E5839C2413A5}" type="slidenum">
              <a:rPr lang="en-US" smtClean="0"/>
              <a:pPr/>
              <a:t>‹#›</a:t>
            </a:fld>
            <a:endParaRPr lang="en-US"/>
          </a:p>
        </p:txBody>
      </p:sp>
    </p:spTree>
    <p:extLst>
      <p:ext uri="{BB962C8B-B14F-4D97-AF65-F5344CB8AC3E}">
        <p14:creationId xmlns:p14="http://schemas.microsoft.com/office/powerpoint/2010/main" val="375804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mn-lt"/>
                <a:cs typeface="+mn-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88155E7-8DF6-44F9-A839-1C100CD31C8C}"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mn-lt"/>
                <a:cs typeface="+mn-cs"/>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a:solidFill>
                  <a:srgbClr val="898989"/>
                </a:solidFill>
                <a:latin typeface="Calibri" panose="020F0502020204030204" pitchFamily="34" charset="0"/>
                <a:cs typeface="+mn-cs"/>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500D284-C748-4887-9252-4C90A6E03445}"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4021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mn-lt"/>
                <a:cs typeface="+mn-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4F5E586B-A09D-4D00-8B51-3648F271DAF0}"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1/15/2023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mn-lt"/>
                <a:cs typeface="+mn-cs"/>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a:solidFill>
                  <a:srgbClr val="898989"/>
                </a:solidFill>
                <a:latin typeface="Calibri" panose="020F0502020204030204" pitchFamily="34" charset="0"/>
                <a:cs typeface="+mn-cs"/>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B7CB8191-3178-4DB7-8F9E-8ABD5E70BC2B}"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98402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1F0EB7-8C2A-499D-8881-38E629E1825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44067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Root/My%20Documents/Downloads/Documents/nhac%20thieu%20mh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Root/My%20Documents/Downloads/Documents/nhac%20thieu%20mhi" TargetMode="External"/><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20.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2.jpeg"/><Relationship Id="rId7"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12.wmf"/><Relationship Id="rId5" Type="http://schemas.openxmlformats.org/officeDocument/2006/relationships/image" Target="../media/image24.wmf"/><Relationship Id="rId4" Type="http://schemas.openxmlformats.org/officeDocument/2006/relationships/image" Target="../media/image23.jpe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242690" y="914400"/>
            <a:ext cx="6713686" cy="5847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fontAlgn="base">
              <a:lnSpc>
                <a:spcPct val="100000"/>
              </a:lnSpc>
              <a:spcBef>
                <a:spcPct val="0"/>
              </a:spcBef>
              <a:spcAft>
                <a:spcPct val="0"/>
              </a:spcAft>
              <a:buNone/>
              <a:defRPr/>
            </a:pPr>
            <a:r>
              <a:rPr lang="en-US" altLang="en-US" sz="3200" b="1" err="1">
                <a:solidFill>
                  <a:srgbClr val="000000"/>
                </a:solidFill>
                <a:latin typeface="Times New Roman" panose="02020603050405020304" pitchFamily="18" charset="0"/>
              </a:rPr>
              <a:t>Thứ</a:t>
            </a:r>
            <a:r>
              <a:rPr lang="en-US" altLang="en-US" sz="3200" b="1">
                <a:solidFill>
                  <a:srgbClr val="000000"/>
                </a:solidFill>
                <a:latin typeface="Times New Roman" panose="02020603050405020304" pitchFamily="18" charset="0"/>
              </a:rPr>
              <a:t> </a:t>
            </a:r>
            <a:r>
              <a:rPr lang="en-US" altLang="en-US" sz="3200" b="1" smtClean="0">
                <a:solidFill>
                  <a:srgbClr val="000000"/>
                </a:solidFill>
                <a:latin typeface="Times New Roman" panose="02020603050405020304" pitchFamily="18" charset="0"/>
              </a:rPr>
              <a:t>…… </a:t>
            </a:r>
            <a:r>
              <a:rPr lang="en-US" altLang="en-US" sz="3200" b="1" err="1">
                <a:solidFill>
                  <a:srgbClr val="000000"/>
                </a:solidFill>
                <a:latin typeface="Times New Roman" panose="02020603050405020304" pitchFamily="18" charset="0"/>
              </a:rPr>
              <a:t>ngày</a:t>
            </a:r>
            <a:r>
              <a:rPr lang="en-US" altLang="en-US" sz="3200" b="1">
                <a:solidFill>
                  <a:srgbClr val="000000"/>
                </a:solidFill>
                <a:latin typeface="Times New Roman" panose="02020603050405020304" pitchFamily="18" charset="0"/>
              </a:rPr>
              <a:t> </a:t>
            </a:r>
            <a:r>
              <a:rPr lang="en-US" altLang="en-US" sz="3200" b="1" smtClean="0">
                <a:solidFill>
                  <a:srgbClr val="000000"/>
                </a:solidFill>
                <a:latin typeface="Times New Roman" panose="02020603050405020304" pitchFamily="18" charset="0"/>
              </a:rPr>
              <a:t>… </a:t>
            </a:r>
            <a:r>
              <a:rPr lang="en-US" altLang="en-US" sz="3200" b="1">
                <a:solidFill>
                  <a:srgbClr val="000000"/>
                </a:solidFill>
                <a:latin typeface="Times New Roman" panose="02020603050405020304" pitchFamily="18" charset="0"/>
              </a:rPr>
              <a:t>tháng </a:t>
            </a:r>
            <a:r>
              <a:rPr lang="en-US" altLang="en-US" sz="3200" b="1" smtClean="0">
                <a:solidFill>
                  <a:srgbClr val="000000"/>
                </a:solidFill>
                <a:latin typeface="Times New Roman" panose="02020603050405020304" pitchFamily="18" charset="0"/>
              </a:rPr>
              <a:t>… </a:t>
            </a:r>
            <a:r>
              <a:rPr lang="en-US" altLang="en-US" sz="3200" b="1">
                <a:solidFill>
                  <a:srgbClr val="000000"/>
                </a:solidFill>
                <a:latin typeface="Times New Roman" panose="02020603050405020304" pitchFamily="18" charset="0"/>
              </a:rPr>
              <a:t>năm </a:t>
            </a:r>
            <a:r>
              <a:rPr lang="en-US" altLang="en-US" sz="3200" b="1" smtClean="0">
                <a:solidFill>
                  <a:srgbClr val="000000"/>
                </a:solidFill>
                <a:latin typeface="Times New Roman" panose="02020603050405020304" pitchFamily="18" charset="0"/>
              </a:rPr>
              <a:t>2023</a:t>
            </a:r>
            <a:endParaRPr kumimoji="0" lang="vi-VN" altLang="en-US" sz="3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9219" name="Rectangle 3"/>
          <p:cNvSpPr>
            <a:spLocks noChangeArrowheads="1"/>
          </p:cNvSpPr>
          <p:nvPr/>
        </p:nvSpPr>
        <p:spPr bwMode="auto">
          <a:xfrm>
            <a:off x="3779912" y="1596479"/>
            <a:ext cx="2100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LỊCH SỬ</a:t>
            </a:r>
            <a:endParaRPr kumimoji="0" lang="vi-VN" alt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220" name="Rectangle 2"/>
          <p:cNvSpPr txBox="1">
            <a:spLocks noChangeArrowheads="1"/>
          </p:cNvSpPr>
          <p:nvPr/>
        </p:nvSpPr>
        <p:spPr bwMode="auto">
          <a:xfrm>
            <a:off x="608236" y="2515225"/>
            <a:ext cx="8029128" cy="857250"/>
          </a:xfrm>
          <a:prstGeom prst="rect">
            <a:avLst/>
          </a:prstGeom>
          <a:solidFill>
            <a:schemeClr val="accent2">
              <a:lumMod val="40000"/>
              <a:lumOff val="60000"/>
            </a:schemeClr>
          </a:solidFill>
          <a:ln>
            <a:noFill/>
          </a:ln>
          <a:effectLs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defRPr/>
            </a:pPr>
            <a:r>
              <a:rPr lang="en-US" sz="44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NƯỚC TA CUỐI THỜI TRẦN</a:t>
            </a:r>
          </a:p>
        </p:txBody>
      </p:sp>
    </p:spTree>
    <p:extLst>
      <p:ext uri="{BB962C8B-B14F-4D97-AF65-F5344CB8AC3E}">
        <p14:creationId xmlns:p14="http://schemas.microsoft.com/office/powerpoint/2010/main" val="1579959346"/>
      </p:ext>
    </p:extLst>
  </p:cSld>
  <p:clrMapOvr>
    <a:masterClrMapping/>
  </p:clrMapOvr>
  <p:transition spd="slow" advTm="565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28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743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200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657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114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572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5029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5486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371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2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828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5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91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7"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8"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9"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0"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1"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2"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3"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4"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5"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6"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7"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5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8"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9" name="Picture 6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2" name="Text Box 64"/>
          <p:cNvSpPr txBox="1">
            <a:spLocks noChangeArrowheads="1"/>
          </p:cNvSpPr>
          <p:nvPr/>
        </p:nvSpPr>
        <p:spPr bwMode="auto">
          <a:xfrm>
            <a:off x="755576" y="2286000"/>
            <a:ext cx="77048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pPr>
            <a:r>
              <a:rPr lang="vi-VN" sz="3600" b="1" dirty="0">
                <a:solidFill>
                  <a:srgbClr val="263AFA"/>
                </a:solidFill>
                <a:latin typeface="Times New Roman" pitchFamily="18" charset="0"/>
              </a:rPr>
              <a:t>Từ giữa thế kỉ XIV, nhà Trần bước vào thời kì suy yếu.Vua quan không quan tâm tới dân. Dân oán hận,</a:t>
            </a:r>
            <a:r>
              <a:rPr lang="en-US" sz="3600" b="1" dirty="0">
                <a:solidFill>
                  <a:srgbClr val="263AFA"/>
                </a:solidFill>
                <a:latin typeface="Times New Roman" pitchFamily="18" charset="0"/>
              </a:rPr>
              <a:t> </a:t>
            </a:r>
            <a:r>
              <a:rPr lang="vi-VN" sz="3600" b="1" dirty="0">
                <a:solidFill>
                  <a:srgbClr val="263AFA"/>
                </a:solidFill>
                <a:latin typeface="Times New Roman" pitchFamily="18" charset="0"/>
              </a:rPr>
              <a:t>nổi dậy khởi nghĩa.</a:t>
            </a:r>
            <a:endParaRPr lang="en-US" sz="3600" b="1" dirty="0">
              <a:solidFill>
                <a:srgbClr val="263AFA"/>
              </a:solidFill>
              <a:latin typeface="Times New Roman" pitchFamily="18" charset="0"/>
            </a:endParaRPr>
          </a:p>
        </p:txBody>
      </p:sp>
      <p:pic>
        <p:nvPicPr>
          <p:cNvPr id="12354" name="Picture 7" desc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6250" y="5167313"/>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5" name="Picture 8" descr="012">
            <a:hlinkClick r:id="rId4"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97725" y="5167313"/>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4"/>
          <p:cNvSpPr>
            <a:spLocks noChangeArrowheads="1"/>
          </p:cNvSpPr>
          <p:nvPr/>
        </p:nvSpPr>
        <p:spPr bwMode="auto">
          <a:xfrm>
            <a:off x="1844317" y="1160760"/>
            <a:ext cx="48993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err="1" smtClean="0">
                <a:solidFill>
                  <a:srgbClr val="FF0000"/>
                </a:solidFill>
                <a:latin typeface="Times New Roman" pitchFamily="18" charset="0"/>
              </a:rPr>
              <a:t>KẾT</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LUẬN</a:t>
            </a:r>
            <a:endParaRPr lang="en-US" sz="3200" b="1" dirty="0">
              <a:solidFill>
                <a:srgbClr val="FF0000"/>
              </a:solidFill>
              <a:latin typeface="Times New Roman" pitchFamily="18" charset="0"/>
            </a:endParaRPr>
          </a:p>
        </p:txBody>
      </p:sp>
    </p:spTree>
    <p:extLst>
      <p:ext uri="{BB962C8B-B14F-4D97-AF65-F5344CB8AC3E}">
        <p14:creationId xmlns:p14="http://schemas.microsoft.com/office/powerpoint/2010/main" val="846128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09600" y="798285"/>
            <a:ext cx="8077200" cy="1077218"/>
          </a:xfrm>
          <a:prstGeom prst="rect">
            <a:avLst/>
          </a:prstGeom>
          <a:solidFill>
            <a:schemeClr val="accent1">
              <a:lumMod val="40000"/>
              <a:lumOff val="60000"/>
            </a:schemeClr>
          </a:solidFill>
          <a:ln>
            <a:noFill/>
          </a:ln>
          <a:effectLst/>
        </p:spPr>
        <p:txBody>
          <a:bodyPr>
            <a:spAutoFit/>
          </a:bodyPr>
          <a:lstStyle/>
          <a:p>
            <a:pPr marL="0" marR="0" lvl="0" indent="0"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Theo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em</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nhà</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Trần</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có</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đủ</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sức</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để</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gánh</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vác</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công</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việc</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trị</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vì</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nước</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ta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nữa</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hay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không</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pic>
        <p:nvPicPr>
          <p:cNvPr id="13315" name="Picture 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Text Box 41"/>
          <p:cNvSpPr txBox="1">
            <a:spLocks noChangeArrowheads="1"/>
          </p:cNvSpPr>
          <p:nvPr/>
        </p:nvSpPr>
        <p:spPr bwMode="auto">
          <a:xfrm>
            <a:off x="445900" y="2590800"/>
            <a:ext cx="808654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457200" marR="0" lvl="0" indent="-457200" algn="just" defTabSz="914400" rtl="0" eaLnBrk="1" fontAlgn="auto" latinLnBrk="0" hangingPunct="1">
              <a:lnSpc>
                <a:spcPct val="100000"/>
              </a:lnSpc>
              <a:spcBef>
                <a:spcPct val="50000"/>
              </a:spcBef>
              <a:spcAft>
                <a:spcPts val="0"/>
              </a:spcAft>
              <a:buClrTx/>
              <a:buSzTx/>
              <a:buFont typeface="Wingdings" pitchFamily="2" charset="2"/>
              <a:buChar char="ü"/>
              <a:tabLst/>
              <a:defRPr/>
            </a:pP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Nhà</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Trần</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suy</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tàn</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không</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còn</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đủ</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sức</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để</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gánh</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vác</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công</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việc</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trị</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vì</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đất</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nước</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cần</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có</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một</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triều</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đại</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khác</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để</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thay</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thế</a:t>
            </a:r>
            <a:r>
              <a:rPr kumimoji="0" lang="en-US" sz="3200" b="1" i="0" u="none" strike="noStrike" kern="1200" cap="none" spc="0" normalizeH="0" baseline="0" noProof="0" dirty="0" smtClean="0">
                <a:ln>
                  <a:noFill/>
                </a:ln>
                <a:solidFill>
                  <a:srgbClr val="263AFA"/>
                </a:solidFill>
                <a:effectLst/>
                <a:uLnTx/>
                <a:uFillTx/>
                <a:latin typeface="Times New Roman" pitchFamily="18" charset="0"/>
                <a:ea typeface="+mn-ea"/>
                <a:cs typeface="+mn-cs"/>
              </a:rPr>
              <a:t>. </a:t>
            </a:r>
            <a:r>
              <a:rPr lang="en-US" sz="3200" b="1" dirty="0" err="1" smtClean="0">
                <a:solidFill>
                  <a:srgbClr val="263AFA"/>
                </a:solidFill>
                <a:latin typeface="Times New Roman" pitchFamily="18" charset="0"/>
              </a:rPr>
              <a:t>Đó</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là</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triều</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đại</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nào</a:t>
            </a:r>
            <a:r>
              <a:rPr lang="en-US" sz="3200" b="1" dirty="0" smtClean="0">
                <a:solidFill>
                  <a:srgbClr val="263AFA"/>
                </a:solidFill>
                <a:latin typeface="Times New Roman" pitchFamily="18" charset="0"/>
              </a:rPr>
              <a:t> </a:t>
            </a:r>
            <a:r>
              <a:rPr lang="en-US" sz="3200" b="1" dirty="0">
                <a:solidFill>
                  <a:srgbClr val="263AFA"/>
                </a:solidFill>
                <a:latin typeface="Times New Roman" pitchFamily="18" charset="0"/>
              </a:rPr>
              <a:t> </a:t>
            </a:r>
            <a:r>
              <a:rPr lang="en-US" sz="3200" b="1" dirty="0" err="1" smtClean="0">
                <a:solidFill>
                  <a:srgbClr val="263AFA"/>
                </a:solidFill>
                <a:latin typeface="Times New Roman" pitchFamily="18" charset="0"/>
              </a:rPr>
              <a:t>chúng</a:t>
            </a:r>
            <a:r>
              <a:rPr lang="en-US" sz="3200" b="1" dirty="0" smtClean="0">
                <a:solidFill>
                  <a:srgbClr val="263AFA"/>
                </a:solidFill>
                <a:latin typeface="Times New Roman" pitchFamily="18" charset="0"/>
              </a:rPr>
              <a:t> ta </a:t>
            </a:r>
            <a:r>
              <a:rPr lang="en-US" sz="3200" b="1" dirty="0" err="1" smtClean="0">
                <a:solidFill>
                  <a:srgbClr val="263AFA"/>
                </a:solidFill>
                <a:latin typeface="Times New Roman" pitchFamily="18" charset="0"/>
              </a:rPr>
              <a:t>cùng</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tìm</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hoạt</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động</a:t>
            </a:r>
            <a:r>
              <a:rPr lang="en-US" sz="3200" b="1" dirty="0" smtClean="0">
                <a:solidFill>
                  <a:srgbClr val="263AFA"/>
                </a:solidFill>
                <a:latin typeface="Times New Roman" pitchFamily="18" charset="0"/>
              </a:rPr>
              <a:t> 2.</a:t>
            </a: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sz="2400" b="1" i="0" u="none" strike="noStrike" kern="1200" cap="none" spc="0" normalizeH="0" baseline="0" noProof="0">
              <a:ln>
                <a:noFill/>
              </a:ln>
              <a:solidFill>
                <a:srgbClr val="FF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511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20522"/>
                                        </p:tgtEl>
                                        <p:attrNameLst>
                                          <p:attrName>style.visibility</p:attrName>
                                        </p:attrNameLst>
                                      </p:cBhvr>
                                      <p:to>
                                        <p:strVal val="visible"/>
                                      </p:to>
                                    </p:set>
                                    <p:anim calcmode="lin" valueType="num">
                                      <p:cBhvr>
                                        <p:cTn id="7" dur="500" fill="hold"/>
                                        <p:tgtEl>
                                          <p:spTgt spid="20522"/>
                                        </p:tgtEl>
                                        <p:attrNameLst>
                                          <p:attrName>ppt_w</p:attrName>
                                        </p:attrNameLst>
                                      </p:cBhvr>
                                      <p:tavLst>
                                        <p:tav tm="0">
                                          <p:val>
                                            <p:fltVal val="0"/>
                                          </p:val>
                                        </p:tav>
                                        <p:tav tm="100000">
                                          <p:val>
                                            <p:strVal val="#ppt_w"/>
                                          </p:val>
                                        </p:tav>
                                      </p:tavLst>
                                    </p:anim>
                                    <p:anim calcmode="lin" valueType="num">
                                      <p:cBhvr>
                                        <p:cTn id="8"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521"/>
                                        </p:tgtEl>
                                        <p:attrNameLst>
                                          <p:attrName>style.visibility</p:attrName>
                                        </p:attrNameLst>
                                      </p:cBhvr>
                                      <p:to>
                                        <p:strVal val="visible"/>
                                      </p:to>
                                    </p:set>
                                    <p:animEffect transition="in" filter="fade">
                                      <p:cBhvr>
                                        <p:cTn id="13" dur="1000"/>
                                        <p:tgtEl>
                                          <p:spTgt spid="20521"/>
                                        </p:tgtEl>
                                      </p:cBhvr>
                                    </p:animEffect>
                                    <p:anim calcmode="lin" valueType="num">
                                      <p:cBhvr>
                                        <p:cTn id="14" dur="1000" fill="hold"/>
                                        <p:tgtEl>
                                          <p:spTgt spid="20521"/>
                                        </p:tgtEl>
                                        <p:attrNameLst>
                                          <p:attrName>ppt_x</p:attrName>
                                        </p:attrNameLst>
                                      </p:cBhvr>
                                      <p:tavLst>
                                        <p:tav tm="0">
                                          <p:val>
                                            <p:strVal val="#ppt_x"/>
                                          </p:val>
                                        </p:tav>
                                        <p:tav tm="100000">
                                          <p:val>
                                            <p:strVal val="#ppt_x"/>
                                          </p:val>
                                        </p:tav>
                                      </p:tavLst>
                                    </p:anim>
                                    <p:anim calcmode="lin" valueType="num">
                                      <p:cBhvr>
                                        <p:cTn id="15" dur="1000" fill="hold"/>
                                        <p:tgtEl>
                                          <p:spTgt spid="205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1" grpId="0"/>
      <p:bldP spid="205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9" name="Text Box 39"/>
          <p:cNvSpPr txBox="1">
            <a:spLocks noChangeArrowheads="1"/>
          </p:cNvSpPr>
          <p:nvPr/>
        </p:nvSpPr>
        <p:spPr bwMode="auto">
          <a:xfrm>
            <a:off x="579805" y="697679"/>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800" b="1" u="sng" dirty="0" err="1">
                <a:solidFill>
                  <a:srgbClr val="FF0000"/>
                </a:solidFill>
                <a:latin typeface="Times New Roman" pitchFamily="18" charset="0"/>
              </a:rPr>
              <a:t>HOẠT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ĐỘNG</a:t>
            </a:r>
            <a:r>
              <a:rPr lang="en-US" sz="2800" b="1" u="sng" dirty="0">
                <a:solidFill>
                  <a:srgbClr val="FF0000"/>
                </a:solidFill>
                <a:latin typeface="Times New Roman" pitchFamily="18" charset="0"/>
              </a:rPr>
              <a:t> </a:t>
            </a:r>
            <a:r>
              <a:rPr lang="vi-VN" sz="2800" b="1" u="sng" dirty="0">
                <a:solidFill>
                  <a:srgbClr val="FF0000"/>
                </a:solidFill>
                <a:latin typeface="Times New Roman" pitchFamily="18" charset="0"/>
              </a:rPr>
              <a:t>2</a:t>
            </a:r>
            <a:r>
              <a:rPr lang="vi-VN" sz="2800" b="1" dirty="0">
                <a:solidFill>
                  <a:srgbClr val="FF0000"/>
                </a:solidFill>
                <a:latin typeface="Times New Roman" pitchFamily="18" charset="0"/>
              </a:rPr>
              <a:t>: NHÀ HỒ THAY THẾ NHÀ TRẦN</a:t>
            </a:r>
            <a:endParaRPr lang="en-US" sz="2800" b="1" dirty="0">
              <a:solidFill>
                <a:srgbClr val="FF0000"/>
              </a:solidFill>
              <a:latin typeface="Times New Roman" pitchFamily="18" charset="0"/>
            </a:endParaRP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vi-VN" sz="2400" b="1">
              <a:solidFill>
                <a:srgbClr val="FF0000"/>
              </a:solidFill>
              <a:latin typeface="Arial" pitchFamily="34" charset="0"/>
            </a:endParaRPr>
          </a:p>
        </p:txBody>
      </p:sp>
      <p:sp>
        <p:nvSpPr>
          <p:cNvPr id="43" name="Rectangle 2"/>
          <p:cNvSpPr>
            <a:spLocks noChangeArrowheads="1"/>
          </p:cNvSpPr>
          <p:nvPr/>
        </p:nvSpPr>
        <p:spPr bwMode="auto">
          <a:xfrm>
            <a:off x="609600" y="1334572"/>
            <a:ext cx="79948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a:solidFill>
                  <a:srgbClr val="00B050"/>
                </a:solidFill>
                <a:latin typeface="Times New Roman" pitchFamily="18" charset="0"/>
              </a:rPr>
              <a:t>Đọc </a:t>
            </a:r>
            <a:r>
              <a:rPr lang="nl-NL" sz="2800" b="1" dirty="0" smtClean="0">
                <a:solidFill>
                  <a:srgbClr val="00B050"/>
                </a:solidFill>
                <a:latin typeface="Times New Roman" pitchFamily="18" charset="0"/>
              </a:rPr>
              <a:t>phần còn lại trong SGK và trả lời các câu hỏi sau:</a:t>
            </a:r>
            <a:endParaRPr lang="nl-NL" sz="2800" b="1" dirty="0">
              <a:solidFill>
                <a:srgbClr val="00B050"/>
              </a:solidFill>
              <a:latin typeface="Times New Roman" pitchFamily="18" charset="0"/>
            </a:endParaRPr>
          </a:p>
        </p:txBody>
      </p:sp>
      <p:sp>
        <p:nvSpPr>
          <p:cNvPr id="44" name="Rectangle 2"/>
          <p:cNvSpPr>
            <a:spLocks noChangeArrowheads="1"/>
          </p:cNvSpPr>
          <p:nvPr/>
        </p:nvSpPr>
        <p:spPr bwMode="auto">
          <a:xfrm>
            <a:off x="574576" y="2348489"/>
            <a:ext cx="79948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smtClean="0">
                <a:solidFill>
                  <a:srgbClr val="0000FF"/>
                </a:solidFill>
                <a:latin typeface="Times New Roman" pitchFamily="18" charset="0"/>
              </a:rPr>
              <a:t>1. Hồ Qúy Ly là người như thế nào?</a:t>
            </a:r>
            <a:endParaRPr lang="nl-NL" sz="2800" b="1" dirty="0">
              <a:solidFill>
                <a:srgbClr val="0000FF"/>
              </a:solidFill>
              <a:latin typeface="Times New Roman" pitchFamily="18" charset="0"/>
            </a:endParaRPr>
          </a:p>
        </p:txBody>
      </p:sp>
      <p:sp>
        <p:nvSpPr>
          <p:cNvPr id="45" name="Rectangle 2"/>
          <p:cNvSpPr>
            <a:spLocks noChangeArrowheads="1"/>
          </p:cNvSpPr>
          <p:nvPr/>
        </p:nvSpPr>
        <p:spPr bwMode="auto">
          <a:xfrm>
            <a:off x="539552" y="3072200"/>
            <a:ext cx="79948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smtClean="0">
                <a:solidFill>
                  <a:srgbClr val="0000FF"/>
                </a:solidFill>
                <a:latin typeface="Times New Roman" pitchFamily="18" charset="0"/>
              </a:rPr>
              <a:t>2. Hành động táo bạo của Hồ Qúy Ly là gì?</a:t>
            </a:r>
            <a:endParaRPr lang="nl-NL" sz="2800" b="1" dirty="0">
              <a:solidFill>
                <a:srgbClr val="0000FF"/>
              </a:solidFill>
              <a:latin typeface="Times New Roman" pitchFamily="18" charset="0"/>
            </a:endParaRPr>
          </a:p>
        </p:txBody>
      </p:sp>
      <p:sp>
        <p:nvSpPr>
          <p:cNvPr id="46" name="Rectangle 2"/>
          <p:cNvSpPr>
            <a:spLocks noChangeArrowheads="1"/>
          </p:cNvSpPr>
          <p:nvPr/>
        </p:nvSpPr>
        <p:spPr bwMode="auto">
          <a:xfrm>
            <a:off x="574576" y="3940940"/>
            <a:ext cx="79948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smtClean="0">
                <a:solidFill>
                  <a:srgbClr val="0000FF"/>
                </a:solidFill>
                <a:latin typeface="Times New Roman" pitchFamily="18" charset="0"/>
              </a:rPr>
              <a:t>3. Hành động truất ngôi vua có hợp với lóng dân không? Vì sao?</a:t>
            </a:r>
            <a:endParaRPr lang="nl-NL" sz="2800" b="1" dirty="0">
              <a:solidFill>
                <a:srgbClr val="0000FF"/>
              </a:solidFill>
              <a:latin typeface="Times New Roman" pitchFamily="18" charset="0"/>
            </a:endParaRPr>
          </a:p>
        </p:txBody>
      </p:sp>
      <p:sp>
        <p:nvSpPr>
          <p:cNvPr id="47" name="Rectangle 2"/>
          <p:cNvSpPr>
            <a:spLocks noChangeArrowheads="1"/>
          </p:cNvSpPr>
          <p:nvPr/>
        </p:nvSpPr>
        <p:spPr bwMode="auto">
          <a:xfrm>
            <a:off x="609600" y="5160047"/>
            <a:ext cx="79948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smtClean="0">
                <a:solidFill>
                  <a:srgbClr val="0000FF"/>
                </a:solidFill>
                <a:latin typeface="Times New Roman" pitchFamily="18" charset="0"/>
              </a:rPr>
              <a:t>4. Những chính sách mà Hồ Qúy Ly đưa ra là gì? Có tác dụng ra sao?</a:t>
            </a:r>
            <a:endParaRPr lang="nl-NL" sz="2800" b="1" dirty="0">
              <a:solidFill>
                <a:srgbClr val="0000FF"/>
              </a:solidFill>
              <a:latin typeface="Times New Roman" pitchFamily="18" charset="0"/>
            </a:endParaRPr>
          </a:p>
        </p:txBody>
      </p:sp>
    </p:spTree>
    <p:extLst>
      <p:ext uri="{BB962C8B-B14F-4D97-AF65-F5344CB8AC3E}">
        <p14:creationId xmlns:p14="http://schemas.microsoft.com/office/powerpoint/2010/main" val="1433681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20522"/>
                                        </p:tgtEl>
                                        <p:attrNameLst>
                                          <p:attrName>style.visibility</p:attrName>
                                        </p:attrNameLst>
                                      </p:cBhvr>
                                      <p:to>
                                        <p:strVal val="visible"/>
                                      </p:to>
                                    </p:set>
                                    <p:anim calcmode="lin" valueType="num">
                                      <p:cBhvr>
                                        <p:cTn id="7" dur="500" fill="hold"/>
                                        <p:tgtEl>
                                          <p:spTgt spid="20522"/>
                                        </p:tgtEl>
                                        <p:attrNameLst>
                                          <p:attrName>ppt_w</p:attrName>
                                        </p:attrNameLst>
                                      </p:cBhvr>
                                      <p:tavLst>
                                        <p:tav tm="0">
                                          <p:val>
                                            <p:fltVal val="0"/>
                                          </p:val>
                                        </p:tav>
                                        <p:tav tm="100000">
                                          <p:val>
                                            <p:strVal val="#ppt_w"/>
                                          </p:val>
                                        </p:tav>
                                      </p:tavLst>
                                    </p:anim>
                                    <p:anim calcmode="lin" valueType="num">
                                      <p:cBhvr>
                                        <p:cTn id="8"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oquy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155" y="-148999"/>
            <a:ext cx="6012160" cy="65303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651" name="Rectangle 3"/>
          <p:cNvSpPr>
            <a:spLocks noChangeArrowheads="1"/>
          </p:cNvSpPr>
          <p:nvPr/>
        </p:nvSpPr>
        <p:spPr bwMode="auto">
          <a:xfrm>
            <a:off x="3497939" y="6309320"/>
            <a:ext cx="5328592" cy="461665"/>
          </a:xfrm>
          <a:prstGeom prst="rect">
            <a:avLst/>
          </a:prstGeom>
          <a:solidFill>
            <a:schemeClr val="accent1">
              <a:lumMod val="40000"/>
              <a:lumOff val="60000"/>
            </a:schemeClr>
          </a:solidFill>
          <a:ln>
            <a:noFill/>
          </a:ln>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HỒ QÚY  LY 1336 - 1407</a:t>
            </a:r>
          </a:p>
        </p:txBody>
      </p:sp>
      <p:sp>
        <p:nvSpPr>
          <p:cNvPr id="27653" name="Text Box 5"/>
          <p:cNvSpPr txBox="1">
            <a:spLocks noChangeArrowheads="1"/>
          </p:cNvSpPr>
          <p:nvPr/>
        </p:nvSpPr>
        <p:spPr bwMode="auto">
          <a:xfrm>
            <a:off x="152400" y="361950"/>
            <a:ext cx="2619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itchFamily="18" charset="0"/>
                <a:ea typeface="+mn-ea"/>
                <a:cs typeface="+mn-cs"/>
              </a:rPr>
              <a:t>Hồ</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Quý</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Ly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là</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một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vị</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quan</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đại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thần</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có</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tài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trong</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triều</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đình</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nhà</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Trần</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thoát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chết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sau</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vụ</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mưu</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sát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Ông</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sinh</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năm</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1336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và</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mất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năm</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1407</a:t>
            </a:r>
            <a:endParaRPr kumimoji="0" lang="en-US" sz="2800" b="0" i="0" u="none" strike="noStrike" kern="1200" cap="none" spc="0" normalizeH="0" baseline="0" noProof="0" dirty="0">
              <a:ln>
                <a:noFill/>
              </a:ln>
              <a:solidFill>
                <a:srgbClr val="0000FF"/>
              </a:solidFill>
              <a:effectLst/>
              <a:uLnTx/>
              <a:uFillTx/>
              <a:latin typeface="VNI Times" pitchFamily="2" charset="0"/>
              <a:ea typeface="+mn-ea"/>
              <a:cs typeface="Arial" pitchFamily="34" charset="0"/>
            </a:endParaRPr>
          </a:p>
        </p:txBody>
      </p:sp>
    </p:spTree>
    <p:extLst>
      <p:ext uri="{BB962C8B-B14F-4D97-AF65-F5344CB8AC3E}">
        <p14:creationId xmlns:p14="http://schemas.microsoft.com/office/powerpoint/2010/main" val="1432754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6"/>
          <p:cNvSpPr txBox="1">
            <a:spLocks noChangeArrowheads="1"/>
          </p:cNvSpPr>
          <p:nvPr/>
        </p:nvSpPr>
        <p:spPr bwMode="auto">
          <a:xfrm>
            <a:off x="755576" y="1611343"/>
            <a:ext cx="68407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Hành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động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táo</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bạo</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Hồ</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Qúy</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Ly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là</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2" name="TextBox 1"/>
          <p:cNvSpPr txBox="1">
            <a:spLocks noChangeArrowheads="1"/>
          </p:cNvSpPr>
          <p:nvPr/>
        </p:nvSpPr>
        <p:spPr bwMode="auto">
          <a:xfrm>
            <a:off x="395536" y="2591281"/>
            <a:ext cx="825316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nl-NL" sz="3200" b="1" i="0" u="none" strike="noStrike" kern="1200" cap="none" spc="0" normalizeH="0" baseline="0" noProof="0" dirty="0" smtClean="0">
                <a:ln>
                  <a:noFill/>
                </a:ln>
                <a:solidFill>
                  <a:srgbClr val="263AFA"/>
                </a:solidFill>
                <a:effectLst/>
                <a:uLnTx/>
                <a:uFillTx/>
                <a:latin typeface="Times New Roman" pitchFamily="18" charset="0"/>
                <a:ea typeface="+mn-ea"/>
                <a:cs typeface="+mn-cs"/>
              </a:rPr>
              <a:t>+ Năm 1400, Hồ Quý Ly truất ngôi vua Trần, lập nên nhà Hồ, dời thành về Tây Đô (Thanh Hoá), đổi tên nước là Đại Ngu.</a:t>
            </a:r>
            <a:endParaRPr kumimoji="0" lang="nl-NL" sz="3200" b="1" i="0" u="none" strike="noStrike" kern="1200" cap="none" spc="0" normalizeH="0" baseline="0" noProof="0" dirty="0">
              <a:ln>
                <a:noFill/>
              </a:ln>
              <a:solidFill>
                <a:srgbClr val="263AFA"/>
              </a:solidFill>
              <a:effectLst/>
              <a:uLnTx/>
              <a:uFillTx/>
              <a:latin typeface="Times New Roman" pitchFamily="18" charset="0"/>
              <a:ea typeface="+mn-ea"/>
              <a:cs typeface="+mn-cs"/>
            </a:endParaRPr>
          </a:p>
        </p:txBody>
      </p:sp>
      <p:pic>
        <p:nvPicPr>
          <p:cNvPr id="17416"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7391400" y="0"/>
            <a:ext cx="1752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72231" y="14288"/>
            <a:ext cx="16081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035550"/>
            <a:ext cx="17526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213" y="5084763"/>
            <a:ext cx="19589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80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Text Box 41"/>
          <p:cNvSpPr txBox="1">
            <a:spLocks noChangeArrowheads="1"/>
          </p:cNvSpPr>
          <p:nvPr/>
        </p:nvSpPr>
        <p:spPr bwMode="auto">
          <a:xfrm>
            <a:off x="647598" y="1089624"/>
            <a:ext cx="808654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1" fontAlgn="auto" latinLnBrk="0" hangingPunct="1">
              <a:lnSpc>
                <a:spcPct val="100000"/>
              </a:lnSpc>
              <a:spcBef>
                <a:spcPct val="50000"/>
              </a:spcBef>
              <a:spcAft>
                <a:spcPts val="0"/>
              </a:spcAft>
              <a:buClrTx/>
              <a:buSzTx/>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Hành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động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truất</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quyền</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vua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có</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hợp</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với</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lòng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dân</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không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Vì</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sao</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a:t>
            </a:r>
            <a:endPar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endParaRP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sz="2400" b="1" i="0" u="none" strike="noStrike" kern="1200" cap="none" spc="0" normalizeH="0" baseline="0" noProof="0">
              <a:ln>
                <a:noFill/>
              </a:ln>
              <a:solidFill>
                <a:srgbClr val="FF0000"/>
              </a:solidFill>
              <a:effectLst/>
              <a:uLnTx/>
              <a:uFillTx/>
              <a:latin typeface="Arial" pitchFamily="34" charset="0"/>
              <a:ea typeface="+mn-ea"/>
              <a:cs typeface="+mn-cs"/>
            </a:endParaRPr>
          </a:p>
        </p:txBody>
      </p:sp>
      <p:sp>
        <p:nvSpPr>
          <p:cNvPr id="41" name="Text Box 41"/>
          <p:cNvSpPr txBox="1">
            <a:spLocks noChangeArrowheads="1"/>
          </p:cNvSpPr>
          <p:nvPr/>
        </p:nvSpPr>
        <p:spPr bwMode="auto">
          <a:xfrm>
            <a:off x="528730" y="2479571"/>
            <a:ext cx="808654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457200" marR="0" lvl="0" indent="-457200" algn="just" defTabSz="914400" rtl="0" eaLnBrk="1" fontAlgn="auto" latinLnBrk="0" hangingPunct="1">
              <a:lnSpc>
                <a:spcPct val="100000"/>
              </a:lnSpc>
              <a:spcBef>
                <a:spcPct val="50000"/>
              </a:spcBef>
              <a:spcAft>
                <a:spcPts val="0"/>
              </a:spcAft>
              <a:buClrTx/>
              <a:buSzTx/>
              <a:buFont typeface="Wingdings" pitchFamily="2" charset="2"/>
              <a:buChar char="ü"/>
              <a:tabLst/>
              <a:defRPr/>
            </a:pPr>
            <a:r>
              <a:rPr kumimoji="0" lang="en-US" sz="3200" b="1" i="0" u="none" strike="noStrike" kern="1200" cap="none" spc="0" normalizeH="0" baseline="0" noProof="0" dirty="0" err="1" smtClean="0">
                <a:ln>
                  <a:noFill/>
                </a:ln>
                <a:solidFill>
                  <a:srgbClr val="0000FF"/>
                </a:solidFill>
                <a:effectLst/>
                <a:uLnTx/>
                <a:uFillTx/>
                <a:latin typeface="Times New Roman" pitchFamily="18" charset="0"/>
                <a:ea typeface="+mn-ea"/>
                <a:cs typeface="+mn-cs"/>
              </a:rPr>
              <a:t>Hành</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động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Hồ</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Qúy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Ly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hợp</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với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lòng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dân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Vì</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lúc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bấy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giờ</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tình</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hình</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đất</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nước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rối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ren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các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vua</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Trần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ăn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chơi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sa</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đọa</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nhân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dân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bị</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áp</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bức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đói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kém</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Khi</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ngôi</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ông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đã</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có</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nhiều</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chính</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sách</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cải</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cách</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nước</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tiến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bộ</a:t>
            </a:r>
            <a:r>
              <a:rPr lang="en-US" sz="3200" b="1" dirty="0" smtClean="0">
                <a:solidFill>
                  <a:srgbClr val="0000FF"/>
                </a:solidFill>
                <a:latin typeface="Times New Roman" pitchFamily="18" charset="0"/>
              </a:rPr>
              <a:t>.</a:t>
            </a:r>
            <a:endParaRPr kumimoji="0" lang="en-US" sz="3200" b="1" i="0" u="none" strike="noStrike" kern="1200" cap="none" spc="0" normalizeH="0" baseline="0" noProof="0" dirty="0" smtClean="0">
              <a:ln>
                <a:noFill/>
              </a:ln>
              <a:solidFill>
                <a:srgbClr val="0000FF"/>
              </a:solidFill>
              <a:effectLst/>
              <a:uLnTx/>
              <a:uFillTx/>
              <a:latin typeface="Times New Roman" pitchFamily="18" charset="0"/>
            </a:endParaRPr>
          </a:p>
        </p:txBody>
      </p:sp>
    </p:spTree>
    <p:extLst>
      <p:ext uri="{BB962C8B-B14F-4D97-AF65-F5344CB8AC3E}">
        <p14:creationId xmlns:p14="http://schemas.microsoft.com/office/powerpoint/2010/main" val="228121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20522"/>
                                        </p:tgtEl>
                                        <p:attrNameLst>
                                          <p:attrName>style.visibility</p:attrName>
                                        </p:attrNameLst>
                                      </p:cBhvr>
                                      <p:to>
                                        <p:strVal val="visible"/>
                                      </p:to>
                                    </p:set>
                                    <p:anim calcmode="lin" valueType="num">
                                      <p:cBhvr>
                                        <p:cTn id="7" dur="500" fill="hold"/>
                                        <p:tgtEl>
                                          <p:spTgt spid="20522"/>
                                        </p:tgtEl>
                                        <p:attrNameLst>
                                          <p:attrName>ppt_w</p:attrName>
                                        </p:attrNameLst>
                                      </p:cBhvr>
                                      <p:tavLst>
                                        <p:tav tm="0">
                                          <p:val>
                                            <p:fltVal val="0"/>
                                          </p:val>
                                        </p:tav>
                                        <p:tav tm="100000">
                                          <p:val>
                                            <p:strVal val="#ppt_w"/>
                                          </p:val>
                                        </p:tav>
                                      </p:tavLst>
                                    </p:anim>
                                    <p:anim calcmode="lin" valueType="num">
                                      <p:cBhvr>
                                        <p:cTn id="8"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2"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Text Box 41"/>
          <p:cNvSpPr txBox="1">
            <a:spLocks noChangeArrowheads="1"/>
          </p:cNvSpPr>
          <p:nvPr/>
        </p:nvSpPr>
        <p:spPr bwMode="auto">
          <a:xfrm>
            <a:off x="522651" y="1295400"/>
            <a:ext cx="808654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1" fontAlgn="auto" latinLnBrk="0" hangingPunct="1">
              <a:lnSpc>
                <a:spcPct val="100000"/>
              </a:lnSpc>
              <a:spcBef>
                <a:spcPct val="50000"/>
              </a:spcBef>
              <a:spcAft>
                <a:spcPts val="0"/>
              </a:spcAft>
              <a:buClrTx/>
              <a:buSzTx/>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Những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chính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sách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Hồ</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Qúy</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Ly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đưa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ra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là</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gì</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Tác</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dụng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chính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sách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đó</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a:t>
            </a:r>
            <a:endPar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endParaRP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sz="2400" b="1" i="0" u="none" strike="noStrike" kern="1200" cap="none" spc="0" normalizeH="0" baseline="0" noProof="0">
              <a:ln>
                <a:noFill/>
              </a:ln>
              <a:solidFill>
                <a:srgbClr val="FF0000"/>
              </a:solidFill>
              <a:effectLst/>
              <a:uLnTx/>
              <a:uFillTx/>
              <a:latin typeface="Arial" pitchFamily="34" charset="0"/>
              <a:ea typeface="+mn-ea"/>
              <a:cs typeface="+mn-cs"/>
            </a:endParaRPr>
          </a:p>
        </p:txBody>
      </p:sp>
      <p:sp>
        <p:nvSpPr>
          <p:cNvPr id="41" name="Text Box 41"/>
          <p:cNvSpPr txBox="1">
            <a:spLocks noChangeArrowheads="1"/>
          </p:cNvSpPr>
          <p:nvPr/>
        </p:nvSpPr>
        <p:spPr bwMode="auto">
          <a:xfrm>
            <a:off x="304800" y="3055710"/>
            <a:ext cx="80865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457200" marR="0" lvl="0" indent="-457200" algn="just" defTabSz="914400" rtl="0" eaLnBrk="1" fontAlgn="auto" latinLnBrk="0" hangingPunct="1">
              <a:lnSpc>
                <a:spcPct val="100000"/>
              </a:lnSpc>
              <a:spcBef>
                <a:spcPct val="50000"/>
              </a:spcBef>
              <a:spcAft>
                <a:spcPts val="0"/>
              </a:spcAft>
              <a:buClrTx/>
              <a:buSzTx/>
              <a:buFont typeface="Wingdings" pitchFamily="2" charset="2"/>
              <a:buChar char="ü"/>
              <a:tabLst/>
              <a:defRPr/>
            </a:pPr>
            <a:r>
              <a:rPr kumimoji="0" lang="en-US" sz="3200" b="1" i="0" u="none" strike="noStrike" kern="1200" cap="none" spc="0" normalizeH="0" baseline="0" noProof="0" dirty="0" err="1" smtClean="0">
                <a:ln>
                  <a:noFill/>
                </a:ln>
                <a:solidFill>
                  <a:srgbClr val="0000FF"/>
                </a:solidFill>
                <a:effectLst/>
                <a:uLnTx/>
                <a:uFillTx/>
                <a:latin typeface="Times New Roman" pitchFamily="18" charset="0"/>
                <a:ea typeface="+mn-ea"/>
                <a:cs typeface="+mn-cs"/>
              </a:rPr>
              <a:t>Thay</a:t>
            </a:r>
            <a:r>
              <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0000FF"/>
                </a:solidFill>
                <a:effectLst/>
                <a:uLnTx/>
                <a:uFillTx/>
                <a:latin typeface="Times New Roman" pitchFamily="18" charset="0"/>
                <a:ea typeface="+mn-ea"/>
                <a:cs typeface="+mn-cs"/>
              </a:rPr>
              <a:t>đổi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bộ</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máy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quan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lại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quân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đội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chia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lại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ruộng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đất</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cho</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in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và</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sử</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dụng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tiền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giấy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a:t>
            </a:r>
            <a:endPar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1983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20522"/>
                                        </p:tgtEl>
                                        <p:attrNameLst>
                                          <p:attrName>style.visibility</p:attrName>
                                        </p:attrNameLst>
                                      </p:cBhvr>
                                      <p:to>
                                        <p:strVal val="visible"/>
                                      </p:to>
                                    </p:set>
                                    <p:anim calcmode="lin" valueType="num">
                                      <p:cBhvr>
                                        <p:cTn id="7" dur="500" fill="hold"/>
                                        <p:tgtEl>
                                          <p:spTgt spid="20522"/>
                                        </p:tgtEl>
                                        <p:attrNameLst>
                                          <p:attrName>ppt_w</p:attrName>
                                        </p:attrNameLst>
                                      </p:cBhvr>
                                      <p:tavLst>
                                        <p:tav tm="0">
                                          <p:val>
                                            <p:fltVal val="0"/>
                                          </p:val>
                                        </p:tav>
                                        <p:tav tm="100000">
                                          <p:val>
                                            <p:strVal val="#ppt_w"/>
                                          </p:val>
                                        </p:tav>
                                      </p:tavLst>
                                    </p:anim>
                                    <p:anim calcmode="lin" valueType="num">
                                      <p:cBhvr>
                                        <p:cTn id="8"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2"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7391400" y="0"/>
            <a:ext cx="1752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72231" y="14288"/>
            <a:ext cx="16081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035550"/>
            <a:ext cx="17526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213" y="5084763"/>
            <a:ext cx="19589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Administrator.HUV4ZYMVGAIVUT9\Desktop\ThanhNguyenthongbuu-1_zpse6d8eb6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87313"/>
            <a:ext cx="7416824" cy="29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932" y="3501008"/>
            <a:ext cx="6745460" cy="267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79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Text Box 41"/>
          <p:cNvSpPr txBox="1">
            <a:spLocks noChangeArrowheads="1"/>
          </p:cNvSpPr>
          <p:nvPr/>
        </p:nvSpPr>
        <p:spPr bwMode="auto">
          <a:xfrm>
            <a:off x="681130" y="838200"/>
            <a:ext cx="80865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Năm</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1406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sự</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việc</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gì</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đã</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xảy</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ra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với</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nước</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ta?</a:t>
            </a:r>
            <a:endPar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endParaRP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sz="2400" b="1" i="0" u="none" strike="noStrike" kern="1200" cap="none" spc="0" normalizeH="0" baseline="0" noProof="0">
              <a:ln>
                <a:noFill/>
              </a:ln>
              <a:solidFill>
                <a:srgbClr val="FF0000"/>
              </a:solidFill>
              <a:effectLst/>
              <a:uLnTx/>
              <a:uFillTx/>
              <a:latin typeface="Arial" pitchFamily="34" charset="0"/>
              <a:ea typeface="+mn-ea"/>
              <a:cs typeface="+mn-cs"/>
            </a:endParaRPr>
          </a:p>
        </p:txBody>
      </p:sp>
      <p:sp>
        <p:nvSpPr>
          <p:cNvPr id="41" name="Text Box 41"/>
          <p:cNvSpPr txBox="1">
            <a:spLocks noChangeArrowheads="1"/>
          </p:cNvSpPr>
          <p:nvPr/>
        </p:nvSpPr>
        <p:spPr bwMode="auto">
          <a:xfrm>
            <a:off x="457200" y="1625024"/>
            <a:ext cx="80865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457200" marR="0" lvl="0" indent="-457200" algn="just" defTabSz="914400" rtl="0" eaLnBrk="1" fontAlgn="auto" latinLnBrk="0" hangingPunct="1">
              <a:lnSpc>
                <a:spcPct val="100000"/>
              </a:lnSpc>
              <a:spcBef>
                <a:spcPct val="50000"/>
              </a:spcBef>
              <a:spcAft>
                <a:spcPts val="0"/>
              </a:spcAft>
              <a:buClrTx/>
              <a:buSzTx/>
              <a:buFont typeface="Wingdings" pitchFamily="2" charset="2"/>
              <a:buChar char="ü"/>
              <a:tabLst/>
              <a:defRPr/>
            </a:pPr>
            <a:r>
              <a:rPr kumimoji="0" lang="en-US" sz="3200" b="1" i="0" u="none" strike="noStrike" kern="1200" cap="none" spc="0" normalizeH="0" baseline="0" noProof="0" dirty="0" err="1" smtClean="0">
                <a:ln>
                  <a:noFill/>
                </a:ln>
                <a:solidFill>
                  <a:srgbClr val="0000FF"/>
                </a:solidFill>
                <a:effectLst/>
                <a:uLnTx/>
                <a:uFillTx/>
                <a:latin typeface="Times New Roman" pitchFamily="18" charset="0"/>
                <a:ea typeface="+mn-ea"/>
                <a:cs typeface="+mn-cs"/>
              </a:rPr>
              <a:t>Năm</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1406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nước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ta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bị</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giặc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Minh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xâm</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lược</a:t>
            </a:r>
            <a:endPar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mn-cs"/>
            </a:endParaRPr>
          </a:p>
        </p:txBody>
      </p:sp>
      <p:sp>
        <p:nvSpPr>
          <p:cNvPr id="43" name="Text Box 41"/>
          <p:cNvSpPr txBox="1">
            <a:spLocks noChangeArrowheads="1"/>
          </p:cNvSpPr>
          <p:nvPr/>
        </p:nvSpPr>
        <p:spPr bwMode="auto">
          <a:xfrm>
            <a:off x="381000" y="3642836"/>
            <a:ext cx="808654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457200" marR="0" lvl="0" indent="-457200" algn="just" defTabSz="914400" rtl="0" eaLnBrk="1" fontAlgn="auto" latinLnBrk="0" hangingPunct="1">
              <a:lnSpc>
                <a:spcPct val="100000"/>
              </a:lnSpc>
              <a:spcBef>
                <a:spcPct val="50000"/>
              </a:spcBef>
              <a:spcAft>
                <a:spcPts val="0"/>
              </a:spcAft>
              <a:buClrTx/>
              <a:buSzTx/>
              <a:buFont typeface="Wingdings" pitchFamily="2" charset="2"/>
              <a:buChar char="ü"/>
              <a:tabLst/>
              <a:defRPr/>
            </a:pPr>
            <a:r>
              <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mn-cs"/>
              </a:rPr>
              <a:t>Do </a:t>
            </a:r>
            <a:r>
              <a:rPr kumimoji="0" lang="en-US" sz="3200" b="1" i="0" u="none" strike="noStrike" kern="1200" cap="none" spc="0" normalizeH="0" baseline="0" noProof="0" dirty="0" err="1" smtClean="0">
                <a:ln>
                  <a:noFill/>
                </a:ln>
                <a:solidFill>
                  <a:srgbClr val="0000FF"/>
                </a:solidFill>
                <a:effectLst/>
                <a:uLnTx/>
                <a:uFillTx/>
                <a:latin typeface="Times New Roman" pitchFamily="18" charset="0"/>
                <a:ea typeface="+mn-ea"/>
                <a:cs typeface="+mn-cs"/>
              </a:rPr>
              <a:t>Hồ</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Qúy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Ly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không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đoàn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kết</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được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toàn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dân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để</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tiến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hành</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kháng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chiến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nên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quân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ta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đã</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thất</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bại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Nhà</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Hồ</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suy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sụp</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đất</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nước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rơi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vào</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ách</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đô</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hộ</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nhà</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Minh.</a:t>
            </a:r>
            <a:endPar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mn-cs"/>
            </a:endParaRPr>
          </a:p>
        </p:txBody>
      </p:sp>
      <p:sp>
        <p:nvSpPr>
          <p:cNvPr id="44" name="Text Box 41"/>
          <p:cNvSpPr txBox="1">
            <a:spLocks noChangeArrowheads="1"/>
          </p:cNvSpPr>
          <p:nvPr/>
        </p:nvSpPr>
        <p:spPr bwMode="auto">
          <a:xfrm>
            <a:off x="566830" y="2717512"/>
            <a:ext cx="80865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Kết</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quả</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cuộc</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kháng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chiến</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như</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thế</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nào</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a:t>
            </a:r>
            <a:endPar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008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20522"/>
                                        </p:tgtEl>
                                        <p:attrNameLst>
                                          <p:attrName>style.visibility</p:attrName>
                                        </p:attrNameLst>
                                      </p:cBhvr>
                                      <p:to>
                                        <p:strVal val="visible"/>
                                      </p:to>
                                    </p:set>
                                    <p:anim calcmode="lin" valueType="num">
                                      <p:cBhvr>
                                        <p:cTn id="7" dur="500" fill="hold"/>
                                        <p:tgtEl>
                                          <p:spTgt spid="20522"/>
                                        </p:tgtEl>
                                        <p:attrNameLst>
                                          <p:attrName>ppt_w</p:attrName>
                                        </p:attrNameLst>
                                      </p:cBhvr>
                                      <p:tavLst>
                                        <p:tav tm="0">
                                          <p:val>
                                            <p:fltVal val="0"/>
                                          </p:val>
                                        </p:tav>
                                        <p:tav tm="100000">
                                          <p:val>
                                            <p:strVal val="#ppt_w"/>
                                          </p:val>
                                        </p:tav>
                                      </p:tavLst>
                                    </p:anim>
                                    <p:anim calcmode="lin" valueType="num">
                                      <p:cBhvr>
                                        <p:cTn id="8"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2" grpId="0"/>
      <p:bldP spid="41"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676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098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962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572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10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9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143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7"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61"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54" name="Text Box 62"/>
          <p:cNvSpPr txBox="1">
            <a:spLocks noChangeArrowheads="1"/>
          </p:cNvSpPr>
          <p:nvPr/>
        </p:nvSpPr>
        <p:spPr bwMode="auto">
          <a:xfrm>
            <a:off x="3238500" y="772180"/>
            <a:ext cx="228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mn-cs"/>
              </a:rPr>
              <a:t>GHI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mn-cs"/>
              </a:rPr>
              <a:t>NHỚ</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33855" name="Rectangle 63"/>
          <p:cNvSpPr>
            <a:spLocks noChangeArrowheads="1"/>
          </p:cNvSpPr>
          <p:nvPr/>
        </p:nvSpPr>
        <p:spPr bwMode="auto">
          <a:xfrm>
            <a:off x="647700" y="1747428"/>
            <a:ext cx="77724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2800" b="1" i="1" u="none" strike="noStrike" kern="1200" cap="none" spc="0" normalizeH="0" baseline="0" noProof="0" dirty="0">
                <a:ln>
                  <a:noFill/>
                </a:ln>
                <a:solidFill>
                  <a:srgbClr val="00FF00"/>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Từ giữa thế kỉ XIV, nhà Trần bước vào thời kì suy yếu.Vua quan không quan tâm tới dân. Dân oán hận,nổi dậy khởi nghĩa.</a:t>
            </a:r>
            <a:endPar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3200" b="1"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nl-NL"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Năm 1400, Hồ Quý Ly nhân cơ hội đó đã truất ngôi vua Trần, lập nên nhà Hồ. Không chống nổi quân xâm lược, nhà Hồ sụp đổ. Đất nước ta bị nhà Minh đô hộ. </a:t>
            </a:r>
            <a:endPar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21762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2"/>
          <p:cNvGrpSpPr>
            <a:grpSpLocks/>
          </p:cNvGrpSpPr>
          <p:nvPr/>
        </p:nvGrpSpPr>
        <p:grpSpPr bwMode="auto">
          <a:xfrm>
            <a:off x="0" y="0"/>
            <a:ext cx="9144000" cy="6858000"/>
            <a:chOff x="0" y="-19"/>
            <a:chExt cx="5760" cy="4377"/>
          </a:xfrm>
        </p:grpSpPr>
        <p:pic>
          <p:nvPicPr>
            <p:cNvPr id="6151" name="Picture 3"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8" name="Picture 8" descr="012">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97725" y="5010150"/>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6888" y="5010150"/>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88962" y="1700808"/>
            <a:ext cx="8001001" cy="255454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NƯỚC</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TA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CUỐI</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THỜI</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TRẦN</a:t>
            </a:r>
            <a:endPar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58057919"/>
      </p:ext>
    </p:extLst>
  </p:cSld>
  <p:clrMapOvr>
    <a:masterClrMapping/>
  </p:clrMapOvr>
  <mc:AlternateContent xmlns:mc="http://schemas.openxmlformats.org/markup-compatibility/2006" xmlns:p14="http://schemas.microsoft.com/office/powerpoint/2010/main">
    <mc:Choice Requires="p14">
      <p:transition spd="slow" p14:dur="2000" advTm="3785"/>
    </mc:Choice>
    <mc:Fallback xmlns="">
      <p:transition spd="slow" advTm="378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676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098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962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572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10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9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143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7"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61"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 desc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 Box 3"/>
          <p:cNvSpPr txBox="1">
            <a:spLocks noChangeArrowheads="1"/>
          </p:cNvSpPr>
          <p:nvPr/>
        </p:nvSpPr>
        <p:spPr bwMode="auto">
          <a:xfrm>
            <a:off x="523568" y="481905"/>
            <a:ext cx="80870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600" b="1" dirty="0" err="1" smtClean="0">
                <a:solidFill>
                  <a:srgbClr val="FF0000"/>
                </a:solidFill>
                <a:latin typeface="Times New Roman" panose="02020603050405020304" pitchFamily="18" charset="0"/>
                <a:cs typeface="Times New Roman" panose="02020603050405020304" pitchFamily="18" charset="0"/>
              </a:rPr>
              <a:t>Thành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Tây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Đô</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Hồ</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Thanh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Hóa</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299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1010936g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138"/>
            <a:ext cx="91440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609600" y="381000"/>
            <a:ext cx="739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600" b="1" smtClean="0">
                <a:solidFill>
                  <a:srgbClr val="FF0000"/>
                </a:solidFill>
                <a:latin typeface="Times New Roman" pitchFamily="18" charset="0"/>
                <a:cs typeface="Times New Roman" pitchFamily="18" charset="0"/>
              </a:rPr>
              <a:t>Bên trong tường thành</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985609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676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098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962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572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10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9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143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7"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61"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descr="200px-Dau_Phuong_thoi_H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4191000" cy="3048000"/>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64" name="Rectangle 5"/>
          <p:cNvSpPr>
            <a:spLocks noChangeArrowheads="1"/>
          </p:cNvSpPr>
          <p:nvPr/>
        </p:nvSpPr>
        <p:spPr bwMode="auto">
          <a:xfrm>
            <a:off x="838200" y="2805113"/>
            <a:ext cx="269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000" b="1" dirty="0">
                <a:solidFill>
                  <a:srgbClr val="0033CC"/>
                </a:solidFill>
                <a:latin typeface="Arial" pitchFamily="34" charset="0"/>
              </a:rPr>
              <a:t>Đầu phượng thời Hồ</a:t>
            </a:r>
          </a:p>
        </p:txBody>
      </p:sp>
      <p:pic>
        <p:nvPicPr>
          <p:cNvPr id="65" name="Picture 3" descr="200px-Gach_lat_nen_thoi_H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398" y="304800"/>
            <a:ext cx="4076483" cy="3048000"/>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67" name="Rectangle 4"/>
          <p:cNvSpPr>
            <a:spLocks noChangeArrowheads="1"/>
          </p:cNvSpPr>
          <p:nvPr/>
        </p:nvSpPr>
        <p:spPr bwMode="auto">
          <a:xfrm>
            <a:off x="5257800" y="2836111"/>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000" b="1" dirty="0">
                <a:solidFill>
                  <a:srgbClr val="0033CC"/>
                </a:solidFill>
                <a:latin typeface="Arial" pitchFamily="34" charset="0"/>
              </a:rPr>
              <a:t>Gạch lát nền thời Hồ</a:t>
            </a:r>
          </a:p>
        </p:txBody>
      </p:sp>
      <p:pic>
        <p:nvPicPr>
          <p:cNvPr id="68" name="Picture 6" descr="2434703eb68c30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446898"/>
            <a:ext cx="4191000" cy="3222462"/>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69" name="Rectangle 7"/>
          <p:cNvSpPr>
            <a:spLocks noChangeArrowheads="1"/>
          </p:cNvSpPr>
          <p:nvPr/>
        </p:nvSpPr>
        <p:spPr bwMode="auto">
          <a:xfrm>
            <a:off x="811212" y="5962025"/>
            <a:ext cx="269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000" b="1" dirty="0">
                <a:solidFill>
                  <a:srgbClr val="0033CC"/>
                </a:solidFill>
                <a:latin typeface="Arial" pitchFamily="34" charset="0"/>
              </a:rPr>
              <a:t>Rồng đá thời nhà Hồ</a:t>
            </a:r>
          </a:p>
        </p:txBody>
      </p:sp>
      <p:pic>
        <p:nvPicPr>
          <p:cNvPr id="70" name="Picture 8" descr="200px-Dau_ho_thoi_Ho[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6319" y="3429000"/>
            <a:ext cx="4096681" cy="324036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1" name="Rectangle 7"/>
          <p:cNvSpPr>
            <a:spLocks noChangeArrowheads="1"/>
          </p:cNvSpPr>
          <p:nvPr/>
        </p:nvSpPr>
        <p:spPr bwMode="auto">
          <a:xfrm>
            <a:off x="5596461" y="6234113"/>
            <a:ext cx="25619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000" b="1" dirty="0" smtClean="0">
                <a:solidFill>
                  <a:srgbClr val="0033CC"/>
                </a:solidFill>
                <a:latin typeface="Arial" pitchFamily="34" charset="0"/>
              </a:rPr>
              <a:t>Đầu hổ </a:t>
            </a:r>
            <a:r>
              <a:rPr lang="nl-NL" sz="2000" b="1" dirty="0">
                <a:solidFill>
                  <a:srgbClr val="0033CC"/>
                </a:solidFill>
                <a:latin typeface="Arial" pitchFamily="34" charset="0"/>
              </a:rPr>
              <a:t>thời nhà Hồ</a:t>
            </a:r>
          </a:p>
        </p:txBody>
      </p:sp>
    </p:spTree>
    <p:extLst>
      <p:ext uri="{BB962C8B-B14F-4D97-AF65-F5344CB8AC3E}">
        <p14:creationId xmlns:p14="http://schemas.microsoft.com/office/powerpoint/2010/main" val="251216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500" fill="hold"/>
                                        <p:tgtEl>
                                          <p:spTgt spid="67"/>
                                        </p:tgtEl>
                                        <p:attrNameLst>
                                          <p:attrName>ppt_w</p:attrName>
                                        </p:attrNameLst>
                                      </p:cBhvr>
                                      <p:tavLst>
                                        <p:tav tm="0">
                                          <p:val>
                                            <p:fltVal val="0"/>
                                          </p:val>
                                        </p:tav>
                                        <p:tav tm="100000">
                                          <p:val>
                                            <p:strVal val="#ppt_w"/>
                                          </p:val>
                                        </p:tav>
                                      </p:tavLst>
                                    </p:anim>
                                    <p:anim calcmode="lin" valueType="num">
                                      <p:cBhvr>
                                        <p:cTn id="21" dur="500" fill="hold"/>
                                        <p:tgtEl>
                                          <p:spTgt spid="67"/>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p:cTn id="24" dur="500" fill="hold"/>
                                        <p:tgtEl>
                                          <p:spTgt spid="68"/>
                                        </p:tgtEl>
                                        <p:attrNameLst>
                                          <p:attrName>ppt_w</p:attrName>
                                        </p:attrNameLst>
                                      </p:cBhvr>
                                      <p:tavLst>
                                        <p:tav tm="0">
                                          <p:val>
                                            <p:fltVal val="0"/>
                                          </p:val>
                                        </p:tav>
                                        <p:tav tm="100000">
                                          <p:val>
                                            <p:strVal val="#ppt_w"/>
                                          </p:val>
                                        </p:tav>
                                      </p:tavLst>
                                    </p:anim>
                                    <p:anim calcmode="lin" valueType="num">
                                      <p:cBhvr>
                                        <p:cTn id="25" dur="500" fill="hold"/>
                                        <p:tgtEl>
                                          <p:spTgt spid="6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p:cTn id="32" dur="500" fill="hold"/>
                                        <p:tgtEl>
                                          <p:spTgt spid="70"/>
                                        </p:tgtEl>
                                        <p:attrNameLst>
                                          <p:attrName>ppt_w</p:attrName>
                                        </p:attrNameLst>
                                      </p:cBhvr>
                                      <p:tavLst>
                                        <p:tav tm="0">
                                          <p:val>
                                            <p:fltVal val="0"/>
                                          </p:val>
                                        </p:tav>
                                        <p:tav tm="100000">
                                          <p:val>
                                            <p:strVal val="#ppt_w"/>
                                          </p:val>
                                        </p:tav>
                                      </p:tavLst>
                                    </p:anim>
                                    <p:anim calcmode="lin" valueType="num">
                                      <p:cBhvr>
                                        <p:cTn id="33" dur="500" fill="hold"/>
                                        <p:tgtEl>
                                          <p:spTgt spid="70"/>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69" grpId="0"/>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 y="0"/>
            <a:ext cx="9178758" cy="6453336"/>
          </a:xfrm>
          <a:prstGeom prst="rect">
            <a:avLst/>
          </a:prstGeom>
        </p:spPr>
      </p:pic>
      <p:sp>
        <p:nvSpPr>
          <p:cNvPr id="5" name="Rectangle 4"/>
          <p:cNvSpPr>
            <a:spLocks noChangeArrowheads="1"/>
          </p:cNvSpPr>
          <p:nvPr/>
        </p:nvSpPr>
        <p:spPr bwMode="auto">
          <a:xfrm>
            <a:off x="1691680" y="6361198"/>
            <a:ext cx="5976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nl-NL" sz="2400" b="1" dirty="0" smtClean="0">
                <a:solidFill>
                  <a:srgbClr val="0033CC"/>
                </a:solidFill>
                <a:latin typeface="Times New Roman" panose="02020603050405020304" pitchFamily="18" charset="0"/>
                <a:cs typeface="Times New Roman" panose="02020603050405020304" pitchFamily="18" charset="0"/>
              </a:rPr>
              <a:t>Bản đồ nước Đại Ngu từ </a:t>
            </a:r>
            <a:r>
              <a:rPr lang="nl-NL" sz="2400" b="1" smtClean="0">
                <a:solidFill>
                  <a:srgbClr val="0033CC"/>
                </a:solidFill>
                <a:latin typeface="Times New Roman" panose="02020603050405020304" pitchFamily="18" charset="0"/>
                <a:cs typeface="Times New Roman" panose="02020603050405020304" pitchFamily="18" charset="0"/>
              </a:rPr>
              <a:t>năm </a:t>
            </a:r>
            <a:r>
              <a:rPr lang="nl-NL" sz="2400" b="1" smtClean="0">
                <a:solidFill>
                  <a:srgbClr val="0033CC"/>
                </a:solidFill>
                <a:latin typeface="Times New Roman" panose="02020603050405020304" pitchFamily="18" charset="0"/>
                <a:cs typeface="Times New Roman" panose="02020603050405020304" pitchFamily="18" charset="0"/>
              </a:rPr>
              <a:t>1400-1407</a:t>
            </a:r>
            <a:endParaRPr lang="nl-NL" sz="24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566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ata\Khoi 5\hinhga\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81456"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755576" y="1065786"/>
            <a:ext cx="769220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300" b="1" i="0"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HƯỚNG</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DẪN</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NGHIÊN</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CỨU</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HOC</a:t>
            </a:r>
            <a:endParaRPr kumimoji="0" lang="en-US" altLang="en-US" sz="33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268" name="Rectangle 2"/>
          <p:cNvSpPr txBox="1">
            <a:spLocks noChangeArrowheads="1"/>
          </p:cNvSpPr>
          <p:nvPr/>
        </p:nvSpPr>
        <p:spPr bwMode="auto">
          <a:xfrm>
            <a:off x="1320453" y="1959196"/>
            <a:ext cx="6940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Học</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thuộc</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phần</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ghi</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nhớ</a:t>
            </a:r>
            <a:endPar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endParaRPr>
          </a:p>
        </p:txBody>
      </p:sp>
      <p:sp>
        <p:nvSpPr>
          <p:cNvPr id="6" name="Rectangle 2"/>
          <p:cNvSpPr txBox="1">
            <a:spLocks noChangeArrowheads="1"/>
          </p:cNvSpPr>
          <p:nvPr/>
        </p:nvSpPr>
        <p:spPr bwMode="auto">
          <a:xfrm>
            <a:off x="1320453" y="2786730"/>
            <a:ext cx="79660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Tìm</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hiểu</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đất</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nước</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ta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thời</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Trần</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qua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Iternet</a:t>
            </a:r>
            <a:endPar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endParaRPr>
          </a:p>
        </p:txBody>
      </p:sp>
      <p:sp>
        <p:nvSpPr>
          <p:cNvPr id="7" name="Rectangle 2"/>
          <p:cNvSpPr txBox="1">
            <a:spLocks noChangeArrowheads="1"/>
          </p:cNvSpPr>
          <p:nvPr/>
        </p:nvSpPr>
        <p:spPr bwMode="auto">
          <a:xfrm>
            <a:off x="1295241" y="3676345"/>
            <a:ext cx="786695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Xem</a:t>
            </a:r>
            <a:r>
              <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trước</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bài</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Chiến</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thắng</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Chi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Lăng</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đọc</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thông</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tin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và</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trả</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lời</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câu</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hỏi</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trong</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SGK</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a:t>
            </a:r>
            <a:endPar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19414008"/>
      </p:ext>
    </p:extLst>
  </p:cSld>
  <p:clrMapOvr>
    <a:masterClrMapping/>
  </p:clrMapOvr>
  <p:transition spd="slow" advTm="301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NE-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675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07" name="Picture 3" descr="két thú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166769" y="3969"/>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750" y="4724400"/>
            <a:ext cx="2000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0" y="4876800"/>
            <a:ext cx="2000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flipH="1">
            <a:off x="-3968" y="3968"/>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2590800" y="3810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3429000" y="198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2"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1828800" y="152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3"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6705600" y="1219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4"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5334000" y="3581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9" name="Picture 15"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533400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60" name="Picture 16"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548640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61" name="Picture 17"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152400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62" name="Picture 18"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144780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9"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685800" y="198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0"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838200" y="3505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189552" y="719138"/>
            <a:ext cx="8996516" cy="5800724"/>
          </a:xfrm>
          <a:prstGeom prst="rect">
            <a:avLst/>
          </a:prstGeom>
          <a:noFill/>
        </p:spPr>
        <p:txBody>
          <a:bodyPr spcFirstLastPara="1">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CHÚC CÁC EM CHĂM NGOAN, HỌC GIỎI!</a:t>
            </a:r>
          </a:p>
        </p:txBody>
      </p:sp>
      <p:pic>
        <p:nvPicPr>
          <p:cNvPr id="21" name="CD Audio 20">
            <a:hlinkClick r:id="" action="ppaction://media"/>
          </p:cNvPr>
          <p:cNvPicPr>
            <a:picLocks noRot="1" noChangeAspect="1"/>
          </p:cNvPicPr>
          <p:nvPr>
            <a:audioCd>
              <a:st track="1"/>
              <a:end track="1"/>
            </a:audioCd>
          </p:nvPr>
        </p:nvPicPr>
        <p:blipFill>
          <a:blip r:embed="rId9">
            <a:extLst>
              <a:ext uri="{28A0092B-C50C-407E-A947-70E740481C1C}">
                <a14:useLocalDpi xmlns:a14="http://schemas.microsoft.com/office/drawing/2010/main" val="0"/>
              </a:ext>
            </a:extLst>
          </a:blip>
          <a:srcRect/>
          <a:stretch>
            <a:fillRect/>
          </a:stretch>
        </p:blipFill>
        <p:spPr bwMode="auto">
          <a:xfrm>
            <a:off x="4648200" y="3200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3366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4878 -0.01064 C 0.03333 -0.0363 -0.00347 -0.14844 -0.03455 -0.1385 C -0.06597 -0.12855 -0.07396 0.02752 -0.13872 0.04856 C -0.20365 0.0696 -0.3349 0.00162 -0.42361 -0.01248 C -0.51233 -0.02659 -0.63108 -0.0467 -0.67083 -0.03653 C -0.71059 -0.02636 -0.65347 0.02613 -0.6625 0.04856 C -0.67118 0.07098 -0.70608 0.10497 -0.72361 0.09873 C -0.74115 0.09249 -0.775 0.03838 -0.76788 0.01156 C -0.76094 -0.01526 -0.70972 -0.06705 -0.68038 -0.06243 C -0.65104 -0.0578 -0.59757 0.00809 -0.59149 0.03931 C -0.58542 0.07052 -0.65833 0.1015 -0.64427 0.12462 C -0.63021 0.14775 -0.57552 0.1748 -0.50677 0.17827 C -0.43819 0.18173 -0.28819 0.15445 -0.23177 0.14497 C -0.17552 0.13549 -0.19618 0.11237 -0.16806 0.12093 C -0.13958 0.12948 -0.10243 0.20254 -0.06233 0.19676 C -0.02222 0.19098 0.05243 0.11607 0.0724 0.08555 C 0.09219 0.05526 0.06059 0.03006 0.05694 0.01526 C 0.05365 0.00046 0.06406 0.01503 0.04878 -0.01064 Z " pathEditMode="relative" rAng="0" ptsTypes="aaaaaaaaaaaaaaaaaa">
                                      <p:cBhvr>
                                        <p:cTn id="6" dur="5000" fill="hold"/>
                                        <p:tgtEl>
                                          <p:spTgt spid="262159"/>
                                        </p:tgtEl>
                                        <p:attrNameLst>
                                          <p:attrName>ppt_x</p:attrName>
                                          <p:attrName>ppt_y</p:attrName>
                                        </p:attrNameLst>
                                      </p:cBhvr>
                                      <p:rCtr x="-39000" y="3800"/>
                                    </p:animMotion>
                                  </p:childTnLst>
                                </p:cTn>
                              </p:par>
                              <p:par>
                                <p:cTn id="7" presetID="0" presetClass="path" presetSubtype="0" accel="50000" decel="50000" fill="hold" nodeType="withEffect">
                                  <p:stCondLst>
                                    <p:cond delay="0"/>
                                  </p:stCondLst>
                                  <p:childTnLst>
                                    <p:animMotion origin="layout" path="M -0.01789 -0.12592 C -0.03334 -0.15162 -0.07014 -0.26388 -0.10122 -0.25393 C -0.13264 -0.24398 -0.14063 -0.08796 -0.20539 -0.06689 C -0.27032 -0.04583 -0.40157 -0.11365 -0.49028 -0.12777 C -0.579 -0.14189 -0.69775 -0.16203 -0.7375 -0.15185 C -0.77726 -0.14166 -0.72014 -0.08935 -0.72917 -0.06689 C -0.73785 -0.04444 -0.77275 -0.01041 -0.79028 -0.01666 C -0.80782 -0.02291 -0.84167 -0.07708 -0.83455 -0.10393 C -0.82761 -0.13055 -0.77639 -0.1824 -0.74705 -0.17777 C -0.71771 -0.17314 -0.66424 -0.10717 -0.65816 -0.07615 C -0.65209 -0.0449 -0.725 -0.01388 -0.71094 0.00926 C -0.69688 0.03241 -0.64219 0.0595 -0.57344 0.06297 C -0.50486 0.06644 -0.35486 0.03912 -0.29844 0.02963 C -0.24219 0.02014 -0.26285 -0.003 -0.23473 0.00556 C -0.20625 0.01412 -0.1691 0.08727 -0.129 0.08149 C -0.08889 0.0757 -0.01424 0.0007 0.00573 -0.02986 C 0.02552 -0.06018 -0.00608 -0.08541 -0.00973 -0.10023 C -0.01302 -0.11481 -0.00261 -0.10046 -0.01789 -0.12592 Z " pathEditMode="relative" rAng="0" ptsTypes="aaaaaaaaaaaaaaaaaa">
                                      <p:cBhvr>
                                        <p:cTn id="8" dur="5000" fill="hold"/>
                                        <p:tgtEl>
                                          <p:spTgt spid="262160"/>
                                        </p:tgtEl>
                                        <p:attrNameLst>
                                          <p:attrName>ppt_x</p:attrName>
                                          <p:attrName>ppt_y</p:attrName>
                                        </p:attrNameLst>
                                      </p:cBhvr>
                                      <p:rCtr x="-39000" y="3800"/>
                                    </p:animMotion>
                                  </p:childTnLst>
                                </p:cTn>
                              </p:par>
                              <p:par>
                                <p:cTn id="9" presetID="0" presetClass="path" presetSubtype="0" accel="50000" decel="50000" fill="hold" nodeType="withEffect">
                                  <p:stCondLst>
                                    <p:cond delay="0"/>
                                  </p:stCondLst>
                                  <p:childTnLst>
                                    <p:animMotion origin="layout" path="M -0.01789 -0.12578 C -0.03334 -0.15145 -0.07014 -0.26359 -0.10122 -0.25364 C -0.13264 -0.2437 -0.14063 -0.08763 -0.20539 -0.06659 C -0.27032 -0.04555 -0.40157 -0.11353 -0.49028 -0.12763 C -0.579 -0.14174 -0.69775 -0.16185 -0.7375 -0.15168 C -0.77726 -0.14151 -0.72014 -0.08902 -0.72917 -0.06659 C -0.73785 -0.04416 -0.77275 -0.01018 -0.79028 -0.01642 C -0.80782 -0.02266 -0.84167 -0.07677 -0.83455 -0.10359 C -0.82761 -0.13041 -0.77639 -0.1822 -0.74705 -0.17758 C -0.71771 -0.17295 -0.66424 -0.10705 -0.65816 -0.07584 C -0.65209 -0.04463 -0.725 -0.01364 -0.71094 0.00948 C -0.69688 0.0326 -0.64219 0.05965 -0.57344 0.06312 C -0.50486 0.06659 -0.35486 0.0393 -0.29844 0.02982 C -0.24219 0.02034 -0.26285 -0.00278 -0.23473 0.00578 C -0.20625 0.01433 -0.1691 0.0874 -0.129 0.08162 C -0.08889 0.07584 -0.01424 0.00092 0.00573 -0.0296 C 0.02552 -0.05989 -0.00608 -0.08509 -0.00973 -0.09989 C -0.01302 -0.11468 -0.00261 -0.10012 -0.01789 -0.12578 Z " pathEditMode="relative" rAng="0" ptsTypes="aaaaaaaaaaaaaaaaaa">
                                      <p:cBhvr>
                                        <p:cTn id="10" dur="5000" fill="hold"/>
                                        <p:tgtEl>
                                          <p:spTgt spid="262161"/>
                                        </p:tgtEl>
                                        <p:attrNameLst>
                                          <p:attrName>ppt_x</p:attrName>
                                          <p:attrName>ppt_y</p:attrName>
                                        </p:attrNameLst>
                                      </p:cBhvr>
                                      <p:rCtr x="-39000" y="3800"/>
                                    </p:animMotion>
                                  </p:childTnLst>
                                </p:cTn>
                              </p:par>
                              <p:par>
                                <p:cTn id="11" presetID="0" presetClass="path" presetSubtype="0" accel="50000" decel="50000" fill="hold" nodeType="withEffect">
                                  <p:stCondLst>
                                    <p:cond delay="0"/>
                                  </p:stCondLst>
                                  <p:childTnLst>
                                    <p:animMotion origin="layout" path="M 0.66545 0.17387 C 0.65 0.14821 0.61319 0.03607 0.58212 0.04601 C 0.55069 0.05595 0.54271 0.21202 0.47795 0.23306 C 0.41302 0.2541 0.28177 0.18613 0.19306 0.17202 C 0.10434 0.15792 -0.01441 0.1378 -0.05417 0.14798 C -0.09392 0.15815 -0.03681 0.21063 -0.04583 0.23306 C -0.05451 0.25549 -0.08941 0.28948 -0.10694 0.28324 C -0.12448 0.27699 -0.15833 0.22289 -0.15122 0.19607 C -0.14427 0.16925 -0.09306 0.11746 -0.06372 0.12208 C -0.03437 0.1267 0.0191 0.1926 0.02517 0.22381 C 0.03125 0.25503 -0.04167 0.28601 -0.0276 0.30913 C -0.01354 0.33225 0.04115 0.35931 0.11007 0.36277 C 0.17847 0.36624 0.32847 0.33896 0.3849 0.32948 C 0.44115 0.32 0.42083 0.29688 0.44896 0.30543 C 0.47708 0.31399 0.51424 0.38705 0.55434 0.38127 C 0.59444 0.37549 0.6691 0.30058 0.68906 0.27006 C 0.70885 0.23977 0.67726 0.21457 0.67361 0.19977 C 0.67031 0.18497 0.68073 0.19954 0.66545 0.17387 Z " pathEditMode="relative" rAng="0" ptsTypes="aaaaaaaaaaaaaaaaaa">
                                      <p:cBhvr>
                                        <p:cTn id="12" dur="5000" fill="hold"/>
                                        <p:tgtEl>
                                          <p:spTgt spid="262162"/>
                                        </p:tgtEl>
                                        <p:attrNameLst>
                                          <p:attrName>ppt_x</p:attrName>
                                          <p:attrName>ppt_y</p:attrName>
                                        </p:attrNameLst>
                                      </p:cBhvr>
                                      <p:rCtr x="-39000" y="3800"/>
                                    </p:animMotion>
                                  </p:childTnLst>
                                </p:cTn>
                              </p:par>
                            </p:childTnLst>
                          </p:cTn>
                        </p:par>
                      </p:childTnLst>
                    </p:cTn>
                  </p:par>
                </p:childTnLst>
              </p:cTn>
              <p:prevCondLst>
                <p:cond evt="onPrev" delay="0">
                  <p:tgtEl>
                    <p:sldTgt/>
                  </p:tgtEl>
                </p:cond>
              </p:prevCondLst>
              <p:nextCondLst>
                <p:cond evt="onNext" delay="0">
                  <p:tgtEl>
                    <p:sldTgt/>
                  </p:tgtEl>
                </p:cond>
              </p:nextCondLst>
            </p:seq>
            <p:audio>
              <p:cMediaNode vol="98000">
                <p:cTn id="13"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676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098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962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572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10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9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143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7"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61"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54" name="Text Box 62"/>
          <p:cNvSpPr txBox="1">
            <a:spLocks noChangeArrowheads="1"/>
          </p:cNvSpPr>
          <p:nvPr/>
        </p:nvSpPr>
        <p:spPr bwMode="auto">
          <a:xfrm>
            <a:off x="3347864" y="731954"/>
            <a:ext cx="33577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MỤC</a:t>
            </a:r>
            <a:r>
              <a:rPr kumimoji="0" lang="en-US" sz="36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6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TIÊU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2" name="Title 1"/>
          <p:cNvSpPr>
            <a:spLocks noGrp="1"/>
          </p:cNvSpPr>
          <p:nvPr>
            <p:ph type="title"/>
          </p:nvPr>
        </p:nvSpPr>
        <p:spPr>
          <a:xfrm>
            <a:off x="381000" y="2059192"/>
            <a:ext cx="8655496" cy="2853581"/>
          </a:xfrm>
        </p:spPr>
        <p:txBody>
          <a:bodyPr>
            <a:normAutofit/>
          </a:bodyPr>
          <a:lstStyle/>
          <a:p>
            <a:pPr algn="l"/>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Các</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biểu</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hiện</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suy</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thoái</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của</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nhà</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Trần</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giữa</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thế</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kỉ</a:t>
            </a:r>
            <a:r>
              <a:rPr lang="en-US" b="1" dirty="0" smtClean="0">
                <a:solidFill>
                  <a:srgbClr val="263AFA"/>
                </a:solidFill>
                <a:latin typeface="Times New Roman" panose="02020603050405020304" pitchFamily="18" charset="0"/>
                <a:cs typeface="Times New Roman" panose="02020603050405020304" pitchFamily="18" charset="0"/>
              </a:rPr>
              <a:t> XIV.</a:t>
            </a:r>
            <a:br>
              <a:rPr lang="en-US" b="1" dirty="0" smtClean="0">
                <a:solidFill>
                  <a:srgbClr val="263AFA"/>
                </a:solidFill>
                <a:latin typeface="Times New Roman" panose="02020603050405020304" pitchFamily="18" charset="0"/>
                <a:cs typeface="Times New Roman" panose="02020603050405020304" pitchFamily="18" charset="0"/>
              </a:rPr>
            </a:b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Vì</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sao</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nhà</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Hồ</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thay</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thế</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nhà</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Trần</a:t>
            </a:r>
            <a:r>
              <a:rPr lang="en-US" b="1" dirty="0" smtClean="0">
                <a:solidFill>
                  <a:srgbClr val="263AFA"/>
                </a:solidFill>
                <a:latin typeface="Times New Roman" panose="02020603050405020304" pitchFamily="18" charset="0"/>
                <a:cs typeface="Times New Roman" panose="02020603050405020304" pitchFamily="18" charset="0"/>
              </a:rPr>
              <a:t>.</a:t>
            </a:r>
            <a:endParaRPr lang="en-US" b="1" dirty="0">
              <a:solidFill>
                <a:srgbClr val="263AF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485060"/>
      </p:ext>
    </p:extLst>
  </p:cSld>
  <p:clrMapOvr>
    <a:masterClrMapping/>
  </p:clrMapOvr>
  <mc:AlternateContent xmlns:mc="http://schemas.openxmlformats.org/markup-compatibility/2006" xmlns:p14="http://schemas.microsoft.com/office/powerpoint/2010/main">
    <mc:Choice Requires="p14">
      <p:transition spd="slow" p14:dur="2000" advTm="10997"/>
    </mc:Choice>
    <mc:Fallback xmlns="">
      <p:transition spd="slow" advTm="1099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ata\Khoi 5\hinhga\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
            <a:ext cx="9906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1451794" y="1018198"/>
            <a:ext cx="769220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300" b="1" i="0"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HOẠT</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endParaRPr kumimoji="0" lang="en-US" altLang="en-US" sz="33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268" name="Rectangle 2"/>
          <p:cNvSpPr txBox="1">
            <a:spLocks noChangeArrowheads="1"/>
          </p:cNvSpPr>
          <p:nvPr/>
        </p:nvSpPr>
        <p:spPr bwMode="auto">
          <a:xfrm>
            <a:off x="1219200" y="1916113"/>
            <a:ext cx="6940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1: </a:t>
            </a:r>
          </a:p>
          <a:p>
            <a:pPr marL="0" marR="0" lvl="0" indent="0" algn="ctr" defTabSz="685800" rtl="0" eaLnBrk="1" fontAlgn="base" latinLnBrk="0" hangingPunct="1">
              <a:lnSpc>
                <a:spcPct val="100000"/>
              </a:lnSpc>
              <a:spcBef>
                <a:spcPct val="0"/>
              </a:spcBef>
              <a:spcAft>
                <a:spcPct val="0"/>
              </a:spcAft>
              <a:buClrTx/>
              <a:buSzTx/>
              <a:buFontTx/>
              <a:buNone/>
              <a:tabLst/>
              <a:defRPr/>
            </a:pPr>
            <a:r>
              <a:rPr lang="en-US" altLang="en-US" sz="3200" b="1" baseline="0" dirty="0" err="1" smtClean="0">
                <a:solidFill>
                  <a:srgbClr val="263AFA"/>
                </a:solidFill>
                <a:latin typeface="Times New Roman" panose="02020603050405020304" pitchFamily="18" charset="0"/>
                <a:cs typeface="Times New Roman" panose="02020603050405020304" pitchFamily="18" charset="0"/>
              </a:rPr>
              <a:t>Tình</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hình</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nước</a:t>
            </a:r>
            <a:r>
              <a:rPr lang="en-US" altLang="en-US" sz="3200" b="1" dirty="0" smtClean="0">
                <a:solidFill>
                  <a:srgbClr val="263AFA"/>
                </a:solidFill>
                <a:latin typeface="Times New Roman" panose="02020603050405020304" pitchFamily="18" charset="0"/>
                <a:cs typeface="Times New Roman" panose="02020603050405020304" pitchFamily="18" charset="0"/>
              </a:rPr>
              <a:t> ta </a:t>
            </a:r>
            <a:r>
              <a:rPr lang="en-US" altLang="en-US" sz="3200" b="1" dirty="0" err="1" smtClean="0">
                <a:solidFill>
                  <a:srgbClr val="263AFA"/>
                </a:solidFill>
                <a:latin typeface="Times New Roman" panose="02020603050405020304" pitchFamily="18" charset="0"/>
                <a:cs typeface="Times New Roman" panose="02020603050405020304" pitchFamily="18" charset="0"/>
              </a:rPr>
              <a:t>giữa</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thế</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kỉ</a:t>
            </a:r>
            <a:r>
              <a:rPr lang="en-US" altLang="en-US" sz="3200" b="1" dirty="0" smtClean="0">
                <a:solidFill>
                  <a:srgbClr val="263AFA"/>
                </a:solidFill>
                <a:latin typeface="Times New Roman" panose="02020603050405020304" pitchFamily="18" charset="0"/>
                <a:cs typeface="Times New Roman" panose="02020603050405020304" pitchFamily="18" charset="0"/>
              </a:rPr>
              <a:t> XIV</a:t>
            </a:r>
            <a:endPar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bwMode="auto">
          <a:xfrm>
            <a:off x="1219200" y="3273689"/>
            <a:ext cx="6940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ĐỘNG </a:t>
            </a:r>
            <a:r>
              <a:rPr kumimoji="0" lang="en-US" altLang="en-US" sz="3200" b="1"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2: </a:t>
            </a:r>
            <a:endPar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lang="en-US" altLang="en-US" sz="3200" b="1" baseline="0" dirty="0" err="1" smtClean="0">
                <a:solidFill>
                  <a:srgbClr val="263AFA"/>
                </a:solidFill>
                <a:latin typeface="Times New Roman" panose="02020603050405020304" pitchFamily="18" charset="0"/>
                <a:cs typeface="Times New Roman" panose="02020603050405020304" pitchFamily="18" charset="0"/>
              </a:rPr>
              <a:t>Nhà</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Hồ</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thay</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thế</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nhà</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Trần</a:t>
            </a:r>
            <a:endPar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72254622"/>
      </p:ext>
    </p:extLst>
  </p:cSld>
  <p:clrMapOvr>
    <a:masterClrMapping/>
  </p:clrMapOvr>
  <p:transition spd="slow" advTm="301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71476" y="1149366"/>
            <a:ext cx="82391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a:solidFill>
                  <a:srgbClr val="00B050"/>
                </a:solidFill>
                <a:latin typeface="Times New Roman" pitchFamily="18" charset="0"/>
              </a:rPr>
              <a:t>Đọc SGK “từ đầu đến ... xin từ quan</a:t>
            </a:r>
            <a:r>
              <a:rPr lang="nl-NL" sz="2800" b="1" dirty="0" smtClean="0">
                <a:solidFill>
                  <a:srgbClr val="00B050"/>
                </a:solidFill>
                <a:latin typeface="Times New Roman" pitchFamily="18" charset="0"/>
              </a:rPr>
              <a:t>” và trả lời các câu hỏi sau:</a:t>
            </a:r>
            <a:endParaRPr lang="nl-NL" sz="2800" b="1" dirty="0">
              <a:solidFill>
                <a:srgbClr val="00B050"/>
              </a:solidFill>
              <a:latin typeface="Times New Roman" pitchFamily="18" charset="0"/>
            </a:endParaRPr>
          </a:p>
        </p:txBody>
      </p:sp>
      <p:pic>
        <p:nvPicPr>
          <p:cNvPr id="7172"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943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228600" y="2667000"/>
            <a:ext cx="861059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buFont typeface="Wingdings" pitchFamily="2" charset="2"/>
              <a:buChar char="Ø"/>
            </a:pPr>
            <a:r>
              <a:rPr lang="en-US" sz="3200" b="1" i="1" dirty="0" err="1">
                <a:solidFill>
                  <a:srgbClr val="263AFA"/>
                </a:solidFill>
                <a:latin typeface="Times New Roman" pitchFamily="18" charset="0"/>
              </a:rPr>
              <a:t>Tình</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hình</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nước</a:t>
            </a:r>
            <a:r>
              <a:rPr lang="en-US" sz="3200" b="1" i="1" dirty="0">
                <a:solidFill>
                  <a:srgbClr val="263AFA"/>
                </a:solidFill>
                <a:latin typeface="Times New Roman" pitchFamily="18" charset="0"/>
              </a:rPr>
              <a:t> ta </a:t>
            </a:r>
            <a:r>
              <a:rPr lang="en-US" sz="3200" b="1" i="1" dirty="0" err="1">
                <a:solidFill>
                  <a:srgbClr val="263AFA"/>
                </a:solidFill>
                <a:latin typeface="Times New Roman" pitchFamily="18" charset="0"/>
              </a:rPr>
              <a:t>cuối</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thời</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Trần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như</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thế</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nào</a:t>
            </a:r>
            <a:r>
              <a:rPr lang="en-US" sz="3200" b="1" i="1" dirty="0">
                <a:solidFill>
                  <a:srgbClr val="263AFA"/>
                </a:solidFill>
                <a:latin typeface="Times New Roman" pitchFamily="18" charset="0"/>
              </a:rPr>
              <a:t>?</a:t>
            </a:r>
          </a:p>
          <a:p>
            <a:pPr algn="just" eaLnBrk="1" hangingPunct="1">
              <a:spcBef>
                <a:spcPct val="50000"/>
              </a:spcBef>
              <a:buFont typeface="Wingdings" pitchFamily="2" charset="2"/>
              <a:buChar char="Ø"/>
            </a:pPr>
            <a:r>
              <a:rPr lang="en-US" sz="3200" b="1" i="1" dirty="0" err="1">
                <a:solidFill>
                  <a:srgbClr val="263AFA"/>
                </a:solidFill>
                <a:latin typeface="Times New Roman" pitchFamily="18" charset="0"/>
              </a:rPr>
              <a:t>Trước</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tình</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hình</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đó</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nhân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dân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và</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quan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lại</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đã</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có</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phản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ứng</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gì</a:t>
            </a:r>
            <a:r>
              <a:rPr lang="en-US" sz="3200" b="1" i="1" dirty="0">
                <a:solidFill>
                  <a:srgbClr val="263AFA"/>
                </a:solidFill>
                <a:latin typeface="Times New Roman" pitchFamily="18" charset="0"/>
              </a:rPr>
              <a:t>?</a:t>
            </a:r>
          </a:p>
          <a:p>
            <a:pPr algn="just" eaLnBrk="1" hangingPunct="1">
              <a:spcBef>
                <a:spcPct val="50000"/>
              </a:spcBef>
              <a:buFont typeface="Wingdings" pitchFamily="2" charset="2"/>
              <a:buChar char="Ø"/>
            </a:pPr>
            <a:r>
              <a:rPr lang="en-US" sz="3200" b="1" i="1" dirty="0">
                <a:solidFill>
                  <a:srgbClr val="263AFA"/>
                </a:solidFill>
                <a:latin typeface="Times New Roman" pitchFamily="18" charset="0"/>
              </a:rPr>
              <a:t>Ai </a:t>
            </a:r>
            <a:r>
              <a:rPr lang="en-US" sz="3200" b="1" i="1" dirty="0" err="1">
                <a:solidFill>
                  <a:srgbClr val="263AFA"/>
                </a:solidFill>
                <a:latin typeface="Times New Roman" pitchFamily="18" charset="0"/>
              </a:rPr>
              <a:t>là</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người</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đã</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dâng</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sớ</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xin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chém</a:t>
            </a:r>
            <a:r>
              <a:rPr lang="en-US" sz="3200" b="1" i="1" dirty="0">
                <a:solidFill>
                  <a:srgbClr val="263AFA"/>
                </a:solidFill>
                <a:latin typeface="Times New Roman" pitchFamily="18" charset="0"/>
              </a:rPr>
              <a:t> 7 </a:t>
            </a:r>
            <a:r>
              <a:rPr lang="en-US" sz="3200" b="1" i="1" dirty="0" err="1">
                <a:solidFill>
                  <a:srgbClr val="263AFA"/>
                </a:solidFill>
                <a:latin typeface="Times New Roman" pitchFamily="18" charset="0"/>
              </a:rPr>
              <a:t>tên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quan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đã</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lấn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át</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quyền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vua</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coi</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thường</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phép</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nước</a:t>
            </a:r>
            <a:r>
              <a:rPr lang="en-US" sz="3200" b="1" i="1" dirty="0">
                <a:solidFill>
                  <a:srgbClr val="263AFA"/>
                </a:solidFill>
                <a:latin typeface="Times New Roman" pitchFamily="18" charset="0"/>
              </a:rPr>
              <a:t>?</a:t>
            </a:r>
          </a:p>
        </p:txBody>
      </p:sp>
      <p:pic>
        <p:nvPicPr>
          <p:cNvPr id="7175"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838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600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24384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029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41148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9" name="Text Box 41"/>
          <p:cNvSpPr txBox="1">
            <a:spLocks noChangeArrowheads="1"/>
          </p:cNvSpPr>
          <p:nvPr/>
        </p:nvSpPr>
        <p:spPr bwMode="auto">
          <a:xfrm>
            <a:off x="467544" y="585813"/>
            <a:ext cx="84896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2400" b="1" u="sng" dirty="0" err="1">
                <a:solidFill>
                  <a:srgbClr val="FF0000"/>
                </a:solidFill>
                <a:latin typeface="Times New Roman" pitchFamily="18" charset="0"/>
              </a:rPr>
              <a:t>HOẠT</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ĐỘNG</a:t>
            </a:r>
            <a:r>
              <a:rPr lang="en-US" sz="2400" b="1" u="sng" dirty="0">
                <a:solidFill>
                  <a:srgbClr val="FF0000"/>
                </a:solidFill>
                <a:latin typeface="Times New Roman" pitchFamily="18" charset="0"/>
              </a:rPr>
              <a:t> 1</a:t>
            </a:r>
            <a:r>
              <a:rPr lang="en-US" sz="2400" b="1" dirty="0">
                <a:solidFill>
                  <a:srgbClr val="FF0000"/>
                </a:solidFill>
                <a:latin typeface="Times New Roman" pitchFamily="18" charset="0"/>
              </a:rPr>
              <a:t>:</a:t>
            </a:r>
            <a:r>
              <a:rPr lang="vi-VN" sz="2400" b="1" dirty="0">
                <a:solidFill>
                  <a:srgbClr val="FF0000"/>
                </a:solidFill>
                <a:latin typeface="Times New Roman" pitchFamily="18" charset="0"/>
              </a:rPr>
              <a:t>TÌNH HÌNH NƯỚC </a:t>
            </a:r>
            <a:r>
              <a:rPr lang="en-US" sz="2400" b="1" dirty="0" err="1" smtClean="0">
                <a:solidFill>
                  <a:srgbClr val="FF0000"/>
                </a:solidFill>
                <a:latin typeface="Times New Roman" pitchFamily="18" charset="0"/>
              </a:rPr>
              <a:t>GIỮA</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THẾ</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KỈ</a:t>
            </a:r>
            <a:r>
              <a:rPr lang="en-US" sz="2400" b="1" dirty="0" smtClean="0">
                <a:solidFill>
                  <a:srgbClr val="FF0000"/>
                </a:solidFill>
                <a:latin typeface="Times New Roman" pitchFamily="18" charset="0"/>
              </a:rPr>
              <a:t> XIV</a:t>
            </a:r>
            <a:endParaRPr lang="en-US" sz="2400" b="1" dirty="0">
              <a:solidFill>
                <a:srgbClr val="FF0000"/>
              </a:solidFill>
              <a:latin typeface="Times New Roman" pitchFamily="18" charset="0"/>
            </a:endParaRPr>
          </a:p>
        </p:txBody>
      </p:sp>
    </p:spTree>
    <p:extLst>
      <p:ext uri="{BB962C8B-B14F-4D97-AF65-F5344CB8AC3E}">
        <p14:creationId xmlns:p14="http://schemas.microsoft.com/office/powerpoint/2010/main" val="44540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943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838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600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24384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029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41148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574603"/>
            <a:ext cx="8572500" cy="439967"/>
          </a:xfrm>
        </p:spPr>
        <p:txBody>
          <a:bodyPr>
            <a:normAutofit fontScale="90000"/>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Tình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nước</a:t>
            </a:r>
            <a:r>
              <a:rPr lang="en-US" sz="2800" b="1" dirty="0" smtClean="0">
                <a:solidFill>
                  <a:srgbClr val="FF0000"/>
                </a:solidFill>
                <a:latin typeface="Times New Roman" panose="02020603050405020304" pitchFamily="18" charset="0"/>
                <a:cs typeface="Times New Roman" panose="02020603050405020304" pitchFamily="18" charset="0"/>
              </a:rPr>
              <a:t> ta </a:t>
            </a:r>
            <a:r>
              <a:rPr lang="en-US" sz="2800" b="1" dirty="0" err="1" smtClean="0">
                <a:solidFill>
                  <a:srgbClr val="FF0000"/>
                </a:solidFill>
                <a:latin typeface="Times New Roman" panose="02020603050405020304" pitchFamily="18" charset="0"/>
                <a:cs typeface="Times New Roman" panose="02020603050405020304" pitchFamily="18" charset="0"/>
              </a:rPr>
              <a:t>cuối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Trần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thế</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nào</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1" name="Title 1"/>
          <p:cNvSpPr txBox="1">
            <a:spLocks/>
          </p:cNvSpPr>
          <p:nvPr/>
        </p:nvSpPr>
        <p:spPr>
          <a:xfrm>
            <a:off x="131354" y="2310733"/>
            <a:ext cx="8686800" cy="793837"/>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Trước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ứng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gì</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2" name="Title 1"/>
          <p:cNvSpPr txBox="1">
            <a:spLocks/>
          </p:cNvSpPr>
          <p:nvPr/>
        </p:nvSpPr>
        <p:spPr>
          <a:xfrm>
            <a:off x="216157" y="4072202"/>
            <a:ext cx="8686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FF0000"/>
                </a:solidFill>
                <a:latin typeface="Times New Roman" panose="02020603050405020304" pitchFamily="18" charset="0"/>
                <a:cs typeface="Times New Roman" panose="02020603050405020304" pitchFamily="18" charset="0"/>
              </a:rPr>
              <a:t>3. Ai </a:t>
            </a:r>
            <a:r>
              <a:rPr lang="en-US" sz="2800" b="1" dirty="0" err="1" smtClean="0">
                <a:solidFill>
                  <a:srgbClr val="FF0000"/>
                </a:solidFill>
                <a:latin typeface="Times New Roman" panose="02020603050405020304" pitchFamily="18" charset="0"/>
                <a:cs typeface="Times New Roman" panose="02020603050405020304" pitchFamily="18" charset="0"/>
              </a:rPr>
              <a:t>là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người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dâng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sớ</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xin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chém</a:t>
            </a:r>
            <a:r>
              <a:rPr lang="en-US" sz="2800" b="1" dirty="0" smtClean="0">
                <a:solidFill>
                  <a:srgbClr val="FF0000"/>
                </a:solidFill>
                <a:latin typeface="Times New Roman" panose="02020603050405020304" pitchFamily="18" charset="0"/>
                <a:cs typeface="Times New Roman" panose="02020603050405020304" pitchFamily="18" charset="0"/>
              </a:rPr>
              <a:t> 7 </a:t>
            </a:r>
            <a:r>
              <a:rPr lang="en-US" sz="2800" b="1" dirty="0" err="1" smtClean="0">
                <a:solidFill>
                  <a:srgbClr val="FF0000"/>
                </a:solidFill>
                <a:latin typeface="Times New Roman" panose="02020603050405020304" pitchFamily="18" charset="0"/>
                <a:cs typeface="Times New Roman" panose="02020603050405020304" pitchFamily="18" charset="0"/>
              </a:rPr>
              <a:t>tên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lấn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quyền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vua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coi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thường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nước</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 name="Title 1"/>
          <p:cNvSpPr txBox="1">
            <a:spLocks/>
          </p:cNvSpPr>
          <p:nvPr/>
        </p:nvSpPr>
        <p:spPr>
          <a:xfrm>
            <a:off x="216157" y="1044264"/>
            <a:ext cx="8686800" cy="134542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Vua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chỉ</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mãi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bốc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để</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làm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giàu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không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còn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tâm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đến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nước</a:t>
            </a:r>
            <a:r>
              <a:rPr lang="en-US" sz="2800" b="1" dirty="0" smtClean="0">
                <a:solidFill>
                  <a:srgbClr val="0000FF"/>
                </a:solidFill>
                <a:latin typeface="Times New Roman" panose="02020603050405020304" pitchFamily="18" charset="0"/>
                <a:cs typeface="Times New Roman" panose="02020603050405020304" pitchFamily="18" charset="0"/>
              </a:rPr>
              <a:t>.</a:t>
            </a:r>
          </a:p>
          <a:p>
            <a:pPr algn="l"/>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Cuộc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càng</a:t>
            </a:r>
            <a:r>
              <a:rPr lang="en-US" sz="2800" b="1" dirty="0" smtClean="0">
                <a:solidFill>
                  <a:srgbClr val="0000FF"/>
                </a:solidFill>
                <a:latin typeface="Times New Roman" panose="02020603050405020304" pitchFamily="18" charset="0"/>
                <a:cs typeface="Times New Roman" panose="02020603050405020304" pitchFamily="18" charset="0"/>
              </a:rPr>
              <a:t> them </a:t>
            </a:r>
            <a:r>
              <a:rPr lang="en-US" sz="2800" b="1" dirty="0" err="1" smtClean="0">
                <a:solidFill>
                  <a:srgbClr val="0000FF"/>
                </a:solidFill>
                <a:latin typeface="Times New Roman" panose="02020603050405020304" pitchFamily="18" charset="0"/>
                <a:cs typeface="Times New Roman" panose="02020603050405020304" pitchFamily="18" charset="0"/>
              </a:rPr>
              <a:t>cơ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cực</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4" name="Title 1"/>
          <p:cNvSpPr txBox="1">
            <a:spLocks/>
          </p:cNvSpPr>
          <p:nvPr/>
        </p:nvSpPr>
        <p:spPr>
          <a:xfrm>
            <a:off x="228600" y="2970440"/>
            <a:ext cx="8686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err="1" smtClean="0">
                <a:solidFill>
                  <a:srgbClr val="0000FF"/>
                </a:solidFill>
                <a:latin typeface="Times New Roman" panose="02020603050405020304" pitchFamily="18" charset="0"/>
                <a:cs typeface="Times New Roman" panose="02020603050405020304" pitchFamily="18" charset="0"/>
              </a:rPr>
              <a:t>Nhân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nổi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dậy</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đấu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tranh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xin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từ</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chức</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5" name="Title 1"/>
          <p:cNvSpPr txBox="1">
            <a:spLocks/>
          </p:cNvSpPr>
          <p:nvPr/>
        </p:nvSpPr>
        <p:spPr>
          <a:xfrm>
            <a:off x="216157" y="5286904"/>
            <a:ext cx="8686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00FF"/>
                </a:solidFill>
                <a:latin typeface="Times New Roman" panose="02020603050405020304" pitchFamily="18" charset="0"/>
                <a:cs typeface="Times New Roman" panose="02020603050405020304" pitchFamily="18" charset="0"/>
              </a:rPr>
              <a:t>Chu </a:t>
            </a:r>
            <a:r>
              <a:rPr lang="en-US" sz="2800" b="1" dirty="0" err="1" smtClean="0">
                <a:solidFill>
                  <a:srgbClr val="0000FF"/>
                </a:solidFill>
                <a:latin typeface="Times New Roman" panose="02020603050405020304" pitchFamily="18" charset="0"/>
                <a:cs typeface="Times New Roman" panose="02020603050405020304" pitchFamily="18" charset="0"/>
              </a:rPr>
              <a:t>Văn</a:t>
            </a:r>
            <a:r>
              <a:rPr lang="en-US" sz="2800" b="1" dirty="0" smtClean="0">
                <a:solidFill>
                  <a:srgbClr val="0000FF"/>
                </a:solidFill>
                <a:latin typeface="Times New Roman" panose="02020603050405020304" pitchFamily="18" charset="0"/>
                <a:cs typeface="Times New Roman" panose="02020603050405020304" pitchFamily="18" charset="0"/>
              </a:rPr>
              <a:t> An </a:t>
            </a:r>
            <a:r>
              <a:rPr lang="en-US" sz="2800" b="1" dirty="0" err="1" smtClean="0">
                <a:solidFill>
                  <a:srgbClr val="0000FF"/>
                </a:solidFill>
                <a:latin typeface="Times New Roman" panose="02020603050405020304" pitchFamily="18" charset="0"/>
                <a:cs typeface="Times New Roman" panose="02020603050405020304" pitchFamily="18" charset="0"/>
              </a:rPr>
              <a:t>dâng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sớ</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xin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chém</a:t>
            </a:r>
            <a:r>
              <a:rPr lang="en-US" sz="2800" b="1" dirty="0" smtClean="0">
                <a:solidFill>
                  <a:srgbClr val="0000FF"/>
                </a:solidFill>
                <a:latin typeface="Times New Roman" panose="02020603050405020304" pitchFamily="18" charset="0"/>
                <a:cs typeface="Times New Roman" panose="02020603050405020304" pitchFamily="18" charset="0"/>
              </a:rPr>
              <a:t> 7 </a:t>
            </a:r>
            <a:r>
              <a:rPr lang="en-US" sz="2800" b="1" dirty="0" err="1" smtClean="0">
                <a:solidFill>
                  <a:srgbClr val="0000FF"/>
                </a:solidFill>
                <a:latin typeface="Times New Roman" panose="02020603050405020304" pitchFamily="18" charset="0"/>
                <a:cs typeface="Times New Roman" panose="02020603050405020304" pitchFamily="18" charset="0"/>
              </a:rPr>
              <a:t>tên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lấn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át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quyền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vua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coi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thường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phép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nước</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57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anim calcmode="lin" valueType="num">
                                      <p:cBhvr>
                                        <p:cTn id="37" dur="1000" fill="hold"/>
                                        <p:tgtEl>
                                          <p:spTgt spid="45"/>
                                        </p:tgtEl>
                                        <p:attrNameLst>
                                          <p:attrName>ppt_x</p:attrName>
                                        </p:attrNameLst>
                                      </p:cBhvr>
                                      <p:tavLst>
                                        <p:tav tm="0">
                                          <p:val>
                                            <p:strVal val="#ppt_x"/>
                                          </p:val>
                                        </p:tav>
                                        <p:tav tm="100000">
                                          <p:val>
                                            <p:strVal val="#ppt_x"/>
                                          </p:val>
                                        </p:tav>
                                      </p:tavLst>
                                    </p:anim>
                                    <p:anim calcmode="lin" valueType="num">
                                      <p:cBhvr>
                                        <p:cTn id="3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huVan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743" y="0"/>
            <a:ext cx="4419600" cy="6309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26988" y="30163"/>
            <a:ext cx="4572000" cy="686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r>
              <a:rPr lang="vi-VN" sz="3200" b="1">
                <a:solidFill>
                  <a:srgbClr val="263AFA"/>
                </a:solidFill>
                <a:latin typeface="Times New Roman" pitchFamily="18" charset="0"/>
                <a:cs typeface="Times New Roman" pitchFamily="18" charset="0"/>
              </a:rPr>
              <a:t>Chu Văn An</a:t>
            </a:r>
            <a:r>
              <a:rPr lang="en-US" sz="3200">
                <a:solidFill>
                  <a:srgbClr val="263AFA"/>
                </a:solidFill>
                <a:latin typeface="Times New Roman" pitchFamily="18" charset="0"/>
                <a:cs typeface="Times New Roman" pitchFamily="18" charset="0"/>
              </a:rPr>
              <a:t> </a:t>
            </a:r>
            <a:r>
              <a:rPr lang="vi-VN" sz="2400" b="1">
                <a:solidFill>
                  <a:srgbClr val="263AFA"/>
                </a:solidFill>
                <a:latin typeface="Times New Roman" pitchFamily="18" charset="0"/>
                <a:cs typeface="Times New Roman" pitchFamily="18" charset="0"/>
              </a:rPr>
              <a:t>là </a:t>
            </a:r>
            <a:r>
              <a:rPr lang="en-US" sz="2400" b="1">
                <a:solidFill>
                  <a:srgbClr val="263AFA"/>
                </a:solidFill>
                <a:latin typeface="Times New Roman" pitchFamily="18" charset="0"/>
                <a:cs typeface="Times New Roman" pitchFamily="18" charset="0"/>
              </a:rPr>
              <a:t>một thầy giáo có tài nhưng cương nghị, thẳng thắn, sửa mình trong sạch, không cầu lợi và là một đại </a:t>
            </a:r>
            <a:r>
              <a:rPr lang="vi-VN" sz="2400" b="1">
                <a:solidFill>
                  <a:srgbClr val="263AFA"/>
                </a:solidFill>
                <a:latin typeface="Times New Roman" pitchFamily="18" charset="0"/>
                <a:cs typeface="Times New Roman" pitchFamily="18" charset="0"/>
              </a:rPr>
              <a:t>quan nhà Tr</a:t>
            </a:r>
            <a:r>
              <a:rPr lang="en-US" sz="2400" b="1">
                <a:solidFill>
                  <a:srgbClr val="263AFA"/>
                </a:solidFill>
                <a:latin typeface="Times New Roman" pitchFamily="18" charset="0"/>
                <a:cs typeface="Times New Roman" pitchFamily="18" charset="0"/>
              </a:rPr>
              <a:t>ần. Ông được mời vào dạy cho các thái tử ở Văn Miếu Quốc Tử Giám. Nhiều lần ông khuyên can nhà vua và </a:t>
            </a:r>
            <a:r>
              <a:rPr lang="vi-VN" sz="2400" b="1">
                <a:solidFill>
                  <a:srgbClr val="263AFA"/>
                </a:solidFill>
                <a:latin typeface="Times New Roman" pitchFamily="18" charset="0"/>
                <a:cs typeface="Times New Roman" pitchFamily="18" charset="0"/>
              </a:rPr>
              <a:t> </a:t>
            </a:r>
            <a:r>
              <a:rPr lang="en-US" sz="2400" b="1">
                <a:solidFill>
                  <a:srgbClr val="263AFA"/>
                </a:solidFill>
                <a:latin typeface="Times New Roman" pitchFamily="18" charset="0"/>
                <a:cs typeface="Times New Roman" pitchFamily="18" charset="0"/>
              </a:rPr>
              <a:t>dâng sớ xin chém 7 tên quan coi thường phép nước nhưng vua không </a:t>
            </a:r>
            <a:r>
              <a:rPr lang="en-US" sz="2400" b="1" smtClean="0">
                <a:solidFill>
                  <a:srgbClr val="263AFA"/>
                </a:solidFill>
                <a:latin typeface="Times New Roman" pitchFamily="18" charset="0"/>
                <a:cs typeface="Times New Roman" pitchFamily="18" charset="0"/>
              </a:rPr>
              <a:t>nghe ,ông </a:t>
            </a:r>
            <a:r>
              <a:rPr lang="en-US" sz="2400" b="1">
                <a:solidFill>
                  <a:srgbClr val="263AFA"/>
                </a:solidFill>
                <a:latin typeface="Times New Roman" pitchFamily="18" charset="0"/>
                <a:cs typeface="Times New Roman" pitchFamily="18" charset="0"/>
              </a:rPr>
              <a:t>xin từ quan về ở núi Kiệt Đặc, huyện Chí Linh, Hải Dương và mở trường dạy học. Khi ông mất, nhà vua sai quan đến tế và ban tặng tên thụy là Văn Trình, thời gian sau lệnh cho ông được thờ trong Văn Miếu – Quốc Tử Giám.</a:t>
            </a:r>
          </a:p>
        </p:txBody>
      </p:sp>
      <p:sp>
        <p:nvSpPr>
          <p:cNvPr id="9220" name="Rectangle 4"/>
          <p:cNvSpPr>
            <a:spLocks noChangeArrowheads="1"/>
          </p:cNvSpPr>
          <p:nvPr/>
        </p:nvSpPr>
        <p:spPr bwMode="auto">
          <a:xfrm>
            <a:off x="4679911" y="6289848"/>
            <a:ext cx="48993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vi-VN" sz="2400" b="1" dirty="0">
                <a:solidFill>
                  <a:srgbClr val="FF0000"/>
                </a:solidFill>
                <a:latin typeface="Times New Roman" pitchFamily="18" charset="0"/>
              </a:rPr>
              <a:t>Chu Văn An </a:t>
            </a:r>
            <a:r>
              <a:rPr lang="en-US" sz="2400" b="1" dirty="0" smtClean="0">
                <a:solidFill>
                  <a:srgbClr val="FF0000"/>
                </a:solidFill>
                <a:latin typeface="Times New Roman" pitchFamily="18" charset="0"/>
              </a:rPr>
              <a:t>(</a:t>
            </a:r>
            <a:r>
              <a:rPr lang="en-US" sz="2400" b="1" dirty="0">
                <a:solidFill>
                  <a:srgbClr val="FF0000"/>
                </a:solidFill>
                <a:latin typeface="Times New Roman" pitchFamily="18" charset="0"/>
              </a:rPr>
              <a:t>1292-1370)</a:t>
            </a:r>
          </a:p>
        </p:txBody>
      </p:sp>
    </p:spTree>
    <p:extLst>
      <p:ext uri="{BB962C8B-B14F-4D97-AF65-F5344CB8AC3E}">
        <p14:creationId xmlns:p14="http://schemas.microsoft.com/office/powerpoint/2010/main" val="1759591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5410200"/>
            <a:ext cx="883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endParaRPr lang="vi-VN">
              <a:latin typeface="Arial" pitchFamily="34" charset="0"/>
            </a:endParaRPr>
          </a:p>
        </p:txBody>
      </p:sp>
      <p:pic>
        <p:nvPicPr>
          <p:cNvPr id="10243" name="Picture 3" descr="cv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1676400" y="228600"/>
            <a:ext cx="617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2800" b="1" dirty="0" err="1">
                <a:solidFill>
                  <a:srgbClr val="FF00FF"/>
                </a:solidFill>
                <a:latin typeface="Times New Roman" pitchFamily="18" charset="0"/>
                <a:cs typeface="Times New Roman" pitchFamily="18" charset="0"/>
              </a:rPr>
              <a:t>Đền</a:t>
            </a:r>
            <a:r>
              <a:rPr lang="en-US" sz="2800" b="1" dirty="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thờ</a:t>
            </a:r>
            <a:r>
              <a:rPr lang="en-US" sz="2800" b="1" dirty="0" smtClean="0">
                <a:solidFill>
                  <a:srgbClr val="FF00FF"/>
                </a:solidFill>
                <a:latin typeface="Times New Roman" pitchFamily="18" charset="0"/>
                <a:cs typeface="Times New Roman" pitchFamily="18" charset="0"/>
              </a:rPr>
              <a:t> Chu </a:t>
            </a:r>
            <a:r>
              <a:rPr lang="en-US" sz="2800" b="1" dirty="0" err="1">
                <a:solidFill>
                  <a:srgbClr val="FF00FF"/>
                </a:solidFill>
                <a:latin typeface="Times New Roman" pitchFamily="18" charset="0"/>
                <a:cs typeface="Times New Roman" pitchFamily="18" charset="0"/>
              </a:rPr>
              <a:t>Văn</a:t>
            </a:r>
            <a:r>
              <a:rPr lang="en-US" sz="2800" b="1" dirty="0">
                <a:solidFill>
                  <a:srgbClr val="FF00FF"/>
                </a:solidFill>
                <a:latin typeface="Times New Roman" pitchFamily="18" charset="0"/>
                <a:cs typeface="Times New Roman" pitchFamily="18" charset="0"/>
              </a:rPr>
              <a:t> An</a:t>
            </a:r>
          </a:p>
        </p:txBody>
      </p:sp>
    </p:spTree>
    <p:extLst>
      <p:ext uri="{BB962C8B-B14F-4D97-AF65-F5344CB8AC3E}">
        <p14:creationId xmlns:p14="http://schemas.microsoft.com/office/powerpoint/2010/main" val="16292557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5410200"/>
            <a:ext cx="883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itchFamily="34" charset="0"/>
              <a:ea typeface="+mn-ea"/>
              <a:cs typeface="+mn-cs"/>
            </a:endParaRPr>
          </a:p>
        </p:txBody>
      </p:sp>
      <p:pic>
        <p:nvPicPr>
          <p:cNvPr id="5" name="Picture 2" descr="thochuvan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6" y="20635"/>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3779912" y="6093296"/>
            <a:ext cx="617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dirty="0" err="1" smtClean="0">
                <a:solidFill>
                  <a:srgbClr val="263AFA"/>
                </a:solidFill>
                <a:latin typeface="Times New Roman" pitchFamily="18" charset="0"/>
                <a:cs typeface="Times New Roman" pitchFamily="18" charset="0"/>
              </a:rPr>
              <a:t>Tượng</a:t>
            </a:r>
            <a:r>
              <a:rPr lang="en-US" sz="3200" b="1" dirty="0" smtClean="0">
                <a:solidFill>
                  <a:srgbClr val="263AFA"/>
                </a:solidFill>
                <a:latin typeface="Times New Roman" pitchFamily="18" charset="0"/>
                <a:cs typeface="Times New Roman" pitchFamily="18" charset="0"/>
              </a:rPr>
              <a:t> </a:t>
            </a:r>
            <a:r>
              <a:rPr lang="en-US" sz="3200" b="1" dirty="0" err="1" smtClean="0">
                <a:solidFill>
                  <a:srgbClr val="263AFA"/>
                </a:solidFill>
                <a:latin typeface="Times New Roman" pitchFamily="18" charset="0"/>
                <a:cs typeface="Times New Roman" pitchFamily="18" charset="0"/>
              </a:rPr>
              <a:t>thờ</a:t>
            </a:r>
            <a:r>
              <a:rPr lang="en-US" sz="3200" b="1" dirty="0" smtClean="0">
                <a:solidFill>
                  <a:srgbClr val="263AFA"/>
                </a:solidFill>
                <a:latin typeface="Times New Roman" pitchFamily="18" charset="0"/>
                <a:cs typeface="Times New Roman" pitchFamily="18" charset="0"/>
              </a:rPr>
              <a:t> Chu </a:t>
            </a:r>
            <a:r>
              <a:rPr lang="en-US" sz="3200" b="1" dirty="0" err="1">
                <a:solidFill>
                  <a:srgbClr val="263AFA"/>
                </a:solidFill>
                <a:latin typeface="Times New Roman" pitchFamily="18" charset="0"/>
                <a:cs typeface="Times New Roman" pitchFamily="18" charset="0"/>
              </a:rPr>
              <a:t>Văn</a:t>
            </a:r>
            <a:r>
              <a:rPr lang="en-US" sz="3200" b="1" dirty="0">
                <a:solidFill>
                  <a:srgbClr val="263AFA"/>
                </a:solidFill>
                <a:latin typeface="Times New Roman" pitchFamily="18" charset="0"/>
                <a:cs typeface="Times New Roman" pitchFamily="18" charset="0"/>
              </a:rPr>
              <a:t> An</a:t>
            </a:r>
          </a:p>
        </p:txBody>
      </p:sp>
    </p:spTree>
    <p:extLst>
      <p:ext uri="{BB962C8B-B14F-4D97-AF65-F5344CB8AC3E}">
        <p14:creationId xmlns:p14="http://schemas.microsoft.com/office/powerpoint/2010/main" val="140640288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1028</Words>
  <Application>Microsoft Office PowerPoint</Application>
  <PresentationFormat>On-screen Show (4:3)</PresentationFormat>
  <Paragraphs>73</Paragraphs>
  <Slides>25</Slides>
  <Notes>7</Notes>
  <HiddenSlides>0</HiddenSlides>
  <MMClips>1</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1_Office Theme</vt:lpstr>
      <vt:lpstr>4_Office Theme</vt:lpstr>
      <vt:lpstr>Default Design</vt:lpstr>
      <vt:lpstr>PowerPoint Presentation</vt:lpstr>
      <vt:lpstr>PowerPoint Presentation</vt:lpstr>
      <vt:lpstr>- Các biểu hiện suy thoái của nhà Trần giữa thế kỉ XIV. - Vì sao nhà Hồ thay thế nhà Trần.</vt:lpstr>
      <vt:lpstr>PowerPoint Presentation</vt:lpstr>
      <vt:lpstr>PowerPoint Presentation</vt:lpstr>
      <vt:lpstr>1. Tình hình nước ta cuối thời Trần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THANH HUONG</cp:lastModifiedBy>
  <cp:revision>109</cp:revision>
  <dcterms:created xsi:type="dcterms:W3CDTF">2017-12-07T13:16:37Z</dcterms:created>
  <dcterms:modified xsi:type="dcterms:W3CDTF">2023-01-15T15:28:36Z</dcterms:modified>
</cp:coreProperties>
</file>