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" r:id="rId2"/>
    <p:sldId id="257" r:id="rId3"/>
    <p:sldId id="272" r:id="rId4"/>
    <p:sldId id="284" r:id="rId5"/>
    <p:sldId id="269" r:id="rId6"/>
    <p:sldId id="259" r:id="rId7"/>
    <p:sldId id="274" r:id="rId8"/>
    <p:sldId id="264" r:id="rId9"/>
    <p:sldId id="299" r:id="rId10"/>
    <p:sldId id="298" r:id="rId11"/>
    <p:sldId id="276" r:id="rId12"/>
    <p:sldId id="281" r:id="rId13"/>
    <p:sldId id="275" r:id="rId14"/>
    <p:sldId id="304" r:id="rId15"/>
    <p:sldId id="305" r:id="rId16"/>
    <p:sldId id="306" r:id="rId17"/>
    <p:sldId id="297" r:id="rId18"/>
    <p:sldId id="277" r:id="rId19"/>
    <p:sldId id="295" r:id="rId20"/>
    <p:sldId id="296" r:id="rId21"/>
    <p:sldId id="302" r:id="rId22"/>
    <p:sldId id="28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FF"/>
    <a:srgbClr val="FF3300"/>
    <a:srgbClr val="CC0099"/>
    <a:srgbClr val="009900"/>
    <a:srgbClr val="FF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 autoAdjust="0"/>
    <p:restoredTop sz="94706" autoAdjust="0"/>
  </p:normalViewPr>
  <p:slideViewPr>
    <p:cSldViewPr snapToGrid="0">
      <p:cViewPr>
        <p:scale>
          <a:sx n="73" d="100"/>
          <a:sy n="73" d="100"/>
        </p:scale>
        <p:origin x="-2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t>29/11/2022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7819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t>29/11/2022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9348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t>2</a:t>
            </a:fld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891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DBE9DB9-FE76-41AA-B2A2-707FA114680E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13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14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50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5BE7DBB-31AA-48EC-AF8D-EFE63648A736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15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710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28A2892-6358-4993-93ED-F2C46F14D74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16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915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3FDEE4-64DD-418D-BE78-191738E393EB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18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632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B6ECB620-9833-4D5B-89F3-C54B971CE97E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20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83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83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4D8E855-6A27-4B7C-BE22-2AA1F208AF4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21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42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BDE6BCE-1E4E-44F2-93E9-E2A00AB3F9B7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t>5</a:t>
            </a:fld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457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978E3-F469-417D-89A0-C7D191D96B5A}" type="slidenum">
              <a:rPr lang="vi-VN" smtClean="0"/>
              <a:t>6</a:t>
            </a:fld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0723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009E7-D35C-40F0-B0F2-1761AF2F4545}" type="slidenum">
              <a:rPr lang="vi-VN" smtClean="0"/>
              <a:t>8</a:t>
            </a:fld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t>10</a:t>
            </a:fld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vi-VN" sz="12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Click to edit Master subtitle style</a:t>
            </a:r>
            <a:endParaRPr lang="vi-VN" noProof="0" dirty="0"/>
          </a:p>
        </p:txBody>
      </p:sp>
      <p:sp>
        <p:nvSpPr>
          <p:cNvPr id="4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6641-46C6-44EB-A3FD-E284DC50ECEC}" type="datetime1">
              <a:rPr lang="vi-VN"/>
              <a:t>29/11/2022</a:t>
            </a:fld>
            <a:endParaRPr lang="vi-VN" dirty="0"/>
          </a:p>
        </p:txBody>
      </p:sp>
      <p:sp>
        <p:nvSpPr>
          <p:cNvPr id="5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6C4-8E92-4042-B597-FCF7A5EB177D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A762-CA2F-47A4-B418-8C15F6AE1875}" type="datetime1">
              <a:rPr lang="vi-VN"/>
              <a:t>29/11/2022</a:t>
            </a:fld>
            <a:endParaRPr lang="vi-VN" dirty="0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EF2-D006-472A-B141-11B2D27C7610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EBE-8D42-49C1-A772-E2AFEC9A1B2A}" type="datetime1">
              <a:rPr lang="vi-VN"/>
              <a:t>29/11/2022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1997-69EE-46CE-B3E3-46132D4819C9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noProof="0" dirty="0"/>
              <a:t>Click to edit Master title style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en-US" noProof="0" dirty="0" err="1"/>
              <a:t>Click to edit Master text styles</a:t>
            </a:r>
          </a:p>
          <a:p>
            <a:pPr lvl="1"/>
            <a:r>
              <a:rPr lang="en-US" noProof="0" dirty="0" err="1"/>
              <a:t>Second level</a:t>
            </a:r>
          </a:p>
          <a:p>
            <a:pPr lvl="2"/>
            <a:r>
              <a:rPr lang="en-US" noProof="0" dirty="0" err="1"/>
              <a:t>Third level</a:t>
            </a:r>
          </a:p>
          <a:p>
            <a:pPr lvl="3"/>
            <a:r>
              <a:rPr lang="en-US" noProof="0" dirty="0" err="1"/>
              <a:t>Fourth level</a:t>
            </a:r>
          </a:p>
          <a:p>
            <a:pPr lvl="4"/>
            <a:r>
              <a:rPr lang="en-US" noProof="0" dirty="0" err="1"/>
              <a:t>Fifth level</a:t>
            </a:r>
            <a:endParaRPr lang="vi-VN" noProof="0" dirty="0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DE6-3873-4DF7-A214-118F46FA9003}" type="datetime1">
              <a:rPr lang="vi-VN"/>
              <a:t>29/11/2022</a:t>
            </a:fld>
            <a:endParaRPr lang="vi-VN" dirty="0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5F1A-1AD1-480B-9021-CE7C6F9A4B5B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AA82-BEFB-4C76-BDB3-02930125E5BF}" type="datetime1">
              <a:rPr lang="vi-VN"/>
              <a:t>29/11/2022</a:t>
            </a:fld>
            <a:endParaRPr lang="vi-VN" dirty="0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329F-F614-48EC-A414-808EBD6D69D9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118-A482-4B9F-80E7-7033B3A046BA}" type="datetime1">
              <a:rPr lang="vi-VN"/>
              <a:t>29/11/2022</a:t>
            </a:fld>
            <a:endParaRPr lang="vi-VN" dirty="0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1ACF-88C5-4DB4-86F6-C8718D912995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2B31-516F-41A0-B613-4F98ED898579}" type="datetime1">
              <a:rPr lang="vi-VN"/>
              <a:t>29/11/2022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C3B9-00FE-4BB9-A9D9-41380B37BD2A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err="1"/>
              <a:t>Click to edit Master text styles</a:t>
            </a:r>
          </a:p>
          <a:p>
            <a:pPr lvl="1"/>
            <a:r>
              <a:rPr lang="en-US" dirty="0" err="1"/>
              <a:t>Second level</a:t>
            </a:r>
          </a:p>
          <a:p>
            <a:pPr lvl="2"/>
            <a:r>
              <a:rPr lang="en-US" dirty="0" err="1"/>
              <a:t>Third level</a:t>
            </a:r>
          </a:p>
          <a:p>
            <a:pPr lvl="3"/>
            <a:r>
              <a:rPr lang="en-US" dirty="0" err="1"/>
              <a:t>Fourth level</a:t>
            </a:r>
          </a:p>
          <a:p>
            <a:pPr lvl="4"/>
            <a:r>
              <a:rPr lang="en-US" dirty="0" err="1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F5C4-096B-4D46-A186-208517FA0C36}" type="datetime1">
              <a:rPr lang="vi-VN"/>
              <a:t>29/11/2022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180-E2B8-4C8B-86A2-E4EF648DCBCD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9A6-71EA-47BC-911E-5E9D2BA94A32}" type="datetime1">
              <a:rPr lang="vi-VN"/>
              <a:t>29/11/2022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C1C8-00F8-44FD-A220-A73224AA5977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AE9C-C465-48EE-A343-8FD88CB975E7}" type="datetime1">
              <a:rPr lang="vi-VN"/>
              <a:t>29/11/2022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8F34-1661-4034-A2E8-0F9199DF4EBB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vi-VN" smtClean="0"/>
              <a:t>Bấm để chỉnh sửa kiểu tiêu đề Bản cái</a:t>
            </a:r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546207F-27CF-4283-9621-EA5C770DB3CB}" type="datetime1">
              <a:rPr lang="vi-VN"/>
              <a:t>29/11/2022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F6A0055-E3F3-4253-ADE9-6EA67170E6F2}" type="slidenum">
              <a:rPr lang="vi-VN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011238" y="2274888"/>
            <a:ext cx="1061878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526088" y="28130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62763" y="286067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35313" y="333375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94488" y="32972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3950" y="4251325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94488" y="424973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1550" y="5632450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10870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13857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91037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at-ong-hoa-ca-ph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919163"/>
            <a:ext cx="50942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52663" y="4581525"/>
            <a:ext cx="23955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cà phê</a:t>
            </a:r>
          </a:p>
        </p:txBody>
      </p:sp>
      <p:pic>
        <p:nvPicPr>
          <p:cNvPr id="37891" name="Picture 6" descr="95974394025d6286359eacf85259ef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939800"/>
            <a:ext cx="52371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961313" y="4625975"/>
            <a:ext cx="210661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Hoa nhài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03300" y="2297113"/>
            <a:ext cx="10436225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46450" y="3289300"/>
            <a:ext cx="8451850" cy="2719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1: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2: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000" b="0" dirty="0" err="1">
                <a:solidFill>
                  <a:schemeClr val="tx2"/>
                </a:solidFill>
              </a:rPr>
              <a:t>Cách</a:t>
            </a:r>
            <a:r>
              <a:rPr lang="en-US" sz="3000" b="0" dirty="0">
                <a:solidFill>
                  <a:schemeClr val="tx2"/>
                </a:solidFill>
              </a:rPr>
              <a:t> 3: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>
                <a:cs typeface="Times New Roman" panose="02020603050405020304" pitchFamily="18" charset="0"/>
              </a:rPr>
              <a:t> </a:t>
            </a:r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Những từ ngữ miêu tả mức độ khác nhau của từ</a:t>
            </a:r>
            <a:r>
              <a:rPr lang="en-US" b="0">
                <a:cs typeface="Times New Roman" panose="02020603050405020304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</a:rPr>
              <a:t>đỏ</a:t>
            </a:r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/>
        </p:nvGraphicFramePr>
        <p:xfrm>
          <a:off x="950913" y="1098550"/>
          <a:ext cx="10480675" cy="4430713"/>
        </p:xfrm>
        <a:graphic>
          <a:graphicData uri="http://schemas.openxmlformats.org/drawingml/2006/table">
            <a:tbl>
              <a:tblPr/>
              <a:tblGrid>
                <a:gridCol w="3843337"/>
                <a:gridCol w="2955925"/>
                <a:gridCol w="3681413"/>
              </a:tblGrid>
              <a:tr h="1855788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 láy.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sánh.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9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ối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hồng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ửng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lựng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choét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ngầu…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lắm,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 vô cùng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 hơn, đỏ nhất,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 như son, đỏ hơn son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cao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6036" name="Group 20"/>
          <p:cNvGraphicFramePr>
            <a:graphicFrameLocks noGrp="1"/>
          </p:cNvGraphicFramePr>
          <p:nvPr/>
        </p:nvGraphicFramePr>
        <p:xfrm>
          <a:off x="1019175" y="1220788"/>
          <a:ext cx="10391775" cy="3979101"/>
        </p:xfrm>
        <a:graphic>
          <a:graphicData uri="http://schemas.openxmlformats.org/drawingml/2006/table">
            <a:tbl>
              <a:tblPr/>
              <a:tblGrid>
                <a:gridCol w="3836160"/>
                <a:gridCol w="3000778"/>
                <a:gridCol w="3554837"/>
              </a:tblGrid>
              <a:tr h="1831975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láy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phép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vòi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vọi…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cao…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nhất, 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như núi, cao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altLang="en-US" sz="32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núi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895350" y="368300"/>
            <a:ext cx="10515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Những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ngữ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miêu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tả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khác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nhau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từ</a:t>
            </a:r>
            <a:r>
              <a:rPr lang="en-US" b="0" dirty="0"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vui</a:t>
            </a:r>
            <a:r>
              <a:rPr lang="en-US" b="0" dirty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6097" name="Group 17"/>
          <p:cNvGraphicFramePr>
            <a:graphicFrameLocks noGrp="1"/>
          </p:cNvGraphicFramePr>
          <p:nvPr/>
        </p:nvGraphicFramePr>
        <p:xfrm>
          <a:off x="950913" y="1098550"/>
          <a:ext cx="10666412" cy="4248976"/>
        </p:xfrm>
        <a:graphic>
          <a:graphicData uri="http://schemas.openxmlformats.org/drawingml/2006/table">
            <a:tbl>
              <a:tblPr/>
              <a:tblGrid>
                <a:gridCol w="4427537"/>
                <a:gridCol w="2932113"/>
                <a:gridCol w="3306762"/>
              </a:tblGrid>
              <a:tr h="157956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từ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 láy.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Thêm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...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hoặc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sau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từ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so sánh.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188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sướng, vui mừng,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vui tươi, tươi vui, vui nhộn, vui vầy, vui vẻ, vui vui..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…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hơn, vui nhất, </a:t>
                      </a:r>
                      <a:r>
                        <a:rPr lang="en-US" altLang="en-US" sz="3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như Tết, vui hơn Tết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8" name="Group 22"/>
          <p:cNvGraphicFramePr>
            <a:graphicFrameLocks noGrp="1"/>
          </p:cNvGraphicFramePr>
          <p:nvPr/>
        </p:nvGraphicFramePr>
        <p:xfrm>
          <a:off x="784225" y="1062038"/>
          <a:ext cx="10961688" cy="4206240"/>
        </p:xfrm>
        <a:graphic>
          <a:graphicData uri="http://schemas.openxmlformats.org/drawingml/2006/table">
            <a:tbl>
              <a:tblPr/>
              <a:tblGrid>
                <a:gridCol w="3854450"/>
                <a:gridCol w="3267075"/>
                <a:gridCol w="3840163"/>
              </a:tblGrid>
              <a:tr h="51911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2013"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 đỏ,  đỏ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đỏ lắm, hơi đỏ, đỏ thật, đỏ nhất, đỏ chót, đỏ thắm, đỏ ối, đỏ hồng, đỏ rực, đỏ ửng, đo đỏ, đỏ ngầu…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lắm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quá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thật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hơn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vút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chót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vót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vợi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Rất vui, vui quá, </a:t>
                      </a:r>
                    </a:p>
                    <a:p>
                      <a:pPr marL="4445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lắm, vui thật, vui hơn, vui nhất,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sướng,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tươi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vui nhộn</a:t>
                      </a:r>
                      <a:r>
                        <a:rPr kumimoji="0" lang="vi-V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vui mừng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ahoma" panose="020B0604030504040204" pitchFamily="34" charset="0"/>
                        </a:rPr>
                        <a:t>, vui vầy, vui vẻ, vui vui…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3" name="Rectangle 20"/>
          <p:cNvSpPr>
            <a:spLocks noChangeArrowheads="1"/>
          </p:cNvSpPr>
          <p:nvPr/>
        </p:nvSpPr>
        <p:spPr bwMode="auto">
          <a:xfrm>
            <a:off x="1462088" y="339725"/>
            <a:ext cx="88026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3. </a:t>
            </a:r>
            <a:r>
              <a:rPr lang="en-US" b="0" dirty="0" err="1">
                <a:solidFill>
                  <a:schemeClr val="tx2"/>
                </a:solidFill>
              </a:rPr>
              <a:t>Đặt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từ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vừa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được</a:t>
            </a:r>
            <a:r>
              <a:rPr lang="en-US" b="0" dirty="0">
                <a:solidFill>
                  <a:schemeClr val="tx2"/>
                </a:solidFill>
              </a:rPr>
              <a:t> ở </a:t>
            </a:r>
            <a:r>
              <a:rPr lang="en-US" b="0" dirty="0" err="1">
                <a:solidFill>
                  <a:schemeClr val="tx2"/>
                </a:solidFill>
              </a:rPr>
              <a:t>bài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tập</a:t>
            </a:r>
            <a:r>
              <a:rPr lang="en-US" b="0" dirty="0">
                <a:solidFill>
                  <a:schemeClr val="tx2"/>
                </a:solidFill>
              </a:rPr>
              <a:t> 2.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1677988"/>
            <a:ext cx="27019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2182813"/>
            <a:ext cx="99964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anose="02020603050405020304" pitchFamily="18" charset="0"/>
              </a:rPr>
              <a:t> 3. Đặt câu với mỗi từ em vừa tìm được ở bài tập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3452813"/>
            <a:ext cx="92217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2787650"/>
            <a:ext cx="5962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4062413"/>
            <a:ext cx="99171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Text Box 20"/>
          <p:cNvSpPr txBox="1">
            <a:spLocks noChangeArrowheads="1"/>
          </p:cNvSpPr>
          <p:nvPr/>
        </p:nvSpPr>
        <p:spPr bwMode="auto">
          <a:xfrm>
            <a:off x="1863725" y="146050"/>
            <a:ext cx="9012238" cy="167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 smtClean="0">
                <a:cs typeface="Times New Roman" panose="02020603050405020304" pitchFamily="18" charset="0"/>
              </a:rPr>
              <a:t>1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939925" y="1839913"/>
            <a:ext cx="34242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</a:t>
            </a:r>
            <a:r>
              <a:rPr lang="en-US" smtClean="0">
                <a:solidFill>
                  <a:srgbClr val="FF3300"/>
                </a:solidFill>
              </a:rPr>
              <a:t>CỐ: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>
                <a:solidFill>
                  <a:schemeClr val="tx2"/>
                </a:solidFill>
              </a:rPr>
              <a:t>Tính từ là những từ miêu tả đặc điểm hoặc tính chất của sự vật, hoạt động, trạng thái…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Ví dụ: to, nhỏ, đen, trắng, chăm chỉ, nhanh nhẹn…</a:t>
            </a:r>
          </a:p>
          <a:p>
            <a:endParaRPr lang="en-US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2"/>
                </a:solidFill>
              </a:rPr>
              <a:t>Thế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là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 smtClean="0">
                <a:solidFill>
                  <a:schemeClr val="tx2"/>
                </a:solidFill>
              </a:rPr>
              <a:t>? Cho </a:t>
            </a:r>
            <a:r>
              <a:rPr lang="en-US" dirty="0" err="1" smtClean="0">
                <a:solidFill>
                  <a:schemeClr val="tx2"/>
                </a:solidFill>
              </a:rPr>
              <a:t>ví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dụ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" grpId="0"/>
      <p:bldP spid="184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6"/>
          <p:cNvSpPr txBox="1">
            <a:spLocks noChangeArrowheads="1"/>
          </p:cNvSpPr>
          <p:nvPr/>
        </p:nvSpPr>
        <p:spPr bwMode="auto">
          <a:xfrm>
            <a:off x="971550" y="3001963"/>
            <a:ext cx="106045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Clr>
                <a:schemeClr val="tx2"/>
              </a:buClr>
              <a:buSzPct val="95000"/>
            </a:pPr>
            <a:r>
              <a:rPr lang="en-US" b="0">
                <a:solidFill>
                  <a:schemeClr val="tx2"/>
                </a:solidFill>
              </a:rPr>
              <a:t>	Cò tính tình rất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trầm tĩnh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quá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chu đáo</a:t>
            </a:r>
            <a:r>
              <a:rPr lang="en-US" b="0">
                <a:solidFill>
                  <a:schemeClr val="tx2"/>
                </a:solidFill>
              </a:rPr>
              <a:t>,</a:t>
            </a:r>
            <a:r>
              <a:rPr lang="en-US" b="0"/>
              <a:t> </a:t>
            </a:r>
            <a:r>
              <a:rPr lang="en-US" i="1">
                <a:solidFill>
                  <a:srgbClr val="FF0000"/>
                </a:solidFill>
              </a:rPr>
              <a:t>thật thà</a:t>
            </a:r>
            <a:r>
              <a:rPr lang="en-US" i="1"/>
              <a:t> </a:t>
            </a:r>
            <a:r>
              <a:rPr lang="en-US" b="0">
                <a:solidFill>
                  <a:schemeClr val="tx2"/>
                </a:solidFill>
              </a:rPr>
              <a:t>vô cùng, làm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cái gì cũng nghĩ, cũng làm đến nơi, đến chốn.</a:t>
            </a:r>
            <a:endParaRPr lang="en-US" b="0"/>
          </a:p>
        </p:txBody>
      </p:sp>
      <p:sp>
        <p:nvSpPr>
          <p:cNvPr id="55298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957263" y="1800225"/>
            <a:ext cx="10518775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rgbClr val="FF3300"/>
                </a:solidFill>
              </a:rPr>
              <a:t>Ví dụ: </a:t>
            </a:r>
            <a:r>
              <a:rPr lang="en-US" b="0">
                <a:solidFill>
                  <a:schemeClr val="tx2"/>
                </a:solidFill>
              </a:rPr>
              <a:t>Tìm những từ thể hiện mức độ của đặc điểm, tính chất được in đậm dưới đây: </a:t>
            </a:r>
            <a:endParaRPr lang="en-US" b="0">
              <a:solidFill>
                <a:srgbClr val="FF33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956050" y="3556000"/>
            <a:ext cx="609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28238" y="3609975"/>
            <a:ext cx="1371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54763" y="3590925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/>
          <p:nvPr/>
        </p:nvSpPr>
        <p:spPr bwMode="auto">
          <a:xfrm>
            <a:off x="2152650" y="995564"/>
            <a:ext cx="7886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endParaRPr lang="vi-VN" sz="5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60" y="4009622"/>
            <a:ext cx="19954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106991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VNI-Times" pitchFamily="2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Hoàn thành bài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tập.</a:t>
            </a:r>
            <a:endParaRPr lang="en-US" altLang="en-US" sz="36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latin typeface="Times New Roman" panose="02020603050405020304" pitchFamily="18" charset="0"/>
              </a:rPr>
              <a:t> Học thuộc phần ghi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nhớ.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smtClean="0">
                <a:latin typeface="Times New Roman" panose="02020603050405020304" pitchFamily="18" charset="0"/>
              </a:rPr>
              <a:t> C</a:t>
            </a:r>
            <a:r>
              <a:rPr lang="en-US" altLang="en-US" sz="3600" b="1" smtClean="0">
                <a:latin typeface="Times New Roman" panose="02020603050405020304" pitchFamily="18" charset="0"/>
              </a:rPr>
              <a:t>huẩn </a:t>
            </a:r>
            <a:r>
              <a:rPr lang="en-US" altLang="en-US" sz="3600" b="1">
                <a:latin typeface="Times New Roman" panose="02020603050405020304" pitchFamily="18" charset="0"/>
              </a:rPr>
              <a:t>bị bài “MRVT: Ý chí - Nghị lực ” trang </a:t>
            </a:r>
            <a:r>
              <a:rPr lang="en-US" altLang="en-US" sz="3600" b="1" smtClean="0">
                <a:latin typeface="Times New Roman" panose="02020603050405020304" pitchFamily="18" charset="0"/>
              </a:rPr>
              <a:t>127.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WordArt 3"/>
          <p:cNvSpPr>
            <a:spLocks noChangeArrowheads="1" noChangeShapeType="1" noTextEdit="1"/>
          </p:cNvSpPr>
          <p:nvPr/>
        </p:nvSpPr>
        <p:spPr bwMode="auto">
          <a:xfrm>
            <a:off x="733425" y="1365250"/>
            <a:ext cx="10999788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GIỎI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0"/>
          <p:cNvSpPr txBox="1">
            <a:spLocks noChangeArrowheads="1"/>
          </p:cNvSpPr>
          <p:nvPr/>
        </p:nvSpPr>
        <p:spPr bwMode="auto">
          <a:xfrm>
            <a:off x="1741488" y="234950"/>
            <a:ext cx="9012237" cy="613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27855" y="847725"/>
            <a:ext cx="37236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Tính từ (Tiếp theo)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23950" y="2012950"/>
            <a:ext cx="227017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058863" y="2541588"/>
            <a:ext cx="10648950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>
                <a:solidFill>
                  <a:schemeClr val="tx2"/>
                </a:solidFill>
              </a:rPr>
              <a:t>1. </a:t>
            </a:r>
            <a:r>
              <a:rPr lang="en-US" smtClean="0">
                <a:solidFill>
                  <a:schemeClr val="tx2"/>
                </a:solidFill>
              </a:rPr>
              <a:t>Đặc điểm của các tờ giấy trong những câu sau khác nhau như thế nào?</a:t>
            </a:r>
          </a:p>
          <a:p>
            <a:r>
              <a:rPr lang="en-US" b="0" smtClean="0">
                <a:solidFill>
                  <a:schemeClr val="tx2"/>
                </a:solidFill>
              </a:rPr>
              <a:t>	a) Tờ giấy này trắng.</a:t>
            </a:r>
          </a:p>
          <a:p>
            <a:r>
              <a:rPr lang="en-US" b="0">
                <a:solidFill>
                  <a:schemeClr val="tx2"/>
                </a:solidFill>
              </a:rPr>
              <a:t>	b) Tờ giấy này trăng trắng.</a:t>
            </a:r>
          </a:p>
          <a:p>
            <a:r>
              <a:rPr lang="en-US" b="0">
                <a:solidFill>
                  <a:schemeClr val="tx2"/>
                </a:solidFill>
              </a:rPr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2163763" y="2092325"/>
            <a:ext cx="4800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a)</a:t>
            </a:r>
            <a:r>
              <a:rPr lang="en-US" sz="40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359650" y="2892425"/>
            <a:ext cx="4114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11480" indent="-342900"/>
            <a:r>
              <a:rPr lang="en-US" sz="4000" b="0">
                <a:solidFill>
                  <a:schemeClr val="tx2"/>
                </a:solidFill>
                <a:cs typeface="Times New Roman" panose="02020603050405020304" pitchFamily="18" charset="0"/>
              </a:rPr>
              <a:t>Mức độ</a:t>
            </a:r>
            <a:r>
              <a:rPr lang="en-US" sz="4000" b="0">
                <a:cs typeface="Times New Roman" panose="02020603050405020304" pitchFamily="18" charset="0"/>
              </a:rPr>
              <a:t> </a:t>
            </a:r>
            <a:r>
              <a:rPr lang="en-US" sz="4000" b="0">
                <a:solidFill>
                  <a:srgbClr val="FF0000"/>
                </a:solidFill>
                <a:cs typeface="Times New Roman" panose="02020603050405020304" pitchFamily="18" charset="0"/>
              </a:rPr>
              <a:t>trung bình </a:t>
            </a:r>
            <a:endParaRPr lang="en-US" sz="4000" b="0"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87324" y="2843213"/>
            <a:ext cx="203210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>
                <a:solidFill>
                  <a:srgbClr val="0033CC"/>
                </a:solidFill>
              </a:rPr>
              <a:t>Tính từ</a:t>
            </a:r>
            <a:endParaRPr lang="en-US" sz="3600" i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860885" y="3407045"/>
            <a:ext cx="6400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>
                <a:cs typeface="Times New Roman" panose="02020603050405020304" pitchFamily="18" charset="0"/>
              </a:rPr>
              <a:t>   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b)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Tờ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giấy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trăng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trắng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241885" y="4857480"/>
            <a:ext cx="6019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c)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Tờ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giấy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này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trắng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tinh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08026" y="4217940"/>
            <a:ext cx="1905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láy</a:t>
            </a:r>
            <a:endParaRPr lang="en-US" sz="36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929563" y="4281263"/>
            <a:ext cx="2819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thấp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956550" y="5578476"/>
            <a:ext cx="2819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sz="3600" b="0" dirty="0"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115156" y="5561013"/>
            <a:ext cx="22526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ghép</a:t>
            </a:r>
            <a:endParaRPr lang="en-US" sz="36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3324225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36612" y="469761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72363" y="5960635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2575" y="27432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75514" y="410872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134609" y="5527404"/>
            <a:ext cx="1676400" cy="14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090613" y="1590675"/>
            <a:ext cx="2270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123950" y="1655763"/>
            <a:ext cx="25314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3300"/>
                </a:solidFill>
              </a:rPr>
              <a:t>I. Nhận </a:t>
            </a:r>
            <a:r>
              <a:rPr lang="en-US" sz="3600" smtClean="0">
                <a:solidFill>
                  <a:srgbClr val="FF3300"/>
                </a:solidFill>
              </a:rPr>
              <a:t>xét: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7" name="Text Box 24"/>
          <p:cNvSpPr txBox="1">
            <a:spLocks noChangeArrowheads="1"/>
          </p:cNvSpPr>
          <p:nvPr/>
        </p:nvSpPr>
        <p:spPr bwMode="auto">
          <a:xfrm>
            <a:off x="1065213" y="2252663"/>
            <a:ext cx="10469562" cy="19525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tính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b="0" dirty="0">
                <a:solidFill>
                  <a:srgbClr val="FF0000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đã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cho</a:t>
            </a:r>
            <a:r>
              <a:rPr lang="en-US" sz="3600" b="0" dirty="0">
                <a:solidFill>
                  <a:schemeClr val="tx2"/>
                </a:solidFill>
              </a:rPr>
              <a:t>, ta </a:t>
            </a:r>
            <a:r>
              <a:rPr lang="en-US" sz="3600" b="0" dirty="0" err="1">
                <a:solidFill>
                  <a:schemeClr val="tx2"/>
                </a:solidFill>
              </a:rPr>
              <a:t>có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thể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thể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hiện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đặc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điểm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với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các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mức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độ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cao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thấp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khác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nhau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bằng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cách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tạo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ra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ghép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tinh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hoặc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từ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láy</a:t>
            </a:r>
            <a:r>
              <a:rPr lang="en-US" sz="3600" b="0" dirty="0"/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trăng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79488" y="4014788"/>
            <a:ext cx="105156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  	</a:t>
            </a:r>
            <a:r>
              <a:rPr lang="en-US" sz="3600" b="0" dirty="0" err="1">
                <a:solidFill>
                  <a:srgbClr val="FF3300"/>
                </a:solidFill>
              </a:rPr>
              <a:t>Để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thể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hiện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mức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độ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khác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nhau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của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đặc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điểm</a:t>
            </a:r>
            <a:r>
              <a:rPr lang="en-US" sz="3600" b="0" dirty="0">
                <a:solidFill>
                  <a:srgbClr val="FF3300"/>
                </a:solidFill>
              </a:rPr>
              <a:t>, </a:t>
            </a:r>
            <a:r>
              <a:rPr lang="en-US" sz="3600" b="0" dirty="0" err="1">
                <a:solidFill>
                  <a:srgbClr val="FF3300"/>
                </a:solidFill>
              </a:rPr>
              <a:t>tính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chất</a:t>
            </a:r>
            <a:r>
              <a:rPr lang="en-US" sz="3600" b="0" dirty="0">
                <a:solidFill>
                  <a:srgbClr val="FF3300"/>
                </a:solidFill>
              </a:rPr>
              <a:t> ta </a:t>
            </a:r>
            <a:r>
              <a:rPr lang="en-US" sz="3600" b="0" dirty="0" err="1">
                <a:solidFill>
                  <a:srgbClr val="FF3300"/>
                </a:solidFill>
              </a:rPr>
              <a:t>có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thể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tạo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ra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các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từ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ghép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hoặc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từ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i="1" dirty="0" err="1">
                <a:solidFill>
                  <a:srgbClr val="FF3300"/>
                </a:solidFill>
              </a:rPr>
              <a:t>láy</a:t>
            </a:r>
            <a:r>
              <a:rPr lang="en-US" sz="3600" b="0" i="1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với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tính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từ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đã</a:t>
            </a:r>
            <a:r>
              <a:rPr lang="en-US" sz="3600" b="0" dirty="0">
                <a:solidFill>
                  <a:srgbClr val="FF3300"/>
                </a:solidFill>
              </a:rPr>
              <a:t> </a:t>
            </a:r>
            <a:r>
              <a:rPr lang="en-US" sz="3600" b="0" dirty="0" err="1">
                <a:solidFill>
                  <a:srgbClr val="FF3300"/>
                </a:solidFill>
              </a:rPr>
              <a:t>cho</a:t>
            </a:r>
            <a:r>
              <a:rPr lang="en-US" sz="3600" b="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674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6550" y="4192588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026823" y="2192966"/>
            <a:ext cx="10744467" cy="13665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4000" b="0" dirty="0">
                <a:solidFill>
                  <a:srgbClr val="3333CC"/>
                </a:solidFill>
              </a:rPr>
              <a:t>	</a:t>
            </a:r>
            <a:r>
              <a:rPr lang="en-US" b="0" dirty="0" err="1">
                <a:solidFill>
                  <a:srgbClr val="3333CC"/>
                </a:solidFill>
              </a:rPr>
              <a:t>Cùng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tìm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thêm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ghép</a:t>
            </a:r>
            <a:r>
              <a:rPr lang="en-US" b="0" dirty="0">
                <a:solidFill>
                  <a:srgbClr val="3333CC"/>
                </a:solidFill>
              </a:rPr>
              <a:t>, </a:t>
            </a:r>
            <a:r>
              <a:rPr lang="en-US" b="0" dirty="0" err="1">
                <a:solidFill>
                  <a:srgbClr val="3333CC"/>
                </a:solidFill>
              </a:rPr>
              <a:t>từ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láy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thể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hiện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các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mức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độ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khác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nhau</a:t>
            </a:r>
            <a:r>
              <a:rPr lang="en-US" b="0" dirty="0">
                <a:solidFill>
                  <a:srgbClr val="3333CC"/>
                </a:solidFill>
              </a:rPr>
              <a:t> </a:t>
            </a:r>
            <a:r>
              <a:rPr lang="en-US" b="0" dirty="0" err="1">
                <a:solidFill>
                  <a:srgbClr val="3333CC"/>
                </a:solidFill>
              </a:rPr>
              <a:t>nào</a:t>
            </a:r>
            <a:r>
              <a:rPr lang="en-US" b="0" dirty="0">
                <a:solidFill>
                  <a:srgbClr val="3333CC"/>
                </a:solidFill>
              </a:rPr>
              <a:t>!</a:t>
            </a:r>
            <a:r>
              <a:rPr lang="en-US" b="0" dirty="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112838" y="1755775"/>
            <a:ext cx="227017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</a:t>
            </a:r>
            <a:r>
              <a:rPr lang="en-US" smtClean="0">
                <a:solidFill>
                  <a:srgbClr val="FF3300"/>
                </a:solidFill>
              </a:rPr>
              <a:t>xét: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6822" y="3559494"/>
            <a:ext cx="11002045" cy="12150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Trắng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ngần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xóa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bệch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toát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trắng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phau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0"/>
          <p:cNvSpPr txBox="1">
            <a:spLocks noChangeArrowheads="1"/>
          </p:cNvSpPr>
          <p:nvPr/>
        </p:nvSpPr>
        <p:spPr bwMode="auto">
          <a:xfrm>
            <a:off x="1774825" y="190500"/>
            <a:ext cx="9012238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23950" y="1655763"/>
            <a:ext cx="22002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II. Ghi nhớ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123950" y="2093531"/>
            <a:ext cx="10801350" cy="39149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một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số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thể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hiện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mức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độ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của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chất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như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ghép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láy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đã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cho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Thêm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i="1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i="1" smtClean="0">
                <a:solidFill>
                  <a:srgbClr val="3333CC"/>
                </a:solidFill>
                <a:cs typeface="Times New Roman" panose="02020603050405020304" pitchFamily="18" charset="0"/>
              </a:rPr>
              <a:t>quá</a:t>
            </a:r>
            <a:r>
              <a:rPr lang="en-US" sz="3600" i="1" dirty="0">
                <a:solidFill>
                  <a:srgbClr val="3333CC"/>
                </a:solidFill>
                <a:cs typeface="Times New Roman" panose="02020603050405020304" pitchFamily="18" charset="0"/>
              </a:rPr>
              <a:t>, </a:t>
            </a:r>
            <a:r>
              <a:rPr lang="en-US" sz="3600" i="1" err="1">
                <a:solidFill>
                  <a:srgbClr val="3333CC"/>
                </a:solidFill>
                <a:cs typeface="Times New Roman" panose="02020603050405020304" pitchFamily="18" charset="0"/>
              </a:rPr>
              <a:t>lắm</a:t>
            </a:r>
            <a:r>
              <a:rPr lang="en-US" sz="3600" i="1" smtClean="0">
                <a:solidFill>
                  <a:srgbClr val="3333CC"/>
                </a:solidFill>
                <a:cs typeface="Times New Roman" panose="02020603050405020304" pitchFamily="18" charset="0"/>
              </a:rPr>
              <a:t>,…</a:t>
            </a:r>
            <a:r>
              <a:rPr lang="en-US" sz="3600" b="0" smtClean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vào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anose="02020603050405020304" pitchFamily="18" charset="0"/>
              </a:rPr>
              <a:t>phép</a:t>
            </a:r>
            <a:r>
              <a:rPr lang="en-US" sz="3600" b="0" dirty="0">
                <a:solidFill>
                  <a:srgbClr val="3333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0">
                <a:solidFill>
                  <a:srgbClr val="3333CC"/>
                </a:solidFill>
                <a:cs typeface="Times New Roman" panose="02020603050405020304" pitchFamily="18" charset="0"/>
              </a:rPr>
              <a:t>so </a:t>
            </a:r>
            <a:r>
              <a:rPr lang="en-US" sz="3600" b="0" smtClean="0">
                <a:solidFill>
                  <a:srgbClr val="3333CC"/>
                </a:solidFill>
                <a:cs typeface="Times New Roman" panose="02020603050405020304" pitchFamily="18" charset="0"/>
              </a:rPr>
              <a:t>sánh.</a:t>
            </a:r>
            <a:endParaRPr lang="en-US" sz="3600" i="1" dirty="0">
              <a:solidFill>
                <a:srgbClr val="33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0"/>
          <p:cNvSpPr txBox="1">
            <a:spLocks noChangeArrowheads="1"/>
          </p:cNvSpPr>
          <p:nvPr/>
        </p:nvSpPr>
        <p:spPr bwMode="auto">
          <a:xfrm>
            <a:off x="1763713" y="190500"/>
            <a:ext cx="9012237" cy="110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u="sng" dirty="0" err="1" smtClean="0">
                <a:solidFill>
                  <a:schemeClr val="tx2"/>
                </a:solidFill>
              </a:rPr>
              <a:t>Luyện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từ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và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u="sng" dirty="0" err="1">
                <a:solidFill>
                  <a:schemeClr val="tx2"/>
                </a:solidFill>
              </a:rPr>
              <a:t>câu</a:t>
            </a:r>
            <a:r>
              <a:rPr lang="en-US" u="sng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ct val="5000"/>
              </a:spcBef>
            </a:pPr>
            <a:r>
              <a:rPr lang="en-US" dirty="0" err="1">
                <a:solidFill>
                  <a:schemeClr val="tx2"/>
                </a:solidFill>
              </a:rPr>
              <a:t>Tính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từ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Tiếp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theo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en-US" b="0" u="sng" dirty="0">
              <a:solidFill>
                <a:schemeClr val="tx2"/>
              </a:solidFill>
            </a:endParaRP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1011238" y="1677988"/>
            <a:ext cx="279595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</a:t>
            </a:r>
            <a:r>
              <a:rPr lang="en-US" smtClean="0">
                <a:solidFill>
                  <a:srgbClr val="FF3300"/>
                </a:solidFill>
              </a:rPr>
              <a:t>tập: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xa</a:t>
            </a:r>
            <a:r>
              <a:rPr lang="en-US" b="0" i="1" dirty="0">
                <a:solidFill>
                  <a:srgbClr val="FF0000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b="0" i="1" dirty="0" err="1">
                <a:solidFill>
                  <a:srgbClr val="FF0000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lộng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lẫy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b="0" i="1" dirty="0" err="1">
                <a:solidFill>
                  <a:srgbClr val="FF0000"/>
                </a:solidFill>
              </a:rPr>
              <a:t>tinh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i="1" dirty="0" err="1">
                <a:solidFill>
                  <a:srgbClr val="FF0000"/>
                </a:solidFill>
              </a:rPr>
              <a:t>khiết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57549" y="77152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410620" y="771526"/>
            <a:ext cx="233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39030" y="1236372"/>
            <a:ext cx="1472350" cy="42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Office_13565380_TF00001119</Template>
  <TotalTime>0</TotalTime>
  <Words>840</Words>
  <Application>Microsoft Office PowerPoint</Application>
  <PresentationFormat>Custom</PresentationFormat>
  <Paragraphs>147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THANH HUONG</cp:lastModifiedBy>
  <cp:revision>140</cp:revision>
  <dcterms:created xsi:type="dcterms:W3CDTF">2017-06-06T07:34:00Z</dcterms:created>
  <dcterms:modified xsi:type="dcterms:W3CDTF">2022-11-29T08:02:03Z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1033-11.2.0.11380</vt:lpwstr>
  </property>
  <property fmtid="{D5CDD505-2E9C-101B-9397-08002B2CF9AE}" pid="4" name="ICV">
    <vt:lpwstr>E4B1995926494332803315051E8C13D9</vt:lpwstr>
  </property>
</Properties>
</file>