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6" r:id="rId2"/>
    <p:sldId id="325" r:id="rId3"/>
    <p:sldId id="330" r:id="rId4"/>
    <p:sldId id="331" r:id="rId5"/>
    <p:sldId id="327" r:id="rId6"/>
    <p:sldId id="290" r:id="rId7"/>
    <p:sldId id="320" r:id="rId8"/>
    <p:sldId id="332" r:id="rId9"/>
    <p:sldId id="344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12" r:id="rId22"/>
    <p:sldId id="299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66"/>
    <a:srgbClr val="0000FF"/>
    <a:srgbClr val="FF00FF"/>
    <a:srgbClr val="006600"/>
    <a:srgbClr val="CC3300"/>
    <a:srgbClr val="66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00" y="2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17411B27-42BF-4A38-B8EC-0F7335435A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F6342D12-E262-4000-91C7-CB9F4D1BFB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C4FFE9FD-43EC-441F-B008-23D55E3873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xmlns="" id="{0BC62713-CEA6-4229-A24C-47C6D07429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xmlns="" id="{EA4DECCF-62B5-49A8-AD51-52959DB165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xmlns="" id="{B5CBF493-20D2-4F70-8AD6-531284385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BFCC17-DC26-4D4F-BCAA-BEA2849C0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7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82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58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7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2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4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5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9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6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6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98;gbd6c00e730_0_205:notes">
            <a:extLst>
              <a:ext uri="{FF2B5EF4-FFF2-40B4-BE49-F238E27FC236}">
                <a16:creationId xmlns:a16="http://schemas.microsoft.com/office/drawing/2014/main" xmlns="" id="{8140EE2C-58EE-4080-B925-1C6A0C0E17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199;gbd6c00e730_0_205:notes">
            <a:extLst>
              <a:ext uri="{FF2B5EF4-FFF2-40B4-BE49-F238E27FC236}">
                <a16:creationId xmlns:a16="http://schemas.microsoft.com/office/drawing/2014/main" xmlns="" id="{1437A68E-67EB-4462-94CD-7458764F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6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D6C9FB8-F57A-49F8-ABF2-2C87B2223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055644-061E-4366-8F15-478EDD382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5391485-5C31-45B4-9B3E-74953351E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1E573-438A-4AA0-B6AA-18C3FBFFB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A350A0-11B6-4987-A717-576AD903C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F94F69E-6E5A-4003-A575-759847157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42D007D-867F-46FB-8CEF-C0CD6F2E7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10BB7-2381-4186-86A3-60D17F5DD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8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9699AE3-2A08-4111-B899-B31F5BC97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144EB68-B8D4-4371-A139-2BC9DEBA1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9083BD4-EED5-4066-9388-43B7F6AE6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100A0-6E95-4178-9238-675021C46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52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>
            <a:extLst>
              <a:ext uri="{FF2B5EF4-FFF2-40B4-BE49-F238E27FC236}">
                <a16:creationId xmlns:a16="http://schemas.microsoft.com/office/drawing/2014/main" xmlns="" id="{EBCCF324-2825-4896-A0A0-9703016233B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917" y="839789"/>
            <a:ext cx="268816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6;p5">
            <a:extLst>
              <a:ext uri="{FF2B5EF4-FFF2-40B4-BE49-F238E27FC236}">
                <a16:creationId xmlns:a16="http://schemas.microsoft.com/office/drawing/2014/main" xmlns="" id="{10584E1C-5DA7-418A-AB46-58A92870A45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600" y="1501776"/>
            <a:ext cx="268816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1477233" y="3398579"/>
            <a:ext cx="3656800" cy="74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6938629" y="3398579"/>
            <a:ext cx="3656800" cy="74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6938633" y="4048761"/>
            <a:ext cx="3656800" cy="93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477467" y="4048761"/>
            <a:ext cx="3656800" cy="93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92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7E6754-B4AC-461E-870B-E3DDE009A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2442E94-4BC8-439A-A22E-A6F0E3888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86C4C0-4F0C-4538-8240-845D3C261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06144-0943-4CE4-BADA-311C5A2DA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1600EAD-D1D6-40E5-B803-B4CB7F457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9B5877-9E95-4748-8FB8-496A43903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3C45390-2493-4E04-9A02-35DF298D1B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E63A4-C400-4D64-A516-84DF3244A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61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2BB5F6-1174-433B-A7AE-A3F622B42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E24235-3D7A-4286-929B-032C91622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A687A6-4777-4534-B85E-E35FD33AF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3359D-21B1-4D86-B9C0-0756EFEB1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96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0D30AC5-B86A-4A32-B8DF-97F328D89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937ACD2-CD16-4CF3-AF7D-26C07745B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C5DD2F3-9E4D-4BDB-8D3A-911F5F91E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7584F-5D20-47F7-B9B4-40493B5C6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3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B91C02F-C35E-4580-BCCA-95502936D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247A5B2-14A5-4E23-88A4-D10BE264F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BFF82A5-203E-4136-AE80-AAB635D0B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DBA29-6B90-4FC3-AF8A-98C215455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6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C988DFD-9107-44A1-9F50-FE25C1E1D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90214FE-F736-46A5-8301-40F0C5F7B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CC30E0E-FB26-43F4-B3A8-1A6320E5E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24A66-FAE8-459C-906E-83849143C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4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2DB0A7-821D-4F69-91AF-50EB0F79D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E68379-BC50-48DD-9838-9A10F93C77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DD9F99-21F9-47A1-B004-9A82374FB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08144-24EF-4F4A-89D5-C53911036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6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F7BA6F-4C2A-4680-848E-5D75CEA2D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F41152-783E-4F2D-841F-7C5909989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C9C606-0769-4BCC-B743-27C05CBAF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4F043-F290-46F2-8431-EA991C3FE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66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B87B273-12D3-4564-9BED-D12FC8238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DD74CE7-D0C7-43EE-ADB2-6258BE41B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C631C62-4B8F-4DCF-AE7C-14E22BDB19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39651CD-6A6B-46D7-BB79-922C9304EC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8D658F1-A9DB-4B24-A7B2-7B64C827A1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087D39D-F0B3-45DF-B05E-E638C70CE8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2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85F26D-9AB9-4C38-B915-3124D668C19C}"/>
              </a:ext>
            </a:extLst>
          </p:cNvPr>
          <p:cNvSpPr/>
          <p:nvPr/>
        </p:nvSpPr>
        <p:spPr>
          <a:xfrm>
            <a:off x="2539518" y="318026"/>
            <a:ext cx="7112963" cy="484055"/>
          </a:xfrm>
          <a:prstGeom prst="rect">
            <a:avLst/>
          </a:prstGeom>
          <a:noFill/>
        </p:spPr>
        <p:txBody>
          <a:bodyPr wrap="square" lIns="52658" tIns="26327" rIns="52658" bIns="26327">
            <a:spAutoFit/>
          </a:bodyPr>
          <a:lstStyle/>
          <a:p>
            <a:pPr algn="ctr" defTabSz="526543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TRƯỜNG TIỂU </a:t>
            </a:r>
            <a:r>
              <a:rPr lang="en-US" sz="28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HỌC </a:t>
            </a:r>
            <a:r>
              <a:rPr lang="en-US" sz="28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GIANG BIÊN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WordArt 21">
            <a:extLst>
              <a:ext uri="{FF2B5EF4-FFF2-40B4-BE49-F238E27FC236}">
                <a16:creationId xmlns:a16="http://schemas.microsoft.com/office/drawing/2014/main" xmlns="" id="{780EF0CD-CAEC-46ED-A457-C62F2F2CAB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0913" y="318026"/>
            <a:ext cx="8090171" cy="460703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/>
            <a:r>
              <a:rPr lang="vi-VN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225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xmlns="" id="{22D8622B-04F6-40FB-8B90-41618DFB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86200"/>
            <a:ext cx="2906968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err="1"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vi-VN" sz="40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4000" smtClean="0">
                <a:latin typeface="Times New Roman" panose="02020603050405020304" pitchFamily="18" charset="0"/>
                <a:cs typeface="Arial" panose="020B0604020202020204" pitchFamily="34" charset="0"/>
              </a:rPr>
              <a:t>4A2</a:t>
            </a:r>
            <a:endParaRPr lang="en-US" altLang="vi-VN" sz="40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9D4480C-4649-4EBF-9E8E-DA3D1613C3D3}"/>
              </a:ext>
            </a:extLst>
          </p:cNvPr>
          <p:cNvSpPr/>
          <p:nvPr/>
        </p:nvSpPr>
        <p:spPr>
          <a:xfrm>
            <a:off x="6858000" y="5867400"/>
            <a:ext cx="5105400" cy="762000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GIÁO VIÊN</a:t>
            </a:r>
            <a:r>
              <a:rPr lang="en-US" sz="2000" b="1">
                <a:solidFill>
                  <a:schemeClr val="tx1"/>
                </a:solidFill>
              </a:rPr>
              <a:t>: </a:t>
            </a:r>
            <a:r>
              <a:rPr lang="en-US" sz="2000" b="1" smtClean="0">
                <a:solidFill>
                  <a:schemeClr val="tx1"/>
                </a:solidFill>
              </a:rPr>
              <a:t>TRẦN THỊ THANH HƯƠNG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8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2F5E67-2007-403D-91FA-49C888738DA7}"/>
              </a:ext>
            </a:extLst>
          </p:cNvPr>
          <p:cNvSpPr txBox="1"/>
          <p:nvPr/>
        </p:nvSpPr>
        <p:spPr>
          <a:xfrm>
            <a:off x="1219200" y="258633"/>
            <a:ext cx="1043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phải</a:t>
            </a:r>
            <a:r>
              <a:rPr lang="en-US" sz="2800" dirty="0">
                <a:solidFill>
                  <a:srgbClr val="C00000"/>
                </a:solidFill>
              </a:rPr>
              <a:t> , ý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lí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thân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khí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tình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hướng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công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quyết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/>
              <a:t>.</a:t>
            </a:r>
          </a:p>
        </p:txBody>
      </p:sp>
      <p:graphicFrame>
        <p:nvGraphicFramePr>
          <p:cNvPr id="8" name="Group 55">
            <a:extLst>
              <a:ext uri="{FF2B5EF4-FFF2-40B4-BE49-F238E27FC236}">
                <a16:creationId xmlns:a16="http://schemas.microsoft.com/office/drawing/2014/main" xmlns="" id="{8BF7D925-8BE3-479C-975D-1B9FB6419049}"/>
              </a:ext>
            </a:extLst>
          </p:cNvPr>
          <p:cNvGraphicFramePr>
            <a:graphicFrameLocks noGrp="1"/>
          </p:cNvGraphicFramePr>
          <p:nvPr/>
        </p:nvGraphicFramePr>
        <p:xfrm>
          <a:off x="1714500" y="1905000"/>
          <a:ext cx="8763000" cy="365760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 Box 48">
            <a:extLst>
              <a:ext uri="{FF2B5EF4-FFF2-40B4-BE49-F238E27FC236}">
                <a16:creationId xmlns:a16="http://schemas.microsoft.com/office/drawing/2014/main" xmlns="" id="{14122D74-1D35-43C7-80E8-203B2A29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190500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+mj-lt"/>
              </a:rPr>
              <a:t>M: </a:t>
            </a:r>
            <a:r>
              <a:rPr lang="en-US" altLang="en-US" sz="2800" b="1" dirty="0" err="1">
                <a:solidFill>
                  <a:srgbClr val="FF00FF"/>
                </a:solidFill>
                <a:latin typeface="+mj-lt"/>
              </a:rPr>
              <a:t>chí</a:t>
            </a:r>
            <a:r>
              <a:rPr lang="en-US" altLang="en-US" sz="2800" b="1" dirty="0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+mj-lt"/>
              </a:rPr>
              <a:t>phải</a:t>
            </a:r>
            <a:endParaRPr lang="en-US" altLang="en-US" sz="28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0" name="Text Box 49">
            <a:extLst>
              <a:ext uri="{FF2B5EF4-FFF2-40B4-BE49-F238E27FC236}">
                <a16:creationId xmlns:a16="http://schemas.microsoft.com/office/drawing/2014/main" xmlns="" id="{6BA39027-A256-495E-8BA9-A443B32F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7338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M: ý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chí</a:t>
            </a:r>
            <a:endParaRPr lang="en-US" altLang="en-US" sz="28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841C00B8-3444-4AE8-9784-6FFD9BC1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3733801"/>
            <a:ext cx="5160962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Chí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có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nghĩa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là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ý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muốn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bền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bỉ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Theo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đuổi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mục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đích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tốt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đẹp</a:t>
            </a:r>
            <a:endParaRPr lang="en-US" altLang="en-US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AC7968-523D-4B3E-967D-0576EE7E7C37}"/>
              </a:ext>
            </a:extLst>
          </p:cNvPr>
          <p:cNvSpPr txBox="1"/>
          <p:nvPr/>
        </p:nvSpPr>
        <p:spPr>
          <a:xfrm>
            <a:off x="1735138" y="1991179"/>
            <a:ext cx="5160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Chí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nghĩa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rất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hết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sức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biểu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độ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endParaRPr lang="en-US" sz="2800" dirty="0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xmlns="" id="{638C4173-9BFB-433F-BD79-80E74B473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2500778"/>
            <a:ext cx="3048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xmlns="" id="{F59C9EC9-9017-4DB3-AB4A-5CD239E0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35359"/>
            <a:ext cx="3048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xmlns="" id="{3907388A-681B-4C16-B3BF-7A053795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3733799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619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3" grpId="0"/>
      <p:bldP spid="4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2AE40976-65CD-49F8-98EE-8E7786FF7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43" y="421155"/>
            <a:ext cx="1127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+mj-lt"/>
              </a:rPr>
              <a:t> 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2.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Dòng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nào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dưới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đây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nêu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đúng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nghĩa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của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+mj-lt"/>
              </a:rPr>
              <a:t>từ</a:t>
            </a:r>
            <a:r>
              <a:rPr lang="en-US" altLang="en-US" b="1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altLang="en-US" sz="3600" b="1" i="1" u="sng" dirty="0" err="1">
                <a:solidFill>
                  <a:srgbClr val="0000FF"/>
                </a:solidFill>
                <a:latin typeface="+mj-lt"/>
              </a:rPr>
              <a:t>nghị</a:t>
            </a:r>
            <a:r>
              <a:rPr lang="en-US" altLang="en-US" sz="3600" b="1" i="1" u="sng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i="1" u="sng" dirty="0" err="1">
                <a:solidFill>
                  <a:srgbClr val="0000FF"/>
                </a:solidFill>
                <a:latin typeface="+mj-lt"/>
              </a:rPr>
              <a:t>lực</a:t>
            </a:r>
            <a:r>
              <a:rPr lang="en-US" altLang="en-US" sz="36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i="1" dirty="0">
                <a:solidFill>
                  <a:srgbClr val="6600CC"/>
                </a:solidFill>
                <a:latin typeface="+mj-lt"/>
              </a:rPr>
              <a:t>?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6E72AAE0-7290-4BAB-ACBC-6CDB1F0D7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2" y="1319779"/>
            <a:ext cx="4944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a) </a:t>
            </a:r>
            <a:r>
              <a:rPr lang="en-US" altLang="en-US" sz="2800" b="1" dirty="0" err="1">
                <a:latin typeface="+mj-lt"/>
              </a:rPr>
              <a:t>Làm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việc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liên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tục</a:t>
            </a:r>
            <a:r>
              <a:rPr lang="en-US" altLang="en-US" sz="2800" b="1" dirty="0">
                <a:latin typeface="+mj-lt"/>
              </a:rPr>
              <a:t>, </a:t>
            </a:r>
            <a:r>
              <a:rPr lang="en-US" altLang="en-US" sz="2800" b="1" dirty="0" err="1">
                <a:latin typeface="+mj-lt"/>
              </a:rPr>
              <a:t>bền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bỉ</a:t>
            </a:r>
            <a:r>
              <a:rPr lang="en-US" altLang="en-US" sz="2800" b="1" dirty="0">
                <a:latin typeface="+mj-lt"/>
              </a:rPr>
              <a:t>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2DC00D23-8932-4CD9-9A0A-12133FE3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2" y="2115041"/>
            <a:ext cx="100599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b) </a:t>
            </a:r>
            <a:r>
              <a:rPr lang="en-US" altLang="en-US" sz="2800" b="1" dirty="0" err="1">
                <a:latin typeface="+mj-lt"/>
              </a:rPr>
              <a:t>Sức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mạnh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tinh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thần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làm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cho</a:t>
            </a:r>
            <a:r>
              <a:rPr lang="en-US" altLang="en-US" sz="2800" b="1" dirty="0">
                <a:latin typeface="+mj-lt"/>
              </a:rPr>
              <a:t> con </a:t>
            </a:r>
            <a:r>
              <a:rPr lang="en-US" altLang="en-US" sz="2800" b="1" dirty="0" err="1">
                <a:latin typeface="+mj-lt"/>
              </a:rPr>
              <a:t>người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kiên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quyết</a:t>
            </a:r>
            <a:r>
              <a:rPr lang="en-US" altLang="en-US" sz="2800" b="1" dirty="0">
                <a:latin typeface="+mj-lt"/>
              </a:rPr>
              <a:t>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    </a:t>
            </a:r>
            <a:r>
              <a:rPr lang="en-US" altLang="en-US" sz="2800" b="1" dirty="0" err="1">
                <a:latin typeface="+mj-lt"/>
              </a:rPr>
              <a:t>trong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hành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động</a:t>
            </a:r>
            <a:r>
              <a:rPr lang="en-US" altLang="en-US" sz="2800" b="1" dirty="0">
                <a:latin typeface="+mj-lt"/>
              </a:rPr>
              <a:t>, </a:t>
            </a:r>
            <a:r>
              <a:rPr lang="en-US" altLang="en-US" sz="2800" b="1" dirty="0" err="1">
                <a:latin typeface="+mj-lt"/>
              </a:rPr>
              <a:t>không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lùi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bước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trước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mọi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khó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khăn</a:t>
            </a:r>
            <a:r>
              <a:rPr lang="en-US" altLang="en-US" sz="2800" b="1" dirty="0">
                <a:latin typeface="+mj-lt"/>
              </a:rPr>
              <a:t>.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DDD0E971-FB35-4D29-8FC2-D656FFA1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869" y="3668591"/>
            <a:ext cx="7011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c) </a:t>
            </a:r>
            <a:r>
              <a:rPr lang="en-US" altLang="en-US" sz="2800" b="1" dirty="0" err="1">
                <a:latin typeface="+mj-lt"/>
              </a:rPr>
              <a:t>Chắc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chắn</a:t>
            </a:r>
            <a:r>
              <a:rPr lang="en-US" altLang="en-US" sz="2800" b="1" dirty="0">
                <a:latin typeface="+mj-lt"/>
              </a:rPr>
              <a:t>, </a:t>
            </a:r>
            <a:r>
              <a:rPr lang="en-US" altLang="en-US" sz="2800" b="1" dirty="0" err="1">
                <a:latin typeface="+mj-lt"/>
              </a:rPr>
              <a:t>bền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vững</a:t>
            </a:r>
            <a:r>
              <a:rPr lang="en-US" altLang="en-US" sz="2800" b="1" dirty="0">
                <a:latin typeface="+mj-lt"/>
              </a:rPr>
              <a:t>, </a:t>
            </a:r>
            <a:r>
              <a:rPr lang="en-US" altLang="en-US" sz="2800" b="1" dirty="0" err="1">
                <a:latin typeface="+mj-lt"/>
              </a:rPr>
              <a:t>khó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phá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vỡ</a:t>
            </a:r>
            <a:r>
              <a:rPr lang="en-US" altLang="en-US" sz="2800" b="1" dirty="0">
                <a:latin typeface="+mj-lt"/>
              </a:rPr>
              <a:t>.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5B6426E6-8A6C-4443-A07B-95ECEC2D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2" y="4575810"/>
            <a:ext cx="67083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d) </a:t>
            </a:r>
            <a:r>
              <a:rPr lang="en-US" altLang="en-US" sz="2800" b="1" dirty="0" err="1">
                <a:latin typeface="+mj-lt"/>
              </a:rPr>
              <a:t>Có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tình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cảm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rất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chân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tình</a:t>
            </a:r>
            <a:r>
              <a:rPr lang="en-US" altLang="en-US" sz="2800" b="1" dirty="0">
                <a:latin typeface="+mj-lt"/>
              </a:rPr>
              <a:t>, </a:t>
            </a:r>
            <a:r>
              <a:rPr lang="en-US" altLang="en-US" sz="2800" b="1" dirty="0" err="1">
                <a:latin typeface="+mj-lt"/>
              </a:rPr>
              <a:t>sâu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sắc</a:t>
            </a:r>
            <a:r>
              <a:rPr lang="en-US" altLang="en-US" sz="2800" b="1" dirty="0">
                <a:latin typeface="+mj-lt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AC6A97B-486F-4B52-AF7D-0062374D7DF5}"/>
              </a:ext>
            </a:extLst>
          </p:cNvPr>
          <p:cNvSpPr/>
          <p:nvPr/>
        </p:nvSpPr>
        <p:spPr>
          <a:xfrm>
            <a:off x="1827212" y="2115041"/>
            <a:ext cx="458788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xmlns="" id="{958E4EE9-8419-426B-BB7C-410246948A7A}"/>
              </a:ext>
            </a:extLst>
          </p:cNvPr>
          <p:cNvSpPr/>
          <p:nvPr/>
        </p:nvSpPr>
        <p:spPr>
          <a:xfrm>
            <a:off x="7010400" y="1257797"/>
            <a:ext cx="2438400" cy="646331"/>
          </a:xfrm>
          <a:prstGeom prst="wedgeRectCallout">
            <a:avLst>
              <a:gd name="adj1" fmla="val -63095"/>
              <a:gd name="adj2" fmla="val 4113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Kiên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trì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DE522DDC-4274-4B16-8D3D-860772FA370B}"/>
              </a:ext>
            </a:extLst>
          </p:cNvPr>
          <p:cNvSpPr/>
          <p:nvPr/>
        </p:nvSpPr>
        <p:spPr>
          <a:xfrm>
            <a:off x="8535533" y="3607035"/>
            <a:ext cx="2438400" cy="646331"/>
          </a:xfrm>
          <a:prstGeom prst="wedgeRectCallout">
            <a:avLst>
              <a:gd name="adj1" fmla="val -63095"/>
              <a:gd name="adj2" fmla="val 4113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Kiên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cố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6B18CDDA-BD97-4904-999F-8373590F36F3}"/>
              </a:ext>
            </a:extLst>
          </p:cNvPr>
          <p:cNvSpPr/>
          <p:nvPr/>
        </p:nvSpPr>
        <p:spPr>
          <a:xfrm>
            <a:off x="8686800" y="4514254"/>
            <a:ext cx="2438400" cy="646331"/>
          </a:xfrm>
          <a:prstGeom prst="wedgeRectCallout">
            <a:avLst>
              <a:gd name="adj1" fmla="val -63095"/>
              <a:gd name="adj2" fmla="val 4113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Chí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tình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9" grpId="0" animBg="1"/>
      <p:bldP spid="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B9FFD4A5-2711-4B0D-908C-ECE9CC10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03" y="2303462"/>
            <a:ext cx="16692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nghị lực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xmlns="" id="{C68B566C-83FF-4D82-B0EA-358DC51C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9236"/>
            <a:ext cx="108675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3.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ngoặc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(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nghị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lực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quyết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tâm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nản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chí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quyết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chí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kiên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nhẫn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nguyện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vọng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)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điền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chỗ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</a:rPr>
              <a:t>trống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028F93C4-99E1-4A1A-88D4-B462F70F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29" y="1595438"/>
            <a:ext cx="10718800" cy="3970318"/>
          </a:xfrm>
          <a:prstGeom prst="rect">
            <a:avLst/>
          </a:prstGeom>
          <a:solidFill>
            <a:srgbClr val="FFFF99"/>
          </a:solid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</a:t>
            </a:r>
            <a:r>
              <a:rPr lang="en-US" altLang="en-US" sz="2800" dirty="0" err="1">
                <a:latin typeface="+mj-lt"/>
              </a:rPr>
              <a:t>Nguyễn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Ngọc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Ký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là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một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thiếu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niên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giàu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>
                <a:solidFill>
                  <a:srgbClr val="CC3300"/>
                </a:solidFill>
                <a:latin typeface="+mj-lt"/>
              </a:rPr>
              <a:t>……......</a:t>
            </a:r>
            <a:r>
              <a:rPr lang="en-US" altLang="en-US" sz="2800" b="1" dirty="0">
                <a:solidFill>
                  <a:srgbClr val="CC3300"/>
                </a:solidFill>
                <a:latin typeface="+mj-lt"/>
              </a:rPr>
              <a:t>  </a:t>
            </a:r>
            <a:r>
              <a:rPr lang="en-US" altLang="en-US" sz="2800" dirty="0">
                <a:latin typeface="+mj-lt"/>
              </a:rPr>
              <a:t>.</a:t>
            </a:r>
            <a:r>
              <a:rPr lang="en-US" altLang="en-US" sz="2800" dirty="0" err="1">
                <a:latin typeface="+mj-lt"/>
              </a:rPr>
              <a:t>Bị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liệt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cả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hai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tay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em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buồn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nhưng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không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>
                <a:solidFill>
                  <a:srgbClr val="CC3300"/>
                </a:solidFill>
                <a:latin typeface="+mj-lt"/>
              </a:rPr>
              <a:t>………. .</a:t>
            </a:r>
            <a:r>
              <a:rPr lang="en-US" altLang="en-US" sz="2800" dirty="0">
                <a:latin typeface="+mj-lt"/>
              </a:rPr>
              <a:t>Ở </a:t>
            </a:r>
            <a:r>
              <a:rPr lang="en-US" altLang="en-US" sz="2800" dirty="0" err="1">
                <a:latin typeface="+mj-lt"/>
              </a:rPr>
              <a:t>nhà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em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tự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tập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viết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chân</a:t>
            </a:r>
            <a:r>
              <a:rPr lang="en-US" altLang="en-US" sz="2800" dirty="0">
                <a:latin typeface="+mj-lt"/>
              </a:rPr>
              <a:t>. </a:t>
            </a:r>
            <a:r>
              <a:rPr lang="en-US" altLang="en-US" sz="2800" dirty="0">
                <a:solidFill>
                  <a:srgbClr val="CC3300"/>
                </a:solidFill>
                <a:latin typeface="+mj-lt"/>
              </a:rPr>
              <a:t>……….… </a:t>
            </a:r>
            <a:r>
              <a:rPr lang="en-US" altLang="en-US" sz="2800" dirty="0" err="1">
                <a:latin typeface="+mj-lt"/>
              </a:rPr>
              <a:t>của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em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làm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cô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giáo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cảm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động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nhận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em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vào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học</a:t>
            </a:r>
            <a:r>
              <a:rPr lang="en-US" altLang="en-US" sz="2800" dirty="0">
                <a:latin typeface="+mj-lt"/>
              </a:rPr>
              <a:t>. </a:t>
            </a:r>
            <a:r>
              <a:rPr lang="en-US" altLang="en-US" sz="2800" dirty="0" err="1">
                <a:latin typeface="+mj-lt"/>
              </a:rPr>
              <a:t>Trong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quá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trình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học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tập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cũng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có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lúc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Ký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thiếu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>
                <a:solidFill>
                  <a:srgbClr val="CC3300"/>
                </a:solidFill>
                <a:latin typeface="+mj-lt"/>
              </a:rPr>
              <a:t>…………..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nhưng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được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cô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giáo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và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các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bạn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luôn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tận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tình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giúp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đỡ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em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càng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>
                <a:solidFill>
                  <a:srgbClr val="CC3300"/>
                </a:solidFill>
                <a:latin typeface="+mj-lt"/>
              </a:rPr>
              <a:t>…………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học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hành</a:t>
            </a:r>
            <a:r>
              <a:rPr lang="en-US" altLang="en-US" sz="2800" dirty="0">
                <a:latin typeface="+mj-lt"/>
              </a:rPr>
              <a:t>. </a:t>
            </a:r>
            <a:r>
              <a:rPr lang="en-US" altLang="en-US" sz="2800" dirty="0" err="1">
                <a:latin typeface="+mj-lt"/>
              </a:rPr>
              <a:t>Cuối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cùng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Ký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đã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vượt</a:t>
            </a:r>
            <a:r>
              <a:rPr lang="en-US" altLang="en-US" sz="2800" dirty="0">
                <a:latin typeface="+mj-lt"/>
              </a:rPr>
              <a:t> qua </a:t>
            </a:r>
            <a:r>
              <a:rPr lang="en-US" altLang="en-US" sz="2800" dirty="0" err="1">
                <a:latin typeface="+mj-lt"/>
              </a:rPr>
              <a:t>mọi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khó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khăn</a:t>
            </a:r>
            <a:r>
              <a:rPr lang="en-US" altLang="en-US" sz="2800" dirty="0">
                <a:latin typeface="+mj-lt"/>
              </a:rPr>
              <a:t>. </a:t>
            </a:r>
            <a:r>
              <a:rPr lang="en-US" altLang="en-US" sz="2800" dirty="0" err="1">
                <a:latin typeface="+mj-lt"/>
              </a:rPr>
              <a:t>Tốt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nghiệp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một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trường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đại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học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danh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tiếng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Nguyễn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Ngọc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Ký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đạt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>
                <a:solidFill>
                  <a:srgbClr val="CC3300"/>
                </a:solidFill>
                <a:latin typeface="+mj-lt"/>
              </a:rPr>
              <a:t>…………...    </a:t>
            </a:r>
            <a:r>
              <a:rPr lang="en-US" altLang="en-US" sz="2800" dirty="0" err="1">
                <a:latin typeface="+mj-lt"/>
              </a:rPr>
              <a:t>trở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thành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thầy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giáo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và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được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tặng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danh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hiệu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cao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quý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Nhà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giáo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Ưu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tú</a:t>
            </a:r>
            <a:r>
              <a:rPr lang="en-US" altLang="en-US" sz="2800" dirty="0">
                <a:latin typeface="+mj-lt"/>
              </a:rPr>
              <a:t>.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20177EB3-8313-4E59-9AA6-7FC1AF69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328" y="2016057"/>
            <a:ext cx="1563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nản</a:t>
            </a:r>
            <a:r>
              <a:rPr lang="en-US" altLang="en-US" sz="2400" b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chí</a:t>
            </a:r>
            <a:endParaRPr lang="en-US" altLang="en-US" sz="2400" b="1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xmlns="" id="{DD3B1CD6-115D-40C5-A59D-F63A5ED7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273" y="2429329"/>
            <a:ext cx="24640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Quyết</a:t>
            </a:r>
            <a:r>
              <a:rPr lang="en-US" altLang="en-US" sz="2400" b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tâm</a:t>
            </a:r>
            <a:endParaRPr lang="en-US" altLang="en-US" sz="2400" b="1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xmlns="" id="{D6582496-0E0A-4CA4-98ED-9B28FC36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835" y="2871752"/>
            <a:ext cx="1987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kiên</a:t>
            </a:r>
            <a:r>
              <a:rPr lang="en-US" altLang="en-US" sz="2400" b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nhẫn</a:t>
            </a:r>
            <a:endParaRPr lang="en-US" altLang="en-US" sz="2400" b="1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F462FA80-FF7C-4472-87D0-2917B7A6F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934" y="3263847"/>
            <a:ext cx="1748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quyết</a:t>
            </a:r>
            <a:r>
              <a:rPr lang="en-US" altLang="en-US" sz="2400" b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chí</a:t>
            </a:r>
            <a:endParaRPr lang="en-US" altLang="en-US" sz="2400" b="1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4A7C5D44-AF9E-4DCE-BB95-D69A6040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412" y="4148066"/>
            <a:ext cx="2543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nguyện</a:t>
            </a:r>
            <a:r>
              <a:rPr lang="en-US" altLang="en-US" sz="2400" b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vọng</a:t>
            </a:r>
            <a:endParaRPr lang="en-US" altLang="en-US" sz="2400" b="1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xmlns="" id="{D11862AE-8AE8-43F9-8624-0CEB162DD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230" y="1595438"/>
            <a:ext cx="1987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nghị</a:t>
            </a:r>
            <a:r>
              <a:rPr lang="en-US" altLang="en-US" sz="2400" b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+mj-lt"/>
              </a:rPr>
              <a:t>lực</a:t>
            </a:r>
            <a:r>
              <a:rPr lang="en-US" altLang="en-US" sz="2400" b="1" dirty="0">
                <a:solidFill>
                  <a:srgbClr val="CC33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345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goc ky">
            <a:extLst>
              <a:ext uri="{FF2B5EF4-FFF2-40B4-BE49-F238E27FC236}">
                <a16:creationId xmlns:a16="http://schemas.microsoft.com/office/drawing/2014/main" xmlns="" id="{269435FC-6828-4442-8823-4E3A60F9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731"/>
            <a:ext cx="5240310" cy="661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ky-1">
            <a:extLst>
              <a:ext uri="{FF2B5EF4-FFF2-40B4-BE49-F238E27FC236}">
                <a16:creationId xmlns:a16="http://schemas.microsoft.com/office/drawing/2014/main" xmlns="" id="{63B89F10-79BB-47FB-80F5-62BD3217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1" y="123731"/>
            <a:ext cx="5240310" cy="661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724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2F0E86-6A80-4639-B4B6-410121512C51}"/>
              </a:ext>
            </a:extLst>
          </p:cNvPr>
          <p:cNvSpPr/>
          <p:nvPr/>
        </p:nvSpPr>
        <p:spPr>
          <a:xfrm>
            <a:off x="292462" y="280882"/>
            <a:ext cx="5813652" cy="513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9DE47B-9B60-4D12-889C-695534E2D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33" y="510845"/>
            <a:ext cx="5167691" cy="4650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C56CE6-1D4E-4FF2-AF35-F17A559E62AE}"/>
              </a:ext>
            </a:extLst>
          </p:cNvPr>
          <p:cNvSpPr txBox="1"/>
          <p:nvPr/>
        </p:nvSpPr>
        <p:spPr>
          <a:xfrm>
            <a:off x="552306" y="5649808"/>
            <a:ext cx="561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Nguyễn</a:t>
            </a:r>
            <a:r>
              <a:rPr lang="en-US" sz="2400" b="1" dirty="0"/>
              <a:t> </a:t>
            </a:r>
            <a:r>
              <a:rPr lang="en-US" sz="2400" b="1" dirty="0" err="1"/>
              <a:t>Công</a:t>
            </a:r>
            <a:r>
              <a:rPr lang="en-US" sz="2400" b="1" dirty="0"/>
              <a:t> </a:t>
            </a:r>
            <a:r>
              <a:rPr lang="en-US" sz="2400" b="1" dirty="0" err="1"/>
              <a:t>Hùng</a:t>
            </a:r>
            <a:endParaRPr lang="en-US" sz="2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09EC6C-DD08-4680-BFED-06204059B661}"/>
              </a:ext>
            </a:extLst>
          </p:cNvPr>
          <p:cNvSpPr/>
          <p:nvPr/>
        </p:nvSpPr>
        <p:spPr>
          <a:xfrm>
            <a:off x="6354662" y="280882"/>
            <a:ext cx="5380137" cy="5138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3746BC-0240-43B9-96E6-8287A182740E}"/>
              </a:ext>
            </a:extLst>
          </p:cNvPr>
          <p:cNvSpPr txBox="1"/>
          <p:nvPr/>
        </p:nvSpPr>
        <p:spPr>
          <a:xfrm>
            <a:off x="6830568" y="5649807"/>
            <a:ext cx="461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Trần</a:t>
            </a:r>
            <a:r>
              <a:rPr lang="en-US" sz="2400" b="1" dirty="0"/>
              <a:t> </a:t>
            </a:r>
            <a:r>
              <a:rPr lang="en-US" sz="2400" b="1" dirty="0" err="1"/>
              <a:t>Quốc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endParaRPr lang="en-US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7DABB37-2F97-4AED-8BA7-1BB42E15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44" y="535383"/>
            <a:ext cx="4763397" cy="46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71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BC895587-2874-47B6-843A-65113668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6499"/>
            <a:ext cx="1127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+mj-lt"/>
              </a:rPr>
              <a:t>4.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Mỗi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câu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tục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ngữ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sau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đây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khuyên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người</a:t>
            </a:r>
            <a:r>
              <a:rPr lang="en-US" altLang="en-US" sz="3600" dirty="0">
                <a:latin typeface="+mj-lt"/>
              </a:rPr>
              <a:t> ta </a:t>
            </a:r>
            <a:r>
              <a:rPr lang="en-US" altLang="en-US" sz="3600" dirty="0" err="1">
                <a:latin typeface="+mj-lt"/>
              </a:rPr>
              <a:t>điều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gì</a:t>
            </a:r>
            <a:r>
              <a:rPr lang="en-US" altLang="en-US" sz="3600" dirty="0">
                <a:latin typeface="+mj-lt"/>
              </a:rPr>
              <a:t> ?</a:t>
            </a:r>
          </a:p>
        </p:txBody>
      </p:sp>
      <p:sp>
        <p:nvSpPr>
          <p:cNvPr id="6" name="Text Box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F0302048-0191-449C-B2B9-12C6120D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914" y="1189140"/>
            <a:ext cx="8248650" cy="584775"/>
          </a:xfrm>
          <a:prstGeom prst="rect">
            <a:avLst/>
          </a:prstGeom>
          <a:solidFill>
            <a:srgbClr val="FFFF99"/>
          </a:solid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j-lt"/>
              </a:rPr>
              <a:t>a) </a:t>
            </a:r>
            <a:r>
              <a:rPr lang="en-US" altLang="en-US" b="1" dirty="0" err="1">
                <a:latin typeface="+mj-lt"/>
              </a:rPr>
              <a:t>Lửa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thử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vàng</a:t>
            </a:r>
            <a:r>
              <a:rPr lang="en-US" altLang="en-US" b="1" dirty="0">
                <a:latin typeface="+mj-lt"/>
              </a:rPr>
              <a:t>, </a:t>
            </a:r>
            <a:r>
              <a:rPr lang="en-US" altLang="en-US" b="1" dirty="0" err="1">
                <a:latin typeface="+mj-lt"/>
              </a:rPr>
              <a:t>gian</a:t>
            </a:r>
            <a:r>
              <a:rPr lang="en-US" altLang="en-US" b="1" dirty="0">
                <a:latin typeface="+mj-lt"/>
              </a:rPr>
              <a:t> nan </a:t>
            </a:r>
            <a:r>
              <a:rPr lang="en-US" altLang="en-US" b="1" dirty="0" err="1">
                <a:latin typeface="+mj-lt"/>
              </a:rPr>
              <a:t>thử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sức</a:t>
            </a:r>
            <a:r>
              <a:rPr lang="en-US" altLang="en-US" b="1" dirty="0">
                <a:latin typeface="+mj-lt"/>
              </a:rPr>
              <a:t>.     </a:t>
            </a:r>
          </a:p>
        </p:txBody>
      </p:sp>
      <p:sp>
        <p:nvSpPr>
          <p:cNvPr id="7" name="Text Box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1B0901A5-B3FA-46BD-9A69-E9003792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18495"/>
            <a:ext cx="8248650" cy="1323439"/>
          </a:xfrm>
          <a:prstGeom prst="rect">
            <a:avLst/>
          </a:prstGeom>
          <a:solidFill>
            <a:srgbClr val="FFCCFF"/>
          </a:solid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+mj-lt"/>
              </a:rPr>
              <a:t>b)            Nước lã mà vã nên hồ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+mj-lt"/>
              </a:rPr>
              <a:t>    Tay không mà nổi cơ đồ mới ngoan.     </a:t>
            </a:r>
          </a:p>
        </p:txBody>
      </p:sp>
      <p:sp>
        <p:nvSpPr>
          <p:cNvPr id="8" name="Text Box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6D8D5D96-E110-49CE-8FF5-1073BD3E7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86515"/>
            <a:ext cx="8248650" cy="1323439"/>
          </a:xfrm>
          <a:prstGeom prst="rect">
            <a:avLst/>
          </a:prstGeom>
          <a:solidFill>
            <a:srgbClr val="CCFF99"/>
          </a:solid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+mj-lt"/>
              </a:rPr>
              <a:t>c)         Có vất vả mới thanh nhàn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+mj-lt"/>
              </a:rPr>
              <a:t>    Không dưng ai dễ cầm tàn che cho.     </a:t>
            </a:r>
          </a:p>
        </p:txBody>
      </p:sp>
    </p:spTree>
    <p:extLst>
      <p:ext uri="{BB962C8B-B14F-4D97-AF65-F5344CB8AC3E}">
        <p14:creationId xmlns:p14="http://schemas.microsoft.com/office/powerpoint/2010/main" val="2856337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2990FCD7-A992-4F90-B6A6-C58522F35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65">
            <a:off x="592123" y="457200"/>
            <a:ext cx="291623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18E2A8-B7A4-4C04-8E95-DEA2BAB1A3E9}"/>
              </a:ext>
            </a:extLst>
          </p:cNvPr>
          <p:cNvSpPr txBox="1"/>
          <p:nvPr/>
        </p:nvSpPr>
        <p:spPr>
          <a:xfrm rot="20742377">
            <a:off x="1065991" y="1392237"/>
            <a:ext cx="1968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: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Google Shape;396;p42">
            <a:extLst>
              <a:ext uri="{FF2B5EF4-FFF2-40B4-BE49-F238E27FC236}">
                <a16:creationId xmlns:a16="http://schemas.microsoft.com/office/drawing/2014/main" xmlns="" id="{B4145C3C-B23E-42FC-ADCB-F7B266F4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849" y="990600"/>
            <a:ext cx="7733473" cy="1443038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Ngoan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ngoan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giang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ngoan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cường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35A93D9-D300-4F57-98E7-E56ED726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8" y="3370431"/>
            <a:ext cx="5018161" cy="2925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Google Shape;398;p42">
            <a:extLst>
              <a:ext uri="{FF2B5EF4-FFF2-40B4-BE49-F238E27FC236}">
                <a16:creationId xmlns:a16="http://schemas.microsoft.com/office/drawing/2014/main" xmlns="" id="{F680DCCA-A2D3-4E19-AD63-E6E9CA5F73A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181724" y="3295453"/>
            <a:ext cx="5548312" cy="31242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Tàn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che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chúa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che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kiệu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đám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rước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khung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bọc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nhiễu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tua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rủ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837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BA103F7-0202-4FC4-834F-D73F2AF3C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382000" cy="646331"/>
          </a:xfrm>
          <a:prstGeom prst="rect">
            <a:avLst/>
          </a:prstGeom>
          <a:solidFill>
            <a:srgbClr val="FFFF99"/>
          </a:solid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+mj-lt"/>
              </a:rPr>
              <a:t>a) </a:t>
            </a:r>
            <a:r>
              <a:rPr lang="en-US" altLang="en-US" sz="3600" b="1" dirty="0" err="1">
                <a:latin typeface="+mj-lt"/>
              </a:rPr>
              <a:t>Lửa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thử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vàng</a:t>
            </a:r>
            <a:r>
              <a:rPr lang="en-US" altLang="en-US" sz="3600" b="1" dirty="0">
                <a:latin typeface="+mj-lt"/>
              </a:rPr>
              <a:t>, </a:t>
            </a:r>
            <a:r>
              <a:rPr lang="en-US" altLang="en-US" sz="3600" b="1" dirty="0" err="1">
                <a:latin typeface="+mj-lt"/>
              </a:rPr>
              <a:t>gian</a:t>
            </a:r>
            <a:r>
              <a:rPr lang="en-US" altLang="en-US" sz="3600" b="1" dirty="0">
                <a:latin typeface="+mj-lt"/>
              </a:rPr>
              <a:t> nan </a:t>
            </a:r>
            <a:r>
              <a:rPr lang="en-US" altLang="en-US" sz="3600" b="1" dirty="0" err="1">
                <a:latin typeface="+mj-lt"/>
              </a:rPr>
              <a:t>thử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sức</a:t>
            </a:r>
            <a:r>
              <a:rPr lang="en-US" altLang="en-US" sz="3600" b="1" dirty="0">
                <a:latin typeface="+mj-lt"/>
              </a:rPr>
              <a:t>.     </a:t>
            </a:r>
          </a:p>
        </p:txBody>
      </p:sp>
      <p:pic>
        <p:nvPicPr>
          <p:cNvPr id="5" name="Picture 4" descr="Van_hay_chu_tot">
            <a:extLst>
              <a:ext uri="{FF2B5EF4-FFF2-40B4-BE49-F238E27FC236}">
                <a16:creationId xmlns:a16="http://schemas.microsoft.com/office/drawing/2014/main" xmlns="" id="{130095E2-C3AB-4F5C-928A-F45E3D38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96200" cy="5211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AB1117B-C313-41A1-84DC-636EC0FE8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6180" y="4572000"/>
            <a:ext cx="3954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2900"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</a:t>
            </a: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endParaRPr lang="en-US" altLang="en-US" b="1" dirty="0">
              <a:solidFill>
                <a:srgbClr val="26713C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64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3E427E8-9BF7-49F8-BFBC-8E500AA0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152400"/>
            <a:ext cx="6858000" cy="1169551"/>
          </a:xfrm>
          <a:prstGeom prst="rect">
            <a:avLst/>
          </a:prstGeom>
          <a:solidFill>
            <a:srgbClr val="FFCCFF"/>
          </a:solid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+mj-lt"/>
              </a:rPr>
              <a:t>b)          Nước lã mà vã nên hồ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+mj-lt"/>
              </a:rPr>
              <a:t>    Tay không mà nổi cơ đồ mới ngoan.     </a:t>
            </a:r>
          </a:p>
        </p:txBody>
      </p:sp>
      <p:pic>
        <p:nvPicPr>
          <p:cNvPr id="4" name="Picture 12" descr="ANd9GcQ4UDQrmsDMOBe5X3im15ZMyC-R767H7CN6yEjTEXJ5pqa_3QJ2Rw">
            <a:extLst>
              <a:ext uri="{FF2B5EF4-FFF2-40B4-BE49-F238E27FC236}">
                <a16:creationId xmlns:a16="http://schemas.microsoft.com/office/drawing/2014/main" xmlns="" id="{AB427718-ED84-4E46-BAF6-CBF2AEA0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3" y="1524000"/>
            <a:ext cx="6700602" cy="4993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6F8691-3B64-4072-BEAB-2F94DBAB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217" y="4009308"/>
            <a:ext cx="40993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2900"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Bưởi</a:t>
            </a:r>
            <a:endParaRPr lang="en-US" altLang="en-US" b="1" dirty="0">
              <a:solidFill>
                <a:srgbClr val="26713C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5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6457DCB7-11D9-450C-9A22-018449CA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7620000" cy="1323439"/>
          </a:xfrm>
          <a:prstGeom prst="rect">
            <a:avLst/>
          </a:prstGeom>
          <a:solidFill>
            <a:srgbClr val="CCFF99"/>
          </a:solidFill>
          <a:ln w="38100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j-lt"/>
              </a:rPr>
              <a:t>c)       </a:t>
            </a:r>
            <a:r>
              <a:rPr lang="en-US" altLang="en-US" b="1" dirty="0" err="1">
                <a:latin typeface="+mj-lt"/>
              </a:rPr>
              <a:t>Có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vất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vả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mới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thanh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nhàn</a:t>
            </a:r>
            <a:endParaRPr lang="en-US" altLang="en-US" b="1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j-lt"/>
              </a:rPr>
              <a:t>   </a:t>
            </a:r>
            <a:r>
              <a:rPr lang="en-US" altLang="en-US" b="1" dirty="0" err="1">
                <a:latin typeface="+mj-lt"/>
              </a:rPr>
              <a:t>Không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dưng</a:t>
            </a:r>
            <a:r>
              <a:rPr lang="en-US" altLang="en-US" b="1" dirty="0">
                <a:latin typeface="+mj-lt"/>
              </a:rPr>
              <a:t> ai </a:t>
            </a:r>
            <a:r>
              <a:rPr lang="en-US" altLang="en-US" b="1" dirty="0" err="1">
                <a:latin typeface="+mj-lt"/>
              </a:rPr>
              <a:t>dễ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cầm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tàn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che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cho</a:t>
            </a:r>
            <a:r>
              <a:rPr lang="en-US" altLang="en-US" b="1" dirty="0">
                <a:latin typeface="+mj-lt"/>
              </a:rPr>
              <a:t>.     </a:t>
            </a:r>
          </a:p>
        </p:txBody>
      </p:sp>
      <p:pic>
        <p:nvPicPr>
          <p:cNvPr id="2050" name="Picture 2" descr="Ông Trạng thả diều (trang 104) - Tiếng Việt 4 tập 1">
            <a:extLst>
              <a:ext uri="{FF2B5EF4-FFF2-40B4-BE49-F238E27FC236}">
                <a16:creationId xmlns:a16="http://schemas.microsoft.com/office/drawing/2014/main" xmlns="" id="{E5511C2A-5AEF-45E9-84D7-E6A2C25D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75095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5426D3-2F75-44C7-9713-4199D895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2291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2900"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6713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endParaRPr lang="en-US" altLang="en-US" b="1" dirty="0">
              <a:solidFill>
                <a:srgbClr val="26713C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40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2D7A55-5D3E-41A7-8874-A66BCEAC64E8}"/>
              </a:ext>
            </a:extLst>
          </p:cNvPr>
          <p:cNvSpPr txBox="1"/>
          <p:nvPr/>
        </p:nvSpPr>
        <p:spPr>
          <a:xfrm>
            <a:off x="2362200" y="2317487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7978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5473103-A6DD-4AE0-A4D8-8E5ACFC86BB9}"/>
              </a:ext>
            </a:extLst>
          </p:cNvPr>
          <p:cNvGrpSpPr>
            <a:grpSpLocks/>
          </p:cNvGrpSpPr>
          <p:nvPr/>
        </p:nvGrpSpPr>
        <p:grpSpPr bwMode="auto">
          <a:xfrm>
            <a:off x="3657601" y="31750"/>
            <a:ext cx="8920163" cy="2008188"/>
            <a:chOff x="-461391" y="4689832"/>
            <a:chExt cx="8920394" cy="2552702"/>
          </a:xfrm>
        </p:grpSpPr>
        <p:pic>
          <p:nvPicPr>
            <p:cNvPr id="3" name="Picture 14">
              <a:extLst>
                <a:ext uri="{FF2B5EF4-FFF2-40B4-BE49-F238E27FC236}">
                  <a16:creationId xmlns:a16="http://schemas.microsoft.com/office/drawing/2014/main" xmlns="" id="{77E9BA92-6D9B-4A16-8EAA-C89BF840C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728">
              <a:off x="-395410" y="4689832"/>
              <a:ext cx="8854413" cy="255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xmlns="" id="{5C08AA4F-E16B-47EE-AF5F-14F21085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1391" y="5499446"/>
              <a:ext cx="7259398" cy="85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704C2E"/>
                  </a:solidFill>
                  <a:latin typeface="UTM Guanine" pitchFamily="18" charset="0"/>
                  <a:cs typeface="Times New Roman" panose="02020603050405020304" pitchFamily="18" charset="0"/>
                </a:rPr>
                <a:t>NGHE  TIẾNG GIÃ GẠO</a:t>
              </a:r>
              <a:endParaRPr lang="en-US" altLang="en-US">
                <a:solidFill>
                  <a:srgbClr val="704C2E"/>
                </a:solidFill>
                <a:latin typeface="UTM Guanine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5BA5C6E-1545-4795-ACE6-DFBD1BC045A3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1100138"/>
            <a:ext cx="9439275" cy="6915150"/>
            <a:chOff x="-8242872" y="4039032"/>
            <a:chExt cx="9439637" cy="3490329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xmlns="" id="{F35D3CE3-9F91-417C-B26F-42C2F4971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728">
              <a:off x="-8242872" y="4039032"/>
              <a:ext cx="9439637" cy="349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xmlns="" id="{AB71922A-4B50-4966-B279-FF101785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314236" y="4922085"/>
              <a:ext cx="7259398" cy="164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704C2E"/>
                  </a:solidFill>
                  <a:latin typeface="UTM Guanine" pitchFamily="18" charset="0"/>
                  <a:cs typeface="Times New Roman" panose="02020603050405020304" pitchFamily="18" charset="0"/>
                </a:rPr>
                <a:t>Gạo đem vào giã bao đau đớn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704C2E"/>
                  </a:solidFill>
                  <a:latin typeface="UTM Guanine" pitchFamily="18" charset="0"/>
                  <a:cs typeface="Times New Roman" panose="02020603050405020304" pitchFamily="18" charset="0"/>
                </a:rPr>
                <a:t>Gạo giã xong rồi, trắng tựa bông,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704C2E"/>
                  </a:solidFill>
                  <a:latin typeface="UTM Guanine" pitchFamily="18" charset="0"/>
                  <a:cs typeface="Times New Roman" panose="02020603050405020304" pitchFamily="18" charset="0"/>
                </a:rPr>
                <a:t>Sống ở trên đời người cũng vậy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704C2E"/>
                  </a:solidFill>
                  <a:latin typeface="UTM Guanine" pitchFamily="18" charset="0"/>
                  <a:cs typeface="Times New Roman" panose="02020603050405020304" pitchFamily="18" charset="0"/>
                </a:rPr>
                <a:t>Gian nan rèn luyện mới thành công.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704C2E"/>
                  </a:solidFill>
                  <a:latin typeface="UTM Guanine" pitchFamily="18" charset="0"/>
                  <a:cs typeface="Times New Roman" panose="02020603050405020304" pitchFamily="18" charset="0"/>
                </a:rPr>
                <a:t>Hồ Chí Minh</a:t>
              </a:r>
              <a:endParaRPr lang="en-US" altLang="en-US">
                <a:solidFill>
                  <a:srgbClr val="704C2E"/>
                </a:solidFill>
                <a:latin typeface="UTM Guanine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EC58282F-3AD9-4AB6-AE22-AF5EBACC4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217">
            <a:off x="1638300" y="66675"/>
            <a:ext cx="2840038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5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F7969E92-0936-472C-94A5-10EB8F2E6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-152400"/>
            <a:ext cx="661764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Google Shape;204;p45">
            <a:extLst>
              <a:ext uri="{FF2B5EF4-FFF2-40B4-BE49-F238E27FC236}">
                <a16:creationId xmlns:a16="http://schemas.microsoft.com/office/drawing/2014/main" xmlns="" id="{7861BED7-7ACA-46E8-B296-D78E1816AB2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985641" y="648378"/>
            <a:ext cx="2741613" cy="744537"/>
          </a:xfrm>
        </p:spPr>
        <p:txBody>
          <a:bodyPr/>
          <a:lstStyle/>
          <a:p>
            <a:pPr>
              <a:defRPr/>
            </a:pPr>
            <a:r>
              <a:rPr lang="en" sz="4000" b="1" dirty="0">
                <a:solidFill>
                  <a:srgbClr val="0000FF"/>
                </a:solidFill>
                <a:uFill>
                  <a:noFill/>
                </a:uFill>
                <a:cs typeface="Times New Roman" pitchFamily="18" charset="0"/>
              </a:rPr>
              <a:t>Ý chí</a:t>
            </a:r>
            <a:endParaRPr sz="4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7" name="Google Shape;207;p45">
            <a:extLst>
              <a:ext uri="{FF2B5EF4-FFF2-40B4-BE49-F238E27FC236}">
                <a16:creationId xmlns:a16="http://schemas.microsoft.com/office/drawing/2014/main" xmlns="" id="{4EA44640-41CF-4966-91C8-93E6C5B22E7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84735" y="1392915"/>
            <a:ext cx="4543426" cy="2057400"/>
          </a:xfrm>
        </p:spPr>
        <p:txBody>
          <a:bodyPr/>
          <a:lstStyle/>
          <a:p>
            <a:pPr marL="0" indent="0" algn="l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đích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bền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bỉ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đích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10">
            <a:extLst>
              <a:ext uri="{FF2B5EF4-FFF2-40B4-BE49-F238E27FC236}">
                <a16:creationId xmlns:a16="http://schemas.microsoft.com/office/drawing/2014/main" xmlns="" id="{1C483976-C749-4C45-8EC4-838A9637F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250171"/>
            <a:ext cx="6899489" cy="46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Google Shape;206;p45">
            <a:extLst>
              <a:ext uri="{FF2B5EF4-FFF2-40B4-BE49-F238E27FC236}">
                <a16:creationId xmlns:a16="http://schemas.microsoft.com/office/drawing/2014/main" xmlns="" id="{1259F51B-0EAD-4B3D-9C60-1CFC34E70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537299"/>
            <a:ext cx="4893787" cy="2311626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kiên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lùi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" name="Google Shape;205;p45">
            <a:extLst>
              <a:ext uri="{FF2B5EF4-FFF2-40B4-BE49-F238E27FC236}">
                <a16:creationId xmlns:a16="http://schemas.microsoft.com/office/drawing/2014/main" xmlns="" id="{9DF2502B-5D14-42E5-A6D8-DCDD30EE34EE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7335945" y="3091318"/>
            <a:ext cx="2743200" cy="744538"/>
          </a:xfrm>
        </p:spPr>
        <p:txBody>
          <a:bodyPr/>
          <a:lstStyle/>
          <a:p>
            <a:pPr>
              <a:defRPr/>
            </a:pPr>
            <a:r>
              <a:rPr lang="en" sz="4000" b="1" dirty="0">
                <a:solidFill>
                  <a:srgbClr val="FF00FF"/>
                </a:solidFill>
                <a:uFill>
                  <a:noFill/>
                </a:uFill>
                <a:cs typeface="Times New Roman" pitchFamily="18" charset="0"/>
              </a:rPr>
              <a:t>Nghị lực</a:t>
            </a:r>
            <a:endParaRPr sz="4000" b="1" dirty="0">
              <a:solidFill>
                <a:srgbClr val="FF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7" grpId="0" build="p"/>
      <p:bldP spid="206" grpId="0" build="p"/>
      <p:bldP spid="2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icture39.png">
            <a:extLst>
              <a:ext uri="{FF2B5EF4-FFF2-40B4-BE49-F238E27FC236}">
                <a16:creationId xmlns:a16="http://schemas.microsoft.com/office/drawing/2014/main" xmlns="" id="{DC3D8F2B-0494-4587-A176-85D3E5DC0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0"/>
            <a:ext cx="12215446" cy="68034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5">
            <a:extLst>
              <a:ext uri="{FF2B5EF4-FFF2-40B4-BE49-F238E27FC236}">
                <a16:creationId xmlns:a16="http://schemas.microsoft.com/office/drawing/2014/main" xmlns="" id="{D9A67F5C-0BCC-41FA-BA9E-6CF4D459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847416C-D096-4816-B4F4-8B82FE8371F1}"/>
              </a:ext>
            </a:extLst>
          </p:cNvPr>
          <p:cNvSpPr/>
          <p:nvPr/>
        </p:nvSpPr>
        <p:spPr>
          <a:xfrm>
            <a:off x="990600" y="538675"/>
            <a:ext cx="7589522" cy="99060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bàng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to,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tỏa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rượi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A902C0A-DE85-47EE-8CC6-369FD5439CC8}"/>
              </a:ext>
            </a:extLst>
          </p:cNvPr>
          <p:cNvSpPr/>
          <p:nvPr/>
        </p:nvSpPr>
        <p:spPr>
          <a:xfrm>
            <a:off x="1971821" y="1921706"/>
            <a:ext cx="4124178" cy="60139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/>
                </a:solidFill>
              </a:rPr>
              <a:t>A. 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to,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cao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1CCBF0-CB6C-4077-95B5-76E18EF39A76}"/>
              </a:ext>
            </a:extLst>
          </p:cNvPr>
          <p:cNvSpPr/>
          <p:nvPr/>
        </p:nvSpPr>
        <p:spPr>
          <a:xfrm>
            <a:off x="1971821" y="3906422"/>
            <a:ext cx="4124178" cy="60139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C. to,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rượi</a:t>
            </a:r>
            <a:endParaRPr lang="en-US" altLang="en-US" sz="2800" b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A38B764-3AE8-475E-BE42-F9C263CA5B32}"/>
              </a:ext>
            </a:extLst>
          </p:cNvPr>
          <p:cNvSpPr/>
          <p:nvPr/>
        </p:nvSpPr>
        <p:spPr>
          <a:xfrm>
            <a:off x="1971821" y="2915529"/>
            <a:ext cx="4124179" cy="60139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B. to,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rượi</a:t>
            </a:r>
            <a:endParaRPr lang="en-US" altLang="en-US" sz="2800" b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847416C-D096-4816-B4F4-8B82FE8371F1}"/>
              </a:ext>
            </a:extLst>
          </p:cNvPr>
          <p:cNvSpPr/>
          <p:nvPr/>
        </p:nvSpPr>
        <p:spPr>
          <a:xfrm>
            <a:off x="990600" y="664699"/>
            <a:ext cx="7589522" cy="75672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2.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A902C0A-DE85-47EE-8CC6-369FD5439CC8}"/>
              </a:ext>
            </a:extLst>
          </p:cNvPr>
          <p:cNvSpPr/>
          <p:nvPr/>
        </p:nvSpPr>
        <p:spPr>
          <a:xfrm>
            <a:off x="1971821" y="2951578"/>
            <a:ext cx="6257777" cy="60139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/>
                </a:solidFill>
              </a:rPr>
              <a:t>B.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vắt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sách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1CCBF0-CB6C-4077-95B5-76E18EF39A76}"/>
              </a:ext>
            </a:extLst>
          </p:cNvPr>
          <p:cNvSpPr/>
          <p:nvPr/>
        </p:nvSpPr>
        <p:spPr>
          <a:xfrm>
            <a:off x="1971820" y="3906422"/>
            <a:ext cx="6257779" cy="60139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mềm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mại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tím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ngắt</a:t>
            </a:r>
            <a:endParaRPr lang="en-US" altLang="en-US" sz="2800" b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A38B764-3AE8-475E-BE42-F9C263CA5B32}"/>
              </a:ext>
            </a:extLst>
          </p:cNvPr>
          <p:cNvSpPr/>
          <p:nvPr/>
        </p:nvSpPr>
        <p:spPr>
          <a:xfrm>
            <a:off x="1971821" y="1996734"/>
            <a:ext cx="6257777" cy="60139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A. to,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biếc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minh</a:t>
            </a:r>
            <a:endParaRPr lang="en-US" altLang="en-US" sz="2800" b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847416C-D096-4816-B4F4-8B82FE8371F1}"/>
              </a:ext>
            </a:extLst>
          </p:cNvPr>
          <p:cNvSpPr/>
          <p:nvPr/>
        </p:nvSpPr>
        <p:spPr>
          <a:xfrm>
            <a:off x="944878" y="541606"/>
            <a:ext cx="7696200" cy="762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Câu</a:t>
            </a:r>
            <a:r>
              <a:rPr lang="en-US" sz="2800" b="1" dirty="0">
                <a:solidFill>
                  <a:srgbClr val="0070C0"/>
                </a:solidFill>
              </a:rPr>
              <a:t> 3.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gì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A902C0A-DE85-47EE-8CC6-369FD5439CC8}"/>
              </a:ext>
            </a:extLst>
          </p:cNvPr>
          <p:cNvSpPr/>
          <p:nvPr/>
        </p:nvSpPr>
        <p:spPr>
          <a:xfrm>
            <a:off x="984738" y="1532207"/>
            <a:ext cx="7696200" cy="1219199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/>
                </a:solidFill>
              </a:rPr>
              <a:t>A.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1CCBF0-CB6C-4077-95B5-76E18EF39A76}"/>
              </a:ext>
            </a:extLst>
          </p:cNvPr>
          <p:cNvSpPr/>
          <p:nvPr/>
        </p:nvSpPr>
        <p:spPr>
          <a:xfrm>
            <a:off x="958947" y="2980006"/>
            <a:ext cx="7696200" cy="1219200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A38B764-3AE8-475E-BE42-F9C263CA5B32}"/>
              </a:ext>
            </a:extLst>
          </p:cNvPr>
          <p:cNvSpPr/>
          <p:nvPr/>
        </p:nvSpPr>
        <p:spPr>
          <a:xfrm>
            <a:off x="984738" y="4427807"/>
            <a:ext cx="7696200" cy="1219200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miêu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2880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70152C-ED0E-4009-AA83-686BFA4B943C}"/>
              </a:ext>
            </a:extLst>
          </p:cNvPr>
          <p:cNvSpPr txBox="1"/>
          <p:nvPr/>
        </p:nvSpPr>
        <p:spPr>
          <a:xfrm>
            <a:off x="3352800" y="381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21 </a:t>
            </a:r>
            <a:r>
              <a:rPr lang="en-US" sz="2800" b="1" dirty="0" err="1"/>
              <a:t>tháng</a:t>
            </a:r>
            <a:r>
              <a:rPr lang="en-US" sz="2800" b="1" dirty="0"/>
              <a:t> 11 </a:t>
            </a:r>
            <a:r>
              <a:rPr lang="en-US" sz="2800" b="1" dirty="0" err="1"/>
              <a:t>năm</a:t>
            </a:r>
            <a:r>
              <a:rPr lang="en-US" sz="2800" b="1" dirty="0"/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2E43AC-908D-4F8F-95CF-D0EFBBD8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38397"/>
            <a:ext cx="3405366" cy="906351"/>
          </a:xfrm>
          <a:prstGeom prst="rect">
            <a:avLst/>
          </a:prstGeom>
        </p:spPr>
      </p:pic>
      <p:sp>
        <p:nvSpPr>
          <p:cNvPr id="13" name="Text Box 18">
            <a:extLst>
              <a:ext uri="{FF2B5EF4-FFF2-40B4-BE49-F238E27FC236}">
                <a16:creationId xmlns:a16="http://schemas.microsoft.com/office/drawing/2014/main" xmlns="" id="{33931E7F-DF19-4384-B0AE-B270AF9FF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1512" y="2179056"/>
            <a:ext cx="9147175" cy="52322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</a:rPr>
              <a:t>Tiết</a:t>
            </a:r>
            <a:r>
              <a:rPr lang="en-US" altLang="en-US" sz="2800" b="1" dirty="0">
                <a:solidFill>
                  <a:srgbClr val="C00000"/>
                </a:solidFill>
              </a:rPr>
              <a:t> 23: </a:t>
            </a:r>
            <a:r>
              <a:rPr lang="en-US" altLang="en-US" sz="2800" b="1" dirty="0" err="1">
                <a:solidFill>
                  <a:srgbClr val="C00000"/>
                </a:solidFill>
              </a:rPr>
              <a:t>Mở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rộng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vốn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</a:rPr>
              <a:t>: Ý </a:t>
            </a:r>
            <a:r>
              <a:rPr lang="en-US" altLang="en-US" sz="2800" b="1" dirty="0" err="1">
                <a:solidFill>
                  <a:srgbClr val="C00000"/>
                </a:solidFill>
              </a:rPr>
              <a:t>chí</a:t>
            </a:r>
            <a:r>
              <a:rPr lang="en-US" altLang="en-US" sz="2800" b="1" dirty="0">
                <a:solidFill>
                  <a:srgbClr val="C00000"/>
                </a:solidFill>
              </a:rPr>
              <a:t> – </a:t>
            </a:r>
            <a:r>
              <a:rPr lang="en-US" altLang="en-US" sz="2800" b="1" dirty="0" err="1">
                <a:solidFill>
                  <a:srgbClr val="C00000"/>
                </a:solidFill>
              </a:rPr>
              <a:t>Nghị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trang</a:t>
            </a:r>
            <a:r>
              <a:rPr lang="en-US" sz="2800" b="1" dirty="0"/>
              <a:t> 118)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2F5E67-2007-403D-91FA-49C888738DA7}"/>
              </a:ext>
            </a:extLst>
          </p:cNvPr>
          <p:cNvSpPr txBox="1"/>
          <p:nvPr/>
        </p:nvSpPr>
        <p:spPr>
          <a:xfrm>
            <a:off x="1219200" y="258633"/>
            <a:ext cx="1043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phải</a:t>
            </a:r>
            <a:r>
              <a:rPr lang="en-US" sz="2800" dirty="0">
                <a:solidFill>
                  <a:srgbClr val="C00000"/>
                </a:solidFill>
              </a:rPr>
              <a:t> , ý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lí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thân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khí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tình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hướng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công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quyết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chí</a:t>
            </a:r>
            <a:r>
              <a:rPr lang="en-US" sz="2800" dirty="0"/>
              <a:t>.</a:t>
            </a:r>
          </a:p>
        </p:txBody>
      </p:sp>
      <p:graphicFrame>
        <p:nvGraphicFramePr>
          <p:cNvPr id="8" name="Group 55">
            <a:extLst>
              <a:ext uri="{FF2B5EF4-FFF2-40B4-BE49-F238E27FC236}">
                <a16:creationId xmlns:a16="http://schemas.microsoft.com/office/drawing/2014/main" xmlns="" id="{8BF7D925-8BE3-479C-975D-1B9FB6419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7193"/>
              </p:ext>
            </p:extLst>
          </p:nvPr>
        </p:nvGraphicFramePr>
        <p:xfrm>
          <a:off x="1714500" y="1905000"/>
          <a:ext cx="8763000" cy="365760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 Box 48">
            <a:extLst>
              <a:ext uri="{FF2B5EF4-FFF2-40B4-BE49-F238E27FC236}">
                <a16:creationId xmlns:a16="http://schemas.microsoft.com/office/drawing/2014/main" xmlns="" id="{14122D74-1D35-43C7-80E8-203B2A29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190500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+mj-lt"/>
              </a:rPr>
              <a:t>M: </a:t>
            </a:r>
            <a:r>
              <a:rPr lang="en-US" altLang="en-US" sz="2800" b="1" dirty="0" err="1">
                <a:solidFill>
                  <a:srgbClr val="FF00FF"/>
                </a:solidFill>
                <a:latin typeface="+mj-lt"/>
              </a:rPr>
              <a:t>chí</a:t>
            </a:r>
            <a:r>
              <a:rPr lang="en-US" altLang="en-US" sz="2800" b="1" dirty="0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+mj-lt"/>
              </a:rPr>
              <a:t>phải</a:t>
            </a:r>
            <a:endParaRPr lang="en-US" altLang="en-US" sz="28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0" name="Text Box 49">
            <a:extLst>
              <a:ext uri="{FF2B5EF4-FFF2-40B4-BE49-F238E27FC236}">
                <a16:creationId xmlns:a16="http://schemas.microsoft.com/office/drawing/2014/main" xmlns="" id="{6BA39027-A256-495E-8BA9-A443B32F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7338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+mj-lt"/>
              </a:rPr>
              <a:t>M: ý chí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841C00B8-3444-4AE8-9784-6FFD9BC1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3733801"/>
            <a:ext cx="5160962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Chí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có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nghĩa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là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ý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muốn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bền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bỉ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Theo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đuổi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mục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đích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tốt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đẹp</a:t>
            </a:r>
            <a:endParaRPr lang="en-US" altLang="en-US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AC7968-523D-4B3E-967D-0576EE7E7C37}"/>
              </a:ext>
            </a:extLst>
          </p:cNvPr>
          <p:cNvSpPr txBox="1"/>
          <p:nvPr/>
        </p:nvSpPr>
        <p:spPr>
          <a:xfrm>
            <a:off x="1735138" y="1991179"/>
            <a:ext cx="5160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Chí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nghĩa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rất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hết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sức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biểu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độ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40">
            <a:extLst>
              <a:ext uri="{FF2B5EF4-FFF2-40B4-BE49-F238E27FC236}">
                <a16:creationId xmlns:a16="http://schemas.microsoft.com/office/drawing/2014/main" xmlns="" id="{59997BEE-9FBB-4F38-9DA8-9CA3EC038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04382"/>
              </p:ext>
            </p:extLst>
          </p:nvPr>
        </p:nvGraphicFramePr>
        <p:xfrm>
          <a:off x="1524000" y="110329"/>
          <a:ext cx="9144000" cy="6637341"/>
        </p:xfrm>
        <a:graphic>
          <a:graphicData uri="http://schemas.openxmlformats.org/drawingml/2006/table">
            <a:tbl>
              <a:tblPr/>
              <a:tblGrid>
                <a:gridCol w="2241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2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en-US" sz="28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28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kumimoji="0" lang="en-US" sz="28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3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2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8936AB-7818-4229-8898-25921A0A7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729455"/>
            <a:ext cx="472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sức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với lẽ phải</a:t>
            </a: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A777C-945E-4EAE-8E22-CB21055E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1348580"/>
            <a:ext cx="7011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tự xác định mục đích cho hành động với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muốn bền bỉ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tâm đạt được mục đích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B25FE3-65B5-453B-B75E-C9F4DC45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9" y="2329655"/>
            <a:ext cx="3963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sức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bằng.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AF3F5E-C620-4CD6-B8B1-8E42E3BA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2910679"/>
            <a:ext cx="644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muốn bền bỉ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đạt tới một mục tiêu tốt đẹp trong cuộc sống.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2EF907-820E-4A79-AC9B-25CEF18F3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1" y="3742530"/>
            <a:ext cx="7078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muốn bền bỉ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mạnh mẽ, quyết khắc phục mọi trở ngại, thực hiện mục đích cao đẹp của cuộc sống.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89CE3B-3610-45A6-AD89-EB60F78ED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9" y="4572792"/>
            <a:ext cx="487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sức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lí, hết sức đúng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6AA8EA-43A9-49AC-A5A1-09606DC10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9" y="5149055"/>
            <a:ext cx="609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tình cảm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sức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và sâu sắc.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ACA6AA-1F78-4CCA-8F3A-8ECE341F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4" y="5682455"/>
            <a:ext cx="4878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sức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thiết.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6CFA31-56C4-43A9-9D4D-0A8194EE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4" y="6211092"/>
            <a:ext cx="5335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chí và quyết tâm làm bằng được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2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89FB46-6D2F-4CD8-98D2-8D21774CF35F}"/>
              </a:ext>
            </a:extLst>
          </p:cNvPr>
          <p:cNvSpPr txBox="1"/>
          <p:nvPr/>
        </p:nvSpPr>
        <p:spPr>
          <a:xfrm>
            <a:off x="1219200" y="25863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Bài</a:t>
            </a:r>
            <a:r>
              <a:rPr lang="en-US" sz="2800" dirty="0"/>
              <a:t> 1.</a:t>
            </a:r>
          </a:p>
        </p:txBody>
      </p:sp>
      <p:graphicFrame>
        <p:nvGraphicFramePr>
          <p:cNvPr id="8" name="Group 55">
            <a:extLst>
              <a:ext uri="{FF2B5EF4-FFF2-40B4-BE49-F238E27FC236}">
                <a16:creationId xmlns:a16="http://schemas.microsoft.com/office/drawing/2014/main" xmlns="" id="{6B86889C-DEB7-49E2-8198-91B2A490C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13073"/>
              </p:ext>
            </p:extLst>
          </p:nvPr>
        </p:nvGraphicFramePr>
        <p:xfrm>
          <a:off x="1371600" y="1143000"/>
          <a:ext cx="8763000" cy="365760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F23C8377-41E1-41E6-97E8-B65669B63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2971801"/>
            <a:ext cx="5160962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Chí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có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nghĩa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là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ý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muốn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bền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bỉ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Theo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đuổi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mục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đích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tốt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đẹp</a:t>
            </a:r>
            <a:endParaRPr lang="en-US" altLang="en-US" sz="2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38302C-74BF-42F1-960F-F181FBF75FF6}"/>
              </a:ext>
            </a:extLst>
          </p:cNvPr>
          <p:cNvSpPr txBox="1"/>
          <p:nvPr/>
        </p:nvSpPr>
        <p:spPr>
          <a:xfrm>
            <a:off x="1392238" y="1229179"/>
            <a:ext cx="5160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Chí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nghĩa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rất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hết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+mj-lt"/>
              </a:rPr>
              <a:t>sức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biểu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độ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endParaRPr lang="en-US" sz="2800" dirty="0"/>
          </a:p>
        </p:txBody>
      </p:sp>
      <p:sp>
        <p:nvSpPr>
          <p:cNvPr id="6" name="Text Box 48">
            <a:extLst>
              <a:ext uri="{FF2B5EF4-FFF2-40B4-BE49-F238E27FC236}">
                <a16:creationId xmlns:a16="http://schemas.microsoft.com/office/drawing/2014/main" xmlns="" id="{B9CB0432-647E-43E6-AB7C-36065CBD4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29179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+mj-lt"/>
              </a:rPr>
              <a:t>M: </a:t>
            </a:r>
            <a:r>
              <a:rPr lang="en-US" altLang="en-US" sz="2800" b="1" dirty="0" err="1">
                <a:solidFill>
                  <a:srgbClr val="FF00FF"/>
                </a:solidFill>
                <a:latin typeface="+mj-lt"/>
              </a:rPr>
              <a:t>chí</a:t>
            </a:r>
            <a:r>
              <a:rPr lang="en-US" altLang="en-US" sz="2800" b="1" dirty="0">
                <a:solidFill>
                  <a:srgbClr val="FF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+mj-lt"/>
              </a:rPr>
              <a:t>phải</a:t>
            </a:r>
            <a:endParaRPr lang="en-US" altLang="en-US" sz="28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9" name="Text Box 49">
            <a:extLst>
              <a:ext uri="{FF2B5EF4-FFF2-40B4-BE49-F238E27FC236}">
                <a16:creationId xmlns:a16="http://schemas.microsoft.com/office/drawing/2014/main" xmlns="" id="{97D21DF9-0253-4B18-A945-5BF2374F4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9718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+mj-lt"/>
              </a:rPr>
              <a:t>M: ý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</a:rPr>
              <a:t>chí</a:t>
            </a:r>
            <a:endParaRPr lang="en-US" altLang="en-US" sz="2800" b="1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82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1070</Words>
  <Application>Microsoft Office PowerPoint</Application>
  <PresentationFormat>Custom</PresentationFormat>
  <Paragraphs>116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23: Mở rộng vốn từ: Ý chí – Nghị lực (trang 118)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Cơ đồ: sự nghiệp - Ngoan: khôn ngoan, giỏi giang, ngoan cường</vt:lpstr>
      <vt:lpstr>PowerPoint Presentation</vt:lpstr>
      <vt:lpstr>PowerPoint Presentation</vt:lpstr>
      <vt:lpstr>PowerPoint Presentation</vt:lpstr>
      <vt:lpstr>PowerPoint Presentation</vt:lpstr>
      <vt:lpstr>Ý chí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 HUONG</cp:lastModifiedBy>
  <cp:revision>282</cp:revision>
  <dcterms:created xsi:type="dcterms:W3CDTF">2008-01-11T02:20:18Z</dcterms:created>
  <dcterms:modified xsi:type="dcterms:W3CDTF">2022-11-29T07:26:06Z</dcterms:modified>
</cp:coreProperties>
</file>