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sldIdLst>
    <p:sldId id="280" r:id="rId2"/>
    <p:sldId id="274" r:id="rId3"/>
    <p:sldId id="275" r:id="rId4"/>
    <p:sldId id="263" r:id="rId5"/>
    <p:sldId id="277" r:id="rId6"/>
    <p:sldId id="278" r:id="rId7"/>
    <p:sldId id="279" r:id="rId8"/>
    <p:sldId id="276" r:id="rId9"/>
    <p:sldId id="281"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00FF"/>
    <a:srgbClr val="FF99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1" autoAdjust="0"/>
    <p:restoredTop sz="94660"/>
  </p:normalViewPr>
  <p:slideViewPr>
    <p:cSldViewPr>
      <p:cViewPr>
        <p:scale>
          <a:sx n="69" d="100"/>
          <a:sy n="69" d="100"/>
        </p:scale>
        <p:origin x="-492"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4D977AE-32C2-41D9-B4C5-A89F64C0B311}"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A75DF4C-5224-48D5-974B-321ADA38EA7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44A0E6A-6B69-457A-951A-54AF21056B2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62BA889-23BE-47AE-9338-22340992C70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EB2A3DB-C797-47D8-9875-D2C67708DAED}"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C74FF68-58F6-44C4-9FE0-12623D8D3E4B}"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2832280-4FA3-4690-97DD-3F551495133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86B5B46-0EA8-4C84-8011-0A00B3B454A0}"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0C129BB-A75A-4284-99F3-134F0C83974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D71CBB5-D8C6-41E5-AE83-FCABBE702CD0}" type="slidenum">
              <a:rPr lang="en-US" smtClean="0"/>
              <a:pPr>
                <a:defRPr/>
              </a:pPr>
              <a:t>‹#›</a:t>
            </a:fld>
            <a:endParaRPr lang="en-US"/>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1"/>
          </p:nvPr>
        </p:nvSpPr>
        <p:spPr/>
        <p:txBody>
          <a:bodyPr/>
          <a:lstStyle/>
          <a:p>
            <a:pPr>
              <a:defRPr/>
            </a:pPr>
            <a:fld id="{DE38FAA9-4A3E-4950-B3E5-D44E4766725E}" type="slidenum">
              <a:rPr lang="en-US" smtClean="0"/>
              <a:pPr>
                <a:defRPr/>
              </a:pPr>
              <a:t>‹#›</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CF37C36A-2D09-4AF2-B94B-1C1E19C7E736}" type="slidenum">
              <a:rPr lang="en-US" smtClean="0"/>
              <a:pPr>
                <a:defRPr/>
              </a:pPr>
              <a:t>‹#›</a:t>
            </a:fld>
            <a:endParaRPr lang="en-US"/>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34" y="76200"/>
            <a:ext cx="12172766" cy="678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WordArt 21"/>
          <p:cNvSpPr>
            <a:spLocks noChangeArrowheads="1" noChangeShapeType="1" noTextEdit="1"/>
          </p:cNvSpPr>
          <p:nvPr/>
        </p:nvSpPr>
        <p:spPr bwMode="auto">
          <a:xfrm>
            <a:off x="1803094" y="914400"/>
            <a:ext cx="7467600" cy="1066800"/>
          </a:xfrm>
          <a:prstGeom prst="rect">
            <a:avLst/>
          </a:prstGeom>
        </p:spPr>
        <p:txBody>
          <a:bodyPr wrap="none" fromWordArt="1">
            <a:prstTxWarp prst="textPlain">
              <a:avLst>
                <a:gd name="adj" fmla="val 49727"/>
              </a:avLst>
            </a:prstTxWarp>
          </a:bodyPr>
          <a:lstStyle/>
          <a:p>
            <a:pPr algn="ctr"/>
            <a:r>
              <a:rPr lang="en-US" sz="3600" kern="10" dirty="0" err="1"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rPr>
              <a:t>Tập</a:t>
            </a:r>
            <a:r>
              <a:rPr lang="en-US" sz="3600" kern="10" dirty="0"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rPr>
              <a:t>làm</a:t>
            </a:r>
            <a:r>
              <a:rPr lang="en-US" sz="3600" kern="10" dirty="0"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rPr>
              <a:t>văn</a:t>
            </a:r>
            <a:endParaRPr lang="en-US" sz="3600" kern="10" dirty="0" smtClean="0">
              <a:ln w="9525">
                <a:solidFill>
                  <a:srgbClr val="FF00FF"/>
                </a:solidFill>
                <a:round/>
                <a:headEnd/>
                <a:tailEnd/>
              </a:ln>
              <a:solidFill>
                <a:srgbClr val="FFFF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2105117" y="2216227"/>
            <a:ext cx="8001000" cy="5016758"/>
          </a:xfrm>
          <a:prstGeom prst="rect">
            <a:avLst/>
          </a:prstGeom>
        </p:spPr>
        <p:txBody>
          <a:bodyPr wrap="square">
            <a:spAutoFit/>
          </a:bodyPr>
          <a:lstStyle/>
          <a:p>
            <a:pPr algn="ctr"/>
            <a:r>
              <a:rPr lang="en-US" sz="8000" kern="10" dirty="0" err="1">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Kể</a:t>
            </a:r>
            <a:r>
              <a:rPr lang="en-US"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a:t>
            </a:r>
            <a:r>
              <a:rPr lang="en-US" sz="8000" kern="10" dirty="0" err="1">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chuyện</a:t>
            </a:r>
            <a:r>
              <a:rPr lang="en-US"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a:t>
            </a:r>
            <a:endParaRPr lang="vi-VN"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endParaRPr>
          </a:p>
          <a:p>
            <a:pPr algn="ctr"/>
            <a:r>
              <a:rPr lang="vi-VN"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Kiểm tra viết)</a:t>
            </a:r>
          </a:p>
          <a:p>
            <a:pPr algn="ctr"/>
            <a:r>
              <a:rPr lang="vi-VN"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a:t>
            </a:r>
          </a:p>
          <a:p>
            <a:pPr algn="ctr"/>
            <a:endParaRPr lang="en-US" sz="8000"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920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914400" y="2590800"/>
            <a:ext cx="10058400"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vi-VN" b="1" i="1" u="sng" dirty="0" err="1">
                <a:solidFill>
                  <a:srgbClr val="FF0000"/>
                </a:solidFill>
                <a:latin typeface="Times New Roman" panose="02020603050405020304" pitchFamily="18" charset="0"/>
                <a:cs typeface="Times New Roman" panose="02020603050405020304" pitchFamily="18" charset="0"/>
              </a:rPr>
              <a:t>Đề</a:t>
            </a:r>
            <a:r>
              <a:rPr lang="en-US" altLang="vi-VN" b="1" i="1" u="sng" dirty="0">
                <a:solidFill>
                  <a:srgbClr val="FF0000"/>
                </a:solidFill>
                <a:latin typeface="Times New Roman" panose="02020603050405020304" pitchFamily="18" charset="0"/>
                <a:cs typeface="Times New Roman" panose="02020603050405020304" pitchFamily="18" charset="0"/>
              </a:rPr>
              <a:t> 1</a:t>
            </a:r>
            <a:r>
              <a:rPr lang="en-US" altLang="vi-VN" i="1" dirty="0">
                <a:solidFill>
                  <a:srgbClr val="FF0000"/>
                </a:solidFill>
                <a:latin typeface="Times New Roman" panose="02020603050405020304" pitchFamily="18" charset="0"/>
                <a:cs typeface="Times New Roman" panose="02020603050405020304" pitchFamily="18" charset="0"/>
              </a:rPr>
              <a:t>:</a:t>
            </a:r>
            <a:r>
              <a:rPr lang="en-US" altLang="vi-VN" i="1" dirty="0">
                <a:solidFill>
                  <a:srgbClr val="FF0066"/>
                </a:solidFill>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Kể</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một</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câu</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chuyện</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em</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đã</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được</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nghe</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hoặc</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được</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đọc</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về</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một</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người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có</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tấm</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lòng</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nhân</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hậu</a:t>
            </a:r>
            <a:endParaRPr lang="en-US" altLang="vi-VN" i="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vi-VN" b="1" i="1" u="sng" dirty="0" err="1">
                <a:solidFill>
                  <a:srgbClr val="FF0000"/>
                </a:solidFill>
                <a:latin typeface="Times New Roman" panose="02020603050405020304" pitchFamily="18" charset="0"/>
                <a:cs typeface="Times New Roman" panose="02020603050405020304" pitchFamily="18" charset="0"/>
              </a:rPr>
              <a:t>Đề</a:t>
            </a:r>
            <a:r>
              <a:rPr lang="en-US" altLang="vi-VN" b="1" i="1" u="sng" dirty="0">
                <a:solidFill>
                  <a:srgbClr val="FF0000"/>
                </a:solidFill>
                <a:latin typeface="Times New Roman" panose="02020603050405020304" pitchFamily="18" charset="0"/>
                <a:cs typeface="Times New Roman" panose="02020603050405020304" pitchFamily="18" charset="0"/>
              </a:rPr>
              <a:t> 2</a:t>
            </a:r>
            <a:r>
              <a:rPr lang="en-US" altLang="vi-VN" i="1" dirty="0">
                <a:solidFill>
                  <a:srgbClr val="FF0000"/>
                </a:solidFill>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Kể</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lại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câu</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chuyện</a:t>
            </a:r>
            <a:r>
              <a:rPr lang="en-US" altLang="vi-VN"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Nỗi</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dằn</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vặt</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của</a:t>
            </a:r>
            <a:r>
              <a:rPr lang="en-US" altLang="vi-VN" b="1" i="1" dirty="0" smtClean="0">
                <a:latin typeface="Times New Roman" panose="02020603050405020304" pitchFamily="18" charset="0"/>
                <a:cs typeface="Times New Roman" panose="02020603050405020304" pitchFamily="18" charset="0"/>
              </a:rPr>
              <a:t> An-</a:t>
            </a:r>
            <a:r>
              <a:rPr lang="en-US" altLang="vi-VN" b="1" i="1" dirty="0" err="1" smtClean="0">
                <a:latin typeface="Times New Roman" panose="02020603050405020304" pitchFamily="18" charset="0"/>
                <a:cs typeface="Times New Roman" panose="02020603050405020304" pitchFamily="18" charset="0"/>
              </a:rPr>
              <a:t>đrây</a:t>
            </a:r>
            <a:r>
              <a:rPr lang="en-US" altLang="vi-VN" b="1" i="1" dirty="0" smtClean="0">
                <a:latin typeface="Times New Roman" panose="02020603050405020304" pitchFamily="18" charset="0"/>
                <a:cs typeface="Times New Roman" panose="02020603050405020304" pitchFamily="18" charset="0"/>
              </a:rPr>
              <a:t>-ca </a:t>
            </a:r>
            <a:r>
              <a:rPr lang="en-US" altLang="vi-VN" i="1" dirty="0" err="1" smtClean="0">
                <a:latin typeface="Times New Roman" panose="02020603050405020304" pitchFamily="18" charset="0"/>
                <a:cs typeface="Times New Roman" panose="02020603050405020304" pitchFamily="18" charset="0"/>
              </a:rPr>
              <a:t>bằng</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lời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của</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cậu</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bé</a:t>
            </a:r>
            <a:r>
              <a:rPr lang="en-US" altLang="vi-VN" i="1" dirty="0" smtClean="0">
                <a:latin typeface="Times New Roman" panose="02020603050405020304" pitchFamily="18" charset="0"/>
                <a:cs typeface="Times New Roman" panose="02020603050405020304" pitchFamily="18" charset="0"/>
              </a:rPr>
              <a:t> An-</a:t>
            </a:r>
            <a:r>
              <a:rPr lang="en-US" altLang="vi-VN" i="1" dirty="0" err="1" smtClean="0">
                <a:latin typeface="Times New Roman" panose="02020603050405020304" pitchFamily="18" charset="0"/>
                <a:cs typeface="Times New Roman" panose="02020603050405020304" pitchFamily="18" charset="0"/>
              </a:rPr>
              <a:t>đrây</a:t>
            </a:r>
            <a:r>
              <a:rPr lang="en-US" altLang="vi-VN" i="1" dirty="0" smtClean="0">
                <a:latin typeface="Times New Roman" panose="02020603050405020304" pitchFamily="18" charset="0"/>
                <a:cs typeface="Times New Roman" panose="02020603050405020304" pitchFamily="18" charset="0"/>
              </a:rPr>
              <a:t>-ca</a:t>
            </a:r>
            <a:endParaRPr lang="en-US" altLang="vi-VN" i="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vi-VN" b="1" i="1" u="sng" dirty="0" err="1">
                <a:solidFill>
                  <a:srgbClr val="FF0000"/>
                </a:solidFill>
                <a:latin typeface="Times New Roman" panose="02020603050405020304" pitchFamily="18" charset="0"/>
                <a:cs typeface="Times New Roman" panose="02020603050405020304" pitchFamily="18" charset="0"/>
              </a:rPr>
              <a:t>Đề</a:t>
            </a:r>
            <a:r>
              <a:rPr lang="en-US" altLang="vi-VN" b="1" i="1" u="sng" dirty="0">
                <a:solidFill>
                  <a:srgbClr val="FF0000"/>
                </a:solidFill>
                <a:latin typeface="Times New Roman" panose="02020603050405020304" pitchFamily="18" charset="0"/>
                <a:cs typeface="Times New Roman" panose="02020603050405020304" pitchFamily="18" charset="0"/>
              </a:rPr>
              <a:t> 3</a:t>
            </a:r>
            <a:r>
              <a:rPr lang="en-US" altLang="vi-VN" i="1" dirty="0">
                <a:solidFill>
                  <a:srgbClr val="FF0000"/>
                </a:solidFill>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Kể</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lại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câu</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chuyện</a:t>
            </a:r>
            <a:r>
              <a:rPr lang="en-US" altLang="vi-VN"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Vua</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tàu</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thủy</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Bạch</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Thái</a:t>
            </a:r>
            <a:r>
              <a:rPr lang="en-US" altLang="vi-VN" b="1" i="1" dirty="0" smtClean="0">
                <a:latin typeface="Times New Roman" panose="02020603050405020304" pitchFamily="18" charset="0"/>
                <a:cs typeface="Times New Roman" panose="02020603050405020304" pitchFamily="18" charset="0"/>
              </a:rPr>
              <a:t> </a:t>
            </a:r>
            <a:r>
              <a:rPr lang="en-US" altLang="vi-VN" b="1" i="1" dirty="0" err="1" smtClean="0">
                <a:latin typeface="Times New Roman" panose="02020603050405020304" pitchFamily="18" charset="0"/>
                <a:cs typeface="Times New Roman" panose="02020603050405020304" pitchFamily="18" charset="0"/>
              </a:rPr>
              <a:t>Bưởi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bằng</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lời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của</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một</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chủ</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tàu</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người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Pháp</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hoặc</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người</a:t>
            </a:r>
            <a:r>
              <a:rPr lang="en-US" altLang="vi-VN" i="1" dirty="0" smtClean="0">
                <a:latin typeface="Times New Roman" panose="02020603050405020304" pitchFamily="18" charset="0"/>
                <a:cs typeface="Times New Roman" panose="02020603050405020304" pitchFamily="18" charset="0"/>
              </a:rPr>
              <a:t> </a:t>
            </a:r>
            <a:r>
              <a:rPr lang="en-US" altLang="vi-VN" i="1" dirty="0" err="1" smtClean="0">
                <a:latin typeface="Times New Roman" panose="02020603050405020304" pitchFamily="18" charset="0"/>
                <a:cs typeface="Times New Roman" panose="02020603050405020304" pitchFamily="18" charset="0"/>
              </a:rPr>
              <a:t>Hoa</a:t>
            </a:r>
            <a:r>
              <a:rPr lang="en-US" altLang="vi-VN" i="1" dirty="0" smtClean="0">
                <a:latin typeface="Times New Roman" panose="02020603050405020304" pitchFamily="18" charset="0"/>
                <a:cs typeface="Times New Roman" panose="02020603050405020304" pitchFamily="18" charset="0"/>
              </a:rPr>
              <a:t> </a:t>
            </a:r>
            <a:endParaRPr lang="en-US" altLang="vi-VN" i="1" dirty="0">
              <a:latin typeface="Times New Roman" panose="02020603050405020304" pitchFamily="18" charset="0"/>
              <a:cs typeface="Times New Roman" panose="02020603050405020304" pitchFamily="18" charset="0"/>
            </a:endParaRPr>
          </a:p>
        </p:txBody>
      </p:sp>
      <p:sp>
        <p:nvSpPr>
          <p:cNvPr id="3" name="WordArt 20"/>
          <p:cNvSpPr>
            <a:spLocks noChangeArrowheads="1" noChangeShapeType="1" noTextEdit="1"/>
          </p:cNvSpPr>
          <p:nvPr/>
        </p:nvSpPr>
        <p:spPr bwMode="auto">
          <a:xfrm>
            <a:off x="1676400" y="304800"/>
            <a:ext cx="8229600" cy="457200"/>
          </a:xfrm>
          <a:prstGeom prst="rect">
            <a:avLst/>
          </a:prstGeom>
        </p:spPr>
        <p:txBody>
          <a:bodyPr wrap="none" fromWordArt="1">
            <a:prstTxWarp prst="textPlain">
              <a:avLst>
                <a:gd name="adj" fmla="val 50000"/>
              </a:avLst>
            </a:prstTxWarp>
          </a:bodyPr>
          <a:lstStyle/>
          <a:p>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Thứ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sáu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ngày 25 tháng </a:t>
            </a:r>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11 năm 2022</a:t>
            </a:r>
            <a:endPar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4" name="WordArt 21"/>
          <p:cNvSpPr>
            <a:spLocks noChangeArrowheads="1" noChangeShapeType="1" noTextEdit="1"/>
          </p:cNvSpPr>
          <p:nvPr/>
        </p:nvSpPr>
        <p:spPr bwMode="auto">
          <a:xfrm>
            <a:off x="3886200" y="817084"/>
            <a:ext cx="3733800" cy="402116"/>
          </a:xfrm>
          <a:prstGeom prst="rect">
            <a:avLst/>
          </a:prstGeom>
        </p:spPr>
        <p:txBody>
          <a:bodyPr wrap="none" fromWordArt="1">
            <a:prstTxWarp prst="textPlain">
              <a:avLst>
                <a:gd name="adj" fmla="val 49727"/>
              </a:avLst>
            </a:prstTxWarp>
          </a:bodyPr>
          <a:lstStyle/>
          <a:p>
            <a:pPr algn="ct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Tập</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làm</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văn</a:t>
            </a:r>
            <a:endPar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endParaRPr>
          </a:p>
        </p:txBody>
      </p:sp>
      <p:sp>
        <p:nvSpPr>
          <p:cNvPr id="2" name="Rectangle 1"/>
          <p:cNvSpPr/>
          <p:nvPr/>
        </p:nvSpPr>
        <p:spPr>
          <a:xfrm>
            <a:off x="2667000" y="1219200"/>
            <a:ext cx="6096000" cy="1323439"/>
          </a:xfrm>
          <a:prstGeom prst="rect">
            <a:avLst/>
          </a:prstGeom>
        </p:spPr>
        <p:txBody>
          <a:bodyPr>
            <a:spAutoFit/>
          </a:bodyPr>
          <a:lstStyle/>
          <a:p>
            <a:pPr algn="ct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Kể</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chuyện</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endPar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endParaRPr>
          </a:p>
          <a:p>
            <a:pPr algn="ctr"/>
            <a:r>
              <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Kiểm tra viết)</a:t>
            </a:r>
          </a:p>
        </p:txBody>
      </p:sp>
    </p:spTree>
    <p:extLst>
      <p:ext uri="{BB962C8B-B14F-4D97-AF65-F5344CB8AC3E}">
        <p14:creationId xmlns:p14="http://schemas.microsoft.com/office/powerpoint/2010/main" val="28805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Effect transition="in" filter="wipe(down)">
                                      <p:cBhvr>
                                        <p:cTn id="12"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Box 5"/>
          <p:cNvSpPr txBox="1">
            <a:spLocks noChangeArrowheads="1"/>
          </p:cNvSpPr>
          <p:nvPr/>
        </p:nvSpPr>
        <p:spPr bwMode="auto">
          <a:xfrm>
            <a:off x="1493837" y="2594681"/>
            <a:ext cx="9144001"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vi-VN" sz="3600" b="1" dirty="0">
                <a:solidFill>
                  <a:srgbClr val="006600"/>
                </a:solidFill>
                <a:latin typeface="Times New Roman" panose="02020603050405020304" pitchFamily="18" charset="0"/>
                <a:cs typeface="Times New Roman" panose="02020603050405020304" pitchFamily="18" charset="0"/>
              </a:rPr>
              <a:t>- </a:t>
            </a:r>
            <a:r>
              <a:rPr lang="en-US" altLang="vi-VN" sz="3600" b="1" dirty="0" err="1">
                <a:solidFill>
                  <a:srgbClr val="006600"/>
                </a:solidFill>
                <a:latin typeface="Times New Roman" panose="02020603050405020304" pitchFamily="18" charset="0"/>
                <a:cs typeface="Times New Roman" panose="02020603050405020304" pitchFamily="18" charset="0"/>
              </a:rPr>
              <a:t>Hãy</a:t>
            </a:r>
            <a:r>
              <a:rPr lang="en-US" altLang="vi-VN" sz="3600" b="1" dirty="0">
                <a:solidFill>
                  <a:srgbClr val="006600"/>
                </a:solidFill>
                <a:latin typeface="Times New Roman" panose="02020603050405020304" pitchFamily="18" charset="0"/>
                <a:cs typeface="Times New Roman" panose="02020603050405020304" pitchFamily="18" charset="0"/>
              </a:rPr>
              <a:t> </a:t>
            </a:r>
            <a:r>
              <a:rPr lang="en-US" altLang="vi-VN" sz="3600" b="1" dirty="0" err="1">
                <a:solidFill>
                  <a:srgbClr val="006600"/>
                </a:solidFill>
                <a:latin typeface="Times New Roman" panose="02020603050405020304" pitchFamily="18" charset="0"/>
                <a:cs typeface="Times New Roman" panose="02020603050405020304" pitchFamily="18" charset="0"/>
              </a:rPr>
              <a:t>chọn</a:t>
            </a:r>
            <a:r>
              <a:rPr lang="en-US" altLang="vi-VN" sz="3600" b="1" dirty="0">
                <a:solidFill>
                  <a:srgbClr val="006600"/>
                </a:solidFill>
                <a:latin typeface="Times New Roman" panose="02020603050405020304" pitchFamily="18" charset="0"/>
                <a:cs typeface="Times New Roman" panose="02020603050405020304" pitchFamily="18" charset="0"/>
              </a:rPr>
              <a:t> 1 </a:t>
            </a:r>
            <a:r>
              <a:rPr lang="en-US" altLang="vi-VN" sz="3600" b="1" dirty="0" err="1">
                <a:solidFill>
                  <a:srgbClr val="006600"/>
                </a:solidFill>
                <a:latin typeface="Times New Roman" panose="02020603050405020304" pitchFamily="18" charset="0"/>
                <a:cs typeface="Times New Roman" panose="02020603050405020304" pitchFamily="18" charset="0"/>
              </a:rPr>
              <a:t>trong</a:t>
            </a:r>
            <a:r>
              <a:rPr lang="en-US" altLang="vi-VN" sz="3600" b="1" dirty="0">
                <a:solidFill>
                  <a:srgbClr val="006600"/>
                </a:solidFill>
                <a:latin typeface="Times New Roman" panose="02020603050405020304" pitchFamily="18" charset="0"/>
                <a:cs typeface="Times New Roman" panose="02020603050405020304" pitchFamily="18" charset="0"/>
              </a:rPr>
              <a:t> </a:t>
            </a:r>
            <a:r>
              <a:rPr lang="en-US" altLang="vi-VN" sz="3600" b="1" dirty="0" smtClean="0">
                <a:solidFill>
                  <a:srgbClr val="006600"/>
                </a:solidFill>
                <a:latin typeface="Times New Roman" panose="02020603050405020304" pitchFamily="18" charset="0"/>
                <a:cs typeface="Times New Roman" panose="02020603050405020304" pitchFamily="18" charset="0"/>
              </a:rPr>
              <a:t>3 </a:t>
            </a:r>
            <a:r>
              <a:rPr lang="en-US" altLang="vi-VN" sz="3600" b="1" dirty="0" err="1" smtClean="0">
                <a:solidFill>
                  <a:srgbClr val="006600"/>
                </a:solidFill>
                <a:latin typeface="Times New Roman" panose="02020603050405020304" pitchFamily="18" charset="0"/>
                <a:cs typeface="Times New Roman" panose="02020603050405020304" pitchFamily="18" charset="0"/>
              </a:rPr>
              <a:t>đề</a:t>
            </a:r>
            <a:r>
              <a:rPr lang="en-US" altLang="vi-VN" sz="3600" b="1" dirty="0" smtClean="0">
                <a:solidFill>
                  <a:srgbClr val="006600"/>
                </a:solidFill>
                <a:latin typeface="Times New Roman" panose="02020603050405020304" pitchFamily="18" charset="0"/>
                <a:cs typeface="Times New Roman" panose="02020603050405020304" pitchFamily="18" charset="0"/>
              </a:rPr>
              <a:t> </a:t>
            </a:r>
            <a:r>
              <a:rPr lang="en-US" altLang="vi-VN" sz="3600" b="1" dirty="0" err="1">
                <a:solidFill>
                  <a:srgbClr val="006600"/>
                </a:solidFill>
                <a:latin typeface="Times New Roman" panose="02020603050405020304" pitchFamily="18" charset="0"/>
                <a:cs typeface="Times New Roman" panose="02020603050405020304" pitchFamily="18" charset="0"/>
              </a:rPr>
              <a:t>trên</a:t>
            </a:r>
            <a:r>
              <a:rPr lang="en-US" altLang="vi-VN" sz="3600" b="1" dirty="0">
                <a:solidFill>
                  <a:srgbClr val="006600"/>
                </a:solidFill>
                <a:latin typeface="Times New Roman" panose="02020603050405020304" pitchFamily="18" charset="0"/>
                <a:cs typeface="Times New Roman" panose="02020603050405020304" pitchFamily="18" charset="0"/>
              </a:rPr>
              <a:t> </a:t>
            </a:r>
            <a:r>
              <a:rPr lang="en-US" altLang="vi-VN" sz="3600" b="1" dirty="0" err="1">
                <a:solidFill>
                  <a:srgbClr val="006600"/>
                </a:solidFill>
                <a:latin typeface="Times New Roman" panose="02020603050405020304" pitchFamily="18" charset="0"/>
                <a:cs typeface="Times New Roman" panose="02020603050405020304" pitchFamily="18" charset="0"/>
              </a:rPr>
              <a:t>để</a:t>
            </a:r>
            <a:r>
              <a:rPr lang="en-US" altLang="vi-VN" sz="3600" b="1" dirty="0">
                <a:solidFill>
                  <a:srgbClr val="006600"/>
                </a:solidFill>
                <a:latin typeface="Times New Roman" panose="02020603050405020304" pitchFamily="18" charset="0"/>
                <a:cs typeface="Times New Roman" panose="02020603050405020304" pitchFamily="18" charset="0"/>
              </a:rPr>
              <a:t> </a:t>
            </a:r>
            <a:r>
              <a:rPr lang="en-US" altLang="vi-VN" sz="3600" b="1" dirty="0" err="1">
                <a:solidFill>
                  <a:srgbClr val="006600"/>
                </a:solidFill>
                <a:latin typeface="Times New Roman" panose="02020603050405020304" pitchFamily="18" charset="0"/>
                <a:cs typeface="Times New Roman" panose="02020603050405020304" pitchFamily="18" charset="0"/>
              </a:rPr>
              <a:t>viết</a:t>
            </a:r>
            <a:r>
              <a:rPr lang="en-US" altLang="vi-VN" sz="3600" b="1" dirty="0">
                <a:solidFill>
                  <a:srgbClr val="006600"/>
                </a:solidFill>
                <a:latin typeface="Times New Roman" panose="02020603050405020304" pitchFamily="18" charset="0"/>
                <a:cs typeface="Times New Roman" panose="02020603050405020304" pitchFamily="18" charset="0"/>
              </a:rPr>
              <a:t>.</a:t>
            </a:r>
          </a:p>
        </p:txBody>
      </p:sp>
      <p:sp>
        <p:nvSpPr>
          <p:cNvPr id="7" name="TextBox 6"/>
          <p:cNvSpPr txBox="1">
            <a:spLocks noChangeArrowheads="1"/>
          </p:cNvSpPr>
          <p:nvPr/>
        </p:nvSpPr>
        <p:spPr bwMode="auto">
          <a:xfrm>
            <a:off x="2133600" y="3221018"/>
            <a:ext cx="914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vi-VN" sz="3600" b="1" dirty="0">
                <a:solidFill>
                  <a:srgbClr val="0000CC"/>
                </a:solidFill>
                <a:latin typeface="Times New Roman" panose="02020603050405020304" pitchFamily="18" charset="0"/>
                <a:cs typeface="Times New Roman" panose="02020603050405020304" pitchFamily="18" charset="0"/>
              </a:rPr>
              <a:t>*</a:t>
            </a:r>
            <a:r>
              <a:rPr lang="en-US" altLang="vi-VN" sz="3600" b="1" dirty="0" err="1">
                <a:solidFill>
                  <a:srgbClr val="0000CC"/>
                </a:solidFill>
                <a:latin typeface="Times New Roman" panose="02020603050405020304" pitchFamily="18" charset="0"/>
                <a:cs typeface="Times New Roman" panose="02020603050405020304" pitchFamily="18" charset="0"/>
              </a:rPr>
              <a:t>Cần</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xác</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định</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kĩ</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trước</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khi</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viết</a:t>
            </a:r>
            <a:r>
              <a:rPr lang="en-US" altLang="vi-VN" sz="3600" b="1" dirty="0">
                <a:solidFill>
                  <a:srgbClr val="0000CC"/>
                </a:solidFill>
                <a:latin typeface="Times New Roman" panose="02020603050405020304" pitchFamily="18" charset="0"/>
                <a:cs typeface="Times New Roman" panose="02020603050405020304" pitchFamily="18" charset="0"/>
              </a:rPr>
              <a:t>:</a:t>
            </a:r>
          </a:p>
        </p:txBody>
      </p:sp>
      <p:sp>
        <p:nvSpPr>
          <p:cNvPr id="8" name="TextBox 7"/>
          <p:cNvSpPr txBox="1">
            <a:spLocks noChangeArrowheads="1"/>
          </p:cNvSpPr>
          <p:nvPr/>
        </p:nvSpPr>
        <p:spPr bwMode="auto">
          <a:xfrm>
            <a:off x="1493838" y="3854068"/>
            <a:ext cx="9144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Em</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chọn</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smtClean="0">
                <a:solidFill>
                  <a:srgbClr val="0000CC"/>
                </a:solidFill>
                <a:latin typeface="Times New Roman" panose="02020603050405020304" pitchFamily="18" charset="0"/>
                <a:cs typeface="Times New Roman" panose="02020603050405020304" pitchFamily="18" charset="0"/>
              </a:rPr>
              <a:t>kể</a:t>
            </a:r>
            <a:r>
              <a:rPr lang="en-US" altLang="vi-VN" sz="3600" b="1" dirty="0" smtClean="0">
                <a:solidFill>
                  <a:srgbClr val="0000CC"/>
                </a:solidFill>
                <a:latin typeface="Times New Roman" panose="02020603050405020304" pitchFamily="18" charset="0"/>
                <a:cs typeface="Times New Roman" panose="02020603050405020304" pitchFamily="18" charset="0"/>
              </a:rPr>
              <a:t> </a:t>
            </a:r>
            <a:r>
              <a:rPr lang="en-US" altLang="vi-VN" sz="3600" b="1" dirty="0" err="1" smtClean="0">
                <a:solidFill>
                  <a:srgbClr val="0000CC"/>
                </a:solidFill>
                <a:latin typeface="Times New Roman" panose="02020603050405020304" pitchFamily="18" charset="0"/>
                <a:cs typeface="Times New Roman" panose="02020603050405020304" pitchFamily="18" charset="0"/>
              </a:rPr>
              <a:t>về</a:t>
            </a:r>
            <a:r>
              <a:rPr lang="en-US" altLang="vi-VN" sz="3600" b="1" dirty="0" smtClean="0">
                <a:solidFill>
                  <a:srgbClr val="0000CC"/>
                </a:solidFill>
                <a:latin typeface="Times New Roman" panose="02020603050405020304" pitchFamily="18" charset="0"/>
                <a:cs typeface="Times New Roman" panose="02020603050405020304" pitchFamily="18" charset="0"/>
              </a:rPr>
              <a:t> </a:t>
            </a:r>
            <a:r>
              <a:rPr lang="en-US" altLang="vi-VN" sz="3600" b="1" dirty="0" err="1" smtClean="0">
                <a:solidFill>
                  <a:srgbClr val="0000CC"/>
                </a:solidFill>
                <a:latin typeface="Times New Roman" panose="02020603050405020304" pitchFamily="18" charset="0"/>
                <a:cs typeface="Times New Roman" panose="02020603050405020304" pitchFamily="18" charset="0"/>
              </a:rPr>
              <a:t>câu</a:t>
            </a:r>
            <a:r>
              <a:rPr lang="en-US" altLang="vi-VN" sz="3600" b="1" dirty="0" smtClean="0">
                <a:solidFill>
                  <a:srgbClr val="0000CC"/>
                </a:solidFill>
                <a:latin typeface="Times New Roman" panose="02020603050405020304" pitchFamily="18" charset="0"/>
                <a:cs typeface="Times New Roman" panose="02020603050405020304" pitchFamily="18" charset="0"/>
              </a:rPr>
              <a:t> </a:t>
            </a:r>
            <a:r>
              <a:rPr lang="en-US" altLang="vi-VN" sz="3600" b="1" dirty="0" err="1" smtClean="0">
                <a:solidFill>
                  <a:srgbClr val="0000CC"/>
                </a:solidFill>
                <a:latin typeface="Times New Roman" panose="02020603050405020304" pitchFamily="18" charset="0"/>
                <a:cs typeface="Times New Roman" panose="02020603050405020304" pitchFamily="18" charset="0"/>
              </a:rPr>
              <a:t>chuyện</a:t>
            </a:r>
            <a:r>
              <a:rPr lang="en-US" altLang="vi-VN" sz="3600" b="1" dirty="0" smtClean="0">
                <a:solidFill>
                  <a:srgbClr val="0000CC"/>
                </a:solidFill>
                <a:latin typeface="Times New Roman" panose="02020603050405020304" pitchFamily="18" charset="0"/>
                <a:cs typeface="Times New Roman" panose="02020603050405020304" pitchFamily="18" charset="0"/>
              </a:rPr>
              <a:t> </a:t>
            </a:r>
            <a:r>
              <a:rPr lang="en-US" altLang="vi-VN" sz="3600" b="1" dirty="0" err="1" smtClean="0">
                <a:solidFill>
                  <a:srgbClr val="0000CC"/>
                </a:solidFill>
                <a:latin typeface="Times New Roman" panose="02020603050405020304" pitchFamily="18" charset="0"/>
                <a:cs typeface="Times New Roman" panose="02020603050405020304" pitchFamily="18" charset="0"/>
              </a:rPr>
              <a:t>nào</a:t>
            </a:r>
            <a:r>
              <a:rPr lang="en-US" altLang="vi-VN" sz="3600" b="1" dirty="0" smtClean="0">
                <a:solidFill>
                  <a:srgbClr val="0000CC"/>
                </a:solidFill>
                <a:latin typeface="Times New Roman" panose="02020603050405020304" pitchFamily="18" charset="0"/>
                <a:cs typeface="Times New Roman" panose="02020603050405020304" pitchFamily="18" charset="0"/>
              </a:rPr>
              <a:t>?</a:t>
            </a:r>
            <a:endParaRPr lang="en-US" altLang="vi-VN" sz="3600" b="1" dirty="0">
              <a:solidFill>
                <a:srgbClr val="0000CC"/>
              </a:solidFill>
              <a:latin typeface="Times New Roman" panose="02020603050405020304" pitchFamily="18" charset="0"/>
              <a:cs typeface="Times New Roman" panose="02020603050405020304" pitchFamily="18" charset="0"/>
            </a:endParaRPr>
          </a:p>
        </p:txBody>
      </p:sp>
      <p:sp>
        <p:nvSpPr>
          <p:cNvPr id="9" name="TextBox 8"/>
          <p:cNvSpPr txBox="1">
            <a:spLocks noChangeArrowheads="1"/>
          </p:cNvSpPr>
          <p:nvPr/>
        </p:nvSpPr>
        <p:spPr bwMode="auto">
          <a:xfrm>
            <a:off x="2133600" y="4495800"/>
            <a:ext cx="9144001"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vi-VN" sz="3600" b="1" dirty="0">
                <a:solidFill>
                  <a:srgbClr val="0000CC"/>
                </a:solidFill>
                <a:latin typeface="Times New Roman" panose="02020603050405020304" pitchFamily="18" charset="0"/>
                <a:cs typeface="Times New Roman" panose="02020603050405020304" pitchFamily="18" charset="0"/>
              </a:rPr>
              <a:t>*</a:t>
            </a:r>
            <a:r>
              <a:rPr lang="en-US" altLang="vi-VN" sz="3600" b="1" dirty="0" err="1">
                <a:solidFill>
                  <a:srgbClr val="0000CC"/>
                </a:solidFill>
                <a:latin typeface="Times New Roman" panose="02020603050405020304" pitchFamily="18" charset="0"/>
                <a:cs typeface="Times New Roman" panose="02020603050405020304" pitchFamily="18" charset="0"/>
              </a:rPr>
              <a:t>Khi</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viết</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cần</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chú</a:t>
            </a:r>
            <a:r>
              <a:rPr lang="en-US" altLang="vi-VN" sz="3600" b="1" dirty="0">
                <a:solidFill>
                  <a:srgbClr val="0000CC"/>
                </a:solidFill>
                <a:latin typeface="Times New Roman" panose="02020603050405020304" pitchFamily="18" charset="0"/>
                <a:cs typeface="Times New Roman" panose="02020603050405020304" pitchFamily="18" charset="0"/>
              </a:rPr>
              <a:t> ý:</a:t>
            </a:r>
          </a:p>
        </p:txBody>
      </p:sp>
      <p:sp>
        <p:nvSpPr>
          <p:cNvPr id="12" name="TextBox 11"/>
          <p:cNvSpPr txBox="1">
            <a:spLocks noChangeArrowheads="1"/>
          </p:cNvSpPr>
          <p:nvPr/>
        </p:nvSpPr>
        <p:spPr bwMode="auto">
          <a:xfrm>
            <a:off x="1668137" y="5257800"/>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Viết</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đầy</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đủ</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bố</a:t>
            </a:r>
            <a:r>
              <a:rPr lang="en-US" altLang="vi-VN" sz="3600" b="1" dirty="0">
                <a:solidFill>
                  <a:srgbClr val="0000CC"/>
                </a:solidFill>
                <a:latin typeface="Times New Roman" panose="02020603050405020304" pitchFamily="18" charset="0"/>
                <a:cs typeface="Times New Roman" panose="02020603050405020304" pitchFamily="18" charset="0"/>
              </a:rPr>
              <a:t> </a:t>
            </a:r>
            <a:r>
              <a:rPr lang="en-US" altLang="vi-VN" sz="3600" b="1" dirty="0" err="1">
                <a:solidFill>
                  <a:srgbClr val="0000CC"/>
                </a:solidFill>
                <a:latin typeface="Times New Roman" panose="02020603050405020304" pitchFamily="18" charset="0"/>
                <a:cs typeface="Times New Roman" panose="02020603050405020304" pitchFamily="18" charset="0"/>
              </a:rPr>
              <a:t>cục</a:t>
            </a:r>
            <a:r>
              <a:rPr lang="en-US" altLang="vi-VN" sz="3600" b="1" dirty="0">
                <a:solidFill>
                  <a:srgbClr val="0000CC"/>
                </a:solidFill>
                <a:latin typeface="Times New Roman" panose="02020603050405020304" pitchFamily="18" charset="0"/>
                <a:cs typeface="Times New Roman" panose="02020603050405020304" pitchFamily="18" charset="0"/>
              </a:rPr>
              <a:t> 3 </a:t>
            </a:r>
            <a:r>
              <a:rPr lang="en-US" altLang="vi-VN" sz="3600" b="1" dirty="0" err="1">
                <a:solidFill>
                  <a:srgbClr val="0000CC"/>
                </a:solidFill>
                <a:latin typeface="Times New Roman" panose="02020603050405020304" pitchFamily="18" charset="0"/>
                <a:cs typeface="Times New Roman" panose="02020603050405020304" pitchFamily="18" charset="0"/>
              </a:rPr>
              <a:t>phần</a:t>
            </a:r>
            <a:endParaRPr lang="en-US" altLang="vi-VN" sz="3600" b="1" dirty="0">
              <a:solidFill>
                <a:srgbClr val="0000CC"/>
              </a:solidFill>
              <a:latin typeface="Times New Roman" panose="02020603050405020304" pitchFamily="18" charset="0"/>
              <a:cs typeface="Times New Roman" panose="02020603050405020304" pitchFamily="18" charset="0"/>
            </a:endParaRPr>
          </a:p>
        </p:txBody>
      </p:sp>
      <p:sp>
        <p:nvSpPr>
          <p:cNvPr id="10" name="WordArt 21"/>
          <p:cNvSpPr>
            <a:spLocks noChangeArrowheads="1" noChangeShapeType="1" noTextEdit="1"/>
          </p:cNvSpPr>
          <p:nvPr/>
        </p:nvSpPr>
        <p:spPr bwMode="auto">
          <a:xfrm>
            <a:off x="3886200" y="817084"/>
            <a:ext cx="3733800" cy="402116"/>
          </a:xfrm>
          <a:prstGeom prst="rect">
            <a:avLst/>
          </a:prstGeom>
        </p:spPr>
        <p:txBody>
          <a:bodyPr wrap="none" fromWordArt="1">
            <a:prstTxWarp prst="textPlain">
              <a:avLst>
                <a:gd name="adj" fmla="val 49727"/>
              </a:avLst>
            </a:prstTxWarp>
          </a:bodyPr>
          <a:lstStyle/>
          <a:p>
            <a:pPr algn="ct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Tập</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làm</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văn</a:t>
            </a:r>
            <a:endPar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endParaRPr>
          </a:p>
        </p:txBody>
      </p:sp>
      <p:sp>
        <p:nvSpPr>
          <p:cNvPr id="11" name="Rectangle 10"/>
          <p:cNvSpPr/>
          <p:nvPr/>
        </p:nvSpPr>
        <p:spPr>
          <a:xfrm>
            <a:off x="2667000" y="1219200"/>
            <a:ext cx="6096000" cy="1323439"/>
          </a:xfrm>
          <a:prstGeom prst="rect">
            <a:avLst/>
          </a:prstGeom>
        </p:spPr>
        <p:txBody>
          <a:bodyPr>
            <a:spAutoFit/>
          </a:bodyPr>
          <a:lstStyle/>
          <a:p>
            <a:pPr algn="ct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Kể</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chuyện</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endPar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endParaRPr>
          </a:p>
          <a:p>
            <a:pPr algn="ctr"/>
            <a:r>
              <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Kiểm tra viết)</a:t>
            </a:r>
          </a:p>
        </p:txBody>
      </p:sp>
      <p:sp>
        <p:nvSpPr>
          <p:cNvPr id="13" name="WordArt 20"/>
          <p:cNvSpPr>
            <a:spLocks noChangeArrowheads="1" noChangeShapeType="1" noTextEdit="1"/>
          </p:cNvSpPr>
          <p:nvPr/>
        </p:nvSpPr>
        <p:spPr bwMode="auto">
          <a:xfrm>
            <a:off x="1676400" y="304800"/>
            <a:ext cx="8001000" cy="457200"/>
          </a:xfrm>
          <a:prstGeom prst="rect">
            <a:avLst/>
          </a:prstGeom>
        </p:spPr>
        <p:txBody>
          <a:bodyPr wrap="none" fromWordArt="1">
            <a:prstTxWarp prst="textPlain">
              <a:avLst>
                <a:gd name="adj" fmla="val 50000"/>
              </a:avLst>
            </a:prstTxWarp>
          </a:bodyPr>
          <a:lstStyle/>
          <a:p>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Thứ  sáu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ngày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25 tháng </a:t>
            </a:r>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11 năm 2022</a:t>
            </a:r>
            <a:endPar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731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additive="base">
                                        <p:cTn id="7" dur="500" fill="hold"/>
                                        <p:tgtEl>
                                          <p:spTgt spid="5125"/>
                                        </p:tgtEl>
                                        <p:attrNameLst>
                                          <p:attrName>ppt_x</p:attrName>
                                        </p:attrNameLst>
                                      </p:cBhvr>
                                      <p:tavLst>
                                        <p:tav tm="0">
                                          <p:val>
                                            <p:strVal val="#ppt_x"/>
                                          </p:val>
                                        </p:tav>
                                        <p:tav tm="100000">
                                          <p:val>
                                            <p:strVal val="#ppt_x"/>
                                          </p:val>
                                        </p:tav>
                                      </p:tavLst>
                                    </p:anim>
                                    <p:anim calcmode="lin" valueType="num">
                                      <p:cBhvr additive="base">
                                        <p:cTn id="8"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7" grpId="0"/>
      <p:bldP spid="8" grpId="0"/>
      <p:bldP spid="9"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2542639"/>
            <a:ext cx="9193542" cy="1292662"/>
          </a:xfrm>
          <a:prstGeom prst="rect">
            <a:avLst/>
          </a:prstGeom>
          <a:solidFill>
            <a:schemeClr val="accent3">
              <a:lumMod val="60000"/>
              <a:lumOff val="40000"/>
            </a:schemeClr>
          </a:solidFill>
        </p:spPr>
        <p:txBody>
          <a:bodyPr wrap="square" rtlCol="0">
            <a:spAutoFit/>
          </a:bodyPr>
          <a:lstStyle/>
          <a:p>
            <a:r>
              <a:rPr lang="en-US" sz="2600" smtClean="0"/>
              <a:t>1. Mở bài: </a:t>
            </a:r>
            <a:r>
              <a:rPr lang="en-US" sz="2600"/>
              <a:t>Có </a:t>
            </a:r>
            <a:r>
              <a:rPr lang="en-US" sz="2600"/>
              <a:t>2 </a:t>
            </a:r>
            <a:r>
              <a:rPr lang="en-US" sz="2600" smtClean="0"/>
              <a:t>cách</a:t>
            </a:r>
            <a:endParaRPr lang="en-US" sz="2600"/>
          </a:p>
          <a:p>
            <a:r>
              <a:rPr lang="en-US" sz="2600"/>
              <a:t>-</a:t>
            </a:r>
            <a:r>
              <a:rPr lang="vi-VN" sz="2600" smtClean="0"/>
              <a:t> </a:t>
            </a:r>
            <a:r>
              <a:rPr lang="en-US" sz="2600" smtClean="0"/>
              <a:t>T</a:t>
            </a:r>
            <a:r>
              <a:rPr lang="vi-VN" sz="2600" smtClean="0"/>
              <a:t>rực tiếp</a:t>
            </a:r>
            <a:r>
              <a:rPr lang="en-US" sz="2600" smtClean="0"/>
              <a:t>:</a:t>
            </a:r>
            <a:r>
              <a:rPr lang="vi-VN" sz="2600" smtClean="0"/>
              <a:t> </a:t>
            </a:r>
            <a:r>
              <a:rPr lang="en-US" sz="2600" smtClean="0"/>
              <a:t>k</a:t>
            </a:r>
            <a:r>
              <a:rPr lang="vi-VN" sz="2600" smtClean="0"/>
              <a:t>ể </a:t>
            </a:r>
            <a:r>
              <a:rPr lang="vi-VN" sz="2600"/>
              <a:t>ngay vào sự việc mở đầu câu chuyện</a:t>
            </a:r>
          </a:p>
          <a:p>
            <a:r>
              <a:rPr lang="en-US" sz="2600" smtClean="0"/>
              <a:t>-</a:t>
            </a:r>
            <a:r>
              <a:rPr lang="vi-VN" sz="2600" smtClean="0"/>
              <a:t> </a:t>
            </a:r>
            <a:r>
              <a:rPr lang="en-US" sz="2600" smtClean="0"/>
              <a:t>G</a:t>
            </a:r>
            <a:r>
              <a:rPr lang="vi-VN" sz="2600" smtClean="0"/>
              <a:t>ián </a:t>
            </a:r>
            <a:r>
              <a:rPr lang="vi-VN" sz="2600"/>
              <a:t>tiếp: nói chuyện khác để dẫn vào câu chuyện</a:t>
            </a:r>
          </a:p>
        </p:txBody>
      </p:sp>
      <p:sp>
        <p:nvSpPr>
          <p:cNvPr id="6" name="TextBox 5"/>
          <p:cNvSpPr txBox="1"/>
          <p:nvPr/>
        </p:nvSpPr>
        <p:spPr>
          <a:xfrm>
            <a:off x="762000" y="3927634"/>
            <a:ext cx="9193542" cy="523220"/>
          </a:xfrm>
          <a:prstGeom prst="rect">
            <a:avLst/>
          </a:prstGeom>
          <a:solidFill>
            <a:schemeClr val="accent2">
              <a:lumMod val="60000"/>
              <a:lumOff val="40000"/>
            </a:schemeClr>
          </a:solidFill>
        </p:spPr>
        <p:txBody>
          <a:bodyPr wrap="square" rtlCol="0">
            <a:spAutoFit/>
          </a:bodyPr>
          <a:lstStyle/>
          <a:p>
            <a:r>
              <a:rPr lang="en-US" sz="2800" dirty="0" smtClean="0"/>
              <a:t>2. </a:t>
            </a:r>
            <a:r>
              <a:rPr lang="en-US" sz="2800" err="1" smtClean="0"/>
              <a:t>Thân</a:t>
            </a:r>
            <a:r>
              <a:rPr lang="en-US" sz="2800" smtClean="0"/>
              <a:t> </a:t>
            </a:r>
            <a:r>
              <a:rPr lang="en-US" sz="2800" smtClean="0"/>
              <a:t>bài: </a:t>
            </a:r>
            <a:r>
              <a:rPr lang="en-US" sz="2800" dirty="0" err="1" smtClean="0"/>
              <a:t>Kể</a:t>
            </a:r>
            <a:r>
              <a:rPr lang="en-US" sz="2800" dirty="0" smtClean="0"/>
              <a:t> </a:t>
            </a:r>
            <a:r>
              <a:rPr lang="en-US" sz="2800" dirty="0" err="1" smtClean="0"/>
              <a:t>lại</a:t>
            </a:r>
            <a:r>
              <a:rPr lang="en-US" sz="2800" dirty="0" smtClean="0"/>
              <a:t> </a:t>
            </a:r>
            <a:r>
              <a:rPr lang="en-US" sz="2800" dirty="0" err="1" smtClean="0"/>
              <a:t>đúng</a:t>
            </a:r>
            <a:r>
              <a:rPr lang="en-US" sz="2800" dirty="0" smtClean="0"/>
              <a:t> </a:t>
            </a:r>
            <a:r>
              <a:rPr lang="en-US" sz="2800" err="1" smtClean="0"/>
              <a:t>cốt</a:t>
            </a:r>
            <a:r>
              <a:rPr lang="en-US" sz="2800" smtClean="0"/>
              <a:t> </a:t>
            </a:r>
            <a:r>
              <a:rPr lang="en-US" sz="2800" smtClean="0"/>
              <a:t>truyện </a:t>
            </a:r>
            <a:endParaRPr lang="en-US" sz="2800" dirty="0"/>
          </a:p>
        </p:txBody>
      </p:sp>
      <p:sp>
        <p:nvSpPr>
          <p:cNvPr id="7" name="TextBox 6"/>
          <p:cNvSpPr txBox="1"/>
          <p:nvPr/>
        </p:nvSpPr>
        <p:spPr>
          <a:xfrm>
            <a:off x="786788" y="4450854"/>
            <a:ext cx="9168754" cy="1815882"/>
          </a:xfrm>
          <a:prstGeom prst="rect">
            <a:avLst/>
          </a:prstGeom>
          <a:solidFill>
            <a:schemeClr val="accent6">
              <a:lumMod val="60000"/>
              <a:lumOff val="40000"/>
            </a:schemeClr>
          </a:solidFill>
        </p:spPr>
        <p:txBody>
          <a:bodyPr wrap="square" rtlCol="0">
            <a:spAutoFit/>
          </a:bodyPr>
          <a:lstStyle/>
          <a:p>
            <a:r>
              <a:rPr lang="en-US" sz="2800" smtClean="0"/>
              <a:t>- </a:t>
            </a:r>
            <a:r>
              <a:rPr lang="en-US" sz="2800"/>
              <a:t>Chỉ cho biết kết cục của câu chuyện, không bình luận gì thêm. </a:t>
            </a:r>
            <a:r>
              <a:rPr lang="en-US" sz="2800"/>
              <a:t>Đây </a:t>
            </a:r>
            <a:r>
              <a:rPr lang="en-US" sz="2800" smtClean="0"/>
              <a:t>là </a:t>
            </a:r>
            <a:r>
              <a:rPr lang="en-US" sz="2800"/>
              <a:t>kết bài không mở rộng. </a:t>
            </a:r>
          </a:p>
          <a:p>
            <a:r>
              <a:rPr lang="en-US" sz="2800" smtClean="0"/>
              <a:t>-</a:t>
            </a:r>
            <a:r>
              <a:rPr lang="vi-VN" sz="2800" smtClean="0"/>
              <a:t> </a:t>
            </a:r>
            <a:r>
              <a:rPr lang="vi-VN" sz="2800"/>
              <a:t>Sau </a:t>
            </a:r>
            <a:r>
              <a:rPr lang="vi-VN" sz="2800"/>
              <a:t>khi </a:t>
            </a:r>
            <a:r>
              <a:rPr lang="vi-VN" sz="2800" smtClean="0"/>
              <a:t>biết </a:t>
            </a:r>
            <a:r>
              <a:rPr lang="vi-VN" sz="2800"/>
              <a:t>kết cục, có lời đánh giá, bình luận thêm về câu chuyện. Đây là kết </a:t>
            </a:r>
            <a:r>
              <a:rPr lang="vi-VN" sz="2800"/>
              <a:t>bài </a:t>
            </a:r>
            <a:r>
              <a:rPr lang="vi-VN" sz="2800" smtClean="0"/>
              <a:t>mở</a:t>
            </a:r>
            <a:r>
              <a:rPr lang="en-US" sz="2800" smtClean="0"/>
              <a:t> rộng.</a:t>
            </a:r>
            <a:endParaRPr lang="en-US" sz="2800" dirty="0"/>
          </a:p>
        </p:txBody>
      </p:sp>
      <p:sp>
        <p:nvSpPr>
          <p:cNvPr id="8" name="WordArt 21"/>
          <p:cNvSpPr>
            <a:spLocks noChangeArrowheads="1" noChangeShapeType="1" noTextEdit="1"/>
          </p:cNvSpPr>
          <p:nvPr/>
        </p:nvSpPr>
        <p:spPr bwMode="auto">
          <a:xfrm>
            <a:off x="3886200" y="817084"/>
            <a:ext cx="3733800" cy="402116"/>
          </a:xfrm>
          <a:prstGeom prst="rect">
            <a:avLst/>
          </a:prstGeom>
        </p:spPr>
        <p:txBody>
          <a:bodyPr wrap="none" fromWordArt="1">
            <a:prstTxWarp prst="textPlain">
              <a:avLst>
                <a:gd name="adj" fmla="val 49727"/>
              </a:avLst>
            </a:prstTxWarp>
          </a:bodyPr>
          <a:lstStyle/>
          <a:p>
            <a:pPr algn="ct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Tập</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làm</a:t>
            </a:r>
            <a:r>
              <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rPr>
              <a:t> </a:t>
            </a:r>
            <a:r>
              <a:rPr lang="en-US" sz="3600" kern="10" dirty="0" err="1" smtClean="0">
                <a:ln w="9525">
                  <a:solidFill>
                    <a:srgbClr val="FF00FF"/>
                  </a:solidFill>
                  <a:round/>
                  <a:headEnd/>
                  <a:tailEnd/>
                </a:ln>
                <a:latin typeface="Times New Roman" panose="02020603050405020304" pitchFamily="18" charset="0"/>
                <a:cs typeface="Times New Roman" panose="02020603050405020304" pitchFamily="18" charset="0"/>
              </a:rPr>
              <a:t>văn</a:t>
            </a:r>
            <a:endParaRPr lang="en-US" sz="3600" kern="10" dirty="0" smtClean="0">
              <a:ln w="9525">
                <a:solidFill>
                  <a:srgbClr val="FF00FF"/>
                </a:solidFill>
                <a:round/>
                <a:headEnd/>
                <a:tailEnd/>
              </a:ln>
              <a:latin typeface="Times New Roman" panose="02020603050405020304" pitchFamily="18" charset="0"/>
              <a:cs typeface="Times New Roman" panose="02020603050405020304" pitchFamily="18" charset="0"/>
            </a:endParaRPr>
          </a:p>
        </p:txBody>
      </p:sp>
      <p:sp>
        <p:nvSpPr>
          <p:cNvPr id="9" name="Rectangle 8"/>
          <p:cNvSpPr/>
          <p:nvPr/>
        </p:nvSpPr>
        <p:spPr>
          <a:xfrm>
            <a:off x="2667000" y="1219200"/>
            <a:ext cx="6096000" cy="1323439"/>
          </a:xfrm>
          <a:prstGeom prst="rect">
            <a:avLst/>
          </a:prstGeom>
        </p:spPr>
        <p:txBody>
          <a:bodyPr>
            <a:spAutoFit/>
          </a:bodyPr>
          <a:lstStyle/>
          <a:p>
            <a:pPr algn="ct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Kể</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r>
              <a:rPr lang="en-US" sz="4000" kern="10" dirty="0" err="1">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chuyện</a:t>
            </a:r>
            <a:r>
              <a:rPr lang="en-US"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a:t>
            </a:r>
            <a:endPar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endParaRPr>
          </a:p>
          <a:p>
            <a:pPr algn="ctr"/>
            <a:r>
              <a:rPr lang="vi-VN" sz="4000" kern="10" dirty="0">
                <a:ln w="9525">
                  <a:solidFill>
                    <a:srgbClr val="FF00FF"/>
                  </a:solidFill>
                  <a:round/>
                  <a:headEnd/>
                  <a:tailEnd/>
                </a:ln>
                <a:solidFill>
                  <a:srgbClr val="C00000"/>
                </a:solidFill>
                <a:latin typeface="Times New Roman" panose="02020603050405020304" pitchFamily="18" charset="0"/>
                <a:cs typeface="Times New Roman" panose="02020603050405020304" pitchFamily="18" charset="0"/>
              </a:rPr>
              <a:t>( Kiểm tra viết)</a:t>
            </a:r>
          </a:p>
        </p:txBody>
      </p:sp>
      <p:sp>
        <p:nvSpPr>
          <p:cNvPr id="10" name="WordArt 20"/>
          <p:cNvSpPr>
            <a:spLocks noChangeArrowheads="1" noChangeShapeType="1" noTextEdit="1"/>
          </p:cNvSpPr>
          <p:nvPr/>
        </p:nvSpPr>
        <p:spPr bwMode="auto">
          <a:xfrm>
            <a:off x="1676400" y="304800"/>
            <a:ext cx="8279142" cy="457200"/>
          </a:xfrm>
          <a:prstGeom prst="rect">
            <a:avLst/>
          </a:prstGeom>
        </p:spPr>
        <p:txBody>
          <a:bodyPr wrap="none" fromWordArt="1">
            <a:prstTxWarp prst="textPlain">
              <a:avLst>
                <a:gd name="adj" fmla="val 50000"/>
              </a:avLst>
            </a:prstTxWarp>
          </a:bodyPr>
          <a:lstStyle/>
          <a:p>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Thứ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sáu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ngày 25 tháng </a:t>
            </a:r>
            <a:r>
              <a:rPr lang="en-US" sz="3600"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11 </a:t>
            </a:r>
            <a:r>
              <a:rPr lang="en-US" sz="3600" kern="1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năm 2022</a:t>
            </a:r>
            <a:endParaRPr lang="en-US" sz="36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10896600" cy="6400800"/>
          </a:xfrm>
        </p:spPr>
        <p:txBody>
          <a:bodyPr>
            <a:noAutofit/>
          </a:bodyPr>
          <a:lstStyle/>
          <a:p>
            <a:pPr algn="just">
              <a:buNone/>
            </a:pPr>
            <a:r>
              <a:rPr lang="en-US" altLang="vi-VN" sz="2000" b="1" u="sng" dirty="0" err="1" smtClean="0">
                <a:solidFill>
                  <a:srgbClr val="FF0000"/>
                </a:solidFill>
                <a:latin typeface="Times New Roman" panose="02020603050405020304" pitchFamily="18" charset="0"/>
                <a:cs typeface="Times New Roman" panose="02020603050405020304" pitchFamily="18" charset="0"/>
              </a:rPr>
              <a:t>Đề</a:t>
            </a:r>
            <a:r>
              <a:rPr lang="en-US" altLang="vi-VN" sz="2000" b="1" u="sng" dirty="0" smtClean="0">
                <a:solidFill>
                  <a:srgbClr val="FF0000"/>
                </a:solidFill>
                <a:latin typeface="Times New Roman" panose="02020603050405020304" pitchFamily="18" charset="0"/>
                <a:cs typeface="Times New Roman" panose="02020603050405020304" pitchFamily="18" charset="0"/>
              </a:rPr>
              <a:t> 1</a:t>
            </a:r>
            <a:r>
              <a:rPr lang="en-US" altLang="vi-VN" sz="2000" b="1" dirty="0" smtClean="0">
                <a:solidFill>
                  <a:srgbClr val="FF0000"/>
                </a:solidFill>
                <a:latin typeface="Times New Roman" panose="02020603050405020304" pitchFamily="18" charset="0"/>
                <a:cs typeface="Times New Roman" panose="02020603050405020304" pitchFamily="18" charset="0"/>
              </a:rPr>
              <a:t>:</a:t>
            </a:r>
            <a:r>
              <a:rPr lang="en-US" altLang="vi-VN" sz="2000" b="1" dirty="0" smtClean="0">
                <a:solidFill>
                  <a:srgbClr val="FF0066"/>
                </a:solidFill>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Kể</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một</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câu</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chuyện</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em</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đã</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được</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nghe</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hoặc</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được</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đọc</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về</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một</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người</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có</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tấm</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lòng</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nhân</a:t>
            </a:r>
            <a:r>
              <a:rPr lang="en-US" altLang="vi-VN" sz="2000" b="1" dirty="0" smtClean="0">
                <a:latin typeface="Times New Roman" panose="02020603050405020304" pitchFamily="18" charset="0"/>
                <a:cs typeface="Times New Roman" panose="02020603050405020304" pitchFamily="18" charset="0"/>
              </a:rPr>
              <a:t> </a:t>
            </a:r>
            <a:r>
              <a:rPr lang="en-US" altLang="vi-VN" sz="2000" b="1" dirty="0" err="1" smtClean="0">
                <a:latin typeface="Times New Roman" panose="02020603050405020304" pitchFamily="18" charset="0"/>
                <a:cs typeface="Times New Roman" panose="02020603050405020304" pitchFamily="18" charset="0"/>
              </a:rPr>
              <a:t>hậu</a:t>
            </a:r>
            <a:endParaRPr lang="en-US" altLang="vi-VN" sz="2000" b="1" dirty="0" smtClean="0">
              <a:latin typeface="Times New Roman" panose="02020603050405020304" pitchFamily="18" charset="0"/>
              <a:cs typeface="Times New Roman" panose="02020603050405020304" pitchFamily="18" charset="0"/>
            </a:endParaRPr>
          </a:p>
          <a:p>
            <a:pPr>
              <a:buNone/>
            </a:pPr>
            <a:r>
              <a:rPr lang="en-US" sz="1800" dirty="0" smtClean="0"/>
              <a:t>		</a:t>
            </a:r>
            <a:r>
              <a:rPr lang="vi-VN" sz="1800" dirty="0" smtClean="0">
                <a:latin typeface="Arial" pitchFamily="34" charset="0"/>
                <a:cs typeface="Arial" pitchFamily="34" charset="0"/>
              </a:rPr>
              <a:t>Ngày xửa ngày xưa, ở làng nọ có một bà lão rất nghèo. Bà sống một mình, không có con cái nương tựa. Hằng ngày bà phải ra</a:t>
            </a:r>
            <a:r>
              <a:rPr lang="en-US" sz="1800" dirty="0" smtClean="0">
                <a:latin typeface="Arial" pitchFamily="34" charset="0"/>
                <a:cs typeface="Arial" pitchFamily="34" charset="0"/>
              </a:rPr>
              <a:t> </a:t>
            </a:r>
            <a:r>
              <a:rPr lang="vi-VN" sz="1800" dirty="0" smtClean="0">
                <a:latin typeface="Arial" pitchFamily="34" charset="0"/>
                <a:cs typeface="Arial" pitchFamily="34" charset="0"/>
              </a:rPr>
              <a:t>đồng để mò cua bắt ốc kiếm tiền sinh sống. Tuy đã già nhưng trông bà còn rất khoẻ.</a:t>
            </a:r>
          </a:p>
          <a:p>
            <a:pPr>
              <a:buNone/>
            </a:pPr>
            <a:r>
              <a:rPr lang="en-US" sz="1800" dirty="0" smtClean="0">
                <a:latin typeface="Arial" pitchFamily="34" charset="0"/>
                <a:cs typeface="Arial" pitchFamily="34" charset="0"/>
              </a:rPr>
              <a:t>		</a:t>
            </a:r>
            <a:r>
              <a:rPr lang="vi-VN" sz="1800" dirty="0" smtClean="0">
                <a:latin typeface="Arial" pitchFamily="34" charset="0"/>
                <a:cs typeface="Arial" pitchFamily="34" charset="0"/>
              </a:rPr>
              <a:t>Một hôm, bà lão đi ra đồng và bắt được một con ốc xinh xắn. Con ốc trông rất lạ, không giống với các con ốc khác, vỏ ốc có màu xanh biếc. Thấy con ốc đẹp, bà lão động lòng thương. Bà quyết định không bán mà đem thả vào chum nước. Từ hôm đó, ngày nào bà đi làm về cũng thấy nhiều chuyện khác lạ. Nhà cửa sạch sẽ, ngăn nắp. Trong bếp, cơm nước đã nấu sẵn. Lợn trong chuồng, con nào con nấy đều được ăn no nê. Ngoài vườn, cỏ được dọn sạch, cây cối được tưới nước tươi tốt. Bà lão ngạc nhiên lắm. Thế rồi bà quyết định sẽ rình xem sự việc thế nào.Hôm ấy, bà lão vẫn ra đồng như thường lệ. Nhưng đến giữa buổi thì bà quay về. Bà nấp sau cánh cửa để xem điều kì lạ từ đâu mà có. Bỗng nhiên, bà nhìn thấy từ trong chum nước một nàng tiên tuyệt đẹp bước ra. Khuôn mặt nàng tròn trĩnh, trắng và dịu dàng như ánh trăng rằm.Trong bộ váy màu xanh biếc, nàng đi lại thật nhẹ nhàng và uyển chuyển. Đôi bàn tay búp măng làm mọi việc nhanh thoăn thoắt: quét nhà, quét sân, nhổ cỏ... Như hiểu ra mọi chuyện, bà lão rón rén đến gần chum nước, đập vỡ vỏ ốc. Bà chạy đến ôm chầm lấy nàng tiên và nói:</a:t>
            </a:r>
          </a:p>
          <a:p>
            <a:pPr>
              <a:buNone/>
            </a:pPr>
            <a:r>
              <a:rPr lang="en-US" sz="1800" dirty="0" smtClean="0">
                <a:latin typeface="Arial" pitchFamily="34" charset="0"/>
                <a:cs typeface="Arial" pitchFamily="34" charset="0"/>
              </a:rPr>
              <a:t>		</a:t>
            </a:r>
            <a:r>
              <a:rPr lang="vi-VN" sz="1800" dirty="0" smtClean="0">
                <a:latin typeface="Arial" pitchFamily="34" charset="0"/>
                <a:cs typeface="Arial" pitchFamily="34" charset="0"/>
              </a:rPr>
              <a:t>- Cảm ơn con! Con đến giúp già đấy ư! Con hãy ở lại đây với già nhé!</a:t>
            </a:r>
          </a:p>
          <a:p>
            <a:pPr>
              <a:buNone/>
            </a:pPr>
            <a:r>
              <a:rPr lang="en-US" sz="1800" dirty="0" smtClean="0">
                <a:latin typeface="Arial" pitchFamily="34" charset="0"/>
                <a:cs typeface="Arial" pitchFamily="34" charset="0"/>
              </a:rPr>
              <a:t>        </a:t>
            </a:r>
            <a:r>
              <a:rPr lang="vi-VN" sz="1800" dirty="0" smtClean="0">
                <a:latin typeface="Arial" pitchFamily="34" charset="0"/>
                <a:cs typeface="Arial" pitchFamily="34" charset="0"/>
              </a:rPr>
              <a:t>Nàng tiên xúc động nói:</a:t>
            </a:r>
          </a:p>
          <a:p>
            <a:pPr lvl="1">
              <a:buNone/>
            </a:pPr>
            <a:r>
              <a:rPr lang="en-US" sz="1800" dirty="0" smtClean="0">
                <a:latin typeface="Arial" pitchFamily="34" charset="0"/>
                <a:cs typeface="Arial" pitchFamily="34" charset="0"/>
              </a:rPr>
              <a:t>		</a:t>
            </a:r>
            <a:r>
              <a:rPr lang="vi-VN" sz="1800" dirty="0" smtClean="0">
                <a:latin typeface="Arial" pitchFamily="34" charset="0"/>
                <a:cs typeface="Arial" pitchFamily="34" charset="0"/>
              </a:rPr>
              <a:t>- Thưa mẹ! Con phải cảm ơn công cứu mạng của mẹ mới đúng.</a:t>
            </a:r>
          </a:p>
          <a:p>
            <a:pPr>
              <a:buNone/>
            </a:pPr>
            <a:r>
              <a:rPr lang="en-US" sz="1800" dirty="0" smtClean="0">
                <a:latin typeface="Arial" pitchFamily="34" charset="0"/>
                <a:cs typeface="Arial" pitchFamily="34" charset="0"/>
              </a:rPr>
              <a:t>		</a:t>
            </a:r>
            <a:r>
              <a:rPr lang="vi-VN" sz="1800" dirty="0" smtClean="0">
                <a:latin typeface="Arial" pitchFamily="34" charset="0"/>
                <a:cs typeface="Arial" pitchFamily="34" charset="0"/>
              </a:rPr>
              <a:t>Và từ đó đến nay, bà sống hạnh phúc với cô con gái xinh đẹp và ngoan ngoãn của mình. Đúng là trời thương người. Bà lão ăn ở hiền lành nhân đức nên đã được hạnh phúc.</a:t>
            </a:r>
            <a:endParaRPr lang="vi-VN" sz="1800" dirty="0">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10744200" cy="5638800"/>
          </a:xfrm>
        </p:spPr>
        <p:txBody>
          <a:bodyPr>
            <a:normAutofit fontScale="40000" lnSpcReduction="20000"/>
          </a:bodyPr>
          <a:lstStyle/>
          <a:p>
            <a:pPr>
              <a:buNone/>
            </a:pPr>
            <a:r>
              <a:rPr lang="en-US" altLang="vi-VN" sz="5500" b="1" u="sng" dirty="0" err="1" smtClean="0">
                <a:solidFill>
                  <a:srgbClr val="FF0000"/>
                </a:solidFill>
                <a:latin typeface="Times New Roman" panose="02020603050405020304" pitchFamily="18" charset="0"/>
                <a:cs typeface="Times New Roman" panose="02020603050405020304" pitchFamily="18" charset="0"/>
              </a:rPr>
              <a:t>Đề</a:t>
            </a:r>
            <a:r>
              <a:rPr lang="en-US" altLang="vi-VN" sz="5500" b="1" u="sng" dirty="0" smtClean="0">
                <a:solidFill>
                  <a:srgbClr val="FF0000"/>
                </a:solidFill>
                <a:latin typeface="Times New Roman" panose="02020603050405020304" pitchFamily="18" charset="0"/>
                <a:cs typeface="Times New Roman" panose="02020603050405020304" pitchFamily="18" charset="0"/>
              </a:rPr>
              <a:t> 2</a:t>
            </a:r>
            <a:r>
              <a:rPr lang="en-US" altLang="vi-VN" sz="5500" b="1" dirty="0" smtClean="0">
                <a:solidFill>
                  <a:srgbClr val="FF0000"/>
                </a:solidFill>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Kể</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lại</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câu</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chuyện</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Nỗi</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dằn</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vặt</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của</a:t>
            </a:r>
            <a:r>
              <a:rPr lang="en-US" altLang="vi-VN" sz="5500" b="1" dirty="0" smtClean="0">
                <a:latin typeface="Times New Roman" panose="02020603050405020304" pitchFamily="18" charset="0"/>
                <a:cs typeface="Times New Roman" panose="02020603050405020304" pitchFamily="18" charset="0"/>
              </a:rPr>
              <a:t> An-</a:t>
            </a:r>
            <a:r>
              <a:rPr lang="en-US" altLang="vi-VN" sz="5500" b="1" dirty="0" err="1" smtClean="0">
                <a:latin typeface="Times New Roman" panose="02020603050405020304" pitchFamily="18" charset="0"/>
                <a:cs typeface="Times New Roman" panose="02020603050405020304" pitchFamily="18" charset="0"/>
              </a:rPr>
              <a:t>đrây</a:t>
            </a:r>
            <a:r>
              <a:rPr lang="en-US" altLang="vi-VN" sz="5500" b="1" dirty="0" smtClean="0">
                <a:latin typeface="Times New Roman" panose="02020603050405020304" pitchFamily="18" charset="0"/>
                <a:cs typeface="Times New Roman" panose="02020603050405020304" pitchFamily="18" charset="0"/>
              </a:rPr>
              <a:t>-ca </a:t>
            </a:r>
            <a:r>
              <a:rPr lang="en-US" altLang="vi-VN" sz="5500" b="1" dirty="0" err="1" smtClean="0">
                <a:latin typeface="Times New Roman" panose="02020603050405020304" pitchFamily="18" charset="0"/>
                <a:cs typeface="Times New Roman" panose="02020603050405020304" pitchFamily="18" charset="0"/>
              </a:rPr>
              <a:t>bằng</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lời</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của</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cậu</a:t>
            </a:r>
            <a:r>
              <a:rPr lang="en-US" altLang="vi-VN" sz="5500" b="1" dirty="0" smtClean="0">
                <a:latin typeface="Times New Roman" panose="02020603050405020304" pitchFamily="18" charset="0"/>
                <a:cs typeface="Times New Roman" panose="02020603050405020304" pitchFamily="18" charset="0"/>
              </a:rPr>
              <a:t> </a:t>
            </a:r>
            <a:r>
              <a:rPr lang="en-US" altLang="vi-VN" sz="5500" b="1" dirty="0" err="1" smtClean="0">
                <a:latin typeface="Times New Roman" panose="02020603050405020304" pitchFamily="18" charset="0"/>
                <a:cs typeface="Times New Roman" panose="02020603050405020304" pitchFamily="18" charset="0"/>
              </a:rPr>
              <a:t>bé</a:t>
            </a:r>
            <a:r>
              <a:rPr lang="en-US" altLang="vi-VN" sz="5500" b="1" dirty="0" smtClean="0">
                <a:latin typeface="Times New Roman" panose="02020603050405020304" pitchFamily="18" charset="0"/>
                <a:cs typeface="Times New Roman" panose="02020603050405020304" pitchFamily="18" charset="0"/>
              </a:rPr>
              <a:t> An-</a:t>
            </a:r>
            <a:r>
              <a:rPr lang="en-US" altLang="vi-VN" sz="5500" b="1" dirty="0" err="1" smtClean="0">
                <a:latin typeface="Times New Roman" panose="02020603050405020304" pitchFamily="18" charset="0"/>
                <a:cs typeface="Times New Roman" panose="02020603050405020304" pitchFamily="18" charset="0"/>
              </a:rPr>
              <a:t>đrây</a:t>
            </a:r>
            <a:r>
              <a:rPr lang="en-US" altLang="vi-VN" sz="5500" b="1" dirty="0" smtClean="0">
                <a:latin typeface="Times New Roman" panose="02020603050405020304" pitchFamily="18" charset="0"/>
                <a:cs typeface="Times New Roman" panose="02020603050405020304" pitchFamily="18" charset="0"/>
              </a:rPr>
              <a:t>-ca</a:t>
            </a:r>
            <a:endParaRPr lang="en-US" sz="5500" b="1" dirty="0" smtClean="0"/>
          </a:p>
          <a:p>
            <a:pPr>
              <a:buNone/>
            </a:pPr>
            <a:r>
              <a:rPr lang="en-US" sz="3200" dirty="0" smtClean="0"/>
              <a:t>                     </a:t>
            </a:r>
          </a:p>
          <a:p>
            <a:pPr>
              <a:buNone/>
            </a:pPr>
            <a:r>
              <a:rPr lang="en-US" sz="3200" dirty="0" smtClean="0"/>
              <a:t>		</a:t>
            </a:r>
            <a:r>
              <a:rPr lang="vi-VN" sz="5000" dirty="0" smtClean="0">
                <a:latin typeface="Arial" pitchFamily="34" charset="0"/>
                <a:cs typeface="Arial" pitchFamily="34" charset="0"/>
              </a:rPr>
              <a:t>Các bạn có bao giờ có một nỗi niềm suy tư buồn bã không? Tôi thì có đấy. Đó là câu chuyện buồn nhất cuộc đời tôi từ thời thơ ấu, chuyện ấy dằn vặt tôi đến mãi bây giờ.</a:t>
            </a: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Năm ấy tôi lên chín tuổi, sống với mẹ và ông. Ông tôi đã chín mươi sáu tuổi rồi nên rất yếu. Một buổi chiều, ông gọi mẹ tôi:</a:t>
            </a: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 Bố khó thở lắm!</a:t>
            </a: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Mẹ liền bảo tôi đi mua thuốc. Tôi nhanh nhảu đi ngay. Trên đường chạy đến tiệm thuốc, tôi gặp các bạn đang chơi bóng đá. Khi các bạn rủ tôi chơi bóng, tôi quên mất việc đi mua thuốc của mình. Thế là tôi nhập hội với các bạn. Chơi được một lúc, tôi chợt nhớ lại lời mẹ dặn. Tôi vội chạy đi mua thuốc rồi vội vã chạy về nhà. Vừa vào phòng ông, tôi hoảng hốt thấy mẹ khóc nấc. Ông tôi đã qua đời. “Chỉ vì mình mải chơi bóng, mua thuốc về chậm trễ mà ông mất", tôi òa khóc và kể cho mẹ nghe việc tôi chơi bóng. Mẹ an ủi tôi:</a:t>
            </a: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 Không, con không có lỗi. Chẳng thuốc nào cứu nổi ông con đâu. Ông đã mất từ lúc con vừa ra khỏi nhà. </a:t>
            </a:r>
            <a:endParaRPr lang="en-US" sz="5000" dirty="0" smtClean="0">
              <a:latin typeface="Arial" pitchFamily="34" charset="0"/>
              <a:cs typeface="Arial" pitchFamily="34" charset="0"/>
            </a:endParaRP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Nhưng tôi không nghĩ vậy. Tôi hối hận quá. Giá như tôi đừng mải chơi bóng, mua thuốc về kịp thì ông tôi vẫn còn sống thêm được ít năm nữa. Đêm đó, tôi ngồi dưới gốc cây táo do ông trồng khóc nức nở khôn nguôi.</a:t>
            </a:r>
          </a:p>
          <a:p>
            <a:pPr>
              <a:buNone/>
            </a:pPr>
            <a:r>
              <a:rPr lang="en-US" sz="5000" dirty="0" smtClean="0">
                <a:latin typeface="Arial" pitchFamily="34" charset="0"/>
                <a:cs typeface="Arial" pitchFamily="34" charset="0"/>
              </a:rPr>
              <a:t>		</a:t>
            </a:r>
            <a:r>
              <a:rPr lang="vi-VN" sz="5000" dirty="0" smtClean="0">
                <a:latin typeface="Arial" pitchFamily="34" charset="0"/>
                <a:cs typeface="Arial" pitchFamily="34" charset="0"/>
              </a:rPr>
              <a:t>Nỗi buồn của tôi là một kinh nghiệm đau xót. Sau một thời gian dài, việc gì cũng nguôi ngoai nhưng mỗi khi chợt nhớ, tôi vẫn nghe đau nhói trong tim. Các bạn chớ ham chơi như tôi mà để xảy ra điều đáng tiếc nhé!</a:t>
            </a:r>
          </a:p>
          <a:p>
            <a:endParaRPr lang="en-US" sz="4200" dirty="0">
              <a:latin typeface="Arial" pitchFamily="34" charset="0"/>
              <a:cs typeface="Arial" pitchFamily="34" charset="0"/>
            </a:endParaRPr>
          </a:p>
        </p:txBody>
      </p:sp>
    </p:spTree>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10744200" cy="6172200"/>
          </a:xfrm>
        </p:spPr>
        <p:txBody>
          <a:bodyPr>
            <a:normAutofit fontScale="47500" lnSpcReduction="20000"/>
          </a:bodyPr>
          <a:lstStyle/>
          <a:p>
            <a:endParaRPr lang="en-US" altLang="vi-VN" sz="2400" dirty="0" smtClean="0">
              <a:latin typeface="Times New Roman" panose="02020603050405020304" pitchFamily="18" charset="0"/>
              <a:cs typeface="Times New Roman" panose="02020603050405020304" pitchFamily="18" charset="0"/>
            </a:endParaRPr>
          </a:p>
          <a:p>
            <a:pPr>
              <a:buNone/>
            </a:pPr>
            <a:r>
              <a:rPr lang="en-US" sz="2900" dirty="0" smtClean="0">
                <a:latin typeface="Arial" pitchFamily="34" charset="0"/>
                <a:cs typeface="Arial" pitchFamily="34" charset="0"/>
              </a:rPr>
              <a:t>		</a:t>
            </a:r>
            <a:r>
              <a:rPr lang="vi-VN" sz="4200" dirty="0" smtClean="0">
                <a:latin typeface="Arial" pitchFamily="34" charset="0"/>
                <a:cs typeface="Arial" pitchFamily="34" charset="0"/>
              </a:rPr>
              <a:t>Tôi là một chủ tàu người Pháp, đã từng phải bán tàu cho Bạch Thái Bưởi. Mặc dù tôi rất buồn vì bị thua lỗ nhưng dẫu sao tôi cũng phải kính phục Bạch Thái Bưởi vì ông đã cho tôi bài học quý giá trong kinh doanh.</a:t>
            </a:r>
          </a:p>
          <a:p>
            <a:pPr>
              <a:buNone/>
            </a:pPr>
            <a:r>
              <a:rPr lang="en-US" sz="4200" dirty="0" smtClean="0">
                <a:latin typeface="Arial" pitchFamily="34" charset="0"/>
                <a:cs typeface="Arial" pitchFamily="34" charset="0"/>
              </a:rPr>
              <a:t>		</a:t>
            </a:r>
            <a:r>
              <a:rPr lang="vi-VN" sz="4200" dirty="0" smtClean="0">
                <a:latin typeface="Arial" pitchFamily="34" charset="0"/>
                <a:cs typeface="Arial" pitchFamily="34" charset="0"/>
              </a:rPr>
              <a:t>Tôi nghe mọi người kể rằng Bạch Thái Bưởi mồ côi cha từ nhỏ, phải theo mẹ gánh hàng rong kiếm sống qua ngày. Vì ngoan ngoãn, chăm chỉ lại khôi ngô, tuấn tú nên ông được nhà họ Bạch nhận về làm con nuôi và cho ăn học. Ông làm thư kí cho một hãng buôn vào năm 21 tuổi. Sau đó ông phải trải qua đủ nghề: buôn gỗ, buôn ngô, lập nhà in, khai thác mỏ,... Nhiều lúc việc buôn bán thua lỗ đến trắng tay nhưng ông vẫn không nản chí.</a:t>
            </a:r>
          </a:p>
          <a:p>
            <a:pPr>
              <a:buNone/>
            </a:pPr>
            <a:r>
              <a:rPr lang="en-US" sz="4200" dirty="0" smtClean="0">
                <a:latin typeface="Arial" pitchFamily="34" charset="0"/>
                <a:cs typeface="Arial" pitchFamily="34" charset="0"/>
              </a:rPr>
              <a:t>		</a:t>
            </a:r>
            <a:r>
              <a:rPr lang="vi-VN" sz="4200" dirty="0" smtClean="0">
                <a:latin typeface="Arial" pitchFamily="34" charset="0"/>
                <a:cs typeface="Arial" pitchFamily="34" charset="0"/>
              </a:rPr>
              <a:t>Giữa lúc người Hoa độc chiếm các đường sông miền Bắc, Bạch Thái Bưởi đã quyết định lập công ty vận tải đường thuỷ. Lúc đầu mọi người ai cũng coi thường. Nhưng ông đã có nhiều cách phát huy thế mạnh của mình. Đó là những thế mạnh mà chúng tôi không có: cho người đi diễn thuyết, dán biểu ngữ “người ta thì đi tàu ta” ở khắp các bến sông, treo ống quyên góp để tiếp sức cho các chủ tàu... Khách đi tàu của ông ngày một đông. Vì thế, nhiều chủ tàu người Pháp người Hoa đành phải bán lại tàu cho Bạch Thái Bưởi, cả xưởng sửa chữa tàu cũng về tay ông. Ông thuê các kĩ sư giỏi người Việt trông nom công xưởng... Ba mươi chiếc tàu lớn nhỏ của ông mang những cái tên lịch sử như: Lạc Long, Hồng Bàng, Trưng Trắc, Trưng Nhị,... tung hoành khắp các con sông miền Bắc.</a:t>
            </a:r>
          </a:p>
          <a:p>
            <a:pPr>
              <a:buNone/>
            </a:pPr>
            <a:r>
              <a:rPr lang="en-US" sz="4200" dirty="0" smtClean="0">
                <a:latin typeface="Arial" pitchFamily="34" charset="0"/>
                <a:cs typeface="Arial" pitchFamily="34" charset="0"/>
              </a:rPr>
              <a:t>		</a:t>
            </a:r>
            <a:r>
              <a:rPr lang="vi-VN" sz="4200" dirty="0" smtClean="0">
                <a:latin typeface="Arial" pitchFamily="34" charset="0"/>
                <a:cs typeface="Arial" pitchFamily="34" charset="0"/>
              </a:rPr>
              <a:t>Câu chuyện về “Vua tàu thuỷ” Bạch Thái Bưởi là như thế. Từ một cậu bé nghèo khổ, sau mười năm gian khổ lập nghiệp, ông đã trở thành anh hùng trên mặt trận kinh tế. Nghị lực phấn đấu, lòng yêu nước và tài năng kinh doanh của ông đã đưa ông tới thành công. Đó là những điều mà tôi vô cùng kính phục ông.</a:t>
            </a:r>
          </a:p>
          <a:p>
            <a:endParaRPr lang="en-US" dirty="0"/>
          </a:p>
        </p:txBody>
      </p:sp>
      <p:sp>
        <p:nvSpPr>
          <p:cNvPr id="2" name="Rectangle 1"/>
          <p:cNvSpPr/>
          <p:nvPr/>
        </p:nvSpPr>
        <p:spPr>
          <a:xfrm>
            <a:off x="210239" y="228600"/>
            <a:ext cx="10820400" cy="369332"/>
          </a:xfrm>
          <a:prstGeom prst="rect">
            <a:avLst/>
          </a:prstGeom>
        </p:spPr>
        <p:txBody>
          <a:bodyPr wrap="square">
            <a:spAutoFit/>
          </a:bodyPr>
          <a:lstStyle/>
          <a:p>
            <a:r>
              <a:rPr lang="en-US" altLang="vi-VN" b="1" u="sng" dirty="0" err="1">
                <a:solidFill>
                  <a:srgbClr val="FF0000"/>
                </a:solidFill>
                <a:latin typeface="Times New Roman" panose="02020603050405020304" pitchFamily="18" charset="0"/>
                <a:cs typeface="Times New Roman" panose="02020603050405020304" pitchFamily="18" charset="0"/>
              </a:rPr>
              <a:t>Đề</a:t>
            </a:r>
            <a:r>
              <a:rPr lang="en-US" altLang="vi-VN" b="1" u="sng" dirty="0">
                <a:solidFill>
                  <a:srgbClr val="FF0000"/>
                </a:solidFill>
                <a:latin typeface="Times New Roman" panose="02020603050405020304" pitchFamily="18" charset="0"/>
                <a:cs typeface="Times New Roman" panose="02020603050405020304" pitchFamily="18" charset="0"/>
              </a:rPr>
              <a:t> 3</a:t>
            </a:r>
            <a:r>
              <a:rPr lang="en-US" altLang="vi-VN" b="1" dirty="0">
                <a:solidFill>
                  <a:srgbClr val="FF0000"/>
                </a:solidFill>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Kể</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lại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câu</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chuyện</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Vua</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tàu</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thủy</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Bạch</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Thái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Bưởi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bằng</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lời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của</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một</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chủ</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tàu</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người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Pháp</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hoặc</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người</a:t>
            </a:r>
            <a:r>
              <a:rPr lang="en-US" altLang="vi-VN" b="1" dirty="0">
                <a:latin typeface="Times New Roman" panose="02020603050405020304" pitchFamily="18" charset="0"/>
                <a:cs typeface="Times New Roman" panose="02020603050405020304" pitchFamily="18" charset="0"/>
              </a:rPr>
              <a:t> </a:t>
            </a:r>
            <a:r>
              <a:rPr lang="en-US" altLang="vi-VN" b="1" dirty="0" err="1">
                <a:latin typeface="Times New Roman" panose="02020603050405020304" pitchFamily="18" charset="0"/>
                <a:cs typeface="Times New Roman" panose="02020603050405020304" pitchFamily="18" charset="0"/>
              </a:rPr>
              <a:t>Hoa</a:t>
            </a:r>
            <a:r>
              <a:rPr lang="en-US" altLang="vi-VN" b="1" dirty="0">
                <a:latin typeface="Times New Roman" panose="02020603050405020304" pitchFamily="18" charset="0"/>
                <a:cs typeface="Times New Roman" panose="02020603050405020304" pitchFamily="18" charset="0"/>
              </a:rPr>
              <a:t> </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2133600" y="2209800"/>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a:r>
              <a:rPr lang="en-US" altLang="en-US" sz="4000" b="1" dirty="0" err="1" smtClean="0">
                <a:solidFill>
                  <a:srgbClr val="FF0000"/>
                </a:solidFill>
                <a:latin typeface="Times New Roman" panose="02020603050405020304" pitchFamily="18" charset="0"/>
                <a:cs typeface="Times New Roman" panose="02020603050405020304" pitchFamily="18" charset="0"/>
              </a:rPr>
              <a:t>Làm</a:t>
            </a:r>
            <a:r>
              <a:rPr lang="en-US" altLang="en-US" sz="4000" b="1" dirty="0" smtClean="0">
                <a:solidFill>
                  <a:srgbClr val="FF0000"/>
                </a:solidFill>
                <a:latin typeface="Times New Roman" panose="02020603050405020304" pitchFamily="18" charset="0"/>
                <a:cs typeface="Times New Roman" panose="02020603050405020304" pitchFamily="18" charset="0"/>
              </a:rPr>
              <a:t> </a:t>
            </a:r>
            <a:r>
              <a:rPr lang="en-US" altLang="en-US" sz="4000" b="1" dirty="0" err="1" smtClean="0">
                <a:solidFill>
                  <a:srgbClr val="FF0000"/>
                </a:solidFill>
                <a:latin typeface="Times New Roman" panose="02020603050405020304" pitchFamily="18" charset="0"/>
                <a:cs typeface="Times New Roman" panose="02020603050405020304" pitchFamily="18" charset="0"/>
              </a:rPr>
              <a:t>bài</a:t>
            </a:r>
            <a:r>
              <a:rPr lang="en-US" altLang="en-US" sz="4000" b="1" dirty="0" smtClean="0">
                <a:solidFill>
                  <a:srgbClr val="FF0000"/>
                </a:solidFill>
                <a:latin typeface="Times New Roman" panose="02020603050405020304" pitchFamily="18" charset="0"/>
                <a:cs typeface="Times New Roman" panose="02020603050405020304" pitchFamily="18" charset="0"/>
              </a:rPr>
              <a:t> </a:t>
            </a:r>
            <a:r>
              <a:rPr lang="en-US" altLang="en-US" sz="4000" b="1" dirty="0" err="1" smtClean="0">
                <a:solidFill>
                  <a:srgbClr val="FF0000"/>
                </a:solidFill>
                <a:latin typeface="Times New Roman" panose="02020603050405020304" pitchFamily="18" charset="0"/>
                <a:cs typeface="Times New Roman" panose="02020603050405020304" pitchFamily="18" charset="0"/>
              </a:rPr>
              <a:t>vào</a:t>
            </a:r>
            <a:r>
              <a:rPr lang="en-US" altLang="en-US" sz="4000" b="1" dirty="0" smtClean="0">
                <a:solidFill>
                  <a:srgbClr val="FF0000"/>
                </a:solidFill>
                <a:latin typeface="Times New Roman" panose="02020603050405020304" pitchFamily="18" charset="0"/>
                <a:cs typeface="Times New Roman" panose="02020603050405020304" pitchFamily="18" charset="0"/>
              </a:rPr>
              <a:t> </a:t>
            </a:r>
            <a:r>
              <a:rPr lang="en-US" altLang="en-US" sz="4000" b="1" dirty="0" err="1">
                <a:solidFill>
                  <a:srgbClr val="FF0000"/>
                </a:solidFill>
                <a:latin typeface="Times New Roman" panose="02020603050405020304" pitchFamily="18" charset="0"/>
                <a:cs typeface="Times New Roman" panose="02020603050405020304" pitchFamily="18" charset="0"/>
              </a:rPr>
              <a:t>vở</a:t>
            </a:r>
            <a:r>
              <a:rPr lang="en-US" altLang="en-US" sz="4000" b="1" dirty="0">
                <a:solidFill>
                  <a:srgbClr val="FF0000"/>
                </a:solidFill>
                <a:latin typeface="Times New Roman" panose="02020603050405020304" pitchFamily="18" charset="0"/>
                <a:cs typeface="Times New Roman" panose="02020603050405020304" pitchFamily="18" charset="0"/>
              </a:rPr>
              <a:t> </a:t>
            </a:r>
            <a:r>
              <a:rPr lang="en-US" altLang="en-US" sz="4000" b="1" dirty="0" err="1" smtClean="0">
                <a:solidFill>
                  <a:srgbClr val="FF0000"/>
                </a:solidFill>
                <a:latin typeface="Times New Roman" panose="02020603050405020304" pitchFamily="18" charset="0"/>
                <a:cs typeface="Times New Roman" panose="02020603050405020304" pitchFamily="18" charset="0"/>
              </a:rPr>
              <a:t>Tiếng</a:t>
            </a:r>
            <a:r>
              <a:rPr lang="en-US" altLang="en-US" sz="4000" b="1" dirty="0" smtClean="0">
                <a:solidFill>
                  <a:srgbClr val="FF0000"/>
                </a:solidFill>
                <a:latin typeface="Times New Roman" panose="02020603050405020304" pitchFamily="18" charset="0"/>
                <a:cs typeface="Times New Roman" panose="02020603050405020304" pitchFamily="18" charset="0"/>
              </a:rPr>
              <a:t> </a:t>
            </a:r>
            <a:r>
              <a:rPr lang="en-US" altLang="en-US" sz="4000" b="1" dirty="0" err="1" smtClean="0">
                <a:solidFill>
                  <a:srgbClr val="FF0000"/>
                </a:solidFill>
                <a:latin typeface="Times New Roman" panose="02020603050405020304" pitchFamily="18" charset="0"/>
                <a:cs typeface="Times New Roman" panose="02020603050405020304" pitchFamily="18" charset="0"/>
              </a:rPr>
              <a:t>việt</a:t>
            </a:r>
            <a:r>
              <a:rPr lang="en-US" altLang="en-US" sz="4000" b="1" dirty="0" smtClean="0">
                <a:solidFill>
                  <a:srgbClr val="FF0000"/>
                </a:solidFill>
                <a:latin typeface="Times New Roman" panose="02020603050405020304" pitchFamily="18" charset="0"/>
                <a:cs typeface="Times New Roman" panose="02020603050405020304" pitchFamily="18" charset="0"/>
              </a:rPr>
              <a:t> </a:t>
            </a:r>
            <a:endParaRPr lang="vi-VN" altLang="en-US" sz="4000" b="1" dirty="0">
              <a:solidFill>
                <a:srgbClr val="FF0000"/>
              </a:solidFill>
              <a:latin typeface="Times New Roman" panose="02020603050405020304" pitchFamily="18" charset="0"/>
              <a:cs typeface="Times New Roman" panose="02020603050405020304" pitchFamily="18" charset="0"/>
            </a:endParaRPr>
          </a:p>
        </p:txBody>
      </p:sp>
      <p:pic>
        <p:nvPicPr>
          <p:cNvPr id="3"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762000"/>
            <a:ext cx="2366962" cy="4558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3526969"/>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18" y="0"/>
            <a:ext cx="12177183" cy="696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557036" y="990603"/>
            <a:ext cx="2958912" cy="933795"/>
          </a:xfrm>
          <a:prstGeom prst="rect">
            <a:avLst/>
          </a:prstGeom>
        </p:spPr>
        <p:txBody>
          <a:bodyPr wrap="none" lIns="71323" tIns="35662" rIns="71323" bIns="35662">
            <a:spAutoFit/>
          </a:bodyPr>
          <a:lstStyle/>
          <a:p>
            <a:pPr algn="ctr">
              <a:defRPr/>
            </a:pPr>
            <a:r>
              <a:rPr lang="en-US" sz="5600" b="1" kern="10" dirty="0">
                <a:ln w="19050">
                  <a:solidFill>
                    <a:srgbClr val="FF6600"/>
                  </a:solidFill>
                  <a:round/>
                  <a:headEnd/>
                  <a:tailEnd/>
                </a:ln>
                <a:solidFill>
                  <a:srgbClr val="FFFF00"/>
                </a:solidFill>
                <a:effectLst>
                  <a:outerShdw dist="35921" dir="2700000" algn="ctr" rotWithShape="0">
                    <a:srgbClr val="990000"/>
                  </a:outerShdw>
                </a:effectLst>
                <a:latin typeface="Times New Roman"/>
                <a:cs typeface="Times New Roman"/>
              </a:rPr>
              <a:t>DẶN DÒ</a:t>
            </a:r>
          </a:p>
        </p:txBody>
      </p:sp>
      <p:sp>
        <p:nvSpPr>
          <p:cNvPr id="5" name="TextBox 4"/>
          <p:cNvSpPr txBox="1"/>
          <p:nvPr/>
        </p:nvSpPr>
        <p:spPr>
          <a:xfrm>
            <a:off x="2070962" y="2286000"/>
            <a:ext cx="8316383" cy="1077218"/>
          </a:xfrm>
          <a:prstGeom prst="rect">
            <a:avLst/>
          </a:prstGeom>
          <a:solidFill>
            <a:schemeClr val="bg2">
              <a:lumMod val="60000"/>
              <a:lumOff val="40000"/>
            </a:schemeClr>
          </a:solidFill>
        </p:spPr>
        <p:style>
          <a:lnRef idx="3">
            <a:schemeClr val="lt1"/>
          </a:lnRef>
          <a:fillRef idx="1">
            <a:schemeClr val="accent2"/>
          </a:fillRef>
          <a:effectRef idx="1">
            <a:schemeClr val="accent2"/>
          </a:effectRef>
          <a:fontRef idx="minor">
            <a:schemeClr val="lt1"/>
          </a:fontRef>
        </p:style>
        <p:txBody>
          <a:bodyPr>
            <a:spAutoFit/>
          </a:bodyPr>
          <a:lstStyle/>
          <a:p>
            <a:pPr algn="ctr">
              <a:defRPr/>
            </a:pPr>
            <a:r>
              <a:rPr lang="en-US" sz="3200" b="1" dirty="0" err="1">
                <a:solidFill>
                  <a:schemeClr val="tx1"/>
                </a:solidFill>
                <a:latin typeface="Times New Roman" pitchFamily="18" charset="0"/>
                <a:cs typeface="Times New Roman" pitchFamily="18" charset="0"/>
              </a:rPr>
              <a:t>Về</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hoàn</a:t>
            </a:r>
            <a:r>
              <a:rPr lang="en-US" sz="3200" b="1" dirty="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thành</a:t>
            </a:r>
            <a:r>
              <a:rPr lang="en-US" sz="3200" b="1" dirty="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bài</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kiểm</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tra</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vào</a:t>
            </a:r>
            <a:r>
              <a:rPr lang="en-US" sz="3200" b="1" dirty="0" smtClean="0">
                <a:solidFill>
                  <a:schemeClr val="tx1"/>
                </a:solidFill>
                <a:latin typeface="Times New Roman" pitchFamily="18" charset="0"/>
                <a:cs typeface="Times New Roman" pitchFamily="18" charset="0"/>
              </a:rPr>
              <a:t> </a:t>
            </a:r>
            <a:r>
              <a:rPr lang="en-US" sz="3200" b="1" dirty="0" err="1">
                <a:solidFill>
                  <a:schemeClr val="tx1"/>
                </a:solidFill>
                <a:latin typeface="Times New Roman" pitchFamily="18" charset="0"/>
                <a:cs typeface="Times New Roman" pitchFamily="18" charset="0"/>
              </a:rPr>
              <a:t>vở</a:t>
            </a:r>
            <a:endParaRPr lang="en-US" sz="3200" b="1" dirty="0">
              <a:solidFill>
                <a:schemeClr val="tx1"/>
              </a:solidFill>
              <a:latin typeface="Times New Roman" pitchFamily="18" charset="0"/>
              <a:cs typeface="Times New Roman" pitchFamily="18" charset="0"/>
            </a:endParaRPr>
          </a:p>
          <a:p>
            <a:pPr algn="ctr">
              <a:defRPr/>
            </a:pPr>
            <a:r>
              <a:rPr lang="en-US" sz="3200" b="1" dirty="0" err="1" smtClean="0">
                <a:solidFill>
                  <a:srgbClr val="0000FF"/>
                </a:solidFill>
                <a:latin typeface="Times New Roman" pitchFamily="18" charset="0"/>
                <a:cs typeface="Times New Roman" pitchFamily="18" charset="0"/>
              </a:rPr>
              <a:t>Tiết</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sau</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Trả</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bài</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văn</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kể</a:t>
            </a:r>
            <a:r>
              <a:rPr lang="en-US" sz="3200" b="1" dirty="0" smtClean="0">
                <a:solidFill>
                  <a:srgbClr val="0000FF"/>
                </a:solidFill>
                <a:latin typeface="Times New Roman" pitchFamily="18" charset="0"/>
                <a:cs typeface="Times New Roman" pitchFamily="18" charset="0"/>
              </a:rPr>
              <a:t> </a:t>
            </a:r>
            <a:r>
              <a:rPr lang="en-US" sz="3200" b="1" dirty="0" err="1" smtClean="0">
                <a:solidFill>
                  <a:srgbClr val="0000FF"/>
                </a:solidFill>
                <a:latin typeface="Times New Roman" pitchFamily="18" charset="0"/>
                <a:cs typeface="Times New Roman" pitchFamily="18" charset="0"/>
              </a:rPr>
              <a:t>chuyện</a:t>
            </a:r>
            <a:endParaRPr lang="en-US" sz="32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28797645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1868</TotalTime>
  <Words>360</Words>
  <Application>Microsoft Office PowerPoint</Application>
  <PresentationFormat>Custom</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THANH HUONG</cp:lastModifiedBy>
  <cp:revision>68</cp:revision>
  <cp:lastPrinted>1601-01-01T00:00:00Z</cp:lastPrinted>
  <dcterms:created xsi:type="dcterms:W3CDTF">1601-01-01T00:00:00Z</dcterms:created>
  <dcterms:modified xsi:type="dcterms:W3CDTF">2022-11-29T07:24:05Z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