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8" r:id="rId4"/>
    <p:sldId id="262" r:id="rId5"/>
    <p:sldId id="269" r:id="rId6"/>
    <p:sldId id="263" r:id="rId7"/>
    <p:sldId id="265" r:id="rId8"/>
    <p:sldId id="266" r:id="rId9"/>
    <p:sldId id="267" r:id="rId10"/>
    <p:sldId id="25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2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orient="horz" pos="4176" userDrawn="1">
          <p15:clr>
            <a:srgbClr val="A4A3A4"/>
          </p15:clr>
        </p15:guide>
        <p15:guide id="4" pos="75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B3000-E744-4638-B9A5-49F32B4FCB7E}" v="794" dt="2023-08-06T12:11:57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320" y="-8"/>
      </p:cViewPr>
      <p:guideLst>
        <p:guide orient="horz" pos="192"/>
        <p:guide orient="horz" pos="4176"/>
        <p:guide pos="192"/>
        <p:guide pos="75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B3ABF-32C1-D877-81CD-BA52BFE7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7E9FDA-7103-8F09-CEB9-7F2F2EF4E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C8BEED-2744-17AA-0F82-12729B88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0DA54-9A32-C687-E25E-FD68020F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3522DB-AEA7-0FA3-67DA-C98B7FA3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B8495-35A2-1E27-629F-3D8FCCA8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E78980-A6C9-EB2D-57CB-95A773955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4F769-1365-C230-128D-600C6E98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D79CD5-F48C-19FE-7D23-AF613D83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F18264-E1C6-770C-970B-7ED3DAD1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0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024AB0-903B-8AEB-11CB-112FB99BE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8F4A7F-0178-A7A3-29B7-4BF8E50E0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91E07D-05E2-1914-E0E5-6AB721CF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53894-11DF-0C37-A190-9DAA10EB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7D4BB-092F-1490-DCB9-3AED4C0C4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469D3-E6C7-56F7-A8A9-FB1DA513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99F95D-3D74-3F69-0FF0-FB46AB932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9E9B90-DAEA-127A-5339-B5E8096B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ACE62-7329-9073-A11B-55253C58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66E302-1316-ACBA-C00B-767EEB1A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1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F79A9-3FF7-738E-C30D-C4AF0316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293B7D-6ECC-D6A3-73D4-293BFFC41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572731-98BC-C223-69CE-DF5499CB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B95788-3931-C250-697E-68A29444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04A7B-1F34-1C3B-AF5C-CB80126D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D92EF-EB04-49F1-0D65-3DE9B86E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7420FC-7EA3-427B-5C19-1AFD16346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34481C-AF62-A3B6-396A-039421D9B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AE251-D88E-E3DF-A359-78A0B0C9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871719-F3F3-D8CD-E8D5-68FE806D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151EF0-E3DE-4B5E-526F-2C0BD7A1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FF0BC-7409-E84A-8CA9-3E950214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1CBCC2-B2D1-A84F-B5C1-019B76A41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A0E57C-40F3-2BCA-8329-CC845FC5A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314A646-D8C8-B499-5090-C1E4A9CF4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BE608A-5C80-4E7D-D734-F062D8C9C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C7D8A8-762F-741E-47ED-3638E9B7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495160-C2B7-2F25-9E70-E8E09DF3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9976B-37CE-1545-9BE8-1322BB98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89D0E-B992-2869-1966-56FEFCB7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BDBE5D-6974-E2D7-F80E-68C041D9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45DC1A-42F4-537F-CD44-62C2E86C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3AF62E-29E7-0497-D6EF-C2A01DE6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4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7BCA-0F18-0350-72E9-1FACD95D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AC32EB-1841-BCC9-C081-7713C417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00820-0CEA-3BD8-057E-4FFC6FF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BA8EB-D994-75C7-EE88-916DEBC8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0FA547-DE58-2EE8-8537-78B94AD49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A9045A-3D06-5C58-D3CF-8AB507E52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D58B5-EAD6-C774-C420-08E70783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05EB48-F052-C49B-5E94-0C64B70D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822351-B65F-AF5B-F748-F89221DE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DA6F3-D175-77E5-BE5D-5F53AAB0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19ADFC-FCC9-25E7-083D-68DB9D49A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A2F0AF-B175-7C81-E3D0-09D6361E2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3AB681-487B-0F67-02DF-68964EDA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9631B9-EE75-3E45-78BC-CF9D1F152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2D2FE7-4170-2106-AF95-DA2D89E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C457BA-67CA-0558-0F85-A4E4FBCB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19" y="280719"/>
            <a:ext cx="10515600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Thứ</a:t>
            </a:r>
            <a:r>
              <a:rPr lang="en-US" dirty="0"/>
              <a:t>    </a:t>
            </a:r>
            <a:r>
              <a:rPr lang="en-US" dirty="0" err="1"/>
              <a:t>ngày</a:t>
            </a:r>
            <a:r>
              <a:rPr lang="en-US" dirty="0"/>
              <a:t>     </a:t>
            </a:r>
            <a:r>
              <a:rPr lang="en-US" dirty="0" err="1"/>
              <a:t>tháng</a:t>
            </a:r>
            <a:r>
              <a:rPr lang="en-US" dirty="0"/>
              <a:t>   </a:t>
            </a:r>
            <a:r>
              <a:rPr lang="en-US" dirty="0" err="1"/>
              <a:t>năm</a:t>
            </a:r>
            <a:r>
              <a:rPr lang="en-US" dirty="0"/>
              <a:t> 202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71B62-FA5B-70E5-EB7D-2E7A72A67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19034-C3D4-4C84-9F6B-9416F781C79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840BA-63D2-3961-678D-0477155D2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A3ED8-C695-10A6-DD19-6B5C61632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8E5EC-E28C-4A8B-957D-21A3479F0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22.jp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22.jp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3.png"/><Relationship Id="rId1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12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22.jp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Hình Nền PowerPoint Về Giao Thông Cực Chất Full 4K Với Hơn 999+  Tùy Chọn - TH Điện Biên Đông">
            <a:extLst>
              <a:ext uri="{FF2B5EF4-FFF2-40B4-BE49-F238E27FC236}">
                <a16:creationId xmlns:a16="http://schemas.microsoft.com/office/drawing/2014/main" xmlns="" id="{854A212F-59A5-57AF-8C3D-ACA5CC92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CH giữa"/>
          <p:cNvSpPr/>
          <p:nvPr/>
        </p:nvSpPr>
        <p:spPr>
          <a:xfrm>
            <a:off x="655938" y="1945622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ÔN TẬP CÁC SỐ ĐẾN 100 000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63137E-0367-C73D-1F3A-C659DFBB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42" y="0"/>
            <a:ext cx="12245283" cy="2883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EE579C-5750-555B-2EF2-BB6D0236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42" y="2883877"/>
            <a:ext cx="6546346" cy="4031653"/>
          </a:xfrm>
          <a:prstGeom prst="rect">
            <a:avLst/>
          </a:prstGeom>
        </p:spPr>
      </p:pic>
      <p:pic>
        <p:nvPicPr>
          <p:cNvPr id="1026" name="Picture 2" descr="Hình ảnh Suy Nghĩ Dấu Chấm Nhân Tố Yếu Tố Miễn Phí PNG , Tư Duy, Nghi Ngờ,  Sách PNG miễn phí tải tập tin PSDComment và Vector">
            <a:extLst>
              <a:ext uri="{FF2B5EF4-FFF2-40B4-BE49-F238E27FC236}">
                <a16:creationId xmlns:a16="http://schemas.microsoft.com/office/drawing/2014/main" xmlns="" id="{05F50AF8-888E-313B-3217-53D7451E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4" y="3429000"/>
            <a:ext cx="3120570" cy="31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30765F20-B475-5224-2562-C437C1122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35649"/>
              </p:ext>
            </p:extLst>
          </p:nvPr>
        </p:nvGraphicFramePr>
        <p:xfrm>
          <a:off x="56245" y="1305603"/>
          <a:ext cx="12135755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9491">
                  <a:extLst>
                    <a:ext uri="{9D8B030D-6E8A-4147-A177-3AD203B41FA5}">
                      <a16:colId xmlns:a16="http://schemas.microsoft.com/office/drawing/2014/main" xmlns="" val="461699939"/>
                    </a:ext>
                  </a:extLst>
                </a:gridCol>
                <a:gridCol w="1377763">
                  <a:extLst>
                    <a:ext uri="{9D8B030D-6E8A-4147-A177-3AD203B41FA5}">
                      <a16:colId xmlns:a16="http://schemas.microsoft.com/office/drawing/2014/main" xmlns="" val="2489730173"/>
                    </a:ext>
                  </a:extLst>
                </a:gridCol>
                <a:gridCol w="1245015">
                  <a:extLst>
                    <a:ext uri="{9D8B030D-6E8A-4147-A177-3AD203B41FA5}">
                      <a16:colId xmlns:a16="http://schemas.microsoft.com/office/drawing/2014/main" xmlns="" val="1456237477"/>
                    </a:ext>
                  </a:extLst>
                </a:gridCol>
                <a:gridCol w="1364343">
                  <a:extLst>
                    <a:ext uri="{9D8B030D-6E8A-4147-A177-3AD203B41FA5}">
                      <a16:colId xmlns:a16="http://schemas.microsoft.com/office/drawing/2014/main" xmlns="" val="2771115231"/>
                    </a:ext>
                  </a:extLst>
                </a:gridCol>
                <a:gridCol w="1204686">
                  <a:extLst>
                    <a:ext uri="{9D8B030D-6E8A-4147-A177-3AD203B41FA5}">
                      <a16:colId xmlns:a16="http://schemas.microsoft.com/office/drawing/2014/main" xmlns="" val="38017477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692242731"/>
                    </a:ext>
                  </a:extLst>
                </a:gridCol>
                <a:gridCol w="4325257">
                  <a:extLst>
                    <a:ext uri="{9D8B030D-6E8A-4147-A177-3AD203B41FA5}">
                      <a16:colId xmlns:a16="http://schemas.microsoft.com/office/drawing/2014/main" xmlns="" val="1995963626"/>
                    </a:ext>
                  </a:extLst>
                </a:gridCol>
              </a:tblGrid>
              <a:tr h="75797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Hàng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chục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nghìn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Hàng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nghìn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Hàng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trăm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Hàng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chục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</a:rPr>
                        <a:t>Hàng đơn vị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77202240"/>
                  </a:ext>
                </a:extLst>
              </a:tr>
              <a:tr h="5123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36 515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ba mươi sáu nghìn năm trăm mười lăm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757411"/>
                  </a:ext>
                </a:extLst>
              </a:tr>
              <a:tr h="51233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sáu mươi mốt nghìn không trăm ba mươi tư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703618360"/>
                  </a:ext>
                </a:extLst>
              </a:tr>
              <a:tr h="51233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bảy nghìn chín trăm bốn mươi mốt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10244446"/>
                  </a:ext>
                </a:extLst>
              </a:tr>
              <a:tr h="51233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hai mươi nghìn tám trăm linh chín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900656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F422C1-FCCE-3990-B9E0-723BB50FA699}"/>
              </a:ext>
            </a:extLst>
          </p:cNvPr>
          <p:cNvSpPr txBox="1"/>
          <p:nvPr/>
        </p:nvSpPr>
        <p:spPr>
          <a:xfrm>
            <a:off x="6794498" y="4006648"/>
            <a:ext cx="89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6518D6-F972-203C-4D2F-2B37ED574AF5}"/>
              </a:ext>
            </a:extLst>
          </p:cNvPr>
          <p:cNvSpPr txBox="1"/>
          <p:nvPr/>
        </p:nvSpPr>
        <p:spPr>
          <a:xfrm>
            <a:off x="2975429" y="4006648"/>
            <a:ext cx="89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2476A3-BBC9-A865-8757-5F79BCC7266A}"/>
              </a:ext>
            </a:extLst>
          </p:cNvPr>
          <p:cNvSpPr txBox="1"/>
          <p:nvPr/>
        </p:nvSpPr>
        <p:spPr>
          <a:xfrm>
            <a:off x="159658" y="4006648"/>
            <a:ext cx="11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61034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03375A-C059-6F09-0538-853636B94641}"/>
              </a:ext>
            </a:extLst>
          </p:cNvPr>
          <p:cNvSpPr txBox="1"/>
          <p:nvPr/>
        </p:nvSpPr>
        <p:spPr>
          <a:xfrm>
            <a:off x="159658" y="4899960"/>
            <a:ext cx="11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7941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ED2DBE-7795-E696-7B33-6B4FCDE3FDC9}"/>
              </a:ext>
            </a:extLst>
          </p:cNvPr>
          <p:cNvSpPr txBox="1"/>
          <p:nvPr/>
        </p:nvSpPr>
        <p:spPr>
          <a:xfrm>
            <a:off x="5646057" y="4899960"/>
            <a:ext cx="89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8F1096-11E5-9EDC-55C2-F92856FC94D9}"/>
              </a:ext>
            </a:extLst>
          </p:cNvPr>
          <p:cNvSpPr txBox="1"/>
          <p:nvPr/>
        </p:nvSpPr>
        <p:spPr>
          <a:xfrm>
            <a:off x="6794498" y="4899960"/>
            <a:ext cx="89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C1FB98-20BB-058F-AE21-E86C8EE03C1C}"/>
              </a:ext>
            </a:extLst>
          </p:cNvPr>
          <p:cNvSpPr txBox="1"/>
          <p:nvPr/>
        </p:nvSpPr>
        <p:spPr>
          <a:xfrm>
            <a:off x="159657" y="5883134"/>
            <a:ext cx="11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20809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CEA14F-AE3D-D737-132C-6A4F109518F4}"/>
              </a:ext>
            </a:extLst>
          </p:cNvPr>
          <p:cNvSpPr txBox="1"/>
          <p:nvPr/>
        </p:nvSpPr>
        <p:spPr>
          <a:xfrm>
            <a:off x="4296231" y="5883134"/>
            <a:ext cx="89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7BE981-5961-A934-2C91-42E87C28E843}"/>
              </a:ext>
            </a:extLst>
          </p:cNvPr>
          <p:cNvSpPr txBox="1"/>
          <p:nvPr/>
        </p:nvSpPr>
        <p:spPr>
          <a:xfrm>
            <a:off x="5646056" y="5861694"/>
            <a:ext cx="89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BB55ED-A347-72AB-0606-34E79806C7DE}"/>
              </a:ext>
            </a:extLst>
          </p:cNvPr>
          <p:cNvSpPr txBox="1"/>
          <p:nvPr/>
        </p:nvSpPr>
        <p:spPr>
          <a:xfrm>
            <a:off x="1690918" y="5861694"/>
            <a:ext cx="89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1DFDF7-BBF4-C0AF-0B26-A383EC56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" y="119660"/>
            <a:ext cx="3294447" cy="7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C995A3-44E9-1A88-6CDE-B4817973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92571" cy="3092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CFB17-AE7A-89CE-924B-32383FDEE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71" y="0"/>
            <a:ext cx="4202694" cy="3092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B38EF0-1ACC-3AE5-5B47-DD8AED65126F}"/>
              </a:ext>
            </a:extLst>
          </p:cNvPr>
          <p:cNvSpPr txBox="1"/>
          <p:nvPr/>
        </p:nvSpPr>
        <p:spPr>
          <a:xfrm>
            <a:off x="304800" y="3061647"/>
            <a:ext cx="8055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a) 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BE5D5B-87BA-7A75-DBD0-247AD89598E3}"/>
              </a:ext>
            </a:extLst>
          </p:cNvPr>
          <p:cNvSpPr txBox="1"/>
          <p:nvPr/>
        </p:nvSpPr>
        <p:spPr>
          <a:xfrm>
            <a:off x="7863113" y="3077288"/>
            <a:ext cx="2931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42 530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FDDDAA3-9A82-B19B-2C8F-5ED7871F2734}"/>
              </a:ext>
            </a:extLst>
          </p:cNvPr>
          <p:cNvCxnSpPr/>
          <p:nvPr/>
        </p:nvCxnSpPr>
        <p:spPr>
          <a:xfrm>
            <a:off x="870859" y="827315"/>
            <a:ext cx="1030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9C72FE9-96E9-A8DD-740A-5053DF377739}"/>
              </a:ext>
            </a:extLst>
          </p:cNvPr>
          <p:cNvCxnSpPr/>
          <p:nvPr/>
        </p:nvCxnSpPr>
        <p:spPr>
          <a:xfrm>
            <a:off x="2438405" y="812801"/>
            <a:ext cx="10740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81A162-CB86-DCFE-98C5-6AFF2FA744C2}"/>
              </a:ext>
            </a:extLst>
          </p:cNvPr>
          <p:cNvSpPr txBox="1"/>
          <p:nvPr/>
        </p:nvSpPr>
        <p:spPr>
          <a:xfrm>
            <a:off x="1516743" y="3507260"/>
            <a:ext cx="10116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Đọc số: Bốn mươi hai nghìn năm trăm ba mươi.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CC564A-C83C-D473-3B00-DD1F6AE816F8}"/>
              </a:ext>
            </a:extLst>
          </p:cNvPr>
          <p:cNvSpPr txBox="1"/>
          <p:nvPr/>
        </p:nvSpPr>
        <p:spPr>
          <a:xfrm>
            <a:off x="304800" y="3952873"/>
            <a:ext cx="8055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b) 8 nghìn, 8 trăm, 8 chục và 8 đơn vị.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8106BE6-D366-3D8D-A27D-656DA732F09E}"/>
              </a:ext>
            </a:extLst>
          </p:cNvPr>
          <p:cNvSpPr txBox="1"/>
          <p:nvPr/>
        </p:nvSpPr>
        <p:spPr>
          <a:xfrm>
            <a:off x="7997372" y="3946015"/>
            <a:ext cx="2931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8888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67ACE6-50FB-3687-BE25-56A88D6EDFF2}"/>
              </a:ext>
            </a:extLst>
          </p:cNvPr>
          <p:cNvSpPr txBox="1"/>
          <p:nvPr/>
        </p:nvSpPr>
        <p:spPr>
          <a:xfrm>
            <a:off x="1654629" y="4398486"/>
            <a:ext cx="10116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Đọc số: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Tám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nghìn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tám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trăm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tám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mươi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tám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462E069-9402-996E-04DF-B9A2DD275B7E}"/>
              </a:ext>
            </a:extLst>
          </p:cNvPr>
          <p:cNvSpPr txBox="1"/>
          <p:nvPr/>
        </p:nvSpPr>
        <p:spPr>
          <a:xfrm>
            <a:off x="638629" y="4844099"/>
            <a:ext cx="772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c) 5 chục nghìn, 7 trăm, 1 chục và 4 đơn vị.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A1C99B4-544B-6661-B11C-C2394AA4323B}"/>
              </a:ext>
            </a:extLst>
          </p:cNvPr>
          <p:cNvSpPr txBox="1"/>
          <p:nvPr/>
        </p:nvSpPr>
        <p:spPr>
          <a:xfrm>
            <a:off x="7997372" y="4859194"/>
            <a:ext cx="2931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714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EEB008-BC06-9EF5-B917-D9EFB4A5B551}"/>
              </a:ext>
            </a:extLst>
          </p:cNvPr>
          <p:cNvSpPr txBox="1"/>
          <p:nvPr/>
        </p:nvSpPr>
        <p:spPr>
          <a:xfrm>
            <a:off x="1654628" y="5289712"/>
            <a:ext cx="10116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Đọc số: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Năm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mươi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nghìn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bảy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trăm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mười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bốn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AD293FB-A798-6B66-A0FF-269AC2EFABBF}"/>
              </a:ext>
            </a:extLst>
          </p:cNvPr>
          <p:cNvSpPr txBox="1"/>
          <p:nvPr/>
        </p:nvSpPr>
        <p:spPr>
          <a:xfrm>
            <a:off x="428980" y="5735325"/>
            <a:ext cx="8055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 </a:t>
            </a:r>
            <a:r>
              <a:rPr lang="en-US" sz="2800" dirty="0"/>
              <a:t>d)</a:t>
            </a:r>
            <a:r>
              <a:rPr lang="vi-VN" sz="2800" dirty="0"/>
              <a:t>9 chục nghìn, 4 nghìn và 5 đơn vị.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92EEE38-2A24-AEB8-6369-B8348DE755DD}"/>
              </a:ext>
            </a:extLst>
          </p:cNvPr>
          <p:cNvSpPr txBox="1"/>
          <p:nvPr/>
        </p:nvSpPr>
        <p:spPr>
          <a:xfrm>
            <a:off x="7997372" y="5728469"/>
            <a:ext cx="2931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94 005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EF4E48-B055-36F0-5965-6B9DA814C381}"/>
              </a:ext>
            </a:extLst>
          </p:cNvPr>
          <p:cNvSpPr txBox="1"/>
          <p:nvPr/>
        </p:nvSpPr>
        <p:spPr>
          <a:xfrm>
            <a:off x="1654627" y="6227701"/>
            <a:ext cx="10116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Đọc số: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Chín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mươi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tư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nghìn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trăm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linh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</a:rPr>
              <a:t>năm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42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32D0B5-C4A7-4123-787F-607E672A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323769"/>
            <a:ext cx="9951041" cy="42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57C9273-35FB-C716-C9F1-97905EE8CCB0}"/>
              </a:ext>
            </a:extLst>
          </p:cNvPr>
          <p:cNvSpPr/>
          <p:nvPr/>
        </p:nvSpPr>
        <p:spPr>
          <a:xfrm flipH="1">
            <a:off x="5814817" y="1056905"/>
            <a:ext cx="567959" cy="746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B00237-69CB-2770-9CDE-E43F4B62DA8F}"/>
              </a:ext>
            </a:extLst>
          </p:cNvPr>
          <p:cNvSpPr txBox="1"/>
          <p:nvPr/>
        </p:nvSpPr>
        <p:spPr>
          <a:xfrm>
            <a:off x="820058" y="3660173"/>
            <a:ext cx="6744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75 850 = 70 000 + 5 000 + 800 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EF3B3A-B4C3-2EB7-920F-E34C922F8A62}"/>
              </a:ext>
            </a:extLst>
          </p:cNvPr>
          <p:cNvSpPr txBox="1"/>
          <p:nvPr/>
        </p:nvSpPr>
        <p:spPr>
          <a:xfrm flipH="1">
            <a:off x="5774589" y="1088110"/>
            <a:ext cx="56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C27F02-FA89-B580-BE75-4A7D86AB9ACB}"/>
              </a:ext>
            </a:extLst>
          </p:cNvPr>
          <p:cNvSpPr txBox="1"/>
          <p:nvPr/>
        </p:nvSpPr>
        <p:spPr>
          <a:xfrm>
            <a:off x="820058" y="2497858"/>
            <a:ext cx="7358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33 471 = 30 000 + 3 000 +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BEFA947-EF1C-76E1-7F41-680604BF753F}"/>
              </a:ext>
            </a:extLst>
          </p:cNvPr>
          <p:cNvSpPr/>
          <p:nvPr/>
        </p:nvSpPr>
        <p:spPr>
          <a:xfrm>
            <a:off x="5183976" y="2405845"/>
            <a:ext cx="708435" cy="7072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957F42-6E50-685D-00EF-4729D46C172C}"/>
              </a:ext>
            </a:extLst>
          </p:cNvPr>
          <p:cNvSpPr txBox="1"/>
          <p:nvPr/>
        </p:nvSpPr>
        <p:spPr>
          <a:xfrm>
            <a:off x="5088056" y="2486034"/>
            <a:ext cx="90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DD5664-DFA3-BAB6-538E-4C9C935514B8}"/>
              </a:ext>
            </a:extLst>
          </p:cNvPr>
          <p:cNvSpPr txBox="1"/>
          <p:nvPr/>
        </p:nvSpPr>
        <p:spPr>
          <a:xfrm>
            <a:off x="1120366" y="4712064"/>
            <a:ext cx="6973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d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86 209 = 80 000 + 6 000 +       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4013C5D-3FA5-6482-E907-B55C2FA3A96F}"/>
              </a:ext>
            </a:extLst>
          </p:cNvPr>
          <p:cNvSpPr/>
          <p:nvPr/>
        </p:nvSpPr>
        <p:spPr>
          <a:xfrm>
            <a:off x="6789901" y="3651580"/>
            <a:ext cx="649340" cy="5847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C5ABA17-786A-FCCB-FFF3-B676C5F70B19}"/>
              </a:ext>
            </a:extLst>
          </p:cNvPr>
          <p:cNvSpPr txBox="1"/>
          <p:nvPr/>
        </p:nvSpPr>
        <p:spPr>
          <a:xfrm>
            <a:off x="6664434" y="3631783"/>
            <a:ext cx="90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C7166FC-CCA3-A813-D64A-CD47ABE8642F}"/>
              </a:ext>
            </a:extLst>
          </p:cNvPr>
          <p:cNvSpPr/>
          <p:nvPr/>
        </p:nvSpPr>
        <p:spPr>
          <a:xfrm>
            <a:off x="5977187" y="4560876"/>
            <a:ext cx="649340" cy="5847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9CFF70-B70B-52BB-F6BB-930065132738}"/>
              </a:ext>
            </a:extLst>
          </p:cNvPr>
          <p:cNvSpPr txBox="1"/>
          <p:nvPr/>
        </p:nvSpPr>
        <p:spPr>
          <a:xfrm>
            <a:off x="5851720" y="4560877"/>
            <a:ext cx="90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5227BEC-8F5B-1E35-B9CD-CE5DBAA1E4C4}"/>
              </a:ext>
            </a:extLst>
          </p:cNvPr>
          <p:cNvSpPr txBox="1"/>
          <p:nvPr/>
        </p:nvSpPr>
        <p:spPr>
          <a:xfrm>
            <a:off x="820057" y="1262164"/>
            <a:ext cx="57079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0" i="0" dirty="0">
                <a:solidFill>
                  <a:srgbClr val="000000"/>
                </a:solidFill>
                <a:effectLst/>
                <a:latin typeface="Open Sans" pitchFamily="2" charset="0"/>
              </a:rPr>
              <a:t>a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6 825 = 6 000 + 800 + 20 +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D55B9C-C603-9E79-EB1B-C181ACFBC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16" y="262662"/>
            <a:ext cx="2131451" cy="9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108C2F-1EB1-3FB5-CAAA-997ED83D0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6" b="9343"/>
          <a:stretch/>
        </p:blipFill>
        <p:spPr>
          <a:xfrm>
            <a:off x="304800" y="304800"/>
            <a:ext cx="10905066" cy="288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FEEA29-8609-3E06-F82B-774F3FD15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31" b="41741"/>
          <a:stretch/>
        </p:blipFill>
        <p:spPr>
          <a:xfrm>
            <a:off x="290286" y="3751941"/>
            <a:ext cx="11611126" cy="1248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CCA868-5969-54D4-4729-B663BADD153B}"/>
              </a:ext>
            </a:extLst>
          </p:cNvPr>
          <p:cNvSpPr txBox="1"/>
          <p:nvPr/>
        </p:nvSpPr>
        <p:spPr>
          <a:xfrm>
            <a:off x="5283199" y="4332513"/>
            <a:ext cx="158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17598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08A7AA-7305-B5B9-25C5-20C158BCFF59}"/>
              </a:ext>
            </a:extLst>
          </p:cNvPr>
          <p:cNvSpPr txBox="1"/>
          <p:nvPr/>
        </p:nvSpPr>
        <p:spPr>
          <a:xfrm>
            <a:off x="7886873" y="4339768"/>
            <a:ext cx="137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17600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47D5D8-7F87-213B-B968-A5989066D62C}"/>
              </a:ext>
            </a:extLst>
          </p:cNvPr>
          <p:cNvSpPr txBox="1"/>
          <p:nvPr/>
        </p:nvSpPr>
        <p:spPr>
          <a:xfrm>
            <a:off x="9085942" y="4332513"/>
            <a:ext cx="161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17601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778211-A61A-6464-C3B1-3C1AE36C0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78" y="5000170"/>
            <a:ext cx="10856334" cy="1279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466B36-3CAD-59E0-3B00-85625D8F53EE}"/>
              </a:ext>
            </a:extLst>
          </p:cNvPr>
          <p:cNvSpPr txBox="1"/>
          <p:nvPr/>
        </p:nvSpPr>
        <p:spPr>
          <a:xfrm>
            <a:off x="4042230" y="5558967"/>
            <a:ext cx="16631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50000</a:t>
            </a:r>
            <a:endParaRPr lang="en-US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C6ED57-50CB-8902-EB2D-537CABB44EE9}"/>
              </a:ext>
            </a:extLst>
          </p:cNvPr>
          <p:cNvSpPr txBox="1"/>
          <p:nvPr/>
        </p:nvSpPr>
        <p:spPr>
          <a:xfrm>
            <a:off x="6589485" y="5559668"/>
            <a:ext cx="150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70000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8BAEBB-CD04-3652-0E25-A77C56469D94}"/>
              </a:ext>
            </a:extLst>
          </p:cNvPr>
          <p:cNvSpPr txBox="1"/>
          <p:nvPr/>
        </p:nvSpPr>
        <p:spPr>
          <a:xfrm>
            <a:off x="7939163" y="5559668"/>
            <a:ext cx="150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80000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B95CCC-880F-3D5E-4827-935F0300B76E}"/>
              </a:ext>
            </a:extLst>
          </p:cNvPr>
          <p:cNvSpPr txBox="1"/>
          <p:nvPr/>
        </p:nvSpPr>
        <p:spPr>
          <a:xfrm>
            <a:off x="10455123" y="5559668"/>
            <a:ext cx="189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100000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D893F6-50BB-5CBC-0121-CA9F3B19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9966"/>
            <a:ext cx="11658600" cy="44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160091AF-BA5C-DCBA-BB85-973332D97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307026"/>
              </p:ext>
            </p:extLst>
          </p:nvPr>
        </p:nvGraphicFramePr>
        <p:xfrm>
          <a:off x="1799771" y="1648579"/>
          <a:ext cx="9811659" cy="3997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70553">
                  <a:extLst>
                    <a:ext uri="{9D8B030D-6E8A-4147-A177-3AD203B41FA5}">
                      <a16:colId xmlns:a16="http://schemas.microsoft.com/office/drawing/2014/main" xmlns="" val="4218852359"/>
                    </a:ext>
                  </a:extLst>
                </a:gridCol>
                <a:gridCol w="3270553">
                  <a:extLst>
                    <a:ext uri="{9D8B030D-6E8A-4147-A177-3AD203B41FA5}">
                      <a16:colId xmlns:a16="http://schemas.microsoft.com/office/drawing/2014/main" xmlns="" val="4045655124"/>
                    </a:ext>
                  </a:extLst>
                </a:gridCol>
                <a:gridCol w="3270553">
                  <a:extLst>
                    <a:ext uri="{9D8B030D-6E8A-4147-A177-3AD203B41FA5}">
                      <a16:colId xmlns:a16="http://schemas.microsoft.com/office/drawing/2014/main" xmlns="" val="1589733623"/>
                    </a:ext>
                  </a:extLst>
                </a:gridCol>
              </a:tblGrid>
              <a:tr h="799496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Số liền trước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cho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Số liền sau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xmlns="" val="1002423781"/>
                  </a:ext>
                </a:extLst>
              </a:tr>
              <a:tr h="7994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8 289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8 290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8 291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xmlns="" val="1948644408"/>
                  </a:ext>
                </a:extLst>
              </a:tr>
              <a:tr h="799496"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42 135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xmlns="" val="2160227081"/>
                  </a:ext>
                </a:extLst>
              </a:tr>
              <a:tr h="799496"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80 000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xmlns="" val="3491915212"/>
                  </a:ext>
                </a:extLst>
              </a:tr>
              <a:tr h="799496"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99 999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xmlns="" val="134087862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ECA2C8-ED93-8F1E-BFBC-D6F86014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2342148" cy="1059543"/>
          </a:xfrm>
          <a:prstGeom prst="rect">
            <a:avLst/>
          </a:prstGeom>
        </p:spPr>
      </p:pic>
      <p:pic>
        <p:nvPicPr>
          <p:cNvPr id="8" name="Picture 7" descr="Cartoon bee with pointer">
            <a:extLst>
              <a:ext uri="{FF2B5EF4-FFF2-40B4-BE49-F238E27FC236}">
                <a16:creationId xmlns:a16="http://schemas.microsoft.com/office/drawing/2014/main" xmlns="" id="{2D10649A-1EDB-F279-FB05-820F413C2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36" y="4568373"/>
            <a:ext cx="1911207" cy="2155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22832F-2071-5B46-0949-6ABC45E39A73}"/>
              </a:ext>
            </a:extLst>
          </p:cNvPr>
          <p:cNvSpPr txBox="1"/>
          <p:nvPr/>
        </p:nvSpPr>
        <p:spPr>
          <a:xfrm>
            <a:off x="2148114" y="3309257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42 134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523C3E-3113-C112-3C63-B0439A804AD4}"/>
              </a:ext>
            </a:extLst>
          </p:cNvPr>
          <p:cNvSpPr txBox="1"/>
          <p:nvPr/>
        </p:nvSpPr>
        <p:spPr>
          <a:xfrm>
            <a:off x="8795657" y="3309257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42 135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C49B4F-FF0B-8AFA-372B-425413E3C2EA}"/>
              </a:ext>
            </a:extLst>
          </p:cNvPr>
          <p:cNvSpPr txBox="1"/>
          <p:nvPr/>
        </p:nvSpPr>
        <p:spPr>
          <a:xfrm>
            <a:off x="2148114" y="4146447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79 999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10EE6C-93CF-D22E-70B4-F0DD96A4A54B}"/>
              </a:ext>
            </a:extLst>
          </p:cNvPr>
          <p:cNvSpPr txBox="1"/>
          <p:nvPr/>
        </p:nvSpPr>
        <p:spPr>
          <a:xfrm>
            <a:off x="8795656" y="4146447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9AC188-3C65-C993-D2B8-D096A9FEBC32}"/>
              </a:ext>
            </a:extLst>
          </p:cNvPr>
          <p:cNvSpPr txBox="1"/>
          <p:nvPr/>
        </p:nvSpPr>
        <p:spPr>
          <a:xfrm>
            <a:off x="2148114" y="4912683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C6C23F-2AA8-2D5D-7B5D-2E35FB65C882}"/>
              </a:ext>
            </a:extLst>
          </p:cNvPr>
          <p:cNvSpPr txBox="1"/>
          <p:nvPr/>
        </p:nvSpPr>
        <p:spPr>
          <a:xfrm>
            <a:off x="8795655" y="4985253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1606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02D20FC-145F-F0F4-C53C-02B0EF829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3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1: 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52431 </a:t>
            </a:r>
            <a:r>
              <a:rPr lang="en-US" sz="3200" dirty="0" err="1">
                <a:solidFill>
                  <a:srgbClr val="FF0000"/>
                </a:solidFill>
              </a:rPr>
              <a:t>thuộc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hàng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1137390" y="208898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A.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endParaRPr lang="en-US" sz="3200" b="1" dirty="0"/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chục</a:t>
            </a:r>
            <a:r>
              <a:rPr lang="en-US" sz="2800" b="1" dirty="0"/>
              <a:t> </a:t>
            </a:r>
            <a:r>
              <a:rPr lang="en-US" sz="2800" b="1" dirty="0" err="1"/>
              <a:t>nghìn</a:t>
            </a:r>
            <a:endParaRPr lang="en-US" sz="2800" b="1" dirty="0"/>
          </a:p>
        </p:txBody>
      </p:sp>
      <p:sp>
        <p:nvSpPr>
          <p:cNvPr id="35" name="B"/>
          <p:cNvSpPr/>
          <p:nvPr/>
        </p:nvSpPr>
        <p:spPr>
          <a:xfrm flipH="1">
            <a:off x="609368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nghìn</a:t>
            </a:r>
            <a:endParaRPr lang="en-US" sz="2800" b="1" dirty="0"/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chục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</a:rPr>
              <a:t>Câu 2:</a:t>
            </a:r>
            <a:r>
              <a:rPr lang="vi-VN" sz="4000" dirty="0">
                <a:solidFill>
                  <a:srgbClr val="FF0000"/>
                </a:solidFill>
              </a:rPr>
              <a:t> Số hai mươi nghìn ba trăm linh năm được viết là: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 20305</a:t>
            </a: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 20 455</a:t>
            </a:r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A.</a:t>
            </a:r>
            <a:r>
              <a:rPr lang="en-US" sz="3200" dirty="0"/>
              <a:t> 20503</a:t>
            </a:r>
            <a:endParaRPr lang="en-US" sz="3200" b="1" dirty="0"/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 25043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Câu 3: </a:t>
            </a:r>
            <a:r>
              <a:rPr lang="vi-VN" sz="3200" dirty="0">
                <a:solidFill>
                  <a:srgbClr val="FF0000"/>
                </a:solidFill>
              </a:rPr>
              <a:t>Số 13786 được đọc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636381" y="3379376"/>
            <a:ext cx="5534020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dirty="0"/>
              <a:t> </a:t>
            </a:r>
            <a:r>
              <a:rPr lang="vi-VN" sz="2800" dirty="0"/>
              <a:t>Mười ba nghìn </a:t>
            </a:r>
            <a:r>
              <a:rPr lang="en-US" sz="2800" dirty="0" err="1"/>
              <a:t>bảy</a:t>
            </a:r>
            <a:r>
              <a:rPr lang="vi-VN" sz="2800" dirty="0"/>
              <a:t> trăm tám mươi sáu</a:t>
            </a:r>
            <a:endParaRPr lang="en-US" sz="2800" b="1" dirty="0"/>
          </a:p>
        </p:txBody>
      </p:sp>
      <p:sp>
        <p:nvSpPr>
          <p:cNvPr id="21" name="C"/>
          <p:cNvSpPr/>
          <p:nvPr/>
        </p:nvSpPr>
        <p:spPr>
          <a:xfrm>
            <a:off x="579356" y="2131034"/>
            <a:ext cx="5664800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dirty="0"/>
              <a:t> </a:t>
            </a:r>
            <a:r>
              <a:rPr lang="vi-VN" sz="2800" dirty="0"/>
              <a:t>Mười ba nghìn sáu trăm tám mươi sáu</a:t>
            </a:r>
            <a:endParaRPr lang="en-US" sz="2800" b="1" dirty="0"/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dirty="0"/>
              <a:t> </a:t>
            </a:r>
            <a:r>
              <a:rPr lang="vi-VN" sz="2800" dirty="0"/>
              <a:t>Hai mươi nghìn tám trăm mười ba</a:t>
            </a:r>
            <a:endParaRPr lang="en-US" sz="2800" b="1" dirty="0"/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dirty="0"/>
              <a:t> </a:t>
            </a:r>
            <a:r>
              <a:rPr lang="vi-VN" sz="2800" dirty="0"/>
              <a:t>Mười ba nghìn không trăm linh bốn</a:t>
            </a:r>
            <a:endParaRPr lang="en-US" sz="28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4:</a:t>
            </a:r>
            <a:r>
              <a:rPr lang="en-US" sz="3200" dirty="0">
                <a:solidFill>
                  <a:srgbClr val="FF0000"/>
                </a:solidFill>
              </a:rPr>
              <a:t> </a:t>
            </a:r>
            <a:r>
              <a:rPr lang="en-US" sz="3200" dirty="0" err="1">
                <a:solidFill>
                  <a:srgbClr val="FF0000"/>
                </a:solidFill>
              </a:rPr>
              <a:t>Giá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84562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 4000</a:t>
            </a: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 40</a:t>
            </a:r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 40 000</a:t>
            </a:r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 400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</a:rPr>
              <a:t>Câu 5: </a:t>
            </a:r>
            <a:r>
              <a:rPr lang="vi-VN" sz="3600" dirty="0">
                <a:solidFill>
                  <a:srgbClr val="FF0000"/>
                </a:solidFill>
              </a:rPr>
              <a:t>Số tròn chục liền trước số một trăm nghìn viết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 99 998</a:t>
            </a:r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C.99 990</a:t>
            </a:r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 99 999</a:t>
            </a:r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 100 010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505</Words>
  <Application>Microsoft Office PowerPoint</Application>
  <PresentationFormat>Custom</PresentationFormat>
  <Paragraphs>120</Paragraphs>
  <Slides>18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đổng trọng an</dc:creator>
  <cp:lastModifiedBy>THANH HUONG</cp:lastModifiedBy>
  <cp:revision>6</cp:revision>
  <dcterms:created xsi:type="dcterms:W3CDTF">2023-08-06T08:36:40Z</dcterms:created>
  <dcterms:modified xsi:type="dcterms:W3CDTF">2023-09-16T16:31:17Z</dcterms:modified>
</cp:coreProperties>
</file>