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theme/themeOverride7.xml" ContentType="application/vnd.openxmlformats-officedocument.themeOverride+xml"/>
  <Override PartName="/ppt/notesSlides/notesSlide14.xml" ContentType="application/vnd.openxmlformats-officedocument.presentationml.notesSlide+xml"/>
  <Override PartName="/ppt/theme/themeOverride8.xml" ContentType="application/vnd.openxmlformats-officedocument.themeOverr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2"/>
  </p:notesMasterIdLst>
  <p:sldIdLst>
    <p:sldId id="258" r:id="rId13"/>
    <p:sldId id="289" r:id="rId14"/>
    <p:sldId id="287" r:id="rId15"/>
    <p:sldId id="259" r:id="rId16"/>
    <p:sldId id="260" r:id="rId17"/>
    <p:sldId id="262" r:id="rId18"/>
    <p:sldId id="261"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7" r:id="rId33"/>
    <p:sldId id="290" r:id="rId34"/>
    <p:sldId id="279" r:id="rId35"/>
    <p:sldId id="284" r:id="rId36"/>
    <p:sldId id="280" r:id="rId37"/>
    <p:sldId id="281" r:id="rId38"/>
    <p:sldId id="282" r:id="rId39"/>
    <p:sldId id="285" r:id="rId40"/>
    <p:sldId id="276" r:id="rId41"/>
  </p:sldIdLst>
  <p:sldSz cx="12192000" cy="6858000"/>
  <p:notesSz cx="6858000" cy="9144000"/>
  <p:embeddedFontLst>
    <p:embeddedFont>
      <p:font typeface="UVN Mang Cau Nang" pitchFamily="66" charset="0"/>
      <p:regular r:id="rId43"/>
      <p:italic r:id="rId44"/>
    </p:embeddedFont>
    <p:embeddedFont>
      <p:font typeface="#9Slide07 HoneyCream" charset="0"/>
      <p:regular r:id="rId45"/>
    </p:embeddedFont>
    <p:embeddedFont>
      <p:font typeface="等线" charset="0"/>
      <p:regular r:id="rId46"/>
    </p:embeddedFont>
    <p:embeddedFont>
      <p:font typeface="#9Slide03 Bebas Neue Bold" charset="0"/>
      <p:bold r:id="rId47"/>
    </p:embeddedFont>
    <p:embeddedFont>
      <p:font typeface="#9Slide03 Kaleko 105 Round" charset="0"/>
      <p:regular r:id="rId48"/>
    </p:embeddedFont>
    <p:embeddedFont>
      <p:font typeface="宋体" pitchFamily="2" charset="-122"/>
      <p:regular r:id="rId49"/>
    </p:embeddedFont>
    <p:embeddedFont>
      <p:font typeface="Calibri"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3" d="100"/>
          <a:sy n="73" d="100"/>
        </p:scale>
        <p:origin x="-400" y="-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3.fntdata"/><Relationship Id="rId53"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7.fntdata"/><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9.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2023/9/16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 xmlns:a16="http://schemas.microsoft.com/office/drawing/2014/main"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 xmlns:a16="http://schemas.microsoft.com/office/drawing/2014/main"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 xmlns:a16="http://schemas.microsoft.com/office/drawing/2014/main"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 xmlns:a16="http://schemas.microsoft.com/office/drawing/2014/main"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37.png"/><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3.png"/><Relationship Id="rId7" Type="http://schemas.microsoft.com/office/2007/relationships/hdphoto" Target="../media/hdphoto5.wdp"/><Relationship Id="rId12"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73.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microsoft.com/office/2007/relationships/hdphoto" Target="../media/hdphoto4.wdp"/><Relationship Id="rId9" Type="http://schemas.openxmlformats.org/officeDocument/2006/relationships/image" Target="../media/image77.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8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4.png"/><Relationship Id="rId1" Type="http://schemas.openxmlformats.org/officeDocument/2006/relationships/slideLayout" Target="../slideLayouts/slideLayout84.xml"/><Relationship Id="rId4" Type="http://schemas.openxmlformats.org/officeDocument/2006/relationships/image" Target="../media/image85.JP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4.png"/><Relationship Id="rId1" Type="http://schemas.openxmlformats.org/officeDocument/2006/relationships/slideLayout" Target="../slideLayouts/slideLayout84.xml"/><Relationship Id="rId4" Type="http://schemas.openxmlformats.org/officeDocument/2006/relationships/image" Target="../media/image85.JP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84.xml"/><Relationship Id="rId6" Type="http://schemas.openxmlformats.org/officeDocument/2006/relationships/image" Target="../media/image85.JPG"/><Relationship Id="rId5" Type="http://schemas.openxmlformats.org/officeDocument/2006/relationships/image" Target="../media/image87.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gif"/><Relationship Id="rId2" Type="http://schemas.openxmlformats.org/officeDocument/2006/relationships/notesSlide" Target="../notesSlides/notesSlide11.xml"/><Relationship Id="rId1" Type="http://schemas.openxmlformats.org/officeDocument/2006/relationships/slideLayout" Target="../slideLayouts/slideLayout9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5.xml"/><Relationship Id="rId6" Type="http://schemas.openxmlformats.org/officeDocument/2006/relationships/image" Target="../media/image48.png"/><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2.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9.png"/><Relationship Id="rId3" Type="http://schemas.openxmlformats.org/officeDocument/2006/relationships/notesSlide" Target="../notesSlides/notesSlide13.xml"/><Relationship Id="rId7" Type="http://schemas.openxmlformats.org/officeDocument/2006/relationships/image" Target="../media/image34.png"/><Relationship Id="rId12" Type="http://schemas.openxmlformats.org/officeDocument/2006/relationships/image" Target="../media/image98.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8.png"/><Relationship Id="rId11" Type="http://schemas.openxmlformats.org/officeDocument/2006/relationships/image" Target="../media/image97.jpeg"/><Relationship Id="rId5" Type="http://schemas.openxmlformats.org/officeDocument/2006/relationships/image" Target="../media/image33.png"/><Relationship Id="rId1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30.png"/><Relationship Id="rId14"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4.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41.png"/><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8.png"/><Relationship Id="rId3" Type="http://schemas.openxmlformats.org/officeDocument/2006/relationships/notesSlide" Target="../notesSlides/notesSlide15.xml"/><Relationship Id="rId7" Type="http://schemas.openxmlformats.org/officeDocument/2006/relationships/image" Target="../media/image30.png"/><Relationship Id="rId12" Type="http://schemas.openxmlformats.org/officeDocument/2006/relationships/image" Target="../media/image105.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28.png"/><Relationship Id="rId10" Type="http://schemas.openxmlformats.org/officeDocument/2006/relationships/image" Target="../media/image104.png"/><Relationship Id="rId4" Type="http://schemas.openxmlformats.org/officeDocument/2006/relationships/image" Target="../media/image41.png"/><Relationship Id="rId9" Type="http://schemas.openxmlformats.org/officeDocument/2006/relationships/image" Target="../media/image103.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5.jpeg"/><Relationship Id="rId2" Type="http://schemas.openxmlformats.org/officeDocument/2006/relationships/image" Target="../media/image106.png"/><Relationship Id="rId1" Type="http://schemas.openxmlformats.org/officeDocument/2006/relationships/slideLayout" Target="../slideLayouts/slideLayout18.xml"/><Relationship Id="rId6" Type="http://schemas.microsoft.com/office/2007/relationships/hdphoto" Target="../media/hdphoto8.wdp"/><Relationship Id="rId5" Type="http://schemas.openxmlformats.org/officeDocument/2006/relationships/image" Target="../media/image104.png"/><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2.png"/><Relationship Id="rId3" Type="http://schemas.openxmlformats.org/officeDocument/2006/relationships/notesSlide" Target="../notesSlides/notesSlide16.xml"/><Relationship Id="rId7" Type="http://schemas.openxmlformats.org/officeDocument/2006/relationships/image" Target="../media/image34.png"/><Relationship Id="rId12" Type="http://schemas.openxmlformats.org/officeDocument/2006/relationships/image" Target="../media/image111.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109.png"/><Relationship Id="rId10" Type="http://schemas.openxmlformats.org/officeDocument/2006/relationships/image" Target="../media/image110.png"/><Relationship Id="rId4" Type="http://schemas.openxmlformats.org/officeDocument/2006/relationships/image" Target="../media/image41.png"/><Relationship Id="rId9" Type="http://schemas.openxmlformats.org/officeDocument/2006/relationships/image" Target="../media/image103.png"/><Relationship Id="rId14"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7.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3.png"/><Relationship Id="rId1" Type="http://schemas.openxmlformats.org/officeDocument/2006/relationships/slideLayout" Target="../slideLayouts/slideLayout11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microsoft.com/office/2007/relationships/hdphoto" Target="../media/hdphoto12.wdp"/><Relationship Id="rId2" Type="http://schemas.openxmlformats.org/officeDocument/2006/relationships/image" Target="../media/image102.png"/><Relationship Id="rId1" Type="http://schemas.openxmlformats.org/officeDocument/2006/relationships/slideLayout" Target="../slideLayouts/slideLayout117.xml"/><Relationship Id="rId6" Type="http://schemas.openxmlformats.org/officeDocument/2006/relationships/image" Target="../media/image117.png"/><Relationship Id="rId11" Type="http://schemas.microsoft.com/office/2007/relationships/hdphoto" Target="../media/hdphoto14.wdp"/><Relationship Id="rId5" Type="http://schemas.openxmlformats.org/officeDocument/2006/relationships/image" Target="../media/image116.png"/><Relationship Id="rId10" Type="http://schemas.openxmlformats.org/officeDocument/2006/relationships/image" Target="../media/image119.png"/><Relationship Id="rId4" Type="http://schemas.openxmlformats.org/officeDocument/2006/relationships/image" Target="../media/image115.png"/><Relationship Id="rId9" Type="http://schemas.microsoft.com/office/2007/relationships/hdphoto" Target="../media/hdphoto13.wdp"/></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07.png"/><Relationship Id="rId7" Type="http://schemas.openxmlformats.org/officeDocument/2006/relationships/image" Target="../media/image118.png"/><Relationship Id="rId2" Type="http://schemas.openxmlformats.org/officeDocument/2006/relationships/image" Target="../media/image106.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21.png"/><Relationship Id="rId5" Type="http://schemas.openxmlformats.org/officeDocument/2006/relationships/image" Target="../media/image117.png"/><Relationship Id="rId10" Type="http://schemas.microsoft.com/office/2007/relationships/hdphoto" Target="../media/hdphoto15.wdp"/><Relationship Id="rId4" Type="http://schemas.openxmlformats.org/officeDocument/2006/relationships/image" Target="../media/image108.png"/><Relationship Id="rId9" Type="http://schemas.openxmlformats.org/officeDocument/2006/relationships/image" Target="../media/image120.png"/></Relationships>
</file>

<file path=ppt/slides/_rels/slide2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8.xml"/><Relationship Id="rId5" Type="http://schemas.openxmlformats.org/officeDocument/2006/relationships/image" Target="../media/image124.GIF"/><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0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4.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4.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5.png"/><Relationship Id="rId3" Type="http://schemas.openxmlformats.org/officeDocument/2006/relationships/notesSlide" Target="../notesSlides/notesSlide7.xml"/><Relationship Id="rId7" Type="http://schemas.openxmlformats.org/officeDocument/2006/relationships/image" Target="../media/image34.png"/><Relationship Id="rId12" Type="http://schemas.openxmlformats.org/officeDocument/2006/relationships/image" Target="../media/image64.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8.png"/><Relationship Id="rId11" Type="http://schemas.openxmlformats.org/officeDocument/2006/relationships/image" Target="../media/image63.png"/><Relationship Id="rId5" Type="http://schemas.openxmlformats.org/officeDocument/2006/relationships/image" Target="../media/image33.png"/><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30.png"/><Relationship Id="rId14" Type="http://schemas.openxmlformats.org/officeDocument/2006/relationships/image" Target="../media/image66.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1.png"/><Relationship Id="rId9"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2.xml"/><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 xmlns:a16="http://schemas.microsoft.com/office/drawing/2014/main" id="{6148D6B6-B80A-4024-9189-E9B453F50892}"/>
              </a:ext>
            </a:extLst>
          </p:cNvPr>
          <p:cNvPicPr>
            <a:picLocks noChangeAspect="1"/>
          </p:cNvPicPr>
          <p:nvPr/>
        </p:nvPicPr>
        <p:blipFill>
          <a:blip r:embed="rId9"/>
          <a:stretch>
            <a:fillRect/>
          </a:stretch>
        </p:blipFill>
        <p:spPr>
          <a:xfrm>
            <a:off x="44277" y="-345132"/>
            <a:ext cx="4444329" cy="2965158"/>
          </a:xfrm>
          <a:prstGeom prst="rect">
            <a:avLst/>
          </a:prstGeom>
        </p:spPr>
      </p:pic>
      <p:pic>
        <p:nvPicPr>
          <p:cNvPr id="4" name="图片 3">
            <a:extLst>
              <a:ext uri="{FF2B5EF4-FFF2-40B4-BE49-F238E27FC236}">
                <a16:creationId xmlns=""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11" name="Rectangle 10"/>
          <p:cNvSpPr/>
          <p:nvPr/>
        </p:nvSpPr>
        <p:spPr>
          <a:xfrm>
            <a:off x="937688" y="1137447"/>
            <a:ext cx="10543112" cy="3490778"/>
          </a:xfrm>
          <a:prstGeom prst="rect">
            <a:avLst/>
          </a:prstGeom>
          <a:noFill/>
        </p:spPr>
        <p:txBody>
          <a:bodyPr wrap="none" lIns="91440" tIns="45720" rIns="91440" bIns="45720">
            <a:prstTxWarp prst="textCanUp">
              <a:avLst/>
            </a:prstTxWarp>
            <a:spAutoFit/>
          </a:bodyPr>
          <a:lstStyle/>
          <a:p>
            <a:pPr algn="ctr"/>
            <a:r>
              <a:rPr kumimoji="0" lang="en-US" sz="7200" b="1" u="none" strike="noStrike" kern="1200" cap="none" spc="300" normalizeH="0" baseline="0" noProof="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uLnTx/>
                <a:uFillTx/>
                <a:latin typeface="UTM Rockwell" panose="02040603050506020204" pitchFamily="18" charset="0"/>
              </a:rPr>
              <a:t>Chào</a:t>
            </a:r>
            <a:r>
              <a:rPr kumimoji="0" lang="en-US" sz="7200" b="1" u="none" strike="noStrike" kern="1200" cap="none" spc="300" normalizeH="0" noProof="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uLnTx/>
                <a:uFillTx/>
                <a:latin typeface="UTM Rockwell" panose="02040603050506020204" pitchFamily="18" charset="0"/>
              </a:rPr>
              <a:t> mừng các thầy, cô giáo về dự giờ thăm lớp</a:t>
            </a:r>
            <a:endParaRPr lang="en-US" sz="72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7978" y="-197070"/>
            <a:ext cx="6826803" cy="2864340"/>
          </a:xfrm>
          <a:prstGeom prst="rect">
            <a:avLst/>
          </a:prstGeom>
        </p:spPr>
      </p:pic>
      <p:sp>
        <p:nvSpPr>
          <p:cNvPr id="20" name="TextBox 19"/>
          <p:cNvSpPr txBox="1"/>
          <p:nvPr/>
        </p:nvSpPr>
        <p:spPr>
          <a:xfrm>
            <a:off x="476884" y="1353996"/>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491327"/>
            <a:ext cx="7611148" cy="4299007"/>
            <a:chOff x="416794" y="-491510"/>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491510"/>
              <a:ext cx="5708361" cy="3224255"/>
            </a:xfrm>
            <a:prstGeom prst="rect">
              <a:avLst/>
            </a:prstGeom>
          </p:spPr>
        </p:pic>
        <p:sp>
          <p:nvSpPr>
            <p:cNvPr id="28" name="TextBox 27"/>
            <p:cNvSpPr txBox="1"/>
            <p:nvPr/>
          </p:nvSpPr>
          <p:spPr>
            <a:xfrm>
              <a:off x="1551908" y="64117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
        <p:nvSpPr>
          <p:cNvPr id="18" name="TextBox 17"/>
          <p:cNvSpPr txBox="1"/>
          <p:nvPr/>
        </p:nvSpPr>
        <p:spPr>
          <a:xfrm>
            <a:off x="3341312" y="-94128"/>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a:latin typeface="Calibri" panose="020F0502020204030204" pitchFamily="34" charset="0"/>
                <a:cs typeface="Calibri" panose="020F0502020204030204" pitchFamily="34" charset="0"/>
              </a:rPr>
              <a:t>Nước </a:t>
            </a:r>
            <a:r>
              <a:rPr lang="en-US" sz="5400" b="1" dirty="0" smtClean="0">
                <a:latin typeface="Calibri" panose="020F0502020204030204" pitchFamily="34" charset="0"/>
                <a:cs typeface="Calibri" panose="020F0502020204030204" pitchFamily="34" charset="0"/>
              </a:rPr>
              <a:t>có tính chất không </a:t>
            </a:r>
            <a:r>
              <a:rPr lang="en-US" sz="5400" b="1" dirty="0">
                <a:latin typeface="Calibri" panose="020F0502020204030204" pitchFamily="34" charset="0"/>
                <a:cs typeface="Calibri" panose="020F0502020204030204" pitchFamily="34" charset="0"/>
              </a:rPr>
              <a:t>màu, không mùi, không </a:t>
            </a:r>
            <a:r>
              <a:rPr lang="en-US" sz="5400" b="1" dirty="0" smtClean="0">
                <a:latin typeface="Calibri" panose="020F0502020204030204" pitchFamily="34" charset="0"/>
                <a:cs typeface="Calibri" panose="020F0502020204030204" pitchFamily="34" charset="0"/>
              </a:rPr>
              <a:t>vị</a:t>
            </a:r>
            <a:r>
              <a:rPr lang="vi-VN" sz="5400" b="1" dirty="0" smtClean="0">
                <a:latin typeface="Calibri" panose="020F0502020204030204" pitchFamily="34" charset="0"/>
                <a:cs typeface="Calibri" panose="020F0502020204030204" pitchFamily="34" charset="0"/>
              </a:rPr>
              <a:t>, không có hình dạng nhất định</a:t>
            </a:r>
            <a:r>
              <a:rPr lang="en-US" sz="5400" b="1" dirty="0" smtClean="0">
                <a:latin typeface="Calibri" panose="020F0502020204030204" pitchFamily="34" charset="0"/>
                <a:cs typeface="Calibri" panose="020F0502020204030204" pitchFamily="34" charset="0"/>
              </a:rPr>
              <a:t>.</a:t>
            </a:r>
            <a:endParaRPr lang="en-US" sz="54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
        <p:nvSpPr>
          <p:cNvPr id="10" name="TextBox 9"/>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 xmlns:a16="http://schemas.microsoft.com/office/drawing/2014/main" id="{D1C7D51E-658A-4884-8403-788B85654AC6}"/>
              </a:ext>
            </a:extLst>
          </p:cNvPr>
          <p:cNvSpPr txBox="1">
            <a:spLocks noChangeArrowheads="1"/>
          </p:cNvSpPr>
          <p:nvPr/>
        </p:nvSpPr>
        <p:spPr bwMode="auto">
          <a:xfrm>
            <a:off x="6348404" y="1883866"/>
            <a:ext cx="5565491" cy="3416320"/>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smtClean="0">
                <a:solidFill>
                  <a:srgbClr val="000099"/>
                </a:solidFill>
                <a:latin typeface="Times New Roman" pitchFamily="18" charset="0"/>
              </a:rPr>
              <a:t>Chuẩn bị: </a:t>
            </a:r>
          </a:p>
          <a:p>
            <a:pPr algn="ctr" defTabSz="914377"/>
            <a:r>
              <a:rPr lang="vi-VN" sz="5400" b="1" dirty="0" smtClean="0">
                <a:solidFill>
                  <a:srgbClr val="000099"/>
                </a:solidFill>
                <a:latin typeface="Times New Roman" pitchFamily="18" charset="0"/>
              </a:rPr>
              <a:t>1 tấm gỗ, 1 khay </a:t>
            </a:r>
            <a:r>
              <a:rPr lang="en-US" sz="5400" b="1" dirty="0" smtClean="0">
                <a:solidFill>
                  <a:srgbClr val="000099"/>
                </a:solidFill>
                <a:latin typeface="Times New Roman" pitchFamily="18" charset="0"/>
              </a:rPr>
              <a:t>đựng nước</a:t>
            </a:r>
            <a:r>
              <a:rPr lang="vi-VN" sz="5400" b="1" dirty="0" smtClean="0">
                <a:solidFill>
                  <a:srgbClr val="000099"/>
                </a:solidFill>
                <a:latin typeface="Times New Roman" pitchFamily="18" charset="0"/>
              </a:rPr>
              <a:t>, 1 c</a:t>
            </a:r>
            <a:r>
              <a:rPr lang="en-US" sz="5400" b="1" dirty="0" smtClean="0">
                <a:solidFill>
                  <a:srgbClr val="000099"/>
                </a:solidFill>
                <a:latin typeface="Times New Roman" pitchFamily="18" charset="0"/>
              </a:rPr>
              <a:t>hai</a:t>
            </a:r>
            <a:r>
              <a:rPr lang="vi-VN" sz="5400" b="1" dirty="0" smtClean="0">
                <a:solidFill>
                  <a:srgbClr val="000099"/>
                </a:solidFill>
                <a:latin typeface="Times New Roman" pitchFamily="18" charset="0"/>
              </a:rPr>
              <a:t> nước</a:t>
            </a:r>
            <a:endParaRPr lang="en-US" sz="5400" b="1" dirty="0">
              <a:solidFill>
                <a:srgbClr val="000099"/>
              </a:solidFill>
              <a:latin typeface="Times New Roman" pitchFamily="18" charset="0"/>
            </a:endParaRPr>
          </a:p>
        </p:txBody>
      </p:sp>
      <p:sp>
        <p:nvSpPr>
          <p:cNvPr id="16" name="TextBox 15"/>
          <p:cNvSpPr txBox="1"/>
          <p:nvPr/>
        </p:nvSpPr>
        <p:spPr>
          <a:xfrm>
            <a:off x="1577557" y="683771"/>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22" y="831637"/>
            <a:ext cx="3921064" cy="1717204"/>
          </a:xfrm>
          <a:prstGeom prst="rect">
            <a:avLst/>
          </a:prstGeom>
        </p:spPr>
      </p:pic>
      <p:sp>
        <p:nvSpPr>
          <p:cNvPr id="18" name="Rectangle 17"/>
          <p:cNvSpPr/>
          <p:nvPr/>
        </p:nvSpPr>
        <p:spPr>
          <a:xfrm>
            <a:off x="638885" y="1318404"/>
            <a:ext cx="2337499" cy="584775"/>
          </a:xfrm>
          <a:prstGeom prst="rect">
            <a:avLst/>
          </a:prstGeom>
        </p:spPr>
        <p:txBody>
          <a:bodyPr wrap="none">
            <a:spAutoFit/>
          </a:bodyPr>
          <a:lstStyle/>
          <a:p>
            <a:pPr defTabSz="914377"/>
            <a:r>
              <a:rPr lang="en-US" sz="3200" b="1" dirty="0">
                <a:solidFill>
                  <a:srgbClr val="000099"/>
                </a:solidFill>
                <a:latin typeface="Times New Roman" pitchFamily="18" charset="0"/>
              </a:rPr>
              <a:t>Thí nghiệm:</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
        <p:nvSpPr>
          <p:cNvPr id="10" name="TextBox 9"/>
          <p:cNvSpPr txBox="1"/>
          <p:nvPr/>
        </p:nvSpPr>
        <p:spPr>
          <a:xfrm>
            <a:off x="3341312" y="-80681"/>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type="lt">
                                    <p:tmAbs val="0"/>
                                  </p:iterate>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683771"/>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791296"/>
            <a:ext cx="3921064" cy="1717204"/>
          </a:xfrm>
          <a:prstGeom prst="rect">
            <a:avLst/>
          </a:prstGeom>
        </p:spPr>
      </p:pic>
      <p:sp>
        <p:nvSpPr>
          <p:cNvPr id="18" name="Rectangle 17"/>
          <p:cNvSpPr/>
          <p:nvPr/>
        </p:nvSpPr>
        <p:spPr>
          <a:xfrm>
            <a:off x="652332" y="1278063"/>
            <a:ext cx="2337499" cy="584775"/>
          </a:xfrm>
          <a:prstGeom prst="rect">
            <a:avLst/>
          </a:prstGeom>
        </p:spPr>
        <p:txBody>
          <a:bodyPr wrap="none">
            <a:spAutoFit/>
          </a:bodyPr>
          <a:lstStyle/>
          <a:p>
            <a:pPr defTabSz="914377"/>
            <a:r>
              <a:rPr lang="en-US" sz="3200" b="1" dirty="0">
                <a:solidFill>
                  <a:srgbClr val="000099"/>
                </a:solidFill>
                <a:latin typeface="Times New Roman" pitchFamily="18" charset="0"/>
              </a:rPr>
              <a:t>Thí nghiệm:</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smtClean="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
        <p:nvSpPr>
          <p:cNvPr id="11" name="TextBox 10"/>
          <p:cNvSpPr txBox="1"/>
          <p:nvPr/>
        </p:nvSpPr>
        <p:spPr>
          <a:xfrm>
            <a:off x="3341312" y="-80681"/>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 xmlns:a16="http://schemas.microsoft.com/office/drawing/2014/main" id="{D1C7D51E-658A-4884-8403-788B85654AC6}"/>
              </a:ext>
            </a:extLst>
          </p:cNvPr>
          <p:cNvSpPr txBox="1">
            <a:spLocks noChangeArrowheads="1"/>
          </p:cNvSpPr>
          <p:nvPr/>
        </p:nvSpPr>
        <p:spPr bwMode="auto">
          <a:xfrm>
            <a:off x="5088254" y="1285746"/>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xmln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smtClean="0">
                <a:solidFill>
                  <a:srgbClr val="000099"/>
                </a:solidFill>
                <a:latin typeface="Times New Roman" pitchFamily="18" charset="0"/>
              </a:rPr>
              <a:t>Nước</a:t>
            </a:r>
            <a:r>
              <a:rPr lang="en-US" sz="4800" b="1" dirty="0" smtClean="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603089"/>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764402"/>
            <a:ext cx="3921064" cy="1717204"/>
          </a:xfrm>
          <a:prstGeom prst="rect">
            <a:avLst/>
          </a:prstGeom>
        </p:spPr>
      </p:pic>
      <p:sp>
        <p:nvSpPr>
          <p:cNvPr id="18" name="Rectangle 17"/>
          <p:cNvSpPr/>
          <p:nvPr/>
        </p:nvSpPr>
        <p:spPr>
          <a:xfrm>
            <a:off x="652332" y="1251169"/>
            <a:ext cx="2337499" cy="584775"/>
          </a:xfrm>
          <a:prstGeom prst="rect">
            <a:avLst/>
          </a:prstGeom>
        </p:spPr>
        <p:txBody>
          <a:bodyPr wrap="none">
            <a:spAutoFit/>
          </a:bodyPr>
          <a:lstStyle/>
          <a:p>
            <a:pPr defTabSz="914377"/>
            <a:r>
              <a:rPr lang="en-US" sz="3200" b="1" dirty="0">
                <a:solidFill>
                  <a:srgbClr val="000099"/>
                </a:solidFill>
                <a:latin typeface="Times New Roman" pitchFamily="18" charset="0"/>
              </a:rPr>
              <a:t>Thí nghiệm:</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
        <p:nvSpPr>
          <p:cNvPr id="14" name="TextBox 13"/>
          <p:cNvSpPr txBox="1"/>
          <p:nvPr/>
        </p:nvSpPr>
        <p:spPr>
          <a:xfrm>
            <a:off x="3341312" y="-121022"/>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
        <p:nvSpPr>
          <p:cNvPr id="17" name="TextBox 16"/>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
        <p:nvSpPr>
          <p:cNvPr id="10" name="TextBox 9"/>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smtClean="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3"/>
          <a:srcRect r="28894"/>
          <a:stretch/>
        </p:blipFill>
        <p:spPr>
          <a:xfrm>
            <a:off x="-2267" y="-1"/>
            <a:ext cx="12194267" cy="6858001"/>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4"/>
          <a:stretch>
            <a:fillRect/>
          </a:stretch>
        </p:blipFill>
        <p:spPr>
          <a:xfrm>
            <a:off x="-529" y="5766261"/>
            <a:ext cx="12193057" cy="1091279"/>
          </a:xfrm>
          <a:prstGeom prst="rect">
            <a:avLst/>
          </a:prstGeom>
        </p:spPr>
      </p:pic>
      <p:pic>
        <p:nvPicPr>
          <p:cNvPr id="14" name="图片 13">
            <a:extLst>
              <a:ext uri="{FF2B5EF4-FFF2-40B4-BE49-F238E27FC236}">
                <a16:creationId xmlns="" xmlns:a16="http://schemas.microsoft.com/office/drawing/2014/main" id="{307A53FB-7C3A-4E36-8D88-47F7A0201ACA}"/>
              </a:ext>
            </a:extLst>
          </p:cNvPr>
          <p:cNvPicPr>
            <a:picLocks noChangeAspect="1"/>
          </p:cNvPicPr>
          <p:nvPr/>
        </p:nvPicPr>
        <p:blipFill>
          <a:blip r:embed="rId5"/>
          <a:stretch>
            <a:fillRect/>
          </a:stretch>
        </p:blipFill>
        <p:spPr>
          <a:xfrm>
            <a:off x="95824" y="-131303"/>
            <a:ext cx="3318499" cy="2214029"/>
          </a:xfrm>
          <a:prstGeom prst="rect">
            <a:avLst/>
          </a:prstGeom>
        </p:spPr>
      </p:pic>
      <p:pic>
        <p:nvPicPr>
          <p:cNvPr id="15" name="图片 14">
            <a:extLst>
              <a:ext uri="{FF2B5EF4-FFF2-40B4-BE49-F238E27FC236}">
                <a16:creationId xmlns="" xmlns:a16="http://schemas.microsoft.com/office/drawing/2014/main" id="{19BDEF28-E4B0-4D11-929E-04A3A86E8F5A}"/>
              </a:ext>
            </a:extLst>
          </p:cNvPr>
          <p:cNvPicPr>
            <a:picLocks noChangeAspect="1"/>
          </p:cNvPicPr>
          <p:nvPr/>
        </p:nvPicPr>
        <p:blipFill>
          <a:blip r:embed="rId6"/>
          <a:stretch>
            <a:fillRect/>
          </a:stretch>
        </p:blipFill>
        <p:spPr>
          <a:xfrm>
            <a:off x="8426725" y="219516"/>
            <a:ext cx="2035888" cy="2035888"/>
          </a:xfrm>
          <a:prstGeom prst="rect">
            <a:avLst/>
          </a:prstGeom>
        </p:spPr>
      </p:pic>
      <p:pic>
        <p:nvPicPr>
          <p:cNvPr id="16" name="图片 15">
            <a:extLst>
              <a:ext uri="{FF2B5EF4-FFF2-40B4-BE49-F238E27FC236}">
                <a16:creationId xmlns="" xmlns:a16="http://schemas.microsoft.com/office/drawing/2014/main" id="{7787ADB3-CFC7-42E0-BD4B-36DA56322317}"/>
              </a:ext>
            </a:extLst>
          </p:cNvPr>
          <p:cNvPicPr>
            <a:picLocks noChangeAspect="1"/>
          </p:cNvPicPr>
          <p:nvPr/>
        </p:nvPicPr>
        <p:blipFill>
          <a:blip r:embed="rId7"/>
          <a:stretch>
            <a:fillRect/>
          </a:stretch>
        </p:blipFill>
        <p:spPr>
          <a:xfrm>
            <a:off x="8813357" y="-169475"/>
            <a:ext cx="3425383" cy="2290375"/>
          </a:xfrm>
          <a:prstGeom prst="rect">
            <a:avLst/>
          </a:prstGeom>
        </p:spPr>
      </p:pic>
      <p:sp>
        <p:nvSpPr>
          <p:cNvPr id="23" name="TextBox 4">
            <a:extLst>
              <a:ext uri="{FF2B5EF4-FFF2-40B4-BE49-F238E27FC236}">
                <a16:creationId xmlns=""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pic>
        <p:nvPicPr>
          <p:cNvPr id="11" name="图片 10">
            <a:extLst>
              <a:ext uri="{FF2B5EF4-FFF2-40B4-BE49-F238E27FC236}">
                <a16:creationId xmlns="" xmlns:a16="http://schemas.microsoft.com/office/drawing/2014/main" id="{C56E9A1F-FFAE-42DE-BDC9-8CEAA328B556}"/>
              </a:ext>
            </a:extLst>
          </p:cNvPr>
          <p:cNvPicPr>
            <a:picLocks noChangeAspect="1"/>
          </p:cNvPicPr>
          <p:nvPr/>
        </p:nvPicPr>
        <p:blipFill>
          <a:blip r:embed="rId9"/>
          <a:stretch>
            <a:fillRect/>
          </a:stretch>
        </p:blipFill>
        <p:spPr>
          <a:xfrm>
            <a:off x="3049761" y="-50976"/>
            <a:ext cx="2458511" cy="2639783"/>
          </a:xfrm>
          <a:prstGeom prst="rect">
            <a:avLst/>
          </a:prstGeom>
        </p:spPr>
      </p:pic>
      <p:sp>
        <p:nvSpPr>
          <p:cNvPr id="3" name="TextBox 2"/>
          <p:cNvSpPr txBox="1"/>
          <p:nvPr/>
        </p:nvSpPr>
        <p:spPr>
          <a:xfrm>
            <a:off x="643467" y="2370667"/>
            <a:ext cx="4718755" cy="461665"/>
          </a:xfrm>
          <a:prstGeom prst="rect">
            <a:avLst/>
          </a:prstGeom>
          <a:noFill/>
        </p:spPr>
        <p:txBody>
          <a:bodyPr wrap="square" rtlCol="0">
            <a:spAutoFit/>
          </a:bodyPr>
          <a:lstStyle/>
          <a:p>
            <a:r>
              <a:rPr lang="en-US" sz="2400" dirty="0" smtClean="0">
                <a:solidFill>
                  <a:srgbClr val="C00000"/>
                </a:solidFill>
              </a:rPr>
              <a:t>1. Con người cần gì để sống?</a:t>
            </a:r>
            <a:endParaRPr lang="en-US" sz="2400" dirty="0">
              <a:solidFill>
                <a:srgbClr val="C00000"/>
              </a:solidFill>
            </a:endParaRPr>
          </a:p>
        </p:txBody>
      </p:sp>
      <p:sp>
        <p:nvSpPr>
          <p:cNvPr id="17" name="TextBox 16"/>
          <p:cNvSpPr txBox="1"/>
          <p:nvPr/>
        </p:nvSpPr>
        <p:spPr>
          <a:xfrm>
            <a:off x="643465" y="2975465"/>
            <a:ext cx="8801203" cy="461665"/>
          </a:xfrm>
          <a:prstGeom prst="rect">
            <a:avLst/>
          </a:prstGeom>
          <a:noFill/>
        </p:spPr>
        <p:txBody>
          <a:bodyPr wrap="square" rtlCol="0">
            <a:spAutoFit/>
          </a:bodyPr>
          <a:lstStyle/>
          <a:p>
            <a:r>
              <a:rPr lang="en-US" sz="2400" dirty="0" smtClean="0">
                <a:solidFill>
                  <a:srgbClr val="C00000"/>
                </a:solidFill>
              </a:rPr>
              <a:t>- Con người cần: Nước, không khí, ánh sáng, thức ăn, … </a:t>
            </a:r>
            <a:endParaRPr lang="en-US" sz="2400" dirty="0">
              <a:solidFill>
                <a:srgbClr val="C00000"/>
              </a:solidFill>
            </a:endParaRPr>
          </a:p>
        </p:txBody>
      </p:sp>
      <p:sp>
        <p:nvSpPr>
          <p:cNvPr id="18" name="TextBox 17"/>
          <p:cNvSpPr txBox="1"/>
          <p:nvPr/>
        </p:nvSpPr>
        <p:spPr>
          <a:xfrm>
            <a:off x="440265" y="3661392"/>
            <a:ext cx="8511823" cy="461665"/>
          </a:xfrm>
          <a:prstGeom prst="rect">
            <a:avLst/>
          </a:prstGeom>
          <a:noFill/>
        </p:spPr>
        <p:txBody>
          <a:bodyPr wrap="square" rtlCol="0">
            <a:spAutoFit/>
          </a:bodyPr>
          <a:lstStyle/>
          <a:p>
            <a:r>
              <a:rPr lang="en-US" sz="2400" dirty="0" smtClean="0">
                <a:solidFill>
                  <a:srgbClr val="C00000"/>
                </a:solidFill>
              </a:rPr>
              <a:t>2. Theo bạn trong cuộc sống, nước dùng để làm gì?</a:t>
            </a:r>
            <a:endParaRPr lang="en-US" sz="2400" dirty="0">
              <a:solidFill>
                <a:srgbClr val="C00000"/>
              </a:solidFill>
            </a:endParaRPr>
          </a:p>
        </p:txBody>
      </p:sp>
      <p:sp>
        <p:nvSpPr>
          <p:cNvPr id="19" name="TextBox 18"/>
          <p:cNvSpPr txBox="1"/>
          <p:nvPr/>
        </p:nvSpPr>
        <p:spPr>
          <a:xfrm>
            <a:off x="507998" y="4389230"/>
            <a:ext cx="10464802" cy="461665"/>
          </a:xfrm>
          <a:prstGeom prst="rect">
            <a:avLst/>
          </a:prstGeom>
          <a:noFill/>
        </p:spPr>
        <p:txBody>
          <a:bodyPr wrap="square" rtlCol="0">
            <a:spAutoFit/>
          </a:bodyPr>
          <a:lstStyle/>
          <a:p>
            <a:r>
              <a:rPr lang="en-US" sz="2400" dirty="0" smtClean="0">
                <a:solidFill>
                  <a:srgbClr val="C00000"/>
                </a:solidFill>
              </a:rPr>
              <a:t>- Nước dùng để uống, nấu cơm, rửa rau, tưới tiêu, tắm rửa, giặt giũ, ….</a:t>
            </a:r>
            <a:endParaRPr lang="en-US" sz="2400" dirty="0">
              <a:solidFill>
                <a:srgbClr val="C00000"/>
              </a:solidFill>
            </a:endParaRPr>
          </a:p>
        </p:txBody>
      </p:sp>
      <p:sp>
        <p:nvSpPr>
          <p:cNvPr id="6" name="TextBox 5"/>
          <p:cNvSpPr txBox="1"/>
          <p:nvPr/>
        </p:nvSpPr>
        <p:spPr>
          <a:xfrm>
            <a:off x="4629310" y="1447750"/>
            <a:ext cx="4184047" cy="769441"/>
          </a:xfrm>
          <a:prstGeom prst="rect">
            <a:avLst/>
          </a:prstGeom>
          <a:noFill/>
        </p:spPr>
        <p:txBody>
          <a:bodyPr wrap="square" rtlCol="0">
            <a:spAutoFit/>
          </a:bodyPr>
          <a:lstStyle/>
          <a:p>
            <a:r>
              <a:rPr lang="en-US" sz="4400" b="1" dirty="0" smtClean="0">
                <a:solidFill>
                  <a:srgbClr val="C00000"/>
                </a:solidFill>
              </a:rPr>
              <a:t>KHỞI ĐỘNG</a:t>
            </a:r>
            <a:endParaRPr lang="en-US" sz="4400" b="1" dirty="0">
              <a:solidFill>
                <a:srgbClr val="C00000"/>
              </a:solidFill>
            </a:endParaRPr>
          </a:p>
        </p:txBody>
      </p:sp>
      <p:sp>
        <p:nvSpPr>
          <p:cNvPr id="20" name="TextBox 19"/>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42974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smtClean="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
        <p:nvSpPr>
          <p:cNvPr id="16" name="TextBox 15"/>
          <p:cNvSpPr txBox="1"/>
          <p:nvPr/>
        </p:nvSpPr>
        <p:spPr>
          <a:xfrm>
            <a:off x="3341312" y="-13446"/>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
        <p:nvSpPr>
          <p:cNvPr id="16" name="TextBox 15"/>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a:solidFill>
                  <a:srgbClr val="00B050"/>
                </a:solidFill>
                <a:latin typeface="Times New Roman" pitchFamily="18" charset="0"/>
                <a:cs typeface="Times New Roman" pitchFamily="18" charset="0"/>
              </a:rPr>
              <a:t>Nước </a:t>
            </a:r>
            <a:r>
              <a:rPr lang="en-US" sz="4800" b="1" dirty="0" smtClean="0">
                <a:solidFill>
                  <a:srgbClr val="00B050"/>
                </a:solidFill>
                <a:latin typeface="Times New Roman" pitchFamily="18" charset="0"/>
                <a:cs typeface="Times New Roman" pitchFamily="18" charset="0"/>
              </a:rPr>
              <a:t>thấm qua một số vật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sp>
        <p:nvSpPr>
          <p:cNvPr id="3" name="Rectangle 2"/>
          <p:cNvSpPr/>
          <p:nvPr/>
        </p:nvSpPr>
        <p:spPr>
          <a:xfrm>
            <a:off x="1329656" y="358826"/>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pic>
        <p:nvPicPr>
          <p:cNvPr id="13" name="Picture 4" descr="Khăn vải màu với giá tốt nhất, khuyến mãi mỗi ngày"/>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5641556" y="3599676"/>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14" name="Picture 6" descr="Mơ thấy cuộn giấy điềm báo điều gì? Mơ thấy giấy đánh con gì?"/>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0194" y="4026680"/>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6726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ppt_x"/>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smtClean="0">
                <a:latin typeface="Calibri" panose="020F0502020204030204" pitchFamily="34" charset="0"/>
                <a:cs typeface="Calibri" panose="020F0502020204030204" pitchFamily="34" charset="0"/>
              </a:rPr>
              <a:t>3 cốc thủy tinh, </a:t>
            </a:r>
            <a:r>
              <a:rPr lang="en-US" sz="3600" smtClean="0">
                <a:latin typeface="Calibri" panose="020F0502020204030204" pitchFamily="34" charset="0"/>
                <a:cs typeface="Calibri" panose="020F0502020204030204" pitchFamily="34" charset="0"/>
              </a:rPr>
              <a:t>3</a:t>
            </a:r>
            <a:r>
              <a:rPr lang="vi-VN" sz="3600" smtClean="0">
                <a:latin typeface="Calibri" panose="020F0502020204030204" pitchFamily="34" charset="0"/>
                <a:cs typeface="Calibri" panose="020F0502020204030204" pitchFamily="34" charset="0"/>
              </a:rPr>
              <a:t> </a:t>
            </a:r>
            <a:r>
              <a:rPr lang="vi-VN" sz="3600" dirty="0" smtClean="0">
                <a:latin typeface="Calibri" panose="020F0502020204030204" pitchFamily="34" charset="0"/>
                <a:cs typeface="Calibri" panose="020F0502020204030204" pitchFamily="34" charset="0"/>
              </a:rPr>
              <a:t>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smtClean="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6126"/>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5964" y="3493152"/>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anim calcmode="lin" valueType="num">
                                      <p:cBhvr>
                                        <p:cTn id="24" dur="1000" fill="hold"/>
                                        <p:tgtEl>
                                          <p:spTgt spid="1028"/>
                                        </p:tgtEl>
                                        <p:attrNameLst>
                                          <p:attrName>ppt_x</p:attrName>
                                        </p:attrNameLst>
                                      </p:cBhvr>
                                      <p:tavLst>
                                        <p:tav tm="0">
                                          <p:val>
                                            <p:strVal val="#ppt_x"/>
                                          </p:val>
                                        </p:tav>
                                        <p:tav tm="100000">
                                          <p:val>
                                            <p:strVal val="#ppt_x"/>
                                          </p:val>
                                        </p:tav>
                                      </p:tavLst>
                                    </p:anim>
                                    <p:anim calcmode="lin" valueType="num">
                                      <p:cBhvr>
                                        <p:cTn id="2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par>
                                <p:cTn id="44" presetID="14"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38"/>
                                        </p:tgtEl>
                                        <p:attrNameLst>
                                          <p:attrName>style.visibility</p:attrName>
                                        </p:attrNameLst>
                                      </p:cBhvr>
                                      <p:to>
                                        <p:strVal val="visible"/>
                                      </p:to>
                                    </p:set>
                                    <p:animEffect transition="in" filter="barn(inVertical)">
                                      <p:cBhvr>
                                        <p:cTn id="51"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58826"/>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
        <p:nvSpPr>
          <p:cNvPr id="13" name="TextBox 12"/>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a:latin typeface="Calibri" panose="020F0502020204030204" pitchFamily="34" charset="0"/>
                <a:cs typeface="Calibri" panose="020F0502020204030204" pitchFamily="34" charset="0"/>
              </a:rPr>
              <a:t>Nước </a:t>
            </a:r>
            <a:r>
              <a:rPr lang="en-US" sz="4000" dirty="0" smtClean="0">
                <a:latin typeface="Calibri" panose="020F0502020204030204" pitchFamily="34" charset="0"/>
                <a:cs typeface="Calibri" panose="020F0502020204030204" pitchFamily="34" charset="0"/>
              </a:rPr>
              <a:t>có tính chất không </a:t>
            </a:r>
            <a:r>
              <a:rPr lang="en-US" sz="4000" dirty="0">
                <a:latin typeface="Calibri" panose="020F0502020204030204" pitchFamily="34" charset="0"/>
                <a:cs typeface="Calibri" panose="020F0502020204030204" pitchFamily="34" charset="0"/>
              </a:rPr>
              <a:t>màu, không mùi, không vị, không có hình dạng nhất định.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74072" y="-540655"/>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
        <p:nvSpPr>
          <p:cNvPr id="10" name="TextBox 9"/>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pic>
        <p:nvPicPr>
          <p:cNvPr id="3" name="图片 2">
            <a:extLst>
              <a:ext uri="{FF2B5EF4-FFF2-40B4-BE49-F238E27FC236}">
                <a16:creationId xmlns="" xmlns:a16="http://schemas.microsoft.com/office/drawing/2014/main" id="{6148D6B6-B80A-4024-9189-E9B453F50892}"/>
              </a:ext>
            </a:extLst>
          </p:cNvPr>
          <p:cNvPicPr>
            <a:picLocks noChangeAspect="1"/>
          </p:cNvPicPr>
          <p:nvPr/>
        </p:nvPicPr>
        <p:blipFill>
          <a:blip r:embed="rId7"/>
          <a:stretch>
            <a:fillRect/>
          </a:stretch>
        </p:blipFill>
        <p:spPr>
          <a:xfrm>
            <a:off x="44277" y="-345132"/>
            <a:ext cx="4444329" cy="2965158"/>
          </a:xfrm>
          <a:prstGeom prst="rect">
            <a:avLst/>
          </a:prstGeom>
        </p:spPr>
      </p:pic>
      <p:pic>
        <p:nvPicPr>
          <p:cNvPr id="4" name="图片 3">
            <a:extLst>
              <a:ext uri="{FF2B5EF4-FFF2-40B4-BE49-F238E27FC236}">
                <a16:creationId xmlns="" xmlns:a16="http://schemas.microsoft.com/office/drawing/2014/main" id="{5FE6144E-7471-4401-B426-ADB367A1C5C4}"/>
              </a:ext>
            </a:extLst>
          </p:cNvPr>
          <p:cNvPicPr>
            <a:picLocks noChangeAspect="1"/>
          </p:cNvPicPr>
          <p:nvPr/>
        </p:nvPicPr>
        <p:blipFill>
          <a:blip r:embed="rId8"/>
          <a:stretch>
            <a:fillRect/>
          </a:stretch>
        </p:blipFill>
        <p:spPr>
          <a:xfrm>
            <a:off x="443175" y="2079582"/>
            <a:ext cx="1322947" cy="1420491"/>
          </a:xfrm>
          <a:prstGeom prst="rect">
            <a:avLst/>
          </a:prstGeom>
        </p:spPr>
      </p:pic>
      <p:pic>
        <p:nvPicPr>
          <p:cNvPr id="18" name="图片 17">
            <a:extLst>
              <a:ext uri="{FF2B5EF4-FFF2-40B4-BE49-F238E27FC236}">
                <a16:creationId xmlns=""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 xmlns:a16="http://schemas.microsoft.com/office/drawing/2014/main" id="{DCA9AC01-6976-41F1-BDC7-AA35D346576F}"/>
              </a:ext>
            </a:extLst>
          </p:cNvPr>
          <p:cNvPicPr>
            <a:picLocks noChangeAspect="1"/>
          </p:cNvPicPr>
          <p:nvPr/>
        </p:nvPicPr>
        <p:blipFill>
          <a:blip r:embed="rId14"/>
          <a:stretch>
            <a:fillRect/>
          </a:stretch>
        </p:blipFill>
        <p:spPr>
          <a:xfrm>
            <a:off x="8284764" y="3794651"/>
            <a:ext cx="658425" cy="908383"/>
          </a:xfrm>
          <a:prstGeom prst="rect">
            <a:avLst/>
          </a:prstGeom>
        </p:spPr>
      </p:pic>
      <p:pic>
        <p:nvPicPr>
          <p:cNvPr id="29" name="图片 28">
            <a:extLst>
              <a:ext uri="{FF2B5EF4-FFF2-40B4-BE49-F238E27FC236}">
                <a16:creationId xmlns="" xmlns:a16="http://schemas.microsoft.com/office/drawing/2014/main" id="{E496D177-14D5-4787-A512-2D782D124025}"/>
              </a:ext>
            </a:extLst>
          </p:cNvPr>
          <p:cNvPicPr>
            <a:picLocks noChangeAspect="1"/>
          </p:cNvPicPr>
          <p:nvPr/>
        </p:nvPicPr>
        <p:blipFill>
          <a:blip r:embed="rId15"/>
          <a:stretch>
            <a:fillRect/>
          </a:stretch>
        </p:blipFill>
        <p:spPr>
          <a:xfrm>
            <a:off x="3386627" y="3796045"/>
            <a:ext cx="664522" cy="908383"/>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
        <p:nvSpPr>
          <p:cNvPr id="23" name="TextBox 22"/>
          <p:cNvSpPr txBox="1"/>
          <p:nvPr/>
        </p:nvSpPr>
        <p:spPr>
          <a:xfrm>
            <a:off x="3341312" y="53789"/>
            <a:ext cx="5547194" cy="461665"/>
          </a:xfrm>
          <a:prstGeom prst="rect">
            <a:avLst/>
          </a:prstGeom>
          <a:noFill/>
        </p:spPr>
        <p:txBody>
          <a:bodyPr wrap="square" rtlCol="0">
            <a:spAutoFit/>
          </a:bodyPr>
          <a:lstStyle/>
          <a:p>
            <a:r>
              <a:rPr lang="en-US" sz="2400" b="1" dirty="0" smtClean="0"/>
              <a:t>Thứ năm ngày 17 tháng 8 năm 2023</a:t>
            </a:r>
          </a:p>
        </p:txBody>
      </p:sp>
    </p:spTree>
    <p:extLst>
      <p:ext uri="{BB962C8B-B14F-4D97-AF65-F5344CB8AC3E}">
        <p14:creationId xmlns:p14="http://schemas.microsoft.com/office/powerpoint/2010/main" val="230431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smtClean="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 xmlns:a16="http://schemas.microsoft.com/office/drawing/2014/main"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
        <p:nvSpPr>
          <p:cNvPr id="17" name="TextBox 16"/>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7814" y="-34590"/>
            <a:ext cx="8257308" cy="3616233"/>
          </a:xfrm>
          <a:prstGeom prst="rect">
            <a:avLst/>
          </a:prstGeom>
        </p:spPr>
      </p:pic>
      <p:sp>
        <p:nvSpPr>
          <p:cNvPr id="12" name="Rectangle 11"/>
          <p:cNvSpPr/>
          <p:nvPr/>
        </p:nvSpPr>
        <p:spPr>
          <a:xfrm>
            <a:off x="6251763" y="982269"/>
            <a:ext cx="4775667" cy="1200329"/>
          </a:xfrm>
          <a:prstGeom prst="rect">
            <a:avLst/>
          </a:prstGeom>
          <a:noFill/>
        </p:spPr>
        <p:txBody>
          <a:bodyPr wrap="none" lIns="91440" tIns="45720" rIns="91440" bIns="45720">
            <a:spAutoFit/>
          </a:bodyPr>
          <a:lstStyle/>
          <a:p>
            <a:pPr algn="ctr"/>
            <a:r>
              <a:rPr lang="vi-VN" sz="7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0" y="2189207"/>
            <a:ext cx="12485511" cy="646331"/>
          </a:xfrm>
          <a:prstGeom prst="rect">
            <a:avLst/>
          </a:prstGeom>
          <a:noFill/>
        </p:spPr>
        <p:txBody>
          <a:bodyPr wrap="square" rtlCol="0">
            <a:spAutoFit/>
          </a:bodyPr>
          <a:lstStyle/>
          <a:p>
            <a:r>
              <a:rPr lang="en-US" sz="3600" dirty="0" smtClean="0">
                <a:latin typeface="#9Slide03 Kaleko 105 Round" pitchFamily="2" charset="0"/>
              </a:rPr>
              <a:t>1 Cốc, 1 bát, 1 chai trong suốt </a:t>
            </a:r>
            <a:r>
              <a:rPr lang="vi-VN" sz="3600" dirty="0" smtClean="0">
                <a:latin typeface="#9Slide03 Kaleko 105 Round" pitchFamily="2" charset="0"/>
              </a:rPr>
              <a:t>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
        <p:nvSpPr>
          <p:cNvPr id="17" name="TextBox 16"/>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 y="1456995"/>
            <a:ext cx="11992308" cy="1938992"/>
          </a:xfrm>
          <a:prstGeom prst="rect">
            <a:avLst/>
          </a:prstGeom>
          <a:noFill/>
        </p:spPr>
        <p:txBody>
          <a:bodyPr wrap="square" rtlCol="0">
            <a:spAutoFit/>
          </a:bodyPr>
          <a:lstStyle/>
          <a:p>
            <a:pPr algn="ctr"/>
            <a:r>
              <a:rPr lang="vi-VN" sz="4000" dirty="0" smtClean="0">
                <a:latin typeface="#9Slide03 Kaleko 105 Round" pitchFamily="2" charset="0"/>
              </a:rPr>
              <a:t>Rót nước vào cốc, bát và chai như hình 1. Hãy quan sát, ngửi, nếm; cho biết màu sắc, mùi, vị và hình dạng của nước</a:t>
            </a:r>
            <a:r>
              <a:rPr lang="en-US" sz="4000" dirty="0" smtClean="0">
                <a:latin typeface="#9Slide03 Kaleko 105 Round" pitchFamily="2" charset="0"/>
              </a:rPr>
              <a:t> trong các đồ vật đó</a:t>
            </a:r>
            <a:r>
              <a:rPr lang="vi-VN" sz="4000" dirty="0" smtClean="0">
                <a:latin typeface="#9Slide03 Kaleko 105 Round" pitchFamily="2" charset="0"/>
              </a:rPr>
              <a:t>.</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
        <p:nvSpPr>
          <p:cNvPr id="14" name="TextBox 13"/>
          <p:cNvSpPr txBox="1"/>
          <p:nvPr/>
        </p:nvSpPr>
        <p:spPr>
          <a:xfrm>
            <a:off x="3341312" y="53789"/>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93" y="355885"/>
            <a:ext cx="8536265" cy="1891441"/>
          </a:xfrm>
          <a:prstGeom prst="rect">
            <a:avLst/>
          </a:prstGeom>
        </p:spPr>
      </p:pic>
      <p:sp>
        <p:nvSpPr>
          <p:cNvPr id="2" name="TextBox 1"/>
          <p:cNvSpPr txBox="1"/>
          <p:nvPr/>
        </p:nvSpPr>
        <p:spPr>
          <a:xfrm>
            <a:off x="345261" y="980469"/>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a:t>
            </a:r>
            <a:r>
              <a:rPr lang="en-US" sz="2667" b="1">
                <a:solidFill>
                  <a:srgbClr val="FF0000"/>
                </a:solidFill>
                <a:latin typeface="Times New Roman" pitchFamily="18" charset="0"/>
                <a:cs typeface="Times New Roman" pitchFamily="18" charset="0"/>
              </a:rPr>
              <a:t>, </a:t>
            </a:r>
            <a:r>
              <a:rPr lang="en-US" sz="2667" b="1" smtClean="0">
                <a:solidFill>
                  <a:srgbClr val="FF0000"/>
                </a:solidFill>
                <a:latin typeface="Times New Roman" pitchFamily="18" charset="0"/>
                <a:cs typeface="Times New Roman" pitchFamily="18" charset="0"/>
              </a:rPr>
              <a:t>MÙI, VỊ </a:t>
            </a:r>
            <a:r>
              <a:rPr lang="en-US" sz="2667" b="1" dirty="0">
                <a:solidFill>
                  <a:srgbClr val="FF0000"/>
                </a:solidFill>
                <a:latin typeface="Times New Roman" pitchFamily="18" charset="0"/>
                <a:cs typeface="Times New Roman" pitchFamily="18" charset="0"/>
              </a:rPr>
              <a:t>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3105705516"/>
              </p:ext>
            </p:extLst>
          </p:nvPr>
        </p:nvGraphicFramePr>
        <p:xfrm>
          <a:off x="1374227" y="1909772"/>
          <a:ext cx="8836574" cy="4533904"/>
        </p:xfrm>
        <a:graphic>
          <a:graphicData uri="http://schemas.openxmlformats.org/drawingml/2006/table">
            <a:tbl>
              <a:tblPr/>
              <a:tblGrid>
                <a:gridCol w="2892973">
                  <a:extLst>
                    <a:ext uri="{9D8B030D-6E8A-4147-A177-3AD203B41FA5}">
                      <a16:colId xmlns="" xmlns:a16="http://schemas.microsoft.com/office/drawing/2014/main" val="20000"/>
                    </a:ext>
                  </a:extLst>
                </a:gridCol>
                <a:gridCol w="5943601">
                  <a:extLst>
                    <a:ext uri="{9D8B030D-6E8A-4147-A177-3AD203B41FA5}">
                      <a16:colId xmlns=""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smtClean="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5589299" y="3157966"/>
            <a:ext cx="3702614" cy="769441"/>
          </a:xfrm>
          <a:prstGeom prst="rect">
            <a:avLst/>
          </a:prstGeom>
          <a:noFill/>
          <a:ln w="9525">
            <a:noFill/>
            <a:miter lim="800000"/>
            <a:headEnd/>
            <a:tailEnd/>
          </a:ln>
        </p:spPr>
        <p:txBody>
          <a:bodyPr wrap="square">
            <a:spAutoFit/>
          </a:bodyPr>
          <a:lstStyle/>
          <a:p>
            <a:pPr defTabSz="914377">
              <a:spcBef>
                <a:spcPct val="50000"/>
              </a:spcBef>
            </a:pPr>
            <a:r>
              <a:rPr lang="en-US" sz="4400" b="1" dirty="0">
                <a:solidFill>
                  <a:srgbClr val="C00000"/>
                </a:solidFill>
                <a:latin typeface="Times New Roman" pitchFamily="18" charset="0"/>
              </a:rPr>
              <a:t>K</a:t>
            </a:r>
            <a:r>
              <a:rPr lang="en-US" sz="4400" b="1" dirty="0" smtClean="0">
                <a:solidFill>
                  <a:srgbClr val="C00000"/>
                </a:solidFill>
                <a:latin typeface="Times New Roman" pitchFamily="18" charset="0"/>
              </a:rPr>
              <a:t>hông </a:t>
            </a:r>
            <a:r>
              <a:rPr lang="en-US" sz="4400" b="1" dirty="0">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
        <p:nvSpPr>
          <p:cNvPr id="20" name="TextBox 19"/>
          <p:cNvSpPr txBox="1"/>
          <p:nvPr/>
        </p:nvSpPr>
        <p:spPr>
          <a:xfrm>
            <a:off x="3341312" y="1"/>
            <a:ext cx="5547194" cy="830997"/>
          </a:xfrm>
          <a:prstGeom prst="rect">
            <a:avLst/>
          </a:prstGeom>
          <a:noFill/>
        </p:spPr>
        <p:txBody>
          <a:bodyPr wrap="square" rtlCol="0">
            <a:spAutoFit/>
          </a:bodyPr>
          <a:lstStyle/>
          <a:p>
            <a:r>
              <a:rPr lang="en-US" sz="2400" b="1" dirty="0" smtClean="0"/>
              <a:t>Thứ năm ngày 17 tháng 8 năm 2023</a:t>
            </a:r>
            <a:endParaRPr lang="en-US" sz="2400" b="1" dirty="0"/>
          </a:p>
          <a:p>
            <a:pPr algn="ctr"/>
            <a:r>
              <a:rPr lang="en-US" sz="2400" b="1" dirty="0" smtClean="0"/>
              <a:t>Khoa học</a:t>
            </a:r>
          </a:p>
        </p:txBody>
      </p:sp>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812</TotalTime>
  <Words>874</Words>
  <Application>Microsoft Office PowerPoint</Application>
  <PresentationFormat>Custom</PresentationFormat>
  <Paragraphs>137</Paragraphs>
  <Slides>29</Slides>
  <Notes>18</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29</vt:i4>
      </vt:variant>
    </vt:vector>
  </HeadingPairs>
  <TitlesOfParts>
    <vt:vector size="62" baseType="lpstr">
      <vt:lpstr>Arial</vt:lpstr>
      <vt:lpstr>SVN-Newton</vt:lpstr>
      <vt:lpstr>方正光辉特粗简体</vt:lpstr>
      <vt:lpstr>UTM Rockwell</vt:lpstr>
      <vt:lpstr>UVN Mang Cau Nang</vt:lpstr>
      <vt:lpstr>方正卡通简体</vt:lpstr>
      <vt:lpstr>#9Slide07 HoneyCream</vt:lpstr>
      <vt:lpstr>UTM Flamenco</vt:lpstr>
      <vt:lpstr>等线</vt:lpstr>
      <vt:lpstr>#9Slide03 Bebas Neue Bold</vt:lpstr>
      <vt:lpstr>#9Slide03 Kaleko 105 Round</vt:lpstr>
      <vt:lpstr>华康少女文字W5</vt:lpstr>
      <vt:lpstr>UTM Guanine</vt:lpstr>
      <vt:lpstr>宋体</vt:lpstr>
      <vt:lpstr>方正字迹-邢体草书繁体</vt:lpstr>
      <vt:lpstr>DFGothic-EB</vt:lpstr>
      <vt:lpstr>UTM Beautiful Caps</vt:lpstr>
      <vt:lpstr>UTM Times</vt:lpstr>
      <vt:lpstr>黑体</vt:lpstr>
      <vt:lpstr>Times New Roman</vt:lpstr>
      <vt:lpstr>Calibri</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LHT3</dc:subject>
  <dc:creator>MANG NON</dc:creator>
  <cp:keywords>MangnonTeam</cp:keywords>
  <dc:description>LHT3</dc:description>
  <cp:lastModifiedBy>THANH HUONG</cp:lastModifiedBy>
  <cp:revision>30</cp:revision>
  <dcterms:created xsi:type="dcterms:W3CDTF">2023-06-19T08:32:55Z</dcterms:created>
  <dcterms:modified xsi:type="dcterms:W3CDTF">2023-09-16T16:28:25Z</dcterms:modified>
  <cp:category>LHT3</cp:category>
  <cp:version>LHT3</cp:version>
</cp:coreProperties>
</file>