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m4a" ContentType="audio/unknown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4" r:id="rId6"/>
    <p:sldId id="276" r:id="rId7"/>
    <p:sldId id="277" r:id="rId8"/>
    <p:sldId id="265" r:id="rId9"/>
    <p:sldId id="267" r:id="rId10"/>
    <p:sldId id="268" r:id="rId11"/>
    <p:sldId id="269" r:id="rId12"/>
    <p:sldId id="274" r:id="rId13"/>
    <p:sldId id="275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6" d="100"/>
          <a:sy n="96" d="100"/>
        </p:scale>
        <p:origin x="-636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9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699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99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3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40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61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2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3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1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4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7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5E026-E56B-44DF-9AB5-5C997250BCBA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5FB58-B6C7-474C-BA50-3EB9D218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0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wmf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media2.m4a"/><Relationship Id="rId2" Type="http://schemas.microsoft.com/office/2007/relationships/media" Target="../media/media2.m4a"/><Relationship Id="rId1" Type="http://schemas.openxmlformats.org/officeDocument/2006/relationships/tags" Target="../tags/tag1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microsoft.com/office/2007/relationships/media" Target="../media/media3.m4a"/><Relationship Id="rId7" Type="http://schemas.openxmlformats.org/officeDocument/2006/relationships/image" Target="../media/image6.w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3.m4a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media4.m4a"/><Relationship Id="rId7" Type="http://schemas.openxmlformats.org/officeDocument/2006/relationships/image" Target="../media/image5.png"/><Relationship Id="rId2" Type="http://schemas.microsoft.com/office/2007/relationships/media" Target="../media/media4.m4a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media5.m4a"/><Relationship Id="rId2" Type="http://schemas.microsoft.com/office/2007/relationships/media" Target="../media/media5.m4a"/><Relationship Id="rId1" Type="http://schemas.openxmlformats.org/officeDocument/2006/relationships/tags" Target="../tags/tag4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media6.m4a"/><Relationship Id="rId2" Type="http://schemas.microsoft.com/office/2007/relationships/media" Target="../media/media6.m4a"/><Relationship Id="rId1" Type="http://schemas.openxmlformats.org/officeDocument/2006/relationships/tags" Target="../tags/tag5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me23751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01955">
            <a:off x="6496844" y="5114131"/>
            <a:ext cx="973138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381000" y="6494463"/>
            <a:ext cx="838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" name="Line 7"/>
          <p:cNvSpPr>
            <a:spLocks noChangeShapeType="1"/>
          </p:cNvSpPr>
          <p:nvPr/>
        </p:nvSpPr>
        <p:spPr bwMode="auto">
          <a:xfrm flipV="1">
            <a:off x="533400" y="6418263"/>
            <a:ext cx="807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Line 8"/>
          <p:cNvSpPr>
            <a:spLocks noChangeShapeType="1"/>
          </p:cNvSpPr>
          <p:nvPr/>
        </p:nvSpPr>
        <p:spPr bwMode="auto">
          <a:xfrm>
            <a:off x="685800" y="6265863"/>
            <a:ext cx="769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Line 9"/>
          <p:cNvSpPr>
            <a:spLocks noChangeShapeType="1"/>
          </p:cNvSpPr>
          <p:nvPr/>
        </p:nvSpPr>
        <p:spPr bwMode="auto">
          <a:xfrm flipV="1">
            <a:off x="381000" y="1084263"/>
            <a:ext cx="0" cy="541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10"/>
          <p:cNvSpPr>
            <a:spLocks noChangeShapeType="1"/>
          </p:cNvSpPr>
          <p:nvPr/>
        </p:nvSpPr>
        <p:spPr bwMode="auto">
          <a:xfrm flipV="1">
            <a:off x="533400" y="1617663"/>
            <a:ext cx="0" cy="480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Line 11"/>
          <p:cNvSpPr>
            <a:spLocks noChangeShapeType="1"/>
          </p:cNvSpPr>
          <p:nvPr/>
        </p:nvSpPr>
        <p:spPr bwMode="auto">
          <a:xfrm flipH="1" flipV="1">
            <a:off x="685800" y="3675063"/>
            <a:ext cx="9525" cy="2590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Line 12"/>
          <p:cNvSpPr>
            <a:spLocks noChangeShapeType="1"/>
          </p:cNvSpPr>
          <p:nvPr/>
        </p:nvSpPr>
        <p:spPr bwMode="auto">
          <a:xfrm flipH="1" flipV="1">
            <a:off x="8382000" y="3675063"/>
            <a:ext cx="19050" cy="2605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3"/>
          <p:cNvSpPr>
            <a:spLocks noChangeShapeType="1"/>
          </p:cNvSpPr>
          <p:nvPr/>
        </p:nvSpPr>
        <p:spPr bwMode="auto">
          <a:xfrm flipV="1">
            <a:off x="8596313" y="1612900"/>
            <a:ext cx="0" cy="480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Line 14"/>
          <p:cNvSpPr>
            <a:spLocks noChangeShapeType="1"/>
          </p:cNvSpPr>
          <p:nvPr/>
        </p:nvSpPr>
        <p:spPr bwMode="auto">
          <a:xfrm flipV="1">
            <a:off x="8763000" y="1008063"/>
            <a:ext cx="0" cy="548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Line 15"/>
          <p:cNvSpPr>
            <a:spLocks noChangeShapeType="1"/>
          </p:cNvSpPr>
          <p:nvPr/>
        </p:nvSpPr>
        <p:spPr bwMode="auto">
          <a:xfrm flipV="1">
            <a:off x="3057525" y="6113463"/>
            <a:ext cx="30384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62" name="Picture 19" descr="XMASCA~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525" y="5613400"/>
            <a:ext cx="53467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25"/>
          <p:cNvSpPr>
            <a:spLocks noChangeArrowheads="1" noChangeShapeType="1" noTextEdit="1"/>
          </p:cNvSpPr>
          <p:nvPr/>
        </p:nvSpPr>
        <p:spPr bwMode="auto">
          <a:xfrm>
            <a:off x="1295400" y="4191002"/>
            <a:ext cx="6061076" cy="6524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317"/>
              </a:avLst>
            </a:prstTxWarp>
          </a:bodyPr>
          <a:lstStyle/>
          <a:p>
            <a:pPr>
              <a:defRPr/>
            </a:pPr>
            <a:endParaRPr lang="en-US" sz="6600" b="1" i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2064" name="Picture 22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09656" y="210344"/>
            <a:ext cx="19446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3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5258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WordArt 24"/>
          <p:cNvSpPr>
            <a:spLocks noChangeArrowheads="1" noChangeShapeType="1" noTextEdit="1"/>
          </p:cNvSpPr>
          <p:nvPr/>
        </p:nvSpPr>
        <p:spPr bwMode="auto">
          <a:xfrm>
            <a:off x="1357314" y="1219200"/>
            <a:ext cx="6269036" cy="984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LUYỆN </a:t>
            </a:r>
            <a:r>
              <a:rPr lang="en-US" sz="3600" b="1" kern="10" dirty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TỪ VÀ </a:t>
            </a:r>
            <a:r>
              <a:rPr lang="en-US" sz="3600" b="1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CÂU</a:t>
            </a:r>
            <a:r>
              <a:rPr lang="vi-VN" sz="3600" b="1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4</a:t>
            </a:r>
            <a:endParaRPr lang="en-US" sz="3600" b="1" kern="10" dirty="0">
              <a:ln w="19050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658938" y="152400"/>
            <a:ext cx="5967412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vi-VN" b="1" kern="10" dirty="0">
              <a:solidFill>
                <a:srgbClr val="0033CC"/>
              </a:solidFill>
              <a:latin typeface="Times New Roman"/>
              <a:cs typeface="Times New Roman"/>
            </a:endParaRPr>
          </a:p>
        </p:txBody>
      </p:sp>
      <p:pic>
        <p:nvPicPr>
          <p:cNvPr id="23" name="Picture 4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7857" flipH="1">
            <a:off x="7547333" y="2668201"/>
            <a:ext cx="588962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85082" y="3141663"/>
            <a:ext cx="7772400" cy="1470025"/>
          </a:xfrm>
        </p:spPr>
        <p:txBody>
          <a:bodyPr/>
          <a:lstStyle/>
          <a:p>
            <a:r>
              <a:rPr lang="vi-VN" i="1" dirty="0" smtClean="0"/>
              <a:t>Khởi động</a:t>
            </a:r>
            <a:endParaRPr lang="en-US" i="1" dirty="0">
              <a:latin typeface=".VnAristoteH" panose="020B7200000000000000" pitchFamily="34" charset="0"/>
            </a:endParaRP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757771"/>
      </p:ext>
    </p:extLst>
  </p:cSld>
  <p:clrMapOvr>
    <a:masterClrMapping/>
  </p:clrMapOvr>
  <p:transition advTm="3269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2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5091 0.09344 C -0.64882 0.09205 -0.64674 0.0902 -0.6445 0.08904 C -0.64225 0.08812 -0.64001 0.08812 -0.63824 0.08696 C -0.63408 0.08418 -0.63023 0.07447 -0.62702 0.07008 C -0.62494 0.05967 -0.62334 0.05134 -0.62222 0.04047 C -0.62302 0.03146 -0.62526 -0.00832 -0.63167 -0.01873 C -0.63279 -0.02035 -0.63488 -0.02012 -0.63648 -0.02081 C -0.64498 -0.03168 -0.66133 -0.04139 -0.67303 -0.04417 C -0.68136 -0.05527 -0.67351 -0.04718 -0.68569 -0.05249 C -0.69178 -0.05527 -0.69739 -0.06151 -0.70316 -0.06521 C -0.70412 -0.0673 -0.70508 -0.06961 -0.70636 -0.07146 C -0.70781 -0.07331 -0.71037 -0.07354 -0.71101 -0.07585 C -0.71262 -0.08117 -0.71181 -0.08718 -0.71262 -0.09274 C -0.71342 -0.09713 -0.71486 -0.10129 -0.71598 -0.10545 C -0.71758 -0.14199 -0.71823 -0.17599 -0.70957 -0.21114 C -0.70765 -0.21878 -0.70108 -0.22248 -0.69691 -0.22803 C -0.68216 -0.24768 -0.65475 -0.26595 -0.63488 -0.27451 C -0.6267 -0.28307 -0.615 -0.28862 -0.60491 -0.29139 C -0.59321 -0.29926 -0.58247 -0.30157 -0.5698 -0.30619 C -0.54512 -0.31568 -0.52076 -0.32539 -0.49527 -0.32955 C -0.48293 -0.33487 -0.47363 -0.33626 -0.46033 -0.33788 C -0.44751 -0.3425 -0.43405 -0.34297 -0.42058 -0.34435 C -0.35919 -0.34297 -0.29941 -0.34019 -0.23818 -0.34227 C -0.21045 -0.3462 -0.18336 -0.35407 -0.15547 -0.35916 C -0.07822 -0.358 -0.02356 -0.35661 0.046 -0.3506 C 0.05802 -0.34667 0.0702 -0.34574 0.08254 -0.34435 C 0.09216 -0.34112 0.1013 -0.33788 0.11107 -0.3358 C 0.11268 -0.3351 0.11428 -0.33464 0.11588 -0.33372 C 0.11749 -0.33256 0.11893 -0.33048 0.12069 -0.32955 C 0.12422 -0.32747 0.12822 -0.32701 0.13175 -0.32539 C 0.1372 -0.31984 0.14121 -0.31545 0.14762 -0.31267 C 0.15371 -0.30411 0.1622 -0.30365 0.16669 -0.29139 C 0.17102 -0.27983 0.17791 -0.2678 0.18096 -0.25555 C 0.1832 -0.24653 0.18336 -0.23705 0.18577 -0.22803 C 0.19041 -0.18339 0.18657 -0.13182 0.16188 -0.09898 C 0.1598 -0.09042 0.15708 -0.08695 0.15066 -0.08418 C 0.14762 -0.07146 0.12855 -0.0666 0.11909 -0.06105 C 0.10579 -0.05296 0.09216 -0.0518 0.07774 -0.04833 C 0.06026 -0.04417 0.04488 -0.03584 0.02693 -0.03353 C 0.01218 -0.02567 0.01026 -0.02706 -0.00946 -0.02497 C -0.02164 -0.02382 -0.046 -0.02081 -0.046 -0.02058 C -0.10483 -0.02197 -0.16205 -0.02405 -0.22071 -0.02706 C -0.25164 -0.03261 -0.2829 -0.03214 -0.31415 -0.03561 C -0.33195 -0.04232 -0.34974 -0.0444 -0.36817 -0.04625 C -0.38163 -0.05203 -0.39574 -0.05319 -0.40952 -0.05666 C -0.42395 -0.06013 -0.43741 -0.06475 -0.4512 -0.0673 C -0.46482 -0.07655 -0.48437 -0.07793 -0.49992 -0.0821 C -0.50954 -0.08464 -0.51739 -0.09065 -0.52701 -0.09274 C -0.53855 -0.09782 -0.53326 -0.09597 -0.54288 -0.09898 C -0.55794 -0.10939 -0.57445 -0.11586 -0.5892 -0.12858 C -0.58984 -0.13136 -0.59064 -0.13459 -0.59192 -0.13714 C -0.59288 -0.13876 -0.59465 -0.13945 -0.59529 -0.1413 C -0.59737 -0.14662 -0.59817 -0.15286 -0.59994 -0.15818 C -0.60154 -0.16651 -0.60186 -0.17137 -0.60635 -0.17738 C -0.60587 -0.18594 -0.60699 -0.20143 -0.6033 -0.21114 C -0.59898 -0.22271 -0.58631 -0.23635 -0.57622 -0.23658 C -0.53278 -0.23797 -0.48934 -0.23797 -0.44655 -0.23866 C -0.38708 -0.2456 -0.3289 -0.25485 -0.26976 -0.25763 C -0.23818 -0.26272 -0.22023 -0.26087 -0.18256 -0.25971 C -0.16926 -0.25393 -0.184 -0.25971 -0.15403 -0.25555 C -0.14009 -0.2537 -0.12678 -0.24861 -0.11268 -0.24699 C -0.10002 -0.24283 -0.08784 -0.24051 -0.07469 -0.23866 C -0.07309 -0.23797 -0.07133 -0.23774 -0.06972 -0.23658 C -0.0686 -0.23543 -0.06796 -0.23288 -0.06668 -0.23219 C -0.06315 -0.23057 -0.05915 -0.2308 -0.05546 -0.23011 C -0.04921 -0.22595 -0.0428 -0.22294 -0.03639 -0.21947 C -0.03334 -0.21785 -0.02709 -0.21531 -0.02709 -0.21508 C -0.02468 -0.20652 -0.0194 -0.20212 -0.01587 -0.19426 C -0.01266 -0.18686 -0.01074 -0.17877 -0.00802 -0.1709 C -0.00689 -0.14223 -0.00064 -0.09551 -0.00946 -0.0673 C -0.01907 -0.037 -0.03558 -0.01341 -0.05546 0.00463 C -0.06011 0.00856 -0.0654 0.01064 -0.06972 0.01504 C -0.08158 0.02683 -0.07069 0.02174 -0.08255 0.02567 C -0.09473 0.03585 -0.10947 0.04001 -0.12374 0.04256 C -0.14169 0.05296 -0.13079 0.04834 -0.15708 0.05319 C -0.16092 0.05389 -0.16814 0.05528 -0.16814 0.05551 C -0.18673 0.06476 -0.20564 0.0636 -0.22536 0.06591 C -0.23642 0.06938 -0.24764 0.06846 -0.2587 0.07216 C -0.26559 0.0784 -0.2744 0.08025 -0.28258 0.0828 C -0.29428 0.09852 -0.28771 0.09459 -0.30149 0.0976 C -0.30309 0.09968 -0.30454 0.10222 -0.30646 0.10384 C -0.30919 0.10639 -0.31351 0.105 -0.31592 0.10824 C -0.31656 0.10916 -0.31367 0.10824 -0.31271 0.10824 " pathEditMode="relative" rAng="0" ptsTypes="ffffffffffffffffffffffffffffffffffff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92" y="-218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60388" y="1836060"/>
            <a:ext cx="8556625" cy="1055454"/>
            <a:chOff x="145" y="1108"/>
            <a:chExt cx="4766" cy="509"/>
          </a:xfrm>
        </p:grpSpPr>
        <p:sp>
          <p:nvSpPr>
            <p:cNvPr id="26645" name="Rectangle 14" descr="Parchment"/>
            <p:cNvSpPr>
              <a:spLocks noChangeArrowheads="1"/>
            </p:cNvSpPr>
            <p:nvPr/>
          </p:nvSpPr>
          <p:spPr bwMode="auto">
            <a:xfrm>
              <a:off x="4568" y="1209"/>
              <a:ext cx="102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b="1">
                <a:latin typeface=".VnTime" pitchFamily="34" charset="0"/>
                <a:cs typeface="Arial" charset="0"/>
              </a:endParaRPr>
            </a:p>
          </p:txBody>
        </p:sp>
        <p:sp>
          <p:nvSpPr>
            <p:cNvPr id="26646" name="AutoShape 15" descr="Parchment"/>
            <p:cNvSpPr>
              <a:spLocks noChangeArrowheads="1"/>
            </p:cNvSpPr>
            <p:nvPr/>
          </p:nvSpPr>
          <p:spPr bwMode="auto">
            <a:xfrm>
              <a:off x="145" y="1108"/>
              <a:ext cx="4766" cy="509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2: 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muốn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tuổi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vi-VN" sz="2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131263" y="2895609"/>
            <a:ext cx="6411913" cy="654052"/>
            <a:chOff x="1322" y="1863"/>
            <a:chExt cx="4747" cy="412"/>
          </a:xfrm>
        </p:grpSpPr>
        <p:sp>
          <p:nvSpPr>
            <p:cNvPr id="26643" name="Rectangle 17" descr="Water droplets"/>
            <p:cNvSpPr>
              <a:spLocks noChangeArrowheads="1"/>
            </p:cNvSpPr>
            <p:nvPr/>
          </p:nvSpPr>
          <p:spPr bwMode="auto">
            <a:xfrm>
              <a:off x="4490" y="1945"/>
              <a:ext cx="13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4" name="AutoShape 18" descr="Water droplets"/>
            <p:cNvSpPr>
              <a:spLocks noChangeArrowheads="1"/>
            </p:cNvSpPr>
            <p:nvPr/>
          </p:nvSpPr>
          <p:spPr bwMode="auto">
            <a:xfrm>
              <a:off x="1322" y="1863"/>
              <a:ext cx="4747" cy="365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algn="just" eaLnBrk="0" hangingPunct="0"/>
              <a:r>
                <a:rPr lang="vi-VN" sz="2800" b="1" dirty="0">
                  <a:latin typeface="Times New Roman" pitchFamily="18" charset="0"/>
                  <a:cs typeface="Times New Roman" pitchFamily="18" charset="0"/>
                </a:rPr>
                <a:t>A.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Mấy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?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143000" y="3508383"/>
            <a:ext cx="5887830" cy="579439"/>
            <a:chOff x="998" y="1931"/>
            <a:chExt cx="3658" cy="365"/>
          </a:xfrm>
        </p:grpSpPr>
        <p:sp>
          <p:nvSpPr>
            <p:cNvPr id="26641" name="Rectangle 20" descr="Water droplets"/>
            <p:cNvSpPr>
              <a:spLocks noChangeArrowheads="1"/>
            </p:cNvSpPr>
            <p:nvPr/>
          </p:nvSpPr>
          <p:spPr bwMode="auto">
            <a:xfrm>
              <a:off x="4495" y="1945"/>
              <a:ext cx="16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2" name="AutoShape 21" descr="Water droplets"/>
            <p:cNvSpPr>
              <a:spLocks noChangeArrowheads="1"/>
            </p:cNvSpPr>
            <p:nvPr/>
          </p:nvSpPr>
          <p:spPr bwMode="auto">
            <a:xfrm>
              <a:off x="998" y="1931"/>
              <a:ext cx="2604" cy="365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just" eaLnBrk="0" hangingPunct="0"/>
              <a:r>
                <a:rPr lang="vi-VN" sz="2800" b="1" dirty="0">
                  <a:latin typeface="Times New Roman" pitchFamily="18" charset="0"/>
                  <a:cs typeface="Times New Roman" pitchFamily="18" charset="0"/>
                </a:rPr>
                <a:t>B.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ơi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mấy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ạ ?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1103313" y="4191008"/>
            <a:ext cx="8040687" cy="736602"/>
            <a:chOff x="130" y="1811"/>
            <a:chExt cx="4781" cy="464"/>
          </a:xfrm>
        </p:grpSpPr>
        <p:sp>
          <p:nvSpPr>
            <p:cNvPr id="26639" name="Rectangle 23" descr="Water droplets"/>
            <p:cNvSpPr>
              <a:spLocks noChangeArrowheads="1"/>
            </p:cNvSpPr>
            <p:nvPr/>
          </p:nvSpPr>
          <p:spPr bwMode="auto">
            <a:xfrm>
              <a:off x="4491" y="1945"/>
              <a:ext cx="11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0" name="AutoShape 24" descr="Water droplets"/>
            <p:cNvSpPr>
              <a:spLocks noChangeArrowheads="1"/>
            </p:cNvSpPr>
            <p:nvPr/>
          </p:nvSpPr>
          <p:spPr bwMode="auto">
            <a:xfrm>
              <a:off x="130" y="1811"/>
              <a:ext cx="4781" cy="365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vi-VN" sz="2800" b="1" dirty="0">
                  <a:latin typeface="Times New Roman" pitchFamily="18" charset="0"/>
                  <a:cs typeface="Times New Roman" pitchFamily="18" charset="0"/>
                </a:rPr>
                <a:t>C.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ơi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ơn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cháu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mấy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?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155700" y="4800600"/>
            <a:ext cx="7759700" cy="578413"/>
            <a:chOff x="121" y="1840"/>
            <a:chExt cx="4800" cy="549"/>
          </a:xfrm>
        </p:grpSpPr>
        <p:sp>
          <p:nvSpPr>
            <p:cNvPr id="26637" name="Rectangle 23" descr="Water droplets"/>
            <p:cNvSpPr>
              <a:spLocks noChangeArrowheads="1"/>
            </p:cNvSpPr>
            <p:nvPr/>
          </p:nvSpPr>
          <p:spPr bwMode="auto">
            <a:xfrm>
              <a:off x="4491" y="1862"/>
              <a:ext cx="114" cy="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38" name="AutoShape 24" descr="Water droplets"/>
            <p:cNvSpPr>
              <a:spLocks noChangeArrowheads="1"/>
            </p:cNvSpPr>
            <p:nvPr/>
          </p:nvSpPr>
          <p:spPr bwMode="auto">
            <a:xfrm>
              <a:off x="121" y="1840"/>
              <a:ext cx="4800" cy="549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vi-VN" sz="2800" b="1"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 Bác ơi, bác xem giùm cháu mấy giờ rồi ạ !</a:t>
              </a: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633" name="Text Box 44"/>
          <p:cNvSpPr txBox="1">
            <a:spLocks noChangeArrowheads="1"/>
          </p:cNvSpPr>
          <p:nvPr/>
        </p:nvSpPr>
        <p:spPr bwMode="auto">
          <a:xfrm>
            <a:off x="685800" y="1219200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Luyện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: </a:t>
            </a:r>
          </a:p>
        </p:txBody>
      </p:sp>
      <p:sp>
        <p:nvSpPr>
          <p:cNvPr id="10285" name="Oval 45"/>
          <p:cNvSpPr>
            <a:spLocks noChangeArrowheads="1"/>
          </p:cNvSpPr>
          <p:nvPr/>
        </p:nvSpPr>
        <p:spPr bwMode="auto">
          <a:xfrm>
            <a:off x="1143000" y="3581400"/>
            <a:ext cx="457200" cy="4572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6" name="Oval 46"/>
          <p:cNvSpPr>
            <a:spLocks noChangeArrowheads="1"/>
          </p:cNvSpPr>
          <p:nvPr/>
        </p:nvSpPr>
        <p:spPr bwMode="auto">
          <a:xfrm>
            <a:off x="1143000" y="4267200"/>
            <a:ext cx="457200" cy="4572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7" name="Oval 47"/>
          <p:cNvSpPr>
            <a:spLocks noChangeArrowheads="1"/>
          </p:cNvSpPr>
          <p:nvPr/>
        </p:nvSpPr>
        <p:spPr bwMode="auto">
          <a:xfrm>
            <a:off x="1170710" y="4876800"/>
            <a:ext cx="457200" cy="4572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rgbClr val="FF0000"/>
                </a:solidFill>
                <a:cs typeface="Times New Roman" pitchFamily="18" charset="0"/>
              </a:rPr>
              <a:t>GIỮ PHÉP LỊCH SỰ KHI BÀY TỎ YÊU CẦU, ĐỀ NGHỊ</a:t>
            </a:r>
            <a:endParaRPr lang="en-US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0" y="36195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800" b="1" dirty="0"/>
              <a:t>Luyện từ và câu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3644992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5" grpId="0" animBg="1"/>
      <p:bldP spid="10286" grpId="0" animBg="1"/>
      <p:bldP spid="102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04800" y="533400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vi-VN" sz="2400" b="1" dirty="0" smtClean="0">
                <a:solidFill>
                  <a:srgbClr val="0000FF"/>
                </a:solidFill>
              </a:rPr>
              <a:t>Bài 3</a:t>
            </a:r>
            <a:r>
              <a:rPr lang="en-US" sz="2400" b="1" dirty="0" smtClean="0">
                <a:solidFill>
                  <a:srgbClr val="0000FF"/>
                </a:solidFill>
              </a:rPr>
              <a:t>.</a:t>
            </a:r>
            <a:r>
              <a:rPr lang="vi-VN" sz="2400" b="1" dirty="0" smtClean="0">
                <a:solidFill>
                  <a:srgbClr val="0000FF"/>
                </a:solidFill>
              </a:rPr>
              <a:t> </a:t>
            </a:r>
            <a:r>
              <a:rPr lang="vi-VN" sz="2400" b="1" dirty="0">
                <a:solidFill>
                  <a:srgbClr val="0000FF"/>
                </a:solidFill>
              </a:rPr>
              <a:t>So sánh từng cặp câu khiến dưới đây về tính lịch sự. Hãy cho biết vì sao những câu ấy giữ hoặc không giữ được phép lịch sự </a:t>
            </a:r>
            <a:r>
              <a:rPr lang="en-US" sz="24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990600" y="1524000"/>
            <a:ext cx="53528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a) </a:t>
            </a:r>
            <a:r>
              <a:rPr lang="en-US" sz="2400" b="1" dirty="0" smtClean="0">
                <a:cs typeface="Times New Roman" pitchFamily="18" charset="0"/>
              </a:rPr>
              <a:t>- </a:t>
            </a:r>
            <a:r>
              <a:rPr lang="en-US" sz="2400" b="1" dirty="0" err="1" smtClean="0">
                <a:cs typeface="Times New Roman" pitchFamily="18" charset="0"/>
              </a:rPr>
              <a:t>Lan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ơi</a:t>
            </a:r>
            <a:r>
              <a:rPr lang="en-US" sz="2400" b="1" dirty="0" smtClean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cho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tớ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với</a:t>
            </a:r>
            <a:r>
              <a:rPr lang="en-US" sz="2400" b="1" dirty="0" smtClean="0">
                <a:cs typeface="Times New Roman" pitchFamily="18" charset="0"/>
              </a:rPr>
              <a:t> !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295400" y="1985666"/>
            <a:ext cx="3810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- Cho </a:t>
            </a:r>
            <a:r>
              <a:rPr lang="en-US" sz="2400" b="1" dirty="0" err="1" smtClean="0">
                <a:cs typeface="Times New Roman" pitchFamily="18" charset="0"/>
              </a:rPr>
              <a:t>đi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một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cái</a:t>
            </a:r>
            <a:r>
              <a:rPr lang="vi-VN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!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990600" y="2447331"/>
            <a:ext cx="5562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b) - </a:t>
            </a:r>
            <a:r>
              <a:rPr lang="en-US" sz="2400" b="1" dirty="0" err="1" smtClean="0">
                <a:cs typeface="Times New Roman" pitchFamily="18" charset="0"/>
              </a:rPr>
              <a:t>Chiều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nay, </a:t>
            </a:r>
            <a:r>
              <a:rPr lang="en-US" sz="2400" b="1" dirty="0" err="1">
                <a:cs typeface="Times New Roman" pitchFamily="18" charset="0"/>
              </a:rPr>
              <a:t>chị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đón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em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nhé</a:t>
            </a:r>
            <a:r>
              <a:rPr lang="vi-VN" sz="2400" b="1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!</a:t>
            </a:r>
          </a:p>
          <a:p>
            <a:pPr eaLnBrk="1" hangingPunct="1">
              <a:spcBef>
                <a:spcPct val="50000"/>
              </a:spcBef>
            </a:pP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1295400" y="2955162"/>
            <a:ext cx="6858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- </a:t>
            </a:r>
            <a:r>
              <a:rPr lang="en-US" sz="2400" b="1" dirty="0" err="1" smtClean="0">
                <a:cs typeface="Times New Roman" pitchFamily="18" charset="0"/>
              </a:rPr>
              <a:t>Chiều</a:t>
            </a:r>
            <a:r>
              <a:rPr lang="en-US" sz="2400" b="1" dirty="0" smtClean="0">
                <a:cs typeface="Times New Roman" pitchFamily="18" charset="0"/>
              </a:rPr>
              <a:t> nay, </a:t>
            </a:r>
            <a:r>
              <a:rPr lang="en-US" sz="2400" b="1" dirty="0" err="1" smtClean="0">
                <a:cs typeface="Times New Roman" pitchFamily="18" charset="0"/>
              </a:rPr>
              <a:t>chị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phải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đón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em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đấy</a:t>
            </a:r>
            <a:r>
              <a:rPr lang="vi-VN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!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990600" y="3450075"/>
            <a:ext cx="62204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c) - </a:t>
            </a:r>
            <a:r>
              <a:rPr lang="en-US" sz="2400" b="1" dirty="0" err="1">
                <a:cs typeface="Times New Roman" pitchFamily="18" charset="0"/>
              </a:rPr>
              <a:t>Đừng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có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mà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nói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như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thế</a:t>
            </a:r>
            <a:r>
              <a:rPr lang="vi-VN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!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1257300" y="3911740"/>
            <a:ext cx="723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- Theo </a:t>
            </a:r>
            <a:r>
              <a:rPr lang="en-US" sz="2400" b="1" dirty="0" err="1">
                <a:cs typeface="Times New Roman" pitchFamily="18" charset="0"/>
              </a:rPr>
              <a:t>tớ</a:t>
            </a:r>
            <a:r>
              <a:rPr lang="en-US" sz="2400" b="1" dirty="0">
                <a:cs typeface="Times New Roman" pitchFamily="18" charset="0"/>
              </a:rPr>
              <a:t>, </a:t>
            </a:r>
            <a:r>
              <a:rPr lang="en-US" sz="2400" b="1" dirty="0" err="1">
                <a:cs typeface="Times New Roman" pitchFamily="18" charset="0"/>
              </a:rPr>
              <a:t>cậu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không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nên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nói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như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thế</a:t>
            </a:r>
            <a:r>
              <a:rPr lang="vi-VN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!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990600" y="4419600"/>
            <a:ext cx="66375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d)- </a:t>
            </a:r>
            <a:r>
              <a:rPr lang="en-US" sz="2400" b="1" dirty="0" err="1">
                <a:cs typeface="Times New Roman" pitchFamily="18" charset="0"/>
              </a:rPr>
              <a:t>Mở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hộ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cháu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cái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cửa</a:t>
            </a:r>
            <a:r>
              <a:rPr lang="vi-VN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!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1257300" y="4953000"/>
            <a:ext cx="7391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- </a:t>
            </a:r>
            <a:r>
              <a:rPr lang="en-US" sz="2400" b="1" dirty="0" err="1">
                <a:cs typeface="Times New Roman" pitchFamily="18" charset="0"/>
              </a:rPr>
              <a:t>Bác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mở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giúp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cháu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cái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cửa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này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với</a:t>
            </a:r>
            <a:r>
              <a:rPr lang="vi-VN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!</a:t>
            </a:r>
            <a:endParaRPr lang="en-US" sz="24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2580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27655" grpId="0"/>
      <p:bldP spid="27676" grpId="0"/>
      <p:bldP spid="27677" grpId="0"/>
      <p:bldP spid="27678" grpId="0"/>
      <p:bldP spid="27679" grpId="0"/>
      <p:bldP spid="27680" grpId="0"/>
      <p:bldP spid="276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457198" y="838200"/>
            <a:ext cx="86868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4.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Đặt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khiến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phù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tình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huống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533400" y="1447800"/>
            <a:ext cx="88392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sz="2400" b="1" dirty="0">
                <a:cs typeface="Times New Roman" pitchFamily="18" charset="0"/>
              </a:rPr>
              <a:t>a) Em muốn xin tiền bố mẹ để mua một quyển sổ ghi chép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533400" y="1909465"/>
            <a:ext cx="8991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cs typeface="Times New Roman" pitchFamily="18" charset="0"/>
              </a:rPr>
              <a:t>b) </a:t>
            </a:r>
            <a:r>
              <a:rPr lang="en-US" sz="2400" b="1" dirty="0" err="1" smtClean="0">
                <a:cs typeface="Times New Roman" pitchFamily="18" charset="0"/>
              </a:rPr>
              <a:t>Em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học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nhưng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nhà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em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chưa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có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ai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 , </a:t>
            </a:r>
            <a:r>
              <a:rPr lang="en-US" sz="2400" b="1" dirty="0" err="1" smtClean="0">
                <a:cs typeface="Times New Roman" pitchFamily="18" charset="0"/>
              </a:rPr>
              <a:t>em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muốn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ngồi</a:t>
            </a:r>
            <a:r>
              <a:rPr lang="en-US" sz="2400" b="1" dirty="0" smtClean="0">
                <a:cs typeface="Times New Roman" pitchFamily="18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sz="2400" b="1" dirty="0" err="1" smtClean="0">
                <a:cs typeface="Times New Roman" pitchFamily="18" charset="0"/>
              </a:rPr>
              <a:t>nhờ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bên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nhà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hàng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xóm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để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bố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mẹ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588667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495300" y="1299865"/>
            <a:ext cx="8915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400" b="1" dirty="0" smtClean="0">
                <a:cs typeface="Times New Roman" pitchFamily="18" charset="0"/>
              </a:rPr>
              <a:t>- </a:t>
            </a:r>
            <a:r>
              <a:rPr lang="en-US" sz="2400" b="1" dirty="0" err="1" smtClean="0">
                <a:cs typeface="Times New Roman" pitchFamily="18" charset="0"/>
              </a:rPr>
              <a:t>Xin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cho</a:t>
            </a:r>
            <a:r>
              <a:rPr lang="en-US" sz="2400" b="1" dirty="0">
                <a:cs typeface="Times New Roman" pitchFamily="18" charset="0"/>
              </a:rPr>
              <a:t> con </a:t>
            </a:r>
            <a:r>
              <a:rPr lang="en-US" sz="2400" b="1" dirty="0" err="1">
                <a:cs typeface="Times New Roman" pitchFamily="18" charset="0"/>
              </a:rPr>
              <a:t>tiền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mua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một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quyển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sổ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ạ</a:t>
            </a:r>
            <a:r>
              <a:rPr lang="vi-VN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!                </a:t>
            </a:r>
          </a:p>
          <a:p>
            <a:pPr algn="just" eaLnBrk="1" hangingPunct="1"/>
            <a:r>
              <a:rPr lang="en-US" sz="2400" b="1" dirty="0" smtClean="0">
                <a:cs typeface="Times New Roman" pitchFamily="18" charset="0"/>
              </a:rPr>
              <a:t>-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ơi</a:t>
            </a:r>
            <a:r>
              <a:rPr lang="en-US" sz="2400" b="1" dirty="0">
                <a:cs typeface="Times New Roman" pitchFamily="18" charset="0"/>
              </a:rPr>
              <a:t>,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cho</a:t>
            </a:r>
            <a:r>
              <a:rPr lang="en-US" sz="2400" b="1" dirty="0">
                <a:cs typeface="Times New Roman" pitchFamily="18" charset="0"/>
              </a:rPr>
              <a:t> con </a:t>
            </a:r>
            <a:r>
              <a:rPr lang="en-US" sz="2400" b="1" dirty="0" err="1">
                <a:cs typeface="Times New Roman" pitchFamily="18" charset="0"/>
              </a:rPr>
              <a:t>tiền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mua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một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quyển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sổ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nhé</a:t>
            </a:r>
            <a:r>
              <a:rPr lang="vi-VN" sz="2400" b="1" dirty="0" smtClean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! </a:t>
            </a:r>
            <a:endParaRPr lang="vi-VN" sz="2400" b="1" dirty="0" smtClean="0">
              <a:cs typeface="Times New Roman" pitchFamily="18" charset="0"/>
            </a:endParaRPr>
          </a:p>
          <a:p>
            <a:pPr algn="just" eaLnBrk="1" hangingPunct="1"/>
            <a:r>
              <a:rPr lang="vi-VN" sz="2400" b="1" dirty="0">
                <a:cs typeface="Times New Roman" pitchFamily="18" charset="0"/>
              </a:rPr>
              <a:t>-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ơi</a:t>
            </a:r>
            <a:r>
              <a:rPr lang="en-US" sz="2400" b="1" dirty="0">
                <a:cs typeface="Times New Roman" pitchFamily="18" charset="0"/>
              </a:rPr>
              <a:t>,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có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thể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cho</a:t>
            </a:r>
            <a:r>
              <a:rPr lang="en-US" sz="2400" b="1" dirty="0">
                <a:cs typeface="Times New Roman" pitchFamily="18" charset="0"/>
              </a:rPr>
              <a:t> con </a:t>
            </a:r>
            <a:r>
              <a:rPr lang="en-US" sz="2400" b="1" dirty="0" err="1">
                <a:cs typeface="Times New Roman" pitchFamily="18" charset="0"/>
              </a:rPr>
              <a:t>tiền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mua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một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quyển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sổ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được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không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smtClean="0">
                <a:cs typeface="Times New Roman" pitchFamily="18" charset="0"/>
              </a:rPr>
              <a:t>ạ?                                                </a:t>
            </a:r>
            <a:endParaRPr lang="vi-VN" sz="2400" b="1" dirty="0" smtClean="0">
              <a:cs typeface="Times New Roman" pitchFamily="18" charset="0"/>
            </a:endParaRPr>
          </a:p>
          <a:p>
            <a:pPr algn="just" eaLnBrk="1" hangingPunct="1"/>
            <a:r>
              <a:rPr lang="en-US" sz="2400" b="1" dirty="0" smtClean="0">
                <a:cs typeface="Times New Roman" pitchFamily="18" charset="0"/>
              </a:rPr>
              <a:t>-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ơi</a:t>
            </a:r>
            <a:r>
              <a:rPr lang="en-US" sz="2400" b="1" dirty="0">
                <a:cs typeface="Times New Roman" pitchFamily="18" charset="0"/>
              </a:rPr>
              <a:t>,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cho</a:t>
            </a:r>
            <a:r>
              <a:rPr lang="en-US" sz="2400" b="1" dirty="0">
                <a:cs typeface="Times New Roman" pitchFamily="18" charset="0"/>
              </a:rPr>
              <a:t> con </a:t>
            </a:r>
            <a:r>
              <a:rPr lang="en-US" sz="2400" b="1" dirty="0" err="1">
                <a:cs typeface="Times New Roman" pitchFamily="18" charset="0"/>
              </a:rPr>
              <a:t>tiền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mua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một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quyển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sổ</a:t>
            </a:r>
            <a:r>
              <a:rPr lang="en-US" sz="2400" b="1" dirty="0">
                <a:cs typeface="Times New Roman" pitchFamily="18" charset="0"/>
              </a:rPr>
              <a:t>,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nhé</a:t>
            </a:r>
            <a:r>
              <a:rPr lang="en-US" sz="2400" b="1" dirty="0">
                <a:cs typeface="Times New Roman" pitchFamily="18" charset="0"/>
              </a:rPr>
              <a:t>! </a:t>
            </a:r>
          </a:p>
        </p:txBody>
      </p:sp>
      <p:sp>
        <p:nvSpPr>
          <p:cNvPr id="33798" name="Text Box 8"/>
          <p:cNvSpPr txBox="1">
            <a:spLocks noChangeArrowheads="1"/>
          </p:cNvSpPr>
          <p:nvPr/>
        </p:nvSpPr>
        <p:spPr bwMode="auto">
          <a:xfrm>
            <a:off x="424927" y="838200"/>
            <a:ext cx="891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>
                <a:cs typeface="Times New Roman" pitchFamily="18" charset="0"/>
              </a:rPr>
              <a:t>a</a:t>
            </a:r>
            <a:r>
              <a:rPr lang="en-US" sz="2400" b="1" dirty="0" smtClean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Em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muốn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xin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tiền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bố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mẹ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để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mua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một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quyển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sổ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ghi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chép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51416" y="376535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4: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khiến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phù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hợp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tình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huống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0000FF"/>
                </a:solidFill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76922" y="2869525"/>
            <a:ext cx="851467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400" b="1" dirty="0">
                <a:cs typeface="Times New Roman" pitchFamily="18" charset="0"/>
              </a:rPr>
              <a:t>b</a:t>
            </a:r>
            <a:r>
              <a:rPr lang="en-US" sz="2400" b="1" dirty="0" smtClean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Em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học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nhà</a:t>
            </a:r>
            <a:r>
              <a:rPr lang="en-US" sz="2400" b="1" dirty="0" smtClean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nhưng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nhà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em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chưa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có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ai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em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muốn</a:t>
            </a:r>
            <a:r>
              <a:rPr lang="en-US" sz="2400" b="1" dirty="0" smtClean="0">
                <a:cs typeface="Times New Roman" pitchFamily="18" charset="0"/>
              </a:rPr>
              <a:t> </a:t>
            </a:r>
          </a:p>
          <a:p>
            <a:pPr algn="just" eaLnBrk="1" hangingPunct="1"/>
            <a:r>
              <a:rPr lang="en-US" sz="2400" b="1" dirty="0" err="1" smtClean="0">
                <a:cs typeface="Times New Roman" pitchFamily="18" charset="0"/>
              </a:rPr>
              <a:t>ngồi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bên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nhà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hàng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xóm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để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bố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mẹ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sz="2400" b="1" dirty="0" smtClean="0">
                <a:cs typeface="Times New Roman" pitchFamily="18" charset="0"/>
              </a:rPr>
              <a:t>- </a:t>
            </a:r>
            <a:r>
              <a:rPr lang="en-US" sz="2400" b="1" dirty="0" err="1" smtClean="0">
                <a:cs typeface="Times New Roman" pitchFamily="18" charset="0"/>
              </a:rPr>
              <a:t>Bác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ơi</a:t>
            </a:r>
            <a:r>
              <a:rPr lang="en-US" sz="2400" b="1" dirty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nhà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cháu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chưa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có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ai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bác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cho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cháu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ngồi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để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chờ</a:t>
            </a:r>
            <a:endParaRPr lang="en-US" sz="2400" b="1" dirty="0">
              <a:cs typeface="Times New Roman" pitchFamily="18" charset="0"/>
            </a:endParaRPr>
          </a:p>
          <a:p>
            <a:pPr algn="just" eaLnBrk="1" hangingPunct="1"/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bố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mẹ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nhé</a:t>
            </a:r>
            <a:r>
              <a:rPr lang="en-US" sz="2400" b="1" dirty="0" smtClean="0">
                <a:cs typeface="Times New Roman" pitchFamily="18" charset="0"/>
              </a:rPr>
              <a:t>!</a:t>
            </a:r>
            <a:endParaRPr lang="vi-VN" sz="2400" b="1" dirty="0" smtClean="0">
              <a:cs typeface="Times New Roman" pitchFamily="18" charset="0"/>
            </a:endParaRPr>
          </a:p>
          <a:p>
            <a:pPr algn="just" eaLnBrk="1" hangingPunct="1"/>
            <a:r>
              <a:rPr lang="en-US" sz="2400" b="1" dirty="0" smtClean="0">
                <a:cs typeface="Times New Roman" pitchFamily="18" charset="0"/>
              </a:rPr>
              <a:t>- </a:t>
            </a:r>
            <a:r>
              <a:rPr lang="en-US" sz="2400" b="1" dirty="0" err="1">
                <a:cs typeface="Times New Roman" pitchFamily="18" charset="0"/>
              </a:rPr>
              <a:t>B</a:t>
            </a:r>
            <a:r>
              <a:rPr lang="en-US" sz="2400" b="1" dirty="0" err="1" smtClean="0">
                <a:cs typeface="Times New Roman" pitchFamily="18" charset="0"/>
              </a:rPr>
              <a:t>ác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cho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cháu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ngồi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nhờ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để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bố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mẹ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về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 err="1">
                <a:cs typeface="Times New Roman" pitchFamily="18" charset="0"/>
              </a:rPr>
              <a:t>nhé</a:t>
            </a:r>
            <a:r>
              <a:rPr lang="en-US" sz="2400" b="1" dirty="0">
                <a:cs typeface="Times New Roman" pitchFamily="18" charset="0"/>
              </a:rPr>
              <a:t>!</a:t>
            </a:r>
            <a:endParaRPr lang="vi-VN" sz="2400" b="1" dirty="0">
              <a:cs typeface="Times New Roman" pitchFamily="18" charset="0"/>
            </a:endParaRPr>
          </a:p>
          <a:p>
            <a:pPr algn="just" eaLnBrk="1" hangingPunct="1"/>
            <a:r>
              <a:rPr lang="en-US" sz="2400" b="1" dirty="0" smtClean="0">
                <a:cs typeface="Times New Roman" pitchFamily="18" charset="0"/>
              </a:rPr>
              <a:t>- </a:t>
            </a:r>
            <a:r>
              <a:rPr lang="en-US" sz="2400" b="1" dirty="0" err="1" smtClean="0">
                <a:cs typeface="Times New Roman" pitchFamily="18" charset="0"/>
              </a:rPr>
              <a:t>Cháu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không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có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chìa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khóa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vào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nhà</a:t>
            </a:r>
            <a:r>
              <a:rPr lang="en-US" sz="2400" b="1" dirty="0" smtClean="0">
                <a:cs typeface="Times New Roman" pitchFamily="18" charset="0"/>
              </a:rPr>
              <a:t>, </a:t>
            </a:r>
            <a:r>
              <a:rPr lang="en-US" sz="2400" b="1" dirty="0" err="1" smtClean="0">
                <a:cs typeface="Times New Roman" pitchFamily="18" charset="0"/>
              </a:rPr>
              <a:t>bác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làm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ơn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cho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cháu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ngồi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để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chờ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bố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mẹ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về</a:t>
            </a:r>
            <a:r>
              <a:rPr lang="en-US" sz="2400" b="1" dirty="0" smtClean="0">
                <a:cs typeface="Times New Roman" pitchFamily="18" charset="0"/>
              </a:rPr>
              <a:t> </a:t>
            </a:r>
            <a:r>
              <a:rPr lang="en-US" sz="2400" b="1" dirty="0" err="1" smtClean="0">
                <a:cs typeface="Times New Roman" pitchFamily="18" charset="0"/>
              </a:rPr>
              <a:t>nhé</a:t>
            </a:r>
            <a:r>
              <a:rPr lang="en-US" sz="2400" b="1" dirty="0" smtClean="0">
                <a:cs typeface="Times New Roman" pitchFamily="18" charset="0"/>
              </a:rPr>
              <a:t>!</a:t>
            </a:r>
            <a:endParaRPr lang="en-US" sz="24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00793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me23751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25" y="-1685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3d butterfl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01955">
            <a:off x="6496844" y="5114131"/>
            <a:ext cx="973138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Line 6"/>
          <p:cNvSpPr>
            <a:spLocks noChangeShapeType="1"/>
          </p:cNvSpPr>
          <p:nvPr/>
        </p:nvSpPr>
        <p:spPr bwMode="auto">
          <a:xfrm>
            <a:off x="381000" y="6494463"/>
            <a:ext cx="838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" name="Line 7"/>
          <p:cNvSpPr>
            <a:spLocks noChangeShapeType="1"/>
          </p:cNvSpPr>
          <p:nvPr/>
        </p:nvSpPr>
        <p:spPr bwMode="auto">
          <a:xfrm flipV="1">
            <a:off x="533400" y="6418263"/>
            <a:ext cx="807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4" name="Line 8"/>
          <p:cNvSpPr>
            <a:spLocks noChangeShapeType="1"/>
          </p:cNvSpPr>
          <p:nvPr/>
        </p:nvSpPr>
        <p:spPr bwMode="auto">
          <a:xfrm>
            <a:off x="685800" y="6265863"/>
            <a:ext cx="769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Line 9"/>
          <p:cNvSpPr>
            <a:spLocks noChangeShapeType="1"/>
          </p:cNvSpPr>
          <p:nvPr/>
        </p:nvSpPr>
        <p:spPr bwMode="auto">
          <a:xfrm flipV="1">
            <a:off x="381000" y="1084263"/>
            <a:ext cx="0" cy="541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10"/>
          <p:cNvSpPr>
            <a:spLocks noChangeShapeType="1"/>
          </p:cNvSpPr>
          <p:nvPr/>
        </p:nvSpPr>
        <p:spPr bwMode="auto">
          <a:xfrm flipV="1">
            <a:off x="533400" y="1617663"/>
            <a:ext cx="0" cy="480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Line 11"/>
          <p:cNvSpPr>
            <a:spLocks noChangeShapeType="1"/>
          </p:cNvSpPr>
          <p:nvPr/>
        </p:nvSpPr>
        <p:spPr bwMode="auto">
          <a:xfrm flipH="1" flipV="1">
            <a:off x="685800" y="3675063"/>
            <a:ext cx="9525" cy="2590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Line 12"/>
          <p:cNvSpPr>
            <a:spLocks noChangeShapeType="1"/>
          </p:cNvSpPr>
          <p:nvPr/>
        </p:nvSpPr>
        <p:spPr bwMode="auto">
          <a:xfrm flipH="1" flipV="1">
            <a:off x="8382000" y="3675063"/>
            <a:ext cx="19050" cy="2605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3"/>
          <p:cNvSpPr>
            <a:spLocks noChangeShapeType="1"/>
          </p:cNvSpPr>
          <p:nvPr/>
        </p:nvSpPr>
        <p:spPr bwMode="auto">
          <a:xfrm flipV="1">
            <a:off x="8596313" y="1612900"/>
            <a:ext cx="0" cy="480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Line 14"/>
          <p:cNvSpPr>
            <a:spLocks noChangeShapeType="1"/>
          </p:cNvSpPr>
          <p:nvPr/>
        </p:nvSpPr>
        <p:spPr bwMode="auto">
          <a:xfrm flipV="1">
            <a:off x="8763000" y="1008063"/>
            <a:ext cx="0" cy="548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Line 15"/>
          <p:cNvSpPr>
            <a:spLocks noChangeShapeType="1"/>
          </p:cNvSpPr>
          <p:nvPr/>
        </p:nvSpPr>
        <p:spPr bwMode="auto">
          <a:xfrm flipV="1">
            <a:off x="3057525" y="6113463"/>
            <a:ext cx="30384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62" name="Picture 19" descr="XMASCA~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525" y="5613400"/>
            <a:ext cx="53467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25"/>
          <p:cNvSpPr>
            <a:spLocks noChangeArrowheads="1" noChangeShapeType="1" noTextEdit="1"/>
          </p:cNvSpPr>
          <p:nvPr/>
        </p:nvSpPr>
        <p:spPr bwMode="auto">
          <a:xfrm>
            <a:off x="1295400" y="4191002"/>
            <a:ext cx="6061076" cy="6524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317"/>
              </a:avLst>
            </a:prstTxWarp>
          </a:bodyPr>
          <a:lstStyle/>
          <a:p>
            <a:pPr>
              <a:defRPr/>
            </a:pPr>
            <a:endParaRPr lang="en-US" sz="6600" b="1" i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2064" name="Picture 22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09656" y="210344"/>
            <a:ext cx="19446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3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12" y="87315"/>
            <a:ext cx="165258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WordArt 24"/>
          <p:cNvSpPr>
            <a:spLocks noChangeArrowheads="1" noChangeShapeType="1" noTextEdit="1"/>
          </p:cNvSpPr>
          <p:nvPr/>
        </p:nvSpPr>
        <p:spPr bwMode="auto">
          <a:xfrm>
            <a:off x="1833563" y="1447800"/>
            <a:ext cx="5486400" cy="755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TẠM BIỆT CÁC EM </a:t>
            </a:r>
            <a:endParaRPr lang="en-US" sz="3600" b="1" kern="10" dirty="0">
              <a:ln w="19050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658938" y="152400"/>
            <a:ext cx="5967412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vi-VN" b="1" kern="10" dirty="0">
              <a:solidFill>
                <a:srgbClr val="0033CC"/>
              </a:solidFill>
              <a:latin typeface="Times New Roman"/>
              <a:cs typeface="Times New Roman"/>
            </a:endParaRPr>
          </a:p>
        </p:txBody>
      </p:sp>
      <p:pic>
        <p:nvPicPr>
          <p:cNvPr id="23" name="Picture 4" descr="3d butterfl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7857" flipH="1">
            <a:off x="7516813" y="2670175"/>
            <a:ext cx="588962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8700926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5091 0.09344 C -0.64882 0.09205 -0.64674 0.0902 -0.6445 0.08904 C -0.64225 0.08812 -0.64001 0.08812 -0.63824 0.08696 C -0.63408 0.08418 -0.63023 0.07447 -0.62702 0.07008 C -0.62494 0.05967 -0.62334 0.05134 -0.62222 0.04047 C -0.62302 0.03146 -0.62526 -0.00832 -0.63167 -0.01873 C -0.63279 -0.02035 -0.63488 -0.02012 -0.63648 -0.02081 C -0.64498 -0.03168 -0.66133 -0.04139 -0.67303 -0.04417 C -0.68136 -0.05527 -0.67351 -0.04718 -0.68569 -0.05249 C -0.69178 -0.05527 -0.69739 -0.06151 -0.70316 -0.06521 C -0.70412 -0.0673 -0.70508 -0.06961 -0.70636 -0.07146 C -0.70781 -0.07331 -0.71037 -0.07354 -0.71101 -0.07585 C -0.71262 -0.08117 -0.71181 -0.08718 -0.71262 -0.09274 C -0.71342 -0.09713 -0.71486 -0.10129 -0.71598 -0.10545 C -0.71758 -0.14199 -0.71823 -0.17599 -0.70957 -0.21114 C -0.70765 -0.21878 -0.70108 -0.22248 -0.69691 -0.22803 C -0.68216 -0.24768 -0.65475 -0.26595 -0.63488 -0.27451 C -0.6267 -0.28307 -0.615 -0.28862 -0.60491 -0.29139 C -0.59321 -0.29926 -0.58247 -0.30157 -0.5698 -0.30619 C -0.54512 -0.31568 -0.52076 -0.32539 -0.49527 -0.32955 C -0.48293 -0.33487 -0.47363 -0.33626 -0.46033 -0.33788 C -0.44751 -0.3425 -0.43405 -0.34297 -0.42058 -0.34435 C -0.35919 -0.34297 -0.29941 -0.34019 -0.23818 -0.34227 C -0.21045 -0.3462 -0.18336 -0.35407 -0.15547 -0.35916 C -0.07822 -0.358 -0.02356 -0.35661 0.046 -0.3506 C 0.05802 -0.34667 0.0702 -0.34574 0.08254 -0.34435 C 0.09216 -0.34112 0.1013 -0.33788 0.11107 -0.3358 C 0.11268 -0.3351 0.11428 -0.33464 0.11588 -0.33372 C 0.11749 -0.33256 0.11893 -0.33048 0.12069 -0.32955 C 0.12422 -0.32747 0.12822 -0.32701 0.13175 -0.32539 C 0.1372 -0.31984 0.14121 -0.31545 0.14762 -0.31267 C 0.15371 -0.30411 0.1622 -0.30365 0.16669 -0.29139 C 0.17102 -0.27983 0.17791 -0.2678 0.18096 -0.25555 C 0.1832 -0.24653 0.18336 -0.23705 0.18577 -0.22803 C 0.19041 -0.18339 0.18657 -0.13182 0.16188 -0.09898 C 0.1598 -0.09042 0.15708 -0.08695 0.15066 -0.08418 C 0.14762 -0.07146 0.12855 -0.0666 0.11909 -0.06105 C 0.10579 -0.05296 0.09216 -0.0518 0.07774 -0.04833 C 0.06026 -0.04417 0.04488 -0.03584 0.02693 -0.03353 C 0.01218 -0.02567 0.01026 -0.02706 -0.00946 -0.02497 C -0.02164 -0.02382 -0.046 -0.02081 -0.046 -0.02058 C -0.10483 -0.02197 -0.16205 -0.02405 -0.22071 -0.02706 C -0.25164 -0.03261 -0.2829 -0.03214 -0.31415 -0.03561 C -0.33195 -0.04232 -0.34974 -0.0444 -0.36817 -0.04625 C -0.38163 -0.05203 -0.39574 -0.05319 -0.40952 -0.05666 C -0.42395 -0.06013 -0.43741 -0.06475 -0.4512 -0.0673 C -0.46482 -0.07655 -0.48437 -0.07793 -0.49992 -0.0821 C -0.50954 -0.08464 -0.51739 -0.09065 -0.52701 -0.09274 C -0.53855 -0.09782 -0.53326 -0.09597 -0.54288 -0.09898 C -0.55794 -0.10939 -0.57445 -0.11586 -0.5892 -0.12858 C -0.58984 -0.13136 -0.59064 -0.13459 -0.59192 -0.13714 C -0.59288 -0.13876 -0.59465 -0.13945 -0.59529 -0.1413 C -0.59737 -0.14662 -0.59817 -0.15286 -0.59994 -0.15818 C -0.60154 -0.16651 -0.60186 -0.17137 -0.60635 -0.17738 C -0.60587 -0.18594 -0.60699 -0.20143 -0.6033 -0.21114 C -0.59898 -0.22271 -0.58631 -0.23635 -0.57622 -0.23658 C -0.53278 -0.23797 -0.48934 -0.23797 -0.44655 -0.23866 C -0.38708 -0.2456 -0.3289 -0.25485 -0.26976 -0.25763 C -0.23818 -0.26272 -0.22023 -0.26087 -0.18256 -0.25971 C -0.16926 -0.25393 -0.184 -0.25971 -0.15403 -0.25555 C -0.14009 -0.2537 -0.12678 -0.24861 -0.11268 -0.24699 C -0.10002 -0.24283 -0.08784 -0.24051 -0.07469 -0.23866 C -0.07309 -0.23797 -0.07133 -0.23774 -0.06972 -0.23658 C -0.0686 -0.23543 -0.06796 -0.23288 -0.06668 -0.23219 C -0.06315 -0.23057 -0.05915 -0.2308 -0.05546 -0.23011 C -0.04921 -0.22595 -0.0428 -0.22294 -0.03639 -0.21947 C -0.03334 -0.21785 -0.02709 -0.21531 -0.02709 -0.21508 C -0.02468 -0.20652 -0.0194 -0.20212 -0.01587 -0.19426 C -0.01266 -0.18686 -0.01074 -0.17877 -0.00802 -0.1709 C -0.00689 -0.14223 -0.00064 -0.09551 -0.00946 -0.0673 C -0.01907 -0.037 -0.03558 -0.01341 -0.05546 0.00463 C -0.06011 0.00856 -0.0654 0.01064 -0.06972 0.01504 C -0.08158 0.02683 -0.07069 0.02174 -0.08255 0.02567 C -0.09473 0.03585 -0.10947 0.04001 -0.12374 0.04256 C -0.14169 0.05296 -0.13079 0.04834 -0.15708 0.05319 C -0.16092 0.05389 -0.16814 0.05528 -0.16814 0.05551 C -0.18673 0.06476 -0.20564 0.0636 -0.22536 0.06591 C -0.23642 0.06938 -0.24764 0.06846 -0.2587 0.07216 C -0.26559 0.0784 -0.2744 0.08025 -0.28258 0.0828 C -0.29428 0.09852 -0.28771 0.09459 -0.30149 0.0976 C -0.30309 0.09968 -0.30454 0.10222 -0.30646 0.10384 C -0.30919 0.10639 -0.31351 0.105 -0.31592 0.10824 C -0.31656 0.10916 -0.31367 0.10824 -0.31271 0.10824 " pathEditMode="relative" rAng="0" ptsTypes="ffffffffffffffffffffffffffffffffffffffffffffffffffffffffffffffffffffffffffffffffffA">
                                      <p:cBhvr>
                                        <p:cTn id="10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92" y="-218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Oval 4"/>
          <p:cNvSpPr>
            <a:spLocks noChangeArrowheads="1"/>
          </p:cNvSpPr>
          <p:nvPr/>
        </p:nvSpPr>
        <p:spPr bwMode="auto">
          <a:xfrm>
            <a:off x="5572125" y="3057525"/>
            <a:ext cx="314325" cy="2000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7412" name="Oval 5"/>
          <p:cNvSpPr>
            <a:spLocks noChangeArrowheads="1"/>
          </p:cNvSpPr>
          <p:nvPr/>
        </p:nvSpPr>
        <p:spPr bwMode="auto">
          <a:xfrm>
            <a:off x="4068763" y="4454525"/>
            <a:ext cx="314325" cy="2000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944563" y="1143000"/>
            <a:ext cx="624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err="1">
                <a:solidFill>
                  <a:srgbClr val="FF0000"/>
                </a:solidFill>
              </a:rPr>
              <a:t>Câu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khiến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dùng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để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làm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gì</a:t>
            </a:r>
            <a:r>
              <a:rPr lang="vi-VN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914746" y="2120140"/>
            <a:ext cx="807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2. </a:t>
            </a:r>
            <a:r>
              <a:rPr lang="en-US" b="1" dirty="0" err="1">
                <a:solidFill>
                  <a:srgbClr val="FF0000"/>
                </a:solidFill>
              </a:rPr>
              <a:t>Có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những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cách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nào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để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tạo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err="1">
                <a:solidFill>
                  <a:srgbClr val="FF0000"/>
                </a:solidFill>
              </a:rPr>
              <a:t>câu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smtClean="0">
                <a:solidFill>
                  <a:srgbClr val="FF0000"/>
                </a:solidFill>
              </a:rPr>
              <a:t>khiến</a:t>
            </a:r>
          </a:p>
        </p:txBody>
      </p:sp>
    </p:spTree>
    <p:extLst>
      <p:ext uri="{BB962C8B-B14F-4D97-AF65-F5344CB8AC3E}">
        <p14:creationId xmlns:p14="http://schemas.microsoft.com/office/powerpoint/2010/main" val="99133467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  <p:bldP spid="512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Oval 10"/>
          <p:cNvSpPr>
            <a:spLocks noChangeArrowheads="1"/>
          </p:cNvSpPr>
          <p:nvPr/>
        </p:nvSpPr>
        <p:spPr bwMode="auto">
          <a:xfrm>
            <a:off x="4068763" y="4606925"/>
            <a:ext cx="314325" cy="2000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0" y="1299865"/>
            <a:ext cx="91440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 u="sng" dirty="0" smtClean="0"/>
              <a:t>1.</a:t>
            </a:r>
            <a:r>
              <a:rPr lang="vi-VN" sz="2400" b="1" i="1" u="sng" dirty="0" smtClean="0"/>
              <a:t> </a:t>
            </a:r>
            <a:r>
              <a:rPr lang="en-US" sz="2400" b="1" i="1" u="sng" dirty="0" err="1" smtClean="0"/>
              <a:t>Hãy</a:t>
            </a:r>
            <a:r>
              <a:rPr lang="en-US" sz="2400" b="1" i="1" u="sng" dirty="0" smtClean="0"/>
              <a:t> </a:t>
            </a:r>
            <a:r>
              <a:rPr lang="en-US" sz="2400" b="1" i="1" u="sng" dirty="0" err="1"/>
              <a:t>đọc</a:t>
            </a:r>
            <a:r>
              <a:rPr lang="en-US" sz="2400" b="1" i="1" u="sng" dirty="0"/>
              <a:t> </a:t>
            </a:r>
            <a:r>
              <a:rPr lang="en-US" sz="2400" b="1" i="1" u="sng" dirty="0" err="1"/>
              <a:t>mẩu</a:t>
            </a:r>
            <a:r>
              <a:rPr lang="en-US" sz="2400" b="1" i="1" u="sng" dirty="0"/>
              <a:t> </a:t>
            </a:r>
            <a:r>
              <a:rPr lang="en-US" sz="2400" b="1" i="1" u="sng" dirty="0" err="1"/>
              <a:t>chuyện</a:t>
            </a:r>
            <a:r>
              <a:rPr lang="en-US" sz="2400" b="1" i="1" u="sng" dirty="0"/>
              <a:t> </a:t>
            </a:r>
            <a:r>
              <a:rPr lang="en-US" sz="2400" b="1" i="1" u="sng" dirty="0" err="1"/>
              <a:t>sau</a:t>
            </a:r>
            <a:r>
              <a:rPr lang="en-US" sz="2400" b="1" i="1" u="sng" dirty="0"/>
              <a:t>:</a:t>
            </a:r>
            <a:r>
              <a:rPr lang="en-US" sz="2400" dirty="0"/>
              <a:t>                                                                                                                       	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sớm</a:t>
            </a:r>
            <a:r>
              <a:rPr lang="en-US" sz="2400" dirty="0"/>
              <a:t>, </a:t>
            </a:r>
            <a:r>
              <a:rPr lang="en-US" sz="2400" dirty="0" err="1"/>
              <a:t>thằng</a:t>
            </a:r>
            <a:r>
              <a:rPr lang="en-US" sz="2400" dirty="0"/>
              <a:t> </a:t>
            </a:r>
            <a:r>
              <a:rPr lang="en-US" sz="2400" dirty="0" err="1"/>
              <a:t>Hùng</a:t>
            </a:r>
            <a:r>
              <a:rPr lang="en-US" sz="2400" dirty="0"/>
              <a:t>, </a:t>
            </a:r>
            <a:r>
              <a:rPr lang="en-US" sz="2400" dirty="0" err="1"/>
              <a:t>mới</a:t>
            </a:r>
            <a:r>
              <a:rPr lang="en-US" sz="2400" dirty="0"/>
              <a:t> “</a:t>
            </a:r>
            <a:r>
              <a:rPr lang="en-US" sz="2400" dirty="0" err="1"/>
              <a:t>nhập</a:t>
            </a:r>
            <a:r>
              <a:rPr lang="en-US" sz="2400" dirty="0"/>
              <a:t> </a:t>
            </a:r>
            <a:r>
              <a:rPr lang="en-US" sz="2400" dirty="0" err="1"/>
              <a:t>cư</a:t>
            </a:r>
            <a:r>
              <a:rPr lang="en-US" sz="2400" dirty="0"/>
              <a:t>”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xóm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, </a:t>
            </a:r>
            <a:r>
              <a:rPr lang="en-US" sz="2400" dirty="0" err="1"/>
              <a:t>dắt</a:t>
            </a:r>
            <a:r>
              <a:rPr lang="en-US" sz="2400" dirty="0"/>
              <a:t> </a:t>
            </a:r>
            <a:r>
              <a:rPr lang="en-US" sz="2400" dirty="0" err="1"/>
              <a:t>chiếc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 </a:t>
            </a:r>
            <a:r>
              <a:rPr lang="en-US" sz="2400" dirty="0" err="1"/>
              <a:t>đạp</a:t>
            </a:r>
            <a:r>
              <a:rPr lang="en-US" sz="2400" dirty="0"/>
              <a:t> </a:t>
            </a:r>
            <a:r>
              <a:rPr lang="en-US" sz="2400" dirty="0" err="1"/>
              <a:t>gần</a:t>
            </a:r>
            <a:r>
              <a:rPr lang="en-US" sz="2400" dirty="0"/>
              <a:t> </a:t>
            </a:r>
            <a:r>
              <a:rPr lang="en-US" sz="2400" dirty="0" err="1"/>
              <a:t>hết</a:t>
            </a:r>
            <a:r>
              <a:rPr lang="en-US" sz="2400" dirty="0"/>
              <a:t> </a:t>
            </a:r>
            <a:r>
              <a:rPr lang="en-US" sz="2400" dirty="0" err="1"/>
              <a:t>hơi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tiệm</a:t>
            </a:r>
            <a:r>
              <a:rPr lang="en-US" sz="2400" dirty="0"/>
              <a:t> </a:t>
            </a:r>
            <a:r>
              <a:rPr lang="en-US" sz="2400" dirty="0" err="1"/>
              <a:t>sửa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bác</a:t>
            </a:r>
            <a:r>
              <a:rPr lang="en-US" sz="2400" dirty="0"/>
              <a:t> Hai. </a:t>
            </a:r>
            <a:r>
              <a:rPr lang="en-US" sz="2400" dirty="0" err="1"/>
              <a:t>Nó</a:t>
            </a:r>
            <a:r>
              <a:rPr lang="en-US" sz="2400" dirty="0"/>
              <a:t> </a:t>
            </a:r>
            <a:r>
              <a:rPr lang="en-US" sz="2400" dirty="0" err="1"/>
              <a:t>hất</a:t>
            </a:r>
            <a:r>
              <a:rPr lang="en-US" sz="2400" dirty="0"/>
              <a:t> </a:t>
            </a:r>
            <a:r>
              <a:rPr lang="en-US" sz="2400" dirty="0" err="1"/>
              <a:t>hàm</a:t>
            </a:r>
            <a:r>
              <a:rPr lang="en-US" sz="2400" dirty="0"/>
              <a:t> </a:t>
            </a:r>
            <a:r>
              <a:rPr lang="en-US" sz="2400" dirty="0" err="1"/>
              <a:t>bảo</a:t>
            </a:r>
            <a:r>
              <a:rPr lang="en-US" sz="2400" dirty="0"/>
              <a:t> 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:                                                                                                                	- </a:t>
            </a:r>
            <a:r>
              <a:rPr lang="en-US" sz="2400" dirty="0" err="1"/>
              <a:t>Bơm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cái</a:t>
            </a:r>
            <a:r>
              <a:rPr lang="en-US" sz="2400" dirty="0"/>
              <a:t> </a:t>
            </a:r>
            <a:r>
              <a:rPr lang="en-US" sz="2400" dirty="0" err="1"/>
              <a:t>bánh</a:t>
            </a:r>
            <a:r>
              <a:rPr lang="en-US" sz="2400" dirty="0"/>
              <a:t> </a:t>
            </a:r>
            <a:r>
              <a:rPr lang="en-US" sz="2400" dirty="0" err="1"/>
              <a:t>trước</a:t>
            </a:r>
            <a:r>
              <a:rPr lang="en-US" sz="2400" dirty="0"/>
              <a:t>. </a:t>
            </a:r>
            <a:r>
              <a:rPr lang="en-US" sz="2400" dirty="0" err="1"/>
              <a:t>Nhanh</a:t>
            </a:r>
            <a:r>
              <a:rPr lang="en-US" sz="2400" dirty="0"/>
              <a:t> </a:t>
            </a:r>
            <a:r>
              <a:rPr lang="en-US" sz="2400" dirty="0" err="1"/>
              <a:t>lên</a:t>
            </a:r>
            <a:r>
              <a:rPr lang="en-US" sz="2400" dirty="0"/>
              <a:t> </a:t>
            </a:r>
            <a:r>
              <a:rPr lang="en-US" sz="2400" dirty="0" err="1"/>
              <a:t>nhé</a:t>
            </a:r>
            <a:r>
              <a:rPr lang="en-US" sz="2400" dirty="0"/>
              <a:t>, </a:t>
            </a:r>
            <a:r>
              <a:rPr lang="en-US" sz="2400" dirty="0" err="1"/>
              <a:t>trễ</a:t>
            </a:r>
            <a:r>
              <a:rPr lang="en-US" sz="2400" dirty="0"/>
              <a:t> </a:t>
            </a:r>
            <a:r>
              <a:rPr lang="en-US" sz="2400" dirty="0" err="1"/>
              <a:t>giờ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rồi</a:t>
            </a:r>
            <a:r>
              <a:rPr lang="en-US" sz="2400" dirty="0"/>
              <a:t>.                                                                  	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nhìn</a:t>
            </a:r>
            <a:r>
              <a:rPr lang="en-US" sz="2400" dirty="0"/>
              <a:t> </a:t>
            </a:r>
            <a:r>
              <a:rPr lang="en-US" sz="2400" dirty="0" err="1"/>
              <a:t>thằng</a:t>
            </a:r>
            <a:r>
              <a:rPr lang="en-US" sz="2400" dirty="0"/>
              <a:t> </a:t>
            </a:r>
            <a:r>
              <a:rPr lang="en-US" sz="2400" dirty="0" err="1"/>
              <a:t>Hùng</a:t>
            </a:r>
            <a:r>
              <a:rPr lang="en-US" sz="2400" dirty="0"/>
              <a:t> </a:t>
            </a:r>
            <a:r>
              <a:rPr lang="en-US" sz="2400" dirty="0" err="1"/>
              <a:t>rồi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:                                                               	</a:t>
            </a:r>
            <a:r>
              <a:rPr lang="en-US" sz="2400" dirty="0" smtClean="0"/>
              <a:t>-</a:t>
            </a:r>
            <a:r>
              <a:rPr lang="vi-VN" sz="2400" dirty="0" smtClean="0"/>
              <a:t> </a:t>
            </a:r>
            <a:r>
              <a:rPr lang="en-US" sz="2400" dirty="0" err="1" smtClean="0"/>
              <a:t>Tiệm</a:t>
            </a:r>
            <a:r>
              <a:rPr lang="en-US" sz="2400" dirty="0" smtClean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hổng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bơm</a:t>
            </a:r>
            <a:r>
              <a:rPr lang="en-US" sz="2400" dirty="0"/>
              <a:t> </a:t>
            </a:r>
            <a:r>
              <a:rPr lang="en-US" sz="2400" dirty="0" err="1"/>
              <a:t>thuê</a:t>
            </a:r>
            <a:r>
              <a:rPr lang="en-US" sz="2400" dirty="0"/>
              <a:t>.                                                           	</a:t>
            </a:r>
            <a:r>
              <a:rPr lang="en-US" sz="2400" dirty="0" smtClean="0"/>
              <a:t>-</a:t>
            </a:r>
            <a:r>
              <a:rPr lang="vi-VN" sz="2400" dirty="0" smtClean="0"/>
              <a:t> </a:t>
            </a:r>
            <a:r>
              <a:rPr lang="en-US" sz="2400" dirty="0" err="1" smtClean="0"/>
              <a:t>Vậy</a:t>
            </a:r>
            <a:r>
              <a:rPr lang="en-US" sz="2400" dirty="0" smtClean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mượn</a:t>
            </a:r>
            <a:r>
              <a:rPr lang="en-US" sz="2400" dirty="0"/>
              <a:t> </a:t>
            </a:r>
            <a:r>
              <a:rPr lang="en-US" sz="2400" dirty="0" err="1"/>
              <a:t>cái</a:t>
            </a:r>
            <a:r>
              <a:rPr lang="en-US" sz="2400" dirty="0"/>
              <a:t> </a:t>
            </a:r>
            <a:r>
              <a:rPr lang="en-US" sz="2400" dirty="0" err="1"/>
              <a:t>bơm</a:t>
            </a:r>
            <a:r>
              <a:rPr lang="en-US" sz="2400" dirty="0"/>
              <a:t>,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bơm</a:t>
            </a:r>
            <a:r>
              <a:rPr lang="en-US" sz="2400" dirty="0"/>
              <a:t> </a:t>
            </a:r>
            <a:r>
              <a:rPr lang="en-US" sz="2400" dirty="0" err="1"/>
              <a:t>lấy</a:t>
            </a:r>
            <a:r>
              <a:rPr lang="en-US" sz="2400" dirty="0"/>
              <a:t> </a:t>
            </a:r>
            <a:r>
              <a:rPr lang="en-US" sz="2400" dirty="0" err="1"/>
              <a:t>vậy</a:t>
            </a:r>
            <a:r>
              <a:rPr lang="en-US" sz="2400" dirty="0"/>
              <a:t>.                                         	</a:t>
            </a:r>
            <a:r>
              <a:rPr lang="en-US" sz="2400" dirty="0" err="1"/>
              <a:t>Vừa</a:t>
            </a:r>
            <a:r>
              <a:rPr lang="en-US" sz="2400" dirty="0"/>
              <a:t> </a:t>
            </a:r>
            <a:r>
              <a:rPr lang="en-US" sz="2400" dirty="0" err="1"/>
              <a:t>lúc</a:t>
            </a:r>
            <a:r>
              <a:rPr lang="en-US" sz="2400" dirty="0"/>
              <a:t> </a:t>
            </a:r>
            <a:r>
              <a:rPr lang="en-US" sz="2400" dirty="0" err="1"/>
              <a:t>ấy</a:t>
            </a:r>
            <a:r>
              <a:rPr lang="en-US" sz="2400" dirty="0"/>
              <a:t>, </a:t>
            </a:r>
            <a:r>
              <a:rPr lang="en-US" sz="2400" dirty="0" err="1"/>
              <a:t>cái</a:t>
            </a:r>
            <a:r>
              <a:rPr lang="en-US" sz="2400" dirty="0"/>
              <a:t> </a:t>
            </a:r>
            <a:r>
              <a:rPr lang="en-US" sz="2400" dirty="0" err="1"/>
              <a:t>Hoa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ở </a:t>
            </a:r>
            <a:r>
              <a:rPr lang="en-US" sz="2400" dirty="0" err="1"/>
              <a:t>cuối</a:t>
            </a:r>
            <a:r>
              <a:rPr lang="en-US" sz="2400" dirty="0"/>
              <a:t> </a:t>
            </a:r>
            <a:r>
              <a:rPr lang="en-US" sz="2400" dirty="0" err="1"/>
              <a:t>ngõ</a:t>
            </a:r>
            <a:r>
              <a:rPr lang="en-US" sz="2400" dirty="0"/>
              <a:t> </a:t>
            </a:r>
            <a:r>
              <a:rPr lang="en-US" sz="2400" dirty="0" err="1"/>
              <a:t>cũng</a:t>
            </a:r>
            <a:r>
              <a:rPr lang="en-US" sz="2400" dirty="0"/>
              <a:t> </a:t>
            </a:r>
            <a:r>
              <a:rPr lang="en-US" sz="2400" dirty="0" err="1"/>
              <a:t>dắt</a:t>
            </a:r>
            <a:r>
              <a:rPr lang="en-US" sz="2400" dirty="0"/>
              <a:t> </a:t>
            </a:r>
            <a:r>
              <a:rPr lang="en-US" sz="2400" dirty="0" err="1"/>
              <a:t>xe</a:t>
            </a:r>
            <a:r>
              <a:rPr lang="en-US" sz="2400" dirty="0"/>
              <a:t> </a:t>
            </a:r>
            <a:r>
              <a:rPr lang="en-US" sz="2400" dirty="0" err="1"/>
              <a:t>đạp</a:t>
            </a:r>
            <a:r>
              <a:rPr lang="en-US" sz="2400" dirty="0"/>
              <a:t> </a:t>
            </a:r>
            <a:r>
              <a:rPr lang="en-US" sz="2400" dirty="0" err="1"/>
              <a:t>chạy</a:t>
            </a:r>
            <a:r>
              <a:rPr lang="en-US" sz="2400" dirty="0"/>
              <a:t>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ríu</a:t>
            </a:r>
            <a:r>
              <a:rPr lang="en-US" sz="2400" dirty="0"/>
              <a:t> </a:t>
            </a:r>
            <a:r>
              <a:rPr lang="en-US" sz="2400" dirty="0" err="1"/>
              <a:t>rít</a:t>
            </a:r>
            <a:r>
              <a:rPr lang="en-US" sz="2400" dirty="0"/>
              <a:t> </a:t>
            </a:r>
            <a:r>
              <a:rPr lang="en-US" sz="2400" dirty="0" err="1"/>
              <a:t>chào</a:t>
            </a:r>
            <a:r>
              <a:rPr lang="en-US" sz="2400" dirty="0"/>
              <a:t> </a:t>
            </a:r>
            <a:r>
              <a:rPr lang="en-US" sz="2400" dirty="0" err="1"/>
              <a:t>hỏi</a:t>
            </a:r>
            <a:r>
              <a:rPr lang="en-US" sz="2400" dirty="0"/>
              <a:t>:                                                                                                  	-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chào</a:t>
            </a:r>
            <a:r>
              <a:rPr lang="en-US" sz="2400" dirty="0"/>
              <a:t> 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ạ! 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ơi</a:t>
            </a:r>
            <a:r>
              <a:rPr lang="en-US" sz="2400" dirty="0"/>
              <a:t>,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mượn</a:t>
            </a:r>
            <a:r>
              <a:rPr lang="en-US" sz="2400" dirty="0"/>
              <a:t> </a:t>
            </a:r>
            <a:r>
              <a:rPr lang="en-US" sz="2400" dirty="0" err="1"/>
              <a:t>cái</a:t>
            </a:r>
            <a:r>
              <a:rPr lang="en-US" sz="2400" dirty="0"/>
              <a:t> </a:t>
            </a:r>
            <a:r>
              <a:rPr lang="en-US" sz="2400" dirty="0" err="1"/>
              <a:t>bơm</a:t>
            </a:r>
            <a:r>
              <a:rPr lang="en-US" sz="2400" dirty="0"/>
              <a:t> </a:t>
            </a:r>
            <a:r>
              <a:rPr lang="en-US" sz="2400" dirty="0" err="1"/>
              <a:t>nhé</a:t>
            </a:r>
            <a:r>
              <a:rPr lang="en-US" sz="2400" dirty="0"/>
              <a:t>. </a:t>
            </a:r>
            <a:r>
              <a:rPr lang="en-US" sz="2400" dirty="0" err="1"/>
              <a:t>Chiều</a:t>
            </a:r>
            <a:r>
              <a:rPr lang="en-US" sz="2400" dirty="0"/>
              <a:t> nay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về</a:t>
            </a:r>
            <a:r>
              <a:rPr lang="en-US" sz="2400" dirty="0"/>
              <a:t>, 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coi</a:t>
            </a:r>
            <a:r>
              <a:rPr lang="en-US" sz="2400" dirty="0"/>
              <a:t> </a:t>
            </a:r>
            <a:r>
              <a:rPr lang="en-US" sz="2400" dirty="0" err="1"/>
              <a:t>giùm</a:t>
            </a:r>
            <a:r>
              <a:rPr lang="en-US" sz="2400" dirty="0"/>
              <a:t>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nghe</a:t>
            </a:r>
            <a:r>
              <a:rPr lang="en-US" sz="2400" dirty="0"/>
              <a:t>, </a:t>
            </a:r>
            <a:r>
              <a:rPr lang="en-US" sz="2400" dirty="0" err="1"/>
              <a:t>hổng</a:t>
            </a:r>
            <a:r>
              <a:rPr lang="en-US" sz="2400" dirty="0"/>
              <a:t> </a:t>
            </a:r>
            <a:r>
              <a:rPr lang="en-US" sz="2400" dirty="0" err="1"/>
              <a:t>biết</a:t>
            </a:r>
            <a:r>
              <a:rPr lang="en-US" sz="2400" dirty="0"/>
              <a:t> </a:t>
            </a:r>
            <a:r>
              <a:rPr lang="en-US" sz="2400" dirty="0" err="1"/>
              <a:t>sao</a:t>
            </a:r>
            <a:r>
              <a:rPr lang="en-US" sz="2400" dirty="0"/>
              <a:t> </a:t>
            </a:r>
            <a:r>
              <a:rPr lang="en-US" sz="2400" dirty="0" err="1"/>
              <a:t>nó</a:t>
            </a:r>
            <a:r>
              <a:rPr lang="en-US" sz="2400" dirty="0"/>
              <a:t> </a:t>
            </a:r>
            <a:r>
              <a:rPr lang="en-US" sz="2400" dirty="0" err="1"/>
              <a:t>cứ</a:t>
            </a:r>
            <a:r>
              <a:rPr lang="en-US" sz="2400" dirty="0"/>
              <a:t> </a:t>
            </a:r>
            <a:r>
              <a:rPr lang="en-US" sz="2400" dirty="0" err="1"/>
              <a:t>xì</a:t>
            </a:r>
            <a:r>
              <a:rPr lang="en-US" sz="2400" dirty="0"/>
              <a:t> </a:t>
            </a:r>
            <a:r>
              <a:rPr lang="en-US" sz="2400" dirty="0" err="1"/>
              <a:t>hơi</a:t>
            </a:r>
            <a:r>
              <a:rPr lang="en-US" sz="2400" dirty="0"/>
              <a:t> </a:t>
            </a:r>
            <a:r>
              <a:rPr lang="en-US" sz="2400" dirty="0" err="1"/>
              <a:t>hoài</a:t>
            </a:r>
            <a:r>
              <a:rPr lang="en-US" sz="2400" dirty="0"/>
              <a:t>.                                                                                                        	-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rồi</a:t>
            </a:r>
            <a:r>
              <a:rPr lang="en-US" sz="2400" dirty="0"/>
              <a:t>. </a:t>
            </a:r>
            <a:r>
              <a:rPr lang="en-US" sz="2400" dirty="0" err="1"/>
              <a:t>Nào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bơm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.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con </a:t>
            </a:r>
            <a:r>
              <a:rPr lang="en-US" sz="2400" dirty="0" err="1"/>
              <a:t>gái</a:t>
            </a:r>
            <a:r>
              <a:rPr lang="en-US" sz="2400" dirty="0"/>
              <a:t>, </a:t>
            </a:r>
            <a:r>
              <a:rPr lang="en-US" sz="2400" dirty="0" err="1"/>
              <a:t>biết</a:t>
            </a:r>
            <a:r>
              <a:rPr lang="en-US" sz="2400" dirty="0"/>
              <a:t> </a:t>
            </a:r>
            <a:r>
              <a:rPr lang="en-US" sz="2400" dirty="0" err="1"/>
              <a:t>bơm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mà</a:t>
            </a:r>
            <a:r>
              <a:rPr lang="en-US" sz="2400" dirty="0"/>
              <a:t> </a:t>
            </a:r>
            <a:r>
              <a:rPr lang="en-US" sz="2400" dirty="0" err="1"/>
              <a:t>bơm</a:t>
            </a:r>
            <a:r>
              <a:rPr lang="en-US" sz="2400" dirty="0"/>
              <a:t>!                                                                                                             	- </a:t>
            </a:r>
            <a:r>
              <a:rPr lang="en-US" sz="2400" dirty="0" err="1"/>
              <a:t>Cháu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ơn</a:t>
            </a:r>
            <a:r>
              <a:rPr lang="en-US" sz="2400" dirty="0"/>
              <a:t> </a:t>
            </a:r>
            <a:r>
              <a:rPr lang="en-US" sz="2400" dirty="0" err="1"/>
              <a:t>bác</a:t>
            </a:r>
            <a:r>
              <a:rPr lang="en-US" sz="2400" dirty="0"/>
              <a:t> </a:t>
            </a:r>
            <a:r>
              <a:rPr lang="en-US" sz="2400" dirty="0" err="1"/>
              <a:t>nhiều</a:t>
            </a:r>
            <a:r>
              <a:rPr lang="en-US" sz="2400" dirty="0"/>
              <a:t>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rgbClr val="FF0000"/>
                </a:solidFill>
                <a:cs typeface="Times New Roman" pitchFamily="18" charset="0"/>
              </a:rPr>
              <a:t>GIỮ PHÉP LỊCH SỰ KHI BÀY TỎ YÊU CẦU, ĐỀ NGHỊ</a:t>
            </a:r>
            <a:endParaRPr lang="en-US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0" y="36195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800" b="1" dirty="0"/>
              <a:t>Luyện từ và câu</a:t>
            </a:r>
            <a:endParaRPr lang="en-US" sz="2800" b="1" dirty="0"/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99287519"/>
      </p:ext>
    </p:extLst>
  </p:cSld>
  <p:clrMapOvr>
    <a:masterClrMapping/>
  </p:clrMapOvr>
  <p:transition advTm="4825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1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10" name="Group 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083098"/>
              </p:ext>
            </p:extLst>
          </p:nvPr>
        </p:nvGraphicFramePr>
        <p:xfrm>
          <a:off x="380999" y="1447800"/>
          <a:ext cx="8305801" cy="4500563"/>
        </p:xfrm>
        <a:graphic>
          <a:graphicData uri="http://schemas.openxmlformats.org/drawingml/2006/table">
            <a:tbl>
              <a:tblPr/>
              <a:tblGrid>
                <a:gridCol w="12954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059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yêu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nghị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kumimoji="0" lang="en-US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xét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276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669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295" name="Text Box 151"/>
          <p:cNvSpPr txBox="1">
            <a:spLocks noChangeArrowheads="1"/>
          </p:cNvSpPr>
          <p:nvPr/>
        </p:nvSpPr>
        <p:spPr bwMode="auto">
          <a:xfrm>
            <a:off x="6172200" y="2743200"/>
            <a:ext cx="2514600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    </a:t>
            </a:r>
            <a:r>
              <a:rPr lang="en-US" sz="3000" b="1" dirty="0" err="1"/>
              <a:t>Yêu</a:t>
            </a:r>
            <a:r>
              <a:rPr lang="en-US" sz="3000" b="1" dirty="0"/>
              <a:t> </a:t>
            </a:r>
            <a:r>
              <a:rPr lang="en-US" sz="3000" b="1" dirty="0" err="1"/>
              <a:t>cầu</a:t>
            </a:r>
            <a:r>
              <a:rPr lang="en-US" sz="3000" b="1" dirty="0"/>
              <a:t> </a:t>
            </a:r>
            <a:r>
              <a:rPr lang="en-US" sz="3000" b="1" dirty="0" err="1"/>
              <a:t>không</a:t>
            </a:r>
            <a:r>
              <a:rPr lang="en-US" sz="3000" b="1" dirty="0"/>
              <a:t> </a:t>
            </a:r>
            <a:r>
              <a:rPr lang="en-US" sz="3000" b="1" dirty="0" err="1"/>
              <a:t>lịch</a:t>
            </a:r>
            <a:r>
              <a:rPr lang="en-US" sz="3000" b="1" dirty="0"/>
              <a:t> </a:t>
            </a:r>
            <a:r>
              <a:rPr lang="en-US" sz="3000" b="1" dirty="0" err="1"/>
              <a:t>sự</a:t>
            </a:r>
            <a:r>
              <a:rPr lang="en-US" sz="3000" b="1" dirty="0"/>
              <a:t>.</a:t>
            </a:r>
          </a:p>
        </p:txBody>
      </p:sp>
      <p:graphicFrame>
        <p:nvGraphicFramePr>
          <p:cNvPr id="6296" name="Object 1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296017"/>
              </p:ext>
            </p:extLst>
          </p:nvPr>
        </p:nvGraphicFramePr>
        <p:xfrm>
          <a:off x="6172200" y="2841625"/>
          <a:ext cx="4572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" name="Equation" r:id="rId6" imgW="190417" imgH="152334" progId="Equation.3">
                  <p:embed/>
                </p:oleObj>
              </mc:Choice>
              <mc:Fallback>
                <p:oleObj name="Equation" r:id="rId6" imgW="190417" imgH="15233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841625"/>
                        <a:ext cx="45720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98" name="Text Box 154"/>
          <p:cNvSpPr txBox="1">
            <a:spLocks noChangeArrowheads="1"/>
          </p:cNvSpPr>
          <p:nvPr/>
        </p:nvSpPr>
        <p:spPr bwMode="auto">
          <a:xfrm>
            <a:off x="6096000" y="4876800"/>
            <a:ext cx="2667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/>
              <a:t>   </a:t>
            </a:r>
            <a:r>
              <a:rPr lang="en-US" sz="3000" b="1" dirty="0" err="1"/>
              <a:t>Yêu</a:t>
            </a:r>
            <a:r>
              <a:rPr lang="en-US" sz="3000" b="1" dirty="0"/>
              <a:t> </a:t>
            </a:r>
            <a:r>
              <a:rPr lang="en-US" sz="3000" b="1" dirty="0" err="1"/>
              <a:t>cầu</a:t>
            </a:r>
            <a:r>
              <a:rPr lang="en-US" sz="3000" b="1" dirty="0"/>
              <a:t> </a:t>
            </a:r>
            <a:r>
              <a:rPr lang="en-US" sz="3000" b="1" dirty="0" err="1"/>
              <a:t>lịch</a:t>
            </a:r>
            <a:r>
              <a:rPr lang="en-US" sz="3000" b="1" dirty="0"/>
              <a:t> </a:t>
            </a:r>
            <a:r>
              <a:rPr lang="en-US" sz="3000" b="1" dirty="0" err="1"/>
              <a:t>sự</a:t>
            </a:r>
            <a:r>
              <a:rPr lang="en-US" sz="3000" b="1" dirty="0"/>
              <a:t>. </a:t>
            </a:r>
          </a:p>
        </p:txBody>
      </p:sp>
      <p:graphicFrame>
        <p:nvGraphicFramePr>
          <p:cNvPr id="6302" name="Object 1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965185"/>
              </p:ext>
            </p:extLst>
          </p:nvPr>
        </p:nvGraphicFramePr>
        <p:xfrm>
          <a:off x="6096000" y="5029200"/>
          <a:ext cx="3810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3" name="Equation" r:id="rId8" imgW="190417" imgH="152334" progId="Equation.3">
                  <p:embed/>
                </p:oleObj>
              </mc:Choice>
              <mc:Fallback>
                <p:oleObj name="Equation" r:id="rId8" imgW="190417" imgH="15233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29200"/>
                        <a:ext cx="38100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08" name="Text Box 164"/>
          <p:cNvSpPr txBox="1">
            <a:spLocks noChangeArrowheads="1"/>
          </p:cNvSpPr>
          <p:nvPr/>
        </p:nvSpPr>
        <p:spPr bwMode="auto">
          <a:xfrm>
            <a:off x="1683320" y="2422525"/>
            <a:ext cx="4343400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3000" b="1" dirty="0"/>
              <a:t>- </a:t>
            </a:r>
            <a:r>
              <a:rPr lang="en-US" sz="3000" b="1" dirty="0" err="1"/>
              <a:t>Bơm</a:t>
            </a:r>
            <a:r>
              <a:rPr lang="en-US" sz="3000" b="1" dirty="0"/>
              <a:t> </a:t>
            </a:r>
            <a:r>
              <a:rPr lang="en-US" sz="3000" b="1" dirty="0" err="1"/>
              <a:t>cho</a:t>
            </a:r>
            <a:r>
              <a:rPr lang="en-US" sz="3000" b="1" dirty="0"/>
              <a:t> </a:t>
            </a:r>
            <a:r>
              <a:rPr lang="en-US" sz="3000" b="1" dirty="0" err="1"/>
              <a:t>cái</a:t>
            </a:r>
            <a:r>
              <a:rPr lang="en-US" sz="3000" b="1" dirty="0"/>
              <a:t> </a:t>
            </a:r>
            <a:r>
              <a:rPr lang="en-US" sz="3000" b="1" dirty="0" err="1"/>
              <a:t>bánh</a:t>
            </a:r>
            <a:r>
              <a:rPr lang="en-US" sz="3000" b="1" dirty="0"/>
              <a:t> </a:t>
            </a:r>
            <a:r>
              <a:rPr lang="en-US" sz="3000" b="1" dirty="0" err="1"/>
              <a:t>trước</a:t>
            </a:r>
            <a:r>
              <a:rPr lang="en-US" sz="3000" b="1" dirty="0"/>
              <a:t>. </a:t>
            </a:r>
            <a:r>
              <a:rPr lang="en-US" sz="3000" b="1" dirty="0" err="1"/>
              <a:t>Nhanh</a:t>
            </a:r>
            <a:r>
              <a:rPr lang="en-US" sz="3000" b="1" dirty="0"/>
              <a:t> </a:t>
            </a:r>
            <a:r>
              <a:rPr lang="en-US" sz="3000" b="1" dirty="0" err="1"/>
              <a:t>lên</a:t>
            </a:r>
            <a:r>
              <a:rPr lang="en-US" sz="3000" b="1" dirty="0"/>
              <a:t> </a:t>
            </a:r>
            <a:r>
              <a:rPr lang="en-US" sz="3000" b="1" dirty="0" err="1"/>
              <a:t>nhé</a:t>
            </a:r>
            <a:r>
              <a:rPr lang="en-US" sz="3000" b="1" dirty="0"/>
              <a:t>, </a:t>
            </a:r>
            <a:r>
              <a:rPr lang="en-US" sz="3000" b="1" dirty="0" err="1"/>
              <a:t>trễ</a:t>
            </a:r>
            <a:r>
              <a:rPr lang="en-US" sz="3000" b="1" dirty="0"/>
              <a:t> </a:t>
            </a:r>
            <a:r>
              <a:rPr lang="en-US" sz="3000" b="1" dirty="0" err="1"/>
              <a:t>giờ</a:t>
            </a:r>
            <a:r>
              <a:rPr lang="en-US" sz="3000" b="1" dirty="0"/>
              <a:t> </a:t>
            </a:r>
            <a:r>
              <a:rPr lang="en-US" sz="3000" b="1" dirty="0" err="1"/>
              <a:t>học</a:t>
            </a:r>
            <a:r>
              <a:rPr lang="en-US" sz="3000" b="1" dirty="0"/>
              <a:t> </a:t>
            </a:r>
            <a:r>
              <a:rPr lang="en-US" sz="3000" b="1" dirty="0" err="1"/>
              <a:t>rồi</a:t>
            </a:r>
            <a:r>
              <a:rPr lang="en-US" sz="3000" b="1" dirty="0"/>
              <a:t>.</a:t>
            </a:r>
          </a:p>
          <a:p>
            <a:pPr algn="just" eaLnBrk="1" hangingPunct="1"/>
            <a:r>
              <a:rPr lang="en-US" sz="3000" b="1" dirty="0"/>
              <a:t>-</a:t>
            </a:r>
            <a:r>
              <a:rPr lang="en-US" sz="3000" b="1" dirty="0" err="1"/>
              <a:t>Vậy</a:t>
            </a:r>
            <a:r>
              <a:rPr lang="en-US" sz="3000" b="1" dirty="0"/>
              <a:t>, </a:t>
            </a:r>
            <a:r>
              <a:rPr lang="en-US" sz="3000" b="1" dirty="0" err="1"/>
              <a:t>cho</a:t>
            </a:r>
            <a:r>
              <a:rPr lang="en-US" sz="3000" b="1" dirty="0"/>
              <a:t> </a:t>
            </a:r>
            <a:r>
              <a:rPr lang="en-US" sz="3000" b="1" dirty="0" err="1"/>
              <a:t>mượn</a:t>
            </a:r>
            <a:r>
              <a:rPr lang="en-US" sz="3000" b="1" dirty="0"/>
              <a:t> </a:t>
            </a:r>
            <a:r>
              <a:rPr lang="en-US" sz="3000" b="1" dirty="0" err="1"/>
              <a:t>cái</a:t>
            </a:r>
            <a:r>
              <a:rPr lang="en-US" sz="3000" b="1" dirty="0"/>
              <a:t> </a:t>
            </a:r>
            <a:r>
              <a:rPr lang="en-US" sz="3000" b="1" dirty="0" err="1"/>
              <a:t>bơm</a:t>
            </a:r>
            <a:r>
              <a:rPr lang="en-US" sz="3000" b="1" dirty="0"/>
              <a:t>, </a:t>
            </a:r>
            <a:r>
              <a:rPr lang="en-US" sz="3000" b="1" dirty="0" err="1"/>
              <a:t>tôi</a:t>
            </a:r>
            <a:r>
              <a:rPr lang="en-US" sz="3000" b="1" dirty="0"/>
              <a:t> </a:t>
            </a:r>
            <a:r>
              <a:rPr lang="en-US" sz="3000" b="1" dirty="0" err="1"/>
              <a:t>bơm</a:t>
            </a:r>
            <a:r>
              <a:rPr lang="en-US" sz="3000" b="1" dirty="0"/>
              <a:t> </a:t>
            </a:r>
            <a:r>
              <a:rPr lang="en-US" sz="3000" b="1" dirty="0" err="1"/>
              <a:t>lấy</a:t>
            </a:r>
            <a:r>
              <a:rPr lang="en-US" sz="3000" b="1" dirty="0"/>
              <a:t> </a:t>
            </a:r>
            <a:r>
              <a:rPr lang="en-US" sz="3000" b="1" dirty="0" err="1"/>
              <a:t>vậy</a:t>
            </a:r>
            <a:r>
              <a:rPr lang="en-US" sz="3000" b="1" dirty="0"/>
              <a:t>.</a:t>
            </a:r>
          </a:p>
        </p:txBody>
      </p:sp>
      <p:sp>
        <p:nvSpPr>
          <p:cNvPr id="6309" name="Text Box 165"/>
          <p:cNvSpPr txBox="1">
            <a:spLocks noChangeArrowheads="1"/>
          </p:cNvSpPr>
          <p:nvPr/>
        </p:nvSpPr>
        <p:spPr bwMode="auto">
          <a:xfrm>
            <a:off x="1676400" y="4866382"/>
            <a:ext cx="4267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b="1" dirty="0" smtClean="0"/>
              <a:t>-</a:t>
            </a:r>
            <a:r>
              <a:rPr lang="vi-VN" b="1" dirty="0" smtClean="0"/>
              <a:t> </a:t>
            </a:r>
            <a:r>
              <a:rPr lang="en-US" b="1" dirty="0" err="1" smtClean="0"/>
              <a:t>Bác</a:t>
            </a:r>
            <a:r>
              <a:rPr lang="en-US" b="1" dirty="0" smtClean="0"/>
              <a:t> </a:t>
            </a:r>
            <a:r>
              <a:rPr lang="en-US" b="1" dirty="0" err="1"/>
              <a:t>ơi</a:t>
            </a:r>
            <a:r>
              <a:rPr lang="en-US" b="1" dirty="0"/>
              <a:t>, </a:t>
            </a:r>
            <a:r>
              <a:rPr lang="en-US" b="1" dirty="0" err="1"/>
              <a:t>cho</a:t>
            </a:r>
            <a:r>
              <a:rPr lang="en-US" b="1" dirty="0"/>
              <a:t> </a:t>
            </a:r>
            <a:r>
              <a:rPr lang="en-US" b="1" dirty="0" err="1"/>
              <a:t>cháu</a:t>
            </a:r>
            <a:r>
              <a:rPr lang="en-US" b="1" dirty="0"/>
              <a:t> </a:t>
            </a:r>
            <a:r>
              <a:rPr lang="en-US" b="1" dirty="0" err="1"/>
              <a:t>mượn</a:t>
            </a:r>
            <a:r>
              <a:rPr lang="en-US" b="1" dirty="0"/>
              <a:t> </a:t>
            </a:r>
            <a:r>
              <a:rPr lang="en-US" b="1" dirty="0" err="1"/>
              <a:t>cái</a:t>
            </a:r>
            <a:r>
              <a:rPr lang="en-US" b="1" dirty="0"/>
              <a:t> </a:t>
            </a:r>
            <a:r>
              <a:rPr lang="en-US" b="1" dirty="0" err="1"/>
              <a:t>bơm</a:t>
            </a:r>
            <a:r>
              <a:rPr lang="en-US" b="1" dirty="0"/>
              <a:t> </a:t>
            </a:r>
            <a:r>
              <a:rPr lang="en-US" b="1" dirty="0" err="1" smtClean="0"/>
              <a:t>nhé</a:t>
            </a:r>
            <a:r>
              <a:rPr lang="vi-VN" b="1" dirty="0" smtClean="0"/>
              <a:t> </a:t>
            </a:r>
            <a:r>
              <a:rPr lang="en-US" b="1" dirty="0" smtClean="0"/>
              <a:t>!</a:t>
            </a:r>
            <a:endParaRPr lang="en-US" b="1" dirty="0"/>
          </a:p>
        </p:txBody>
      </p:sp>
      <p:sp>
        <p:nvSpPr>
          <p:cNvPr id="6312" name="Text Box 168"/>
          <p:cNvSpPr txBox="1">
            <a:spLocks noChangeArrowheads="1"/>
          </p:cNvSpPr>
          <p:nvPr/>
        </p:nvSpPr>
        <p:spPr bwMode="auto">
          <a:xfrm>
            <a:off x="381000" y="30480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Hùng</a:t>
            </a:r>
            <a:endParaRPr lang="en-US" b="1" dirty="0"/>
          </a:p>
        </p:txBody>
      </p:sp>
      <p:sp>
        <p:nvSpPr>
          <p:cNvPr id="6313" name="Text Box 169"/>
          <p:cNvSpPr txBox="1">
            <a:spLocks noChangeArrowheads="1"/>
          </p:cNvSpPr>
          <p:nvPr/>
        </p:nvSpPr>
        <p:spPr bwMode="auto">
          <a:xfrm>
            <a:off x="533400" y="5105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Hoa</a:t>
            </a:r>
            <a:endParaRPr lang="en-US" b="1" dirty="0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rgbClr val="FF0000"/>
                </a:solidFill>
                <a:cs typeface="Times New Roman" pitchFamily="18" charset="0"/>
              </a:rPr>
              <a:t>GIỮ PHÉP LỊCH SỰ KHI BÀY TỎ YÊU CẦU, ĐỀ NGHỊ</a:t>
            </a:r>
            <a:endParaRPr lang="en-US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0" y="36195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800" b="1"/>
              <a:t>Luyện từ và câu</a:t>
            </a:r>
            <a:endParaRPr lang="en-US" sz="2800" b="1"/>
          </a:p>
        </p:txBody>
      </p:sp>
      <p:cxnSp>
        <p:nvCxnSpPr>
          <p:cNvPr id="17" name="Straight Connector 17"/>
          <p:cNvCxnSpPr>
            <a:cxnSpLocks noChangeShapeType="1"/>
          </p:cNvCxnSpPr>
          <p:nvPr/>
        </p:nvCxnSpPr>
        <p:spPr bwMode="auto">
          <a:xfrm>
            <a:off x="3392488" y="836613"/>
            <a:ext cx="23622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4093910924"/>
      </p:ext>
    </p:extLst>
  </p:cSld>
  <p:clrMapOvr>
    <a:masterClrMapping/>
  </p:clrMapOvr>
  <p:transition advTm="6085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5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295" grpId="0"/>
      <p:bldP spid="6298" grpId="0"/>
      <p:bldP spid="6308" grpId="0"/>
      <p:bldP spid="6309" grpId="0"/>
      <p:bldP spid="6312" grpId="0"/>
      <p:bldP spid="63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838200" y="2087563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+ Theo </a:t>
            </a:r>
            <a:r>
              <a:rPr lang="en-US" sz="2400" b="1" dirty="0" err="1">
                <a:solidFill>
                  <a:srgbClr val="FF0000"/>
                </a:solidFill>
              </a:rPr>
              <a:t>em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khi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yêu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cầu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đề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nghị</a:t>
            </a:r>
            <a:r>
              <a:rPr lang="vi-VN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chúng</a:t>
            </a:r>
            <a:r>
              <a:rPr lang="en-US" sz="2400" b="1" dirty="0" smtClean="0">
                <a:solidFill>
                  <a:srgbClr val="FF0000"/>
                </a:solidFill>
              </a:rPr>
              <a:t> ta </a:t>
            </a:r>
            <a:r>
              <a:rPr lang="en-US" sz="2400" b="1" dirty="0" err="1" smtClean="0">
                <a:solidFill>
                  <a:srgbClr val="FF0000"/>
                </a:solidFill>
              </a:rPr>
              <a:t>phải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như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</a:rPr>
              <a:t>?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762000" y="2661791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/>
              <a:t>-  </a:t>
            </a:r>
            <a:r>
              <a:rPr lang="en-US" sz="2400" b="1" dirty="0" err="1" smtClean="0"/>
              <a:t>Khi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nêu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yêu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cầu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đề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nghị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phép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lịch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sự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pic>
        <p:nvPicPr>
          <p:cNvPr id="22536" name="Picture 12" descr="Pictur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13" descr="Picture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62000" y="838200"/>
            <a:ext cx="8077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 smtClean="0">
                <a:cs typeface="Times New Roman" pitchFamily="18" charset="0"/>
              </a:rPr>
              <a:t>GIỮ PHÉP LỊCH SỰ KHI BÀY TỎ YÊU CẦU, ĐỀ NGHỊ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0" y="36195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/>
              <a:t>Luyện từ và câu</a:t>
            </a:r>
            <a:endParaRPr lang="en-US" sz="2400" b="1" dirty="0"/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7390114"/>
      </p:ext>
    </p:extLst>
  </p:cSld>
  <p:clrMapOvr>
    <a:masterClrMapping/>
  </p:clrMapOvr>
  <p:transition advTm="112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25605" grpId="0"/>
      <p:bldP spid="256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70733" y="2590800"/>
            <a:ext cx="777271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 smtClean="0"/>
              <a:t>Muốn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lời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yêu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cầu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đề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nghị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được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lịch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sự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xưng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hô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phù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hợp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thêm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trước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hoặc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từ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từ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làm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ơn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giùm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giúp</a:t>
            </a:r>
            <a:r>
              <a:rPr lang="en-US" sz="2400" b="1" dirty="0" smtClean="0">
                <a:solidFill>
                  <a:srgbClr val="FF0000"/>
                </a:solidFill>
              </a:rPr>
              <a:t>,…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85800" y="1600200"/>
            <a:ext cx="78489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</a:rPr>
              <a:t>Muốn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lời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yêu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cầu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đề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nghị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được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lịch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sự</a:t>
            </a:r>
            <a:r>
              <a:rPr lang="en-US" sz="2400" b="1" dirty="0" smtClean="0">
                <a:solidFill>
                  <a:srgbClr val="FF0000"/>
                </a:solidFill>
              </a:rPr>
              <a:t>, ta </a:t>
            </a:r>
            <a:r>
              <a:rPr lang="en-US" sz="2400" b="1" dirty="0" err="1" smtClean="0">
                <a:solidFill>
                  <a:srgbClr val="FF0000"/>
                </a:solidFill>
              </a:rPr>
              <a:t>phải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làm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như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</a:rPr>
              <a:t>?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362200" y="361950"/>
            <a:ext cx="480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/>
              <a:t>Luyện từ và câu</a:t>
            </a:r>
            <a:endParaRPr lang="en-US" sz="2400" b="1" dirty="0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762000" y="838200"/>
            <a:ext cx="8077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 smtClean="0">
                <a:cs typeface="Times New Roman" pitchFamily="18" charset="0"/>
              </a:rPr>
              <a:t>GIỮ PHÉP LỊCH SỰ KHI BÀY TỎ YÊU CẦU, ĐỀ NGHỊ</a:t>
            </a:r>
            <a:endParaRPr lang="en-US" sz="2400" b="1" dirty="0">
              <a:cs typeface="Times New Roman" pitchFamily="18" charset="0"/>
            </a:endParaRPr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9687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0"/>
    </mc:Choice>
    <mc:Fallback xmlns="">
      <p:transition spd="slow" advTm="4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85800" y="2971800"/>
            <a:ext cx="78489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70C0"/>
                </a:solidFill>
              </a:rPr>
              <a:t>Có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thể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dùng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câu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hỏi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để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nêu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yêu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cầu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đề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nghị</a:t>
            </a:r>
            <a:r>
              <a:rPr lang="en-US" sz="2400" b="1" dirty="0" smtClean="0">
                <a:solidFill>
                  <a:srgbClr val="0070C0"/>
                </a:solidFill>
              </a:rPr>
              <a:t>.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38200" y="2120153"/>
            <a:ext cx="76965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</a:rPr>
              <a:t>Ngoài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khiến</a:t>
            </a:r>
            <a:r>
              <a:rPr lang="en-US" sz="2400" b="1" dirty="0" smtClean="0">
                <a:solidFill>
                  <a:srgbClr val="FF0000"/>
                </a:solidFill>
              </a:rPr>
              <a:t> ta </a:t>
            </a:r>
            <a:r>
              <a:rPr lang="en-US" sz="2400" b="1" dirty="0" err="1" smtClean="0">
                <a:solidFill>
                  <a:srgbClr val="FF0000"/>
                </a:solidFill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thể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sử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dụng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kiểu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gì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để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nêu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yêu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cầu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đề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nghị</a:t>
            </a:r>
            <a:r>
              <a:rPr lang="en-US" sz="2400" b="1" dirty="0" smtClean="0">
                <a:solidFill>
                  <a:srgbClr val="FF0000"/>
                </a:solidFill>
              </a:rPr>
              <a:t>?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81000" y="914400"/>
            <a:ext cx="8458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 smtClean="0">
                <a:cs typeface="Times New Roman" pitchFamily="18" charset="0"/>
              </a:rPr>
              <a:t>GIỮ PHÉP LỊCH SỰ KHI BÀY TỎ YÊU CẦU, ĐỀ NGHỊ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2362200" y="361950"/>
            <a:ext cx="4800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</a:rPr>
              <a:t>Luyện từ và câu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8622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2"/>
    </mc:Choice>
    <mc:Fallback xmlns="">
      <p:transition spd="slow" advTm="12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12"/>
          <p:cNvSpPr>
            <a:spLocks noChangeArrowheads="1"/>
          </p:cNvSpPr>
          <p:nvPr/>
        </p:nvSpPr>
        <p:spPr bwMode="auto">
          <a:xfrm>
            <a:off x="153988" y="1313720"/>
            <a:ext cx="8839200" cy="3276600"/>
          </a:xfrm>
          <a:prstGeom prst="rect">
            <a:avLst/>
          </a:prstGeom>
          <a:solidFill>
            <a:srgbClr val="FFFFFF"/>
          </a:solidFill>
          <a:ln w="76200" cmpd="tri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b="1" i="1" u="sng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b="1" i="1" u="sng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i="1" u="sng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i="1" u="sng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cầu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̣,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phải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phép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lịch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̣.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Muốn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cầu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lịch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̣,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cần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có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xưng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hô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ù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trước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làm</a:t>
            </a:r>
            <a:r>
              <a:rPr lang="en-US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24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giúp</a:t>
            </a:r>
            <a:r>
              <a:rPr lang="en-US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,..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 Có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dùng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hỏi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cầu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 smtClean="0">
                <a:cs typeface="Times New Roman" pitchFamily="18" charset="0"/>
              </a:rPr>
              <a:t>GIỮ PHÉP LỊCH SỰ KHI BÀY TỎ YÊU CẦU, ĐỀ NGHỊ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464833" y="168329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/>
              <a:t>Luyện từ và câu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60293125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901700" y="2213885"/>
            <a:ext cx="7721600" cy="1055454"/>
            <a:chOff x="146" y="1108"/>
            <a:chExt cx="4764" cy="509"/>
          </a:xfrm>
        </p:grpSpPr>
        <p:sp>
          <p:nvSpPr>
            <p:cNvPr id="25615" name="Rectangle 14" descr="Parchment"/>
            <p:cNvSpPr>
              <a:spLocks noChangeArrowheads="1"/>
            </p:cNvSpPr>
            <p:nvPr/>
          </p:nvSpPr>
          <p:spPr bwMode="auto">
            <a:xfrm>
              <a:off x="4568" y="1222"/>
              <a:ext cx="11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16" name="AutoShape 15" descr="Parchment"/>
            <p:cNvSpPr>
              <a:spLocks noChangeArrowheads="1"/>
            </p:cNvSpPr>
            <p:nvPr/>
          </p:nvSpPr>
          <p:spPr bwMode="auto">
            <a:xfrm>
              <a:off x="146" y="1108"/>
              <a:ext cx="4764" cy="509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CCC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1: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muốn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mượn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bút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vi-VN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838200" y="3352810"/>
            <a:ext cx="6259513" cy="625477"/>
            <a:chOff x="146" y="1881"/>
            <a:chExt cx="4747" cy="394"/>
          </a:xfrm>
        </p:grpSpPr>
        <p:sp>
          <p:nvSpPr>
            <p:cNvPr id="25613" name="Rectangle 17" descr="Water droplets"/>
            <p:cNvSpPr>
              <a:spLocks noChangeArrowheads="1"/>
            </p:cNvSpPr>
            <p:nvPr/>
          </p:nvSpPr>
          <p:spPr bwMode="auto">
            <a:xfrm>
              <a:off x="4489" y="1945"/>
              <a:ext cx="1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14" name="AutoShape 18" descr="Water droplets"/>
            <p:cNvSpPr>
              <a:spLocks noChangeArrowheads="1"/>
            </p:cNvSpPr>
            <p:nvPr/>
          </p:nvSpPr>
          <p:spPr bwMode="auto">
            <a:xfrm>
              <a:off x="146" y="1881"/>
              <a:ext cx="4747" cy="365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algn="just" eaLnBrk="0" hangingPunct="0"/>
              <a:r>
                <a:rPr lang="vi-VN" sz="2800" b="1" dirty="0">
                  <a:latin typeface="Times New Roman" pitchFamily="18" charset="0"/>
                  <a:cs typeface="Times New Roman" pitchFamily="18" charset="0"/>
                </a:rPr>
                <a:t>A. 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Cho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mượn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bút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! 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839013" y="4705357"/>
            <a:ext cx="8382000" cy="1055690"/>
            <a:chOff x="87" y="1782"/>
            <a:chExt cx="4781" cy="665"/>
          </a:xfrm>
        </p:grpSpPr>
        <p:sp>
          <p:nvSpPr>
            <p:cNvPr id="25611" name="Rectangle 23" descr="Water droplets"/>
            <p:cNvSpPr>
              <a:spLocks noChangeArrowheads="1"/>
            </p:cNvSpPr>
            <p:nvPr/>
          </p:nvSpPr>
          <p:spPr bwMode="auto">
            <a:xfrm>
              <a:off x="4490" y="1945"/>
              <a:ext cx="10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12" name="AutoShape 24" descr="Water droplets"/>
            <p:cNvSpPr>
              <a:spLocks noChangeArrowheads="1"/>
            </p:cNvSpPr>
            <p:nvPr/>
          </p:nvSpPr>
          <p:spPr bwMode="auto">
            <a:xfrm>
              <a:off x="87" y="1782"/>
              <a:ext cx="4781" cy="665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99CC"/>
                  </a:solidFill>
                </a14:hiddenFill>
              </a:ext>
              <a:ext uri="{91240B29-F687-4F45-9708-019B960494DF}">
                <a14:hiddenLine xmlns:a14="http://schemas.microsoft.com/office/drawing/2010/main" w="76200" cmpd="tri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vi-VN" sz="2800" b="1" dirty="0">
                  <a:latin typeface="Times New Roman" pitchFamily="18" charset="0"/>
                  <a:cs typeface="Times New Roman" pitchFamily="18" charset="0"/>
                </a:rPr>
                <a:t>C.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Lan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ơi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cậu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tớ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mượn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bút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           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25607" name="Text Box 39"/>
          <p:cNvSpPr txBox="1">
            <a:spLocks noChangeArrowheads="1"/>
          </p:cNvSpPr>
          <p:nvPr/>
        </p:nvSpPr>
        <p:spPr bwMode="auto">
          <a:xfrm>
            <a:off x="457200" y="1584325"/>
            <a:ext cx="312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Luyện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: </a:t>
            </a:r>
          </a:p>
        </p:txBody>
      </p:sp>
      <p:sp>
        <p:nvSpPr>
          <p:cNvPr id="9256" name="Oval 40"/>
          <p:cNvSpPr>
            <a:spLocks noChangeArrowheads="1"/>
          </p:cNvSpPr>
          <p:nvPr/>
        </p:nvSpPr>
        <p:spPr bwMode="auto">
          <a:xfrm>
            <a:off x="914400" y="4114800"/>
            <a:ext cx="457200" cy="4572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57" name="Oval 41"/>
          <p:cNvSpPr>
            <a:spLocks noChangeArrowheads="1"/>
          </p:cNvSpPr>
          <p:nvPr/>
        </p:nvSpPr>
        <p:spPr bwMode="auto">
          <a:xfrm>
            <a:off x="935182" y="4800600"/>
            <a:ext cx="457200" cy="4572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914400" y="4068763"/>
            <a:ext cx="5867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cs typeface="Times New Roman" pitchFamily="18" charset="0"/>
              </a:rPr>
              <a:t>B</a:t>
            </a:r>
            <a:r>
              <a:rPr lang="en-US" sz="2800" b="1" dirty="0" smtClean="0">
                <a:cs typeface="Times New Roman" pitchFamily="18" charset="0"/>
              </a:rPr>
              <a:t>.</a:t>
            </a:r>
            <a:r>
              <a:rPr lang="vi-VN" sz="2800" b="1" dirty="0" smtClean="0">
                <a:cs typeface="Times New Roman" pitchFamily="18" charset="0"/>
              </a:rPr>
              <a:t> </a:t>
            </a:r>
            <a:r>
              <a:rPr lang="en-US" sz="2800" b="1" dirty="0" err="1" smtClean="0">
                <a:cs typeface="Times New Roman" pitchFamily="18" charset="0"/>
              </a:rPr>
              <a:t>Lan</a:t>
            </a:r>
            <a:r>
              <a:rPr lang="en-US" sz="2800" b="1" dirty="0" smtClean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ơi</a:t>
            </a:r>
            <a:r>
              <a:rPr lang="en-US" sz="2800" b="1" dirty="0">
                <a:cs typeface="Times New Roman" pitchFamily="18" charset="0"/>
              </a:rPr>
              <a:t>, </a:t>
            </a:r>
            <a:r>
              <a:rPr lang="en-US" sz="2800" b="1" dirty="0" err="1">
                <a:cs typeface="Times New Roman" pitchFamily="18" charset="0"/>
              </a:rPr>
              <a:t>cho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tớ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mượn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cái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bút</a:t>
            </a:r>
            <a:r>
              <a:rPr lang="en-US" sz="2800" b="1" dirty="0">
                <a:cs typeface="Times New Roman" pitchFamily="18" charset="0"/>
              </a:rPr>
              <a:t> !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 dirty="0" smtClean="0">
                <a:cs typeface="Times New Roman" pitchFamily="18" charset="0"/>
              </a:rPr>
              <a:t>GIỮ PHÉP LỊCH SỰ KHI BÀY TỎ YÊU CẦU, ĐỀ NGHỊ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0" y="36195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/>
              <a:t>Luyện từ và câu</a:t>
            </a:r>
            <a:endParaRPr lang="en-US" sz="2400" b="1"/>
          </a:p>
        </p:txBody>
      </p:sp>
      <p:cxnSp>
        <p:nvCxnSpPr>
          <p:cNvPr id="19" name="Straight Connector 17"/>
          <p:cNvCxnSpPr>
            <a:cxnSpLocks noChangeShapeType="1"/>
          </p:cNvCxnSpPr>
          <p:nvPr/>
        </p:nvCxnSpPr>
        <p:spPr bwMode="auto">
          <a:xfrm>
            <a:off x="3392488" y="836613"/>
            <a:ext cx="23622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40170309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6" grpId="0" animBg="1"/>
      <p:bldP spid="9257" grpId="0" animBg="1"/>
      <p:bldP spid="926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1|0.8|0.7|0.6|0.4|0.3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904</Words>
  <Application>Microsoft Office PowerPoint</Application>
  <PresentationFormat>On-screen Show (4:3)</PresentationFormat>
  <Paragraphs>82</Paragraphs>
  <Slides>14</Slides>
  <Notes>0</Notes>
  <HiddenSlides>1</HiddenSlides>
  <MMClips>6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HP</cp:lastModifiedBy>
  <cp:revision>87</cp:revision>
  <dcterms:created xsi:type="dcterms:W3CDTF">2021-04-07T15:08:52Z</dcterms:created>
  <dcterms:modified xsi:type="dcterms:W3CDTF">2022-04-03T13:19:24Z</dcterms:modified>
</cp:coreProperties>
</file>