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15" r:id="rId2"/>
    <p:sldMasterId id="2147483728" r:id="rId3"/>
    <p:sldMasterId id="2147483740" r:id="rId4"/>
  </p:sldMasterIdLst>
  <p:notesMasterIdLst>
    <p:notesMasterId r:id="rId23"/>
  </p:notesMasterIdLst>
  <p:sldIdLst>
    <p:sldId id="343" r:id="rId5"/>
    <p:sldId id="258" r:id="rId6"/>
    <p:sldId id="290" r:id="rId7"/>
    <p:sldId id="292" r:id="rId8"/>
    <p:sldId id="409" r:id="rId9"/>
    <p:sldId id="260" r:id="rId10"/>
    <p:sldId id="261" r:id="rId11"/>
    <p:sldId id="263" r:id="rId12"/>
    <p:sldId id="295" r:id="rId13"/>
    <p:sldId id="293" r:id="rId14"/>
    <p:sldId id="287" r:id="rId15"/>
    <p:sldId id="404" r:id="rId16"/>
    <p:sldId id="346" r:id="rId17"/>
    <p:sldId id="405" r:id="rId18"/>
    <p:sldId id="300" r:id="rId19"/>
    <p:sldId id="282" r:id="rId20"/>
    <p:sldId id="408" r:id="rId21"/>
    <p:sldId id="41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  <p:cmAuthor id="2" name="Le Nguyen" initials="LN" lastIdx="1" clrIdx="1">
    <p:extLst>
      <p:ext uri="{19B8F6BF-5375-455C-9EA6-DF929625EA0E}">
        <p15:presenceInfo xmlns:p15="http://schemas.microsoft.com/office/powerpoint/2012/main" userId="6205d42833c025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249" autoAdjust="0"/>
  </p:normalViewPr>
  <p:slideViewPr>
    <p:cSldViewPr>
      <p:cViewPr varScale="1">
        <p:scale>
          <a:sx n="69" d="100"/>
          <a:sy n="69" d="100"/>
        </p:scale>
        <p:origin x="73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8DC42-FB17-4B93-A710-D5351891998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97DEA-6438-456F-8C36-8D27512EE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3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1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28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/>
                </a:solidFill>
              </a:rPr>
              <a:t>3</a:t>
            </a: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5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28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/>
                </a:solidFill>
              </a:rPr>
              <a:t>3</a:t>
            </a: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6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995E1-F36C-461A-9014-69603EB8430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FA8F8-94BC-4BF1-87DA-1C683BB016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6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FCE11-C4B4-4BFE-8B78-F36357C99F26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D34DA-F9B7-4F4A-9C11-F1761C1A11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1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0AF45-F7DC-4488-B22F-18FACA1239BF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6AEFE-B672-43E9-A351-35C6C31DC2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3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FB3D-BCFA-41E2-9659-574EBFE4BD6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1977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FB3D-BCFA-41E2-9659-574EBFE4BD6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7227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FB3D-BCFA-41E2-9659-574EBFE4BD6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5354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FB3D-BCFA-41E2-9659-574EBFE4BD6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476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FB3D-BCFA-41E2-9659-574EBFE4BD6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5796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FB3D-BCFA-41E2-9659-574EBFE4BD6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13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50ED-708D-49B4-9192-86228DC03F4B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4231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FB3D-BCFA-41E2-9659-574EBFE4BD6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595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E849B-1FB3-473A-977B-A5F5AB85495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83051-2B5C-426C-91A3-9E5F06E2F4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75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FB3D-BCFA-41E2-9659-574EBFE4BD6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4452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FB3D-BCFA-41E2-9659-574EBFE4BD6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2338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FB3D-BCFA-41E2-9659-574EBFE4BD6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2559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ên đề và 4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sz="quarter" hasCustomPrompt="1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 noProof="1"/>
              <a:t>Bấm &amp; sửa kiểu tiêu đề</a:t>
            </a:r>
            <a:endParaRPr lang="en-US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sz="quarter" idx="1" hasCustomPrompt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vi-VN" noProof="1"/>
              <a:t>Bấm &amp; sửa kiểu tiêu đề</a:t>
            </a:r>
          </a:p>
          <a:p>
            <a:pPr lvl="1"/>
            <a:r>
              <a:rPr lang="vi-VN" noProof="1"/>
              <a:t>Mức hai</a:t>
            </a:r>
          </a:p>
          <a:p>
            <a:pPr lvl="2"/>
            <a:r>
              <a:rPr lang="vi-VN" noProof="1"/>
              <a:t>Mức ba</a:t>
            </a:r>
          </a:p>
          <a:p>
            <a:pPr lvl="3"/>
            <a:r>
              <a:rPr lang="vi-VN" noProof="1"/>
              <a:t>Mức bốn</a:t>
            </a:r>
          </a:p>
          <a:p>
            <a:pPr lvl="4"/>
            <a:r>
              <a:rPr lang="vi-VN" noProof="1"/>
              <a:t>Mức năm</a:t>
            </a:r>
            <a:endParaRPr lang="en-US" noProof="1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 hasCustomPrompt="1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vi-VN" noProof="1"/>
              <a:t>Bấm &amp; sửa kiểu tiêu đề</a:t>
            </a:r>
          </a:p>
          <a:p>
            <a:pPr lvl="1"/>
            <a:r>
              <a:rPr lang="vi-VN" noProof="1"/>
              <a:t>Mức hai</a:t>
            </a:r>
          </a:p>
          <a:p>
            <a:pPr lvl="2"/>
            <a:r>
              <a:rPr lang="vi-VN" noProof="1"/>
              <a:t>Mức ba</a:t>
            </a:r>
          </a:p>
          <a:p>
            <a:pPr lvl="3"/>
            <a:r>
              <a:rPr lang="vi-VN" noProof="1"/>
              <a:t>Mức bốn</a:t>
            </a:r>
          </a:p>
          <a:p>
            <a:pPr lvl="4"/>
            <a:r>
              <a:rPr lang="vi-VN" noProof="1"/>
              <a:t>Mức năm</a:t>
            </a:r>
            <a:endParaRPr lang="en-US" noProof="1"/>
          </a:p>
        </p:txBody>
      </p:sp>
      <p:sp>
        <p:nvSpPr>
          <p:cNvPr id="5" name="Nơi giữ chỗ cho Nội dung 4"/>
          <p:cNvSpPr>
            <a:spLocks noGrp="1"/>
          </p:cNvSpPr>
          <p:nvPr>
            <p:ph sz="quarter" idx="3" hasCustomPrompt="1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vi-VN" noProof="1"/>
              <a:t>Bấm &amp; sửa kiểu tiêu đề</a:t>
            </a:r>
          </a:p>
          <a:p>
            <a:pPr lvl="1"/>
            <a:r>
              <a:rPr lang="vi-VN" noProof="1"/>
              <a:t>Mức hai</a:t>
            </a:r>
          </a:p>
          <a:p>
            <a:pPr lvl="2"/>
            <a:r>
              <a:rPr lang="vi-VN" noProof="1"/>
              <a:t>Mức ba</a:t>
            </a:r>
          </a:p>
          <a:p>
            <a:pPr lvl="3"/>
            <a:r>
              <a:rPr lang="vi-VN" noProof="1"/>
              <a:t>Mức bốn</a:t>
            </a:r>
          </a:p>
          <a:p>
            <a:pPr lvl="4"/>
            <a:r>
              <a:rPr lang="vi-VN" noProof="1"/>
              <a:t>Mức năm</a:t>
            </a:r>
            <a:endParaRPr lang="en-US" noProof="1"/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vi-VN" noProof="1"/>
              <a:t>Bấm &amp; sửa kiểu tiêu đề</a:t>
            </a:r>
          </a:p>
          <a:p>
            <a:pPr lvl="1"/>
            <a:r>
              <a:rPr lang="vi-VN" noProof="1"/>
              <a:t>Mức hai</a:t>
            </a:r>
          </a:p>
          <a:p>
            <a:pPr lvl="2"/>
            <a:r>
              <a:rPr lang="vi-VN" noProof="1"/>
              <a:t>Mức ba</a:t>
            </a:r>
          </a:p>
          <a:p>
            <a:pPr lvl="3"/>
            <a:r>
              <a:rPr lang="vi-VN" noProof="1"/>
              <a:t>Mức bốn</a:t>
            </a:r>
          </a:p>
          <a:p>
            <a:pPr lvl="4"/>
            <a:r>
              <a:rPr lang="vi-VN" noProof="1"/>
              <a:t>Mức năm</a:t>
            </a:r>
            <a:endParaRPr lang="en-US" noProof="1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F7C43B9-A14C-407F-AC4B-0841725B9D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8544-2F24-47EC-BB02-ECA3CB087F81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A9D38A-6CCA-432D-BE64-386643AC8F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41C5A0-0678-4EC7-AB57-A64EF33692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B54E4-C042-4833-83C1-BC6716A5ED8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863995"/>
      </p:ext>
    </p:extLst>
  </p:cSld>
  <p:clrMapOvr>
    <a:masterClrMapping/>
  </p:clrMapOvr>
  <p:transition spd="slow">
    <p:sndAc>
      <p:endSnd/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87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E849B-1FB3-473A-977B-A5F5AB85495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83051-2B5C-426C-91A3-9E5F06E2F4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46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26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45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88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1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6E6B6-0824-432D-9481-CC491E744EF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8386C-568E-46EE-9B6E-2C457FE3CB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90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CD9E2-A2C9-46E6-9C82-753E705CBA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Action Button: Home 4">
            <a:hlinkClick r:id="" action="ppaction://noaction" highlightClick="1"/>
          </p:cNvPr>
          <p:cNvSpPr/>
          <p:nvPr userDrawn="1"/>
        </p:nvSpPr>
        <p:spPr>
          <a:xfrm>
            <a:off x="33867" y="-25400"/>
            <a:ext cx="508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56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37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83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09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07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79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84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1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172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5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914CC-9C6B-4EAB-AC91-27DFDCC6D560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4BFC-E870-4E94-96D8-810C7B80F6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52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94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966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546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16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7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9FBBC-A62E-43D5-BDA9-BED4BD4DEE1B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58D34-0B0D-40DE-88B2-FE542EF885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AF37B-A427-4278-8194-26C68D2F9A85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B2764-C3DD-4956-95E1-29BCB827A1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6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6183C-97AD-43BC-A846-971B6E9AB2A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B6FCB-DA17-43CD-9B0F-DF79B64DE5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1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7FD1-3C71-40DA-8CC0-2AF9795414D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C4C0D-ABC0-4ABB-9DC4-3A4B8F8609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3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9B75B-B022-4720-9FD3-D05A0BEFC3B4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F4674-66AE-43F3-8C08-72F0EB903D6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6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6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r>
              <a:rPr lang="zh-CN" altLang="en-US"/>
              <a:t>第二级</a:t>
            </a:r>
          </a:p>
          <a:p>
            <a:pPr lvl="0"/>
            <a:r>
              <a:rPr lang="zh-CN" altLang="en-US"/>
              <a:t>第三级</a:t>
            </a:r>
          </a:p>
          <a:p>
            <a:pPr lvl="0"/>
            <a:r>
              <a:rPr lang="zh-CN" altLang="en-US"/>
              <a:t>第四级</a:t>
            </a:r>
          </a:p>
          <a:p>
            <a:pPr lvl="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2019/5/29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6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>
            <a:extLst>
              <a:ext uri="{FF2B5EF4-FFF2-40B4-BE49-F238E27FC236}">
                <a16:creationId xmlns:a16="http://schemas.microsoft.com/office/drawing/2014/main" id="{79BFABE7-DAD2-4F47-86FE-333FF8F9A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6195"/>
            <a:ext cx="12268200" cy="689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18">
            <a:extLst>
              <a:ext uri="{FF2B5EF4-FFF2-40B4-BE49-F238E27FC236}">
                <a16:creationId xmlns:a16="http://schemas.microsoft.com/office/drawing/2014/main" id="{6E6B9D7A-206B-498B-9544-6E6E8DF795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1828800"/>
            <a:ext cx="3657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u="sng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8B21E9-D4A6-4971-A67C-7ACA7E153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581400"/>
            <a:ext cx="541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200" b="1" smtClean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Lắng nghe một bài hát</a:t>
            </a:r>
            <a:endParaRPr lang="en-US" altLang="zh-CN" sz="3200" b="1" dirty="0">
              <a:solidFill>
                <a:srgbClr val="FF33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BBB46E4B-7C91-4E19-8A6F-8C7BE7FEA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9540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mẹ?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10670F-4233-4EC1-BDFB-8C945963727F}"/>
              </a:ext>
            </a:extLst>
          </p:cNvPr>
          <p:cNvSpPr txBox="1"/>
          <p:nvPr/>
        </p:nvSpPr>
        <p:spPr>
          <a:xfrm>
            <a:off x="4114800" y="418024"/>
            <a:ext cx="3198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FD45D-E3C4-43DA-A5BA-2E11EA5D1928}"/>
              </a:ext>
            </a:extLst>
          </p:cNvPr>
          <p:cNvSpPr txBox="1"/>
          <p:nvPr/>
        </p:nvSpPr>
        <p:spPr>
          <a:xfrm>
            <a:off x="2096168" y="2193003"/>
            <a:ext cx="631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4AF7A4-AF36-4B4A-93DA-24669DA0577F}"/>
              </a:ext>
            </a:extLst>
          </p:cNvPr>
          <p:cNvSpPr txBox="1"/>
          <p:nvPr/>
        </p:nvSpPr>
        <p:spPr>
          <a:xfrm>
            <a:off x="2096168" y="2819401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do phụ nữ miền núi có tập quán: đi đâu, làm gì cũng địu con trên lưng.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1740B4-0416-4268-BA7C-F53FB3C170D5}"/>
              </a:ext>
            </a:extLst>
          </p:cNvPr>
          <p:cNvSpPr txBox="1"/>
          <p:nvPr/>
        </p:nvSpPr>
        <p:spPr>
          <a:xfrm>
            <a:off x="2057400" y="3886201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những em bé có tuổi thơ lao động cực nhọc, vất vả cùng với mẹ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2EAFAB-6281-4384-ACB7-534213D34D8F}"/>
              </a:ext>
            </a:extLst>
          </p:cNvPr>
          <p:cNvSpPr txBox="1"/>
          <p:nvPr/>
        </p:nvSpPr>
        <p:spPr>
          <a:xfrm>
            <a:off x="2096168" y="4953000"/>
            <a:ext cx="631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bé chưa biết 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3005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26" grpId="0"/>
      <p:bldP spid="26" grpId="1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66" y="152400"/>
            <a:ext cx="4471435" cy="32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766" y="152400"/>
            <a:ext cx="4225834" cy="32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66" y="3505200"/>
            <a:ext cx="4512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em%20cu%20t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05200"/>
            <a:ext cx="411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B2F1740A-6550-4D98-B0FD-2BBBB4401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52545"/>
            <a:ext cx="101623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gì?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Những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nào?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6A09958-0ECD-4335-97DB-18F1E596A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800555"/>
            <a:ext cx="754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 mẹ vừa lao động: giã gạo, tỉa bắp, vừa nuôi con khôn lớn.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78B1461-17D9-4810-9D88-184231E12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045" y="4495800"/>
            <a:ext cx="7505360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altLang="zh-CN" sz="3200" b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Wingdings" panose="05000000000000000000" pitchFamily="2" charset="2"/>
              </a:rPr>
              <a:t></a:t>
            </a:r>
            <a:r>
              <a:rPr lang="en-US" altLang="zh-CN" sz="2800" b="1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Những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công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việc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này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góp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phần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vào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công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cuộc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chống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Mĩ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cứu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nước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của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toàn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dân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tộc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68F6BD1-E852-4455-81F8-809607B9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515" y="2930343"/>
            <a:ext cx="4997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i="1" smtClean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“Mẹ </a:t>
            </a:r>
            <a:r>
              <a:rPr lang="en-US" altLang="zh-CN" sz="2800" b="1" i="1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giã</a:t>
            </a:r>
            <a:r>
              <a:rPr lang="en-US" altLang="zh-CN" sz="2800" b="1" i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smtClean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gạo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mẹ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nuôi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bộ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D14B45CC-6B88-4FEB-8E64-BA311023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990" y="3505201"/>
            <a:ext cx="5673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i="1" smtClean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“Mẹ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đang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tỉa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bắp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trên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núi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Ka-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lưi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10670F-4233-4EC1-BDFB-8C945963727F}"/>
              </a:ext>
            </a:extLst>
          </p:cNvPr>
          <p:cNvSpPr txBox="1"/>
          <p:nvPr/>
        </p:nvSpPr>
        <p:spPr>
          <a:xfrm>
            <a:off x="4191000" y="150259"/>
            <a:ext cx="3198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461399"/>
            <a:ext cx="3604841" cy="267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4" descr="Copy of DSC_029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3" t="33496" r="1250" b="820"/>
          <a:stretch/>
        </p:blipFill>
        <p:spPr bwMode="auto">
          <a:xfrm>
            <a:off x="8572499" y="3387149"/>
            <a:ext cx="3223841" cy="331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5">
            <a:extLst>
              <a:ext uri="{FF2B5EF4-FFF2-40B4-BE49-F238E27FC236}">
                <a16:creationId xmlns:a16="http://schemas.microsoft.com/office/drawing/2014/main" id="{0E2FEF0C-26C6-44ED-A17F-47BBA5890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1026"/>
            <a:ext cx="99202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3. Tìm những hình ảnh đẹp nói lên tình yêu thương và niềm hi vọng của người mẹ đối với con?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1BE4E62-3791-4852-A086-C839FC71C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666983"/>
            <a:ext cx="1112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66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Tình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yêu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của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mẹ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với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con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Lưng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đưa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nôi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tim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hát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thành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lời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–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Mẹ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thương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a-kay –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Mặt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trời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của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mẹ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em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nằm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trên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lưng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7351018E-629D-40A5-B36E-D1B15A70B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856227"/>
            <a:ext cx="1089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  </a:t>
            </a: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Hi vọng của mẹ với con</a:t>
            </a:r>
            <a:r>
              <a:rPr lang="en-US" altLang="zh-CN" sz="2800" b="1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: Mai sau con lớn vung chày lún sân.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30D67DB6-5A7F-4E20-AE08-693CBDE3C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1" y="3756089"/>
            <a:ext cx="63928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 i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“ Mẹ thương a-kay, mẹ thương bộ đội”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57CF8B50-74A2-4C6E-842F-EFCA3C0E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076" y="2943289"/>
            <a:ext cx="63928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 i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“ Vai mẹ gầy nhấp nhô làm gối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 i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Lưng đưa nôi và tim hát thành lời”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C0A846C-88C5-425C-8E06-CA6E13308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1" y="4324414"/>
            <a:ext cx="6392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 i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“ Mặt trời của mẹ em nằm trên lưng”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5A933FBF-9A9E-4009-97A2-6021ED8F7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1" y="5509622"/>
            <a:ext cx="639286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 i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“ Con mơ cho mẹ hạt gạo trắng ngần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 i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Mai sau con lớn vung chày lún sân...”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10670F-4233-4EC1-BDFB-8C945963727F}"/>
              </a:ext>
            </a:extLst>
          </p:cNvPr>
          <p:cNvSpPr txBox="1"/>
          <p:nvPr/>
        </p:nvSpPr>
        <p:spPr>
          <a:xfrm>
            <a:off x="3962400" y="15590"/>
            <a:ext cx="3198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1" grpId="1"/>
      <p:bldP spid="7" grpId="0"/>
      <p:bldP spid="8" grpId="0"/>
      <p:bldP spid="13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676400" y="1621885"/>
            <a:ext cx="7848600" cy="26162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Text Box 5">
            <a:extLst>
              <a:ext uri="{FF2B5EF4-FFF2-40B4-BE49-F238E27FC236}">
                <a16:creationId xmlns:a16="http://schemas.microsoft.com/office/drawing/2014/main" id="{B89A31FC-1544-49A9-82C6-75EE173A1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2" y="814894"/>
            <a:ext cx="1037272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4. Theo </a:t>
            </a:r>
            <a:r>
              <a:rPr lang="en-US" altLang="zh-CN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3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altLang="zh-CN" sz="3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</a:t>
            </a:r>
            <a:r>
              <a:rPr lang="en-US" altLang="zh-CN" sz="3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altLang="zh-CN" sz="3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altLang="zh-CN" sz="3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3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thơ</a:t>
            </a:r>
            <a:r>
              <a:rPr lang="en-US" altLang="zh-CN" sz="3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altLang="zh-CN" sz="3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400" b="1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altLang="zh-CN" sz="3400" b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400" b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gì?</a:t>
            </a:r>
            <a:endParaRPr lang="en-US" altLang="zh-CN" sz="34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747" name="Text Box 6">
            <a:extLst>
              <a:ext uri="{FF2B5EF4-FFF2-40B4-BE49-F238E27FC236}">
                <a16:creationId xmlns:a16="http://schemas.microsoft.com/office/drawing/2014/main" id="{D86A16A5-2D0D-479E-99E4-3118557A4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29820"/>
            <a:ext cx="7086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đối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con,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đối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mạng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832E87F8-5C11-43D8-B101-4A7E442F1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495800"/>
            <a:ext cx="7437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“ </a:t>
            </a:r>
            <a:r>
              <a:rPr lang="en-US" altLang="zh-CN" sz="30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Ngủ</a:t>
            </a:r>
            <a:r>
              <a:rPr lang="en-US" altLang="zh-CN" sz="30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0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ngoan</a:t>
            </a:r>
            <a:r>
              <a:rPr lang="en-US" altLang="zh-CN" sz="30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a-kay </a:t>
            </a:r>
            <a:r>
              <a:rPr lang="en-US" altLang="zh-CN" sz="30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ơi</a:t>
            </a:r>
            <a:r>
              <a:rPr lang="en-US" altLang="zh-CN" sz="30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30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ngủ</a:t>
            </a:r>
            <a:r>
              <a:rPr lang="en-US" altLang="zh-CN" sz="30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0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ngoan</a:t>
            </a:r>
            <a:r>
              <a:rPr lang="en-US" altLang="zh-CN" sz="30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a-kay </a:t>
            </a:r>
            <a:r>
              <a:rPr lang="en-US" altLang="zh-CN" sz="30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hỡi</a:t>
            </a:r>
            <a:endParaRPr lang="en-US" altLang="zh-CN" sz="3000" b="1" i="1" dirty="0">
              <a:solidFill>
                <a:srgbClr val="6600CC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altLang="zh-CN" sz="30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Mẹ</a:t>
            </a:r>
            <a:r>
              <a:rPr lang="en-US" altLang="zh-CN" sz="30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0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thương</a:t>
            </a:r>
            <a:r>
              <a:rPr lang="en-US" altLang="zh-CN" sz="30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a-kay, </a:t>
            </a:r>
            <a:r>
              <a:rPr lang="en-US" altLang="zh-CN" sz="30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mẹ</a:t>
            </a:r>
            <a:r>
              <a:rPr lang="en-US" altLang="zh-CN" sz="30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0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thương</a:t>
            </a:r>
            <a:r>
              <a:rPr lang="en-US" altLang="zh-CN" sz="30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0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bộ</a:t>
            </a:r>
            <a:r>
              <a:rPr lang="en-US" altLang="zh-CN" sz="30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0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altLang="zh-CN" sz="30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0670F-4233-4EC1-BDFB-8C945963727F}"/>
              </a:ext>
            </a:extLst>
          </p:cNvPr>
          <p:cNvSpPr txBox="1"/>
          <p:nvPr/>
        </p:nvSpPr>
        <p:spPr>
          <a:xfrm>
            <a:off x="3657600" y="142520"/>
            <a:ext cx="3198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6" grpId="1"/>
      <p:bldP spid="31747" grpId="0"/>
      <p:bldP spid="31747" grpId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66CF0B-04A5-43FA-BE7E-304248F4FAE7}"/>
              </a:ext>
            </a:extLst>
          </p:cNvPr>
          <p:cNvSpPr/>
          <p:nvPr/>
        </p:nvSpPr>
        <p:spPr>
          <a:xfrm>
            <a:off x="4114799" y="685800"/>
            <a:ext cx="4571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E52ED95A-78EF-4B22-A5C2-C742D4B48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8" y="1524000"/>
            <a:ext cx="822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Ca ngợi tình yêu nước, yêu con sâu sắc của người mẹ miền núi cần cù lao động, góp sức mình vào công cuộc kháng chiến chống Mỹ cứu nước. 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4191000"/>
            <a:ext cx="102870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 câu văn giàu hình ảnh, cảm xúc thể hiện tình cảm của em với 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mẹ. 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nhận xét gì về tên và nội dung bài tập 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044364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514601" y="990600"/>
            <a:ext cx="7263527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cu Tai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lưng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ơi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đừng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rời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lưng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giã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gạo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nuôi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đội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Nhịp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nghiêng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giấc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nghiêng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Mồ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hôi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rơi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nóng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hổi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gầy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nhấp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nhô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gối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Lưng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đưa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nôi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tim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lang="en-US" sz="1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a-kay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a-kay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hỡi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a-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kay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đội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gạo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ngần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Mai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vung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lún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319493" name="Line 5"/>
          <p:cNvSpPr>
            <a:spLocks noChangeShapeType="1"/>
          </p:cNvSpPr>
          <p:nvPr/>
        </p:nvSpPr>
        <p:spPr bwMode="auto">
          <a:xfrm flipH="1">
            <a:off x="5715000" y="156655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494" name="Line 6"/>
          <p:cNvSpPr>
            <a:spLocks noChangeShapeType="1"/>
          </p:cNvSpPr>
          <p:nvPr/>
        </p:nvSpPr>
        <p:spPr bwMode="auto">
          <a:xfrm>
            <a:off x="5867400" y="1974273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495" name="Line 7"/>
          <p:cNvSpPr>
            <a:spLocks noChangeShapeType="1"/>
          </p:cNvSpPr>
          <p:nvPr/>
        </p:nvSpPr>
        <p:spPr bwMode="auto">
          <a:xfrm flipH="1">
            <a:off x="4447309" y="2112819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496" name="Line 8"/>
          <p:cNvSpPr>
            <a:spLocks noChangeShapeType="1"/>
          </p:cNvSpPr>
          <p:nvPr/>
        </p:nvSpPr>
        <p:spPr bwMode="auto">
          <a:xfrm>
            <a:off x="4495800" y="29718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497" name="Line 9"/>
          <p:cNvSpPr>
            <a:spLocks noChangeShapeType="1"/>
          </p:cNvSpPr>
          <p:nvPr/>
        </p:nvSpPr>
        <p:spPr bwMode="auto">
          <a:xfrm flipH="1">
            <a:off x="5937858" y="251449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498" name="Line 10"/>
          <p:cNvSpPr>
            <a:spLocks noChangeShapeType="1"/>
          </p:cNvSpPr>
          <p:nvPr/>
        </p:nvSpPr>
        <p:spPr bwMode="auto">
          <a:xfrm>
            <a:off x="8153400" y="2978727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499" name="Line 11"/>
          <p:cNvSpPr>
            <a:spLocks noChangeShapeType="1"/>
          </p:cNvSpPr>
          <p:nvPr/>
        </p:nvSpPr>
        <p:spPr bwMode="auto">
          <a:xfrm flipH="1">
            <a:off x="5029200" y="2978727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500" name="Line 12"/>
          <p:cNvSpPr>
            <a:spLocks noChangeShapeType="1"/>
          </p:cNvSpPr>
          <p:nvPr/>
        </p:nvSpPr>
        <p:spPr bwMode="auto">
          <a:xfrm>
            <a:off x="6407727" y="3435927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501" name="Line 13"/>
          <p:cNvSpPr>
            <a:spLocks noChangeShapeType="1"/>
          </p:cNvSpPr>
          <p:nvPr/>
        </p:nvSpPr>
        <p:spPr bwMode="auto">
          <a:xfrm flipH="1">
            <a:off x="4523509" y="35814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502" name="Line 14"/>
          <p:cNvSpPr>
            <a:spLocks noChangeShapeType="1"/>
          </p:cNvSpPr>
          <p:nvPr/>
        </p:nvSpPr>
        <p:spPr bwMode="auto">
          <a:xfrm>
            <a:off x="4724400" y="39624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503" name="Line 15"/>
          <p:cNvSpPr>
            <a:spLocks noChangeShapeType="1"/>
          </p:cNvSpPr>
          <p:nvPr/>
        </p:nvSpPr>
        <p:spPr bwMode="auto">
          <a:xfrm flipH="1">
            <a:off x="4911436" y="40386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504" name="Line 16"/>
          <p:cNvSpPr>
            <a:spLocks noChangeShapeType="1"/>
          </p:cNvSpPr>
          <p:nvPr/>
        </p:nvSpPr>
        <p:spPr bwMode="auto">
          <a:xfrm flipH="1">
            <a:off x="5448300" y="50292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505" name="Line 17"/>
          <p:cNvSpPr>
            <a:spLocks noChangeShapeType="1"/>
          </p:cNvSpPr>
          <p:nvPr/>
        </p:nvSpPr>
        <p:spPr bwMode="auto">
          <a:xfrm flipH="1">
            <a:off x="5202382" y="54864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506" name="Line 18"/>
          <p:cNvSpPr>
            <a:spLocks noChangeShapeType="1"/>
          </p:cNvSpPr>
          <p:nvPr/>
        </p:nvSpPr>
        <p:spPr bwMode="auto">
          <a:xfrm flipH="1">
            <a:off x="5278582" y="59436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507" name="Line 19"/>
          <p:cNvSpPr>
            <a:spLocks noChangeShapeType="1"/>
          </p:cNvSpPr>
          <p:nvPr/>
        </p:nvSpPr>
        <p:spPr bwMode="auto">
          <a:xfrm>
            <a:off x="7239000" y="6403258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450" name="Titl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536" y="36203"/>
            <a:ext cx="3733800" cy="102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92661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3" grpId="0" animBg="1"/>
      <p:bldP spid="319494" grpId="0" animBg="1"/>
      <p:bldP spid="319495" grpId="0" animBg="1"/>
      <p:bldP spid="319496" grpId="0" animBg="1"/>
      <p:bldP spid="319497" grpId="0" animBg="1"/>
      <p:bldP spid="319497" grpId="1" animBg="1"/>
      <p:bldP spid="319498" grpId="0" animBg="1"/>
      <p:bldP spid="319499" grpId="0" animBg="1"/>
      <p:bldP spid="319500" grpId="0" animBg="1"/>
      <p:bldP spid="319501" grpId="0" animBg="1"/>
      <p:bldP spid="319502" grpId="0" animBg="1"/>
      <p:bldP spid="319503" grpId="0" animBg="1"/>
      <p:bldP spid="319504" grpId="0" animBg="1"/>
      <p:bldP spid="319505" grpId="0" animBg="1"/>
      <p:bldP spid="319506" grpId="0" animBg="1"/>
      <p:bldP spid="3195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觅元素584a989499b2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10" y="946150"/>
            <a:ext cx="10521950" cy="2945130"/>
          </a:xfrm>
          <a:prstGeom prst="rect">
            <a:avLst/>
          </a:prstGeom>
        </p:spPr>
      </p:pic>
      <p:sp>
        <p:nvSpPr>
          <p:cNvPr id="3" name="横卷形 2"/>
          <p:cNvSpPr/>
          <p:nvPr/>
        </p:nvSpPr>
        <p:spPr>
          <a:xfrm>
            <a:off x="702310" y="2385695"/>
            <a:ext cx="10984230" cy="3337560"/>
          </a:xfrm>
          <a:prstGeom prst="horizontalScroll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76" name="文本框 11"/>
          <p:cNvSpPr txBox="1"/>
          <p:nvPr/>
        </p:nvSpPr>
        <p:spPr>
          <a:xfrm>
            <a:off x="2209800" y="3509049"/>
            <a:ext cx="8725166" cy="784830"/>
          </a:xfrm>
          <a:prstGeom prst="rect">
            <a:avLst/>
          </a:prstGeom>
          <a:solidFill>
            <a:srgbClr val="FFDA69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HỌC THUỘC LÒNG BÀI THƠ</a:t>
            </a:r>
            <a:endParaRPr lang="en-US" altLang="zh-CN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软雅黑" panose="020B0503020204020204" charset="-122"/>
              <a:cs typeface="Times New Roman" pitchFamily="18" charset="0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70465" y="4872337"/>
            <a:ext cx="8725166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觅元素584a989499b2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31" y="412601"/>
            <a:ext cx="10521950" cy="2945130"/>
          </a:xfrm>
          <a:prstGeom prst="rect">
            <a:avLst/>
          </a:prstGeom>
        </p:spPr>
      </p:pic>
      <p:sp>
        <p:nvSpPr>
          <p:cNvPr id="3" name="横卷形 2"/>
          <p:cNvSpPr/>
          <p:nvPr/>
        </p:nvSpPr>
        <p:spPr>
          <a:xfrm>
            <a:off x="621306" y="2057400"/>
            <a:ext cx="10984230" cy="3337560"/>
          </a:xfrm>
          <a:prstGeom prst="horizontalScroll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76" name="文本框 11"/>
          <p:cNvSpPr txBox="1"/>
          <p:nvPr/>
        </p:nvSpPr>
        <p:spPr>
          <a:xfrm>
            <a:off x="2370465" y="2987516"/>
            <a:ext cx="8725166" cy="1477328"/>
          </a:xfrm>
          <a:prstGeom prst="rect">
            <a:avLst/>
          </a:prstGeom>
          <a:solidFill>
            <a:srgbClr val="FFDA69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QUAY VIDEO THỂ HIỆN LÒNG BIẾT ƠN ĐẾN ÔNG BÀ, BỐ MẸ</a:t>
            </a:r>
            <a:endParaRPr lang="en-US" altLang="zh-CN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软雅黑" panose="020B0503020204020204" charset="-122"/>
              <a:cs typeface="Times New Roman" pitchFamily="18" charset="0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70465" y="4872337"/>
            <a:ext cx="8725166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06019"/>
            <a:ext cx="3124200" cy="2751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72" y="3046187"/>
            <a:ext cx="7363893" cy="5182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190">
            <a:off x="3855896" y="3945131"/>
            <a:ext cx="3307152" cy="33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8" descr="Flower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3246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4" descr="Copy of DSC_02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945054"/>
            <a:ext cx="9144000" cy="48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4F50FB-785B-48EA-B79B-6237DB75E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228601"/>
            <a:ext cx="8610600" cy="13234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….ngày …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2023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KHÚC HÁT RU NHỮNG EM BÉ LỚN TRÊN LƯNG MẸ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4196" y="1552040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Khoa Điềm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5131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83000" r="-9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8E7938-8027-4271-B776-D50A4A01E370}"/>
              </a:ext>
            </a:extLst>
          </p:cNvPr>
          <p:cNvSpPr txBox="1"/>
          <p:nvPr/>
        </p:nvSpPr>
        <p:spPr>
          <a:xfrm>
            <a:off x="5943600" y="-76200"/>
            <a:ext cx="6629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r>
              <a:rPr lang="vi-VN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ngoan, đừng rời lưng mẹ</a:t>
            </a:r>
          </a:p>
          <a:p>
            <a:r>
              <a:rPr lang="vi-VN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 đang tỉa bắp trên núi Ka-lưi</a:t>
            </a:r>
          </a:p>
          <a:p>
            <a:r>
              <a:rPr lang="vi-VN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Lưng núi thì to mà lưng mẹ nhỏ</a:t>
            </a:r>
          </a:p>
          <a:p>
            <a:r>
              <a:rPr lang="vi-VN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 đừng làm mẹ mỏi</a:t>
            </a:r>
          </a:p>
          <a:p>
            <a:r>
              <a:rPr lang="vi-VN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bắp thì nằm trên đồi</a:t>
            </a:r>
          </a:p>
          <a:p>
            <a:r>
              <a:rPr lang="vi-VN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mẹ, em nằm trên lưng</a:t>
            </a:r>
            <a:endParaRPr lang="en-US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hỡi...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1A0ED11-C2DE-444C-A641-E1E9F8E5281E}"/>
              </a:ext>
            </a:extLst>
          </p:cNvPr>
          <p:cNvSpPr/>
          <p:nvPr/>
        </p:nvSpPr>
        <p:spPr>
          <a:xfrm>
            <a:off x="9829800" y="5334000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 TRANG 48-49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772008"/>
            <a:ext cx="7010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r>
              <a:rPr lang="vi-VN" sz="260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>
                <a:latin typeface="Times New Roman" panose="02020603050405020304" pitchFamily="18" charset="0"/>
                <a:cs typeface="Times New Roman" panose="02020603050405020304" pitchFamily="18" charset="0"/>
              </a:rPr>
              <a:t> đừng rời lưng mẹ</a:t>
            </a:r>
          </a:p>
          <a:p>
            <a:r>
              <a:rPr lang="vi-VN" sz="2600">
                <a:latin typeface="Times New Roman" panose="02020603050405020304" pitchFamily="18" charset="0"/>
                <a:cs typeface="Times New Roman" panose="02020603050405020304" pitchFamily="18" charset="0"/>
              </a:rPr>
              <a:t>Mẹ giã gạo mẹ nuôi bộ đội</a:t>
            </a:r>
          </a:p>
          <a:p>
            <a:r>
              <a:rPr lang="vi-VN" sz="2600">
                <a:latin typeface="Times New Roman" panose="02020603050405020304" pitchFamily="18" charset="0"/>
                <a:cs typeface="Times New Roman" panose="02020603050405020304" pitchFamily="18" charset="0"/>
              </a:rPr>
              <a:t>Nhịp chày nghiêng rất ngủ em nghiêng</a:t>
            </a:r>
          </a:p>
          <a:p>
            <a:r>
              <a:rPr lang="vi-VN" sz="2600">
                <a:latin typeface="Times New Roman" panose="02020603050405020304" pitchFamily="18" charset="0"/>
                <a:cs typeface="Times New Roman" panose="02020603050405020304" pitchFamily="18" charset="0"/>
              </a:rPr>
              <a:t>Mồ hôi mẹ rơi má em nóng hổi</a:t>
            </a:r>
          </a:p>
          <a:p>
            <a:r>
              <a:rPr lang="vi-VN" sz="2600">
                <a:latin typeface="Times New Roman" panose="02020603050405020304" pitchFamily="18" charset="0"/>
                <a:cs typeface="Times New Roman" panose="02020603050405020304" pitchFamily="18" charset="0"/>
              </a:rPr>
              <a:t>Vai mẹ gầy nhấp nhô làm gối</a:t>
            </a:r>
          </a:p>
          <a:p>
            <a:r>
              <a:rPr lang="vi-VN" sz="2600">
                <a:latin typeface="Times New Roman" panose="02020603050405020304" pitchFamily="18" charset="0"/>
                <a:cs typeface="Times New Roman" panose="02020603050405020304" pitchFamily="18" charset="0"/>
              </a:rPr>
              <a:t>Lưng đưa nôi và tim hát thành lời: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</a:t>
            </a:r>
          </a:p>
          <a:p>
            <a:r>
              <a:rPr lang="vi-VN" sz="2600">
                <a:latin typeface="Times New Roman" panose="02020603050405020304" pitchFamily="18" charset="0"/>
                <a:cs typeface="Times New Roman" panose="02020603050405020304" pitchFamily="18" charset="0"/>
              </a:rPr>
              <a:t>Mẹ thương a-kay, mẹ thương bộ đội</a:t>
            </a:r>
          </a:p>
          <a:p>
            <a:r>
              <a:rPr lang="vi-VN" sz="2600">
                <a:latin typeface="Times New Roman" panose="02020603050405020304" pitchFamily="18" charset="0"/>
                <a:cs typeface="Times New Roman" panose="02020603050405020304" pitchFamily="18" charset="0"/>
              </a:rPr>
              <a:t>Con mơ cho mẹ hạt gạo trắng ngần</a:t>
            </a:r>
          </a:p>
          <a:p>
            <a:r>
              <a:rPr lang="vi-VN" sz="2600">
                <a:latin typeface="Times New Roman" panose="02020603050405020304" pitchFamily="18" charset="0"/>
                <a:cs typeface="Times New Roman" panose="02020603050405020304" pitchFamily="18" charset="0"/>
              </a:rPr>
              <a:t>Mai sau con lớn vung chày lún sân...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7800" y="4048006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Khoa Điềm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KHÚC HÁT RU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NHỮNG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 BÉ </a:t>
            </a:r>
            <a:endParaRPr lang="en-US" altLang="zh-CN" sz="2400" b="1" smtClean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LỚN TRÊN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LƯNG MẸ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44" descr="Copy of DSC_029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3" t="33496" r="1250" b="820"/>
          <a:stretch/>
        </p:blipFill>
        <p:spPr bwMode="auto">
          <a:xfrm>
            <a:off x="6477000" y="4162485"/>
            <a:ext cx="2400300" cy="246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3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03A0B84E-68EE-4248-BD77-633DFC41B47B}"/>
              </a:ext>
            </a:extLst>
          </p:cNvPr>
          <p:cNvSpPr/>
          <p:nvPr/>
        </p:nvSpPr>
        <p:spPr>
          <a:xfrm>
            <a:off x="1981200" y="2895600"/>
            <a:ext cx="8382000" cy="341350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D4603-8CCA-48C9-974E-62D769F18091}"/>
              </a:ext>
            </a:extLst>
          </p:cNvPr>
          <p:cNvSpPr txBox="1"/>
          <p:nvPr/>
        </p:nvSpPr>
        <p:spPr>
          <a:xfrm>
            <a:off x="1981200" y="914400"/>
            <a:ext cx="8610600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sân…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74173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83000" r="-9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8E7938-8027-4271-B776-D50A4A01E370}"/>
              </a:ext>
            </a:extLst>
          </p:cNvPr>
          <p:cNvSpPr txBox="1"/>
          <p:nvPr/>
        </p:nvSpPr>
        <p:spPr>
          <a:xfrm>
            <a:off x="5943600" y="-76200"/>
            <a:ext cx="6629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r>
              <a:rPr lang="vi-VN" sz="26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ngoan, đừng rời lưng mẹ</a:t>
            </a:r>
          </a:p>
          <a:p>
            <a:r>
              <a:rPr lang="vi-VN" sz="26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đang tỉa bắp trên núi Ka-lưi</a:t>
            </a:r>
          </a:p>
          <a:p>
            <a:r>
              <a:rPr lang="vi-VN" sz="26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 núi thì to mà lưng mẹ nhỏ</a:t>
            </a:r>
          </a:p>
          <a:p>
            <a:r>
              <a:rPr lang="vi-VN" sz="26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 đừng làm mẹ mỏi</a:t>
            </a:r>
          </a:p>
          <a:p>
            <a:r>
              <a:rPr lang="vi-VN" sz="26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bắp thì nằm trên đồi</a:t>
            </a:r>
          </a:p>
          <a:p>
            <a:r>
              <a:rPr lang="vi-VN" sz="26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mẹ, em nằm trên lưng</a:t>
            </a:r>
            <a:endParaRPr lang="en-US" sz="260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60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hỡi...</a:t>
            </a:r>
            <a:endParaRPr lang="vi-VN" sz="2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1A0ED11-C2DE-444C-A641-E1E9F8E5281E}"/>
              </a:ext>
            </a:extLst>
          </p:cNvPr>
          <p:cNvSpPr/>
          <p:nvPr/>
        </p:nvSpPr>
        <p:spPr>
          <a:xfrm>
            <a:off x="9829800" y="5334000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 TRANG 48-49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772008"/>
            <a:ext cx="7010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r>
              <a:rPr lang="vi-VN" sz="2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</a:t>
            </a:r>
            <a:r>
              <a:rPr lang="en-US" sz="2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đừng rời lưng mẹ</a:t>
            </a:r>
          </a:p>
          <a:p>
            <a:r>
              <a:rPr lang="vi-VN" sz="2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giã gạo mẹ nuôi bộ đội</a:t>
            </a:r>
          </a:p>
          <a:p>
            <a:r>
              <a:rPr lang="vi-VN" sz="2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 chày nghiêng rất ngủ em nghiêng</a:t>
            </a:r>
          </a:p>
          <a:p>
            <a:r>
              <a:rPr lang="vi-VN" sz="2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 hôi mẹ rơi má em nóng hổi</a:t>
            </a:r>
          </a:p>
          <a:p>
            <a:r>
              <a:rPr lang="vi-VN" sz="2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mẹ gầy nhấp nhô làm gối</a:t>
            </a:r>
          </a:p>
          <a:p>
            <a:r>
              <a:rPr lang="vi-VN" sz="2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 đưa nôi và tim hát thành lời:</a:t>
            </a:r>
            <a:endParaRPr lang="en-US" sz="260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60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</a:t>
            </a:r>
          </a:p>
          <a:p>
            <a:r>
              <a:rPr lang="vi-VN" sz="2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thương a-kay, mẹ thương bộ đội</a:t>
            </a:r>
          </a:p>
          <a:p>
            <a:r>
              <a:rPr lang="vi-VN" sz="2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mơ cho mẹ hạt gạo trắng ngần</a:t>
            </a:r>
          </a:p>
          <a:p>
            <a:r>
              <a:rPr lang="vi-VN" sz="2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sau con lớn vung chày lún sân...</a:t>
            </a:r>
            <a:endParaRPr lang="en-US" sz="2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7800" y="4048006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Khoa Điềm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KHÚC HÁT RU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NHỮNG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 BÉ </a:t>
            </a:r>
            <a:endParaRPr lang="en-US" altLang="zh-CN" sz="2400" b="1" smtClean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LỚN TRÊN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LƯNG MẸ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44" descr="Copy of DSC_029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3" t="33496" r="1250" b="820"/>
          <a:stretch/>
        </p:blipFill>
        <p:spPr bwMode="auto">
          <a:xfrm>
            <a:off x="6477000" y="4162485"/>
            <a:ext cx="2400300" cy="246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0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Line 17"/>
          <p:cNvSpPr>
            <a:spLocks noChangeShapeType="1"/>
          </p:cNvSpPr>
          <p:nvPr/>
        </p:nvSpPr>
        <p:spPr bwMode="auto">
          <a:xfrm>
            <a:off x="5771357" y="-3198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Text Box 20"/>
          <p:cNvSpPr txBox="1">
            <a:spLocks noChangeArrowheads="1"/>
          </p:cNvSpPr>
          <p:nvPr/>
        </p:nvSpPr>
        <p:spPr bwMode="auto">
          <a:xfrm>
            <a:off x="4698910" y="383972"/>
            <a:ext cx="3276600" cy="707886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Rectangle 24"/>
          <p:cNvSpPr>
            <a:spLocks noChangeArrowheads="1"/>
          </p:cNvSpPr>
          <p:nvPr/>
        </p:nvSpPr>
        <p:spPr bwMode="auto">
          <a:xfrm>
            <a:off x="5037354" y="1463621"/>
            <a:ext cx="18469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kay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Rectangle 25"/>
          <p:cNvSpPr>
            <a:spLocks noChangeArrowheads="1"/>
          </p:cNvSpPr>
          <p:nvPr/>
        </p:nvSpPr>
        <p:spPr bwMode="auto">
          <a:xfrm>
            <a:off x="7239000" y="1487324"/>
            <a:ext cx="22012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Ka-lưi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Rectangle 25"/>
          <p:cNvSpPr>
            <a:spLocks noChangeArrowheads="1"/>
          </p:cNvSpPr>
          <p:nvPr/>
        </p:nvSpPr>
        <p:spPr bwMode="auto">
          <a:xfrm>
            <a:off x="2518314" y="1487324"/>
            <a:ext cx="23487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4" name="Text Box 5"/>
          <p:cNvSpPr txBox="1">
            <a:spLocks noChangeArrowheads="1"/>
          </p:cNvSpPr>
          <p:nvPr/>
        </p:nvSpPr>
        <p:spPr bwMode="auto">
          <a:xfrm>
            <a:off x="2518314" y="2743200"/>
            <a:ext cx="8077200" cy="259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chày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endParaRPr lang="en-US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hổi</a:t>
            </a:r>
            <a:endParaRPr lang="en-US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nôi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3325" name="Line 3"/>
          <p:cNvSpPr>
            <a:spLocks noChangeShapeType="1"/>
          </p:cNvSpPr>
          <p:nvPr/>
        </p:nvSpPr>
        <p:spPr bwMode="auto">
          <a:xfrm flipH="1">
            <a:off x="5436377" y="3369602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6" name="Line 3"/>
          <p:cNvSpPr>
            <a:spLocks noChangeShapeType="1"/>
          </p:cNvSpPr>
          <p:nvPr/>
        </p:nvSpPr>
        <p:spPr bwMode="auto">
          <a:xfrm flipH="1">
            <a:off x="4702624" y="3851408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7" name="Line 3"/>
          <p:cNvSpPr>
            <a:spLocks noChangeShapeType="1"/>
          </p:cNvSpPr>
          <p:nvPr/>
        </p:nvSpPr>
        <p:spPr bwMode="auto">
          <a:xfrm flipH="1">
            <a:off x="4208747" y="4379772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8" name="Line 3"/>
          <p:cNvSpPr>
            <a:spLocks noChangeShapeType="1"/>
          </p:cNvSpPr>
          <p:nvPr/>
        </p:nvSpPr>
        <p:spPr bwMode="auto">
          <a:xfrm flipH="1">
            <a:off x="4623140" y="4905508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2" name="Line 3"/>
          <p:cNvSpPr>
            <a:spLocks noChangeShapeType="1"/>
          </p:cNvSpPr>
          <p:nvPr/>
        </p:nvSpPr>
        <p:spPr bwMode="auto">
          <a:xfrm flipH="1">
            <a:off x="4208747" y="2876136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13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  <p:bldP spid="13320" grpId="0"/>
      <p:bldP spid="13324" grpId="0"/>
      <p:bldP spid="13325" grpId="0" animBg="1"/>
      <p:bldP spid="13326" grpId="0" animBg="1"/>
      <p:bldP spid="13327" grpId="0" animBg="1"/>
      <p:bldP spid="13328" grpId="0" animBg="1"/>
      <p:bldP spid="133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Kết quả hình ảnh cho hình ảnh phụ nữ tà ôi địu 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47" y="166694"/>
            <a:ext cx="8610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234447" y="6034094"/>
            <a:ext cx="5791200" cy="57943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80318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 descr="Kết quả hình ảnh cho núi ka lư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350837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752600" y="6019800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ừa Thiên - Huế: Phát triển bền vững vùng đồng bào DTTS | Báo Dân ...">
            <a:extLst>
              <a:ext uri="{FF2B5EF4-FFF2-40B4-BE49-F238E27FC236}">
                <a16:creationId xmlns:a16="http://schemas.microsoft.com/office/drawing/2014/main" id="{E203ECBF-1AF2-4B74-B28B-C4426D6AF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51" y="609601"/>
            <a:ext cx="7951898" cy="510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79C6EF-B751-4F48-88B2-73C32F6F7605}"/>
              </a:ext>
            </a:extLst>
          </p:cNvPr>
          <p:cNvSpPr txBox="1"/>
          <p:nvPr/>
        </p:nvSpPr>
        <p:spPr>
          <a:xfrm>
            <a:off x="4914900" y="5867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Tà-ôi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更多模板亮亮图文旗舰店：https://liangliangtuwen.tmall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1015</Words>
  <Application>Microsoft Office PowerPoint</Application>
  <PresentationFormat>Widescreen</PresentationFormat>
  <Paragraphs>124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微软雅黑</vt:lpstr>
      <vt:lpstr>SimSun</vt:lpstr>
      <vt:lpstr>SimSun</vt:lpstr>
      <vt:lpstr>Arial</vt:lpstr>
      <vt:lpstr>Calibri</vt:lpstr>
      <vt:lpstr>Calibri Light</vt:lpstr>
      <vt:lpstr>Times New Roman</vt:lpstr>
      <vt:lpstr>Wingdings</vt:lpstr>
      <vt:lpstr>Office Theme</vt:lpstr>
      <vt:lpstr>3_Office Theme</vt:lpstr>
      <vt:lpstr>2_Office Theme</vt:lpstr>
      <vt:lpstr>更多模板亮亮图文旗舰店：https://liangliangtuwen.tmall.com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</dc:creator>
  <cp:lastModifiedBy>Admin</cp:lastModifiedBy>
  <cp:revision>67</cp:revision>
  <dcterms:created xsi:type="dcterms:W3CDTF">2020-04-13T04:20:25Z</dcterms:created>
  <dcterms:modified xsi:type="dcterms:W3CDTF">2023-02-08T02:06:38Z</dcterms:modified>
</cp:coreProperties>
</file>