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67B60-77B8-49DC-BBAF-C85E5BBD01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7EBA1B-617D-48D9-ACE2-3B933E2984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E25C3B-7C2F-4F48-AEF3-25CB1DB0247F}"/>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5" name="Footer Placeholder 4">
            <a:extLst>
              <a:ext uri="{FF2B5EF4-FFF2-40B4-BE49-F238E27FC236}">
                <a16:creationId xmlns:a16="http://schemas.microsoft.com/office/drawing/2014/main" id="{3B07501A-CE03-4222-8F60-668B15C790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009CB-AE67-4E0E-B96E-BF380BF1D1D4}"/>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854613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EA8BB-1C66-4F68-A1A1-DF8A0A1CB4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3DB87B-2E1C-4857-BCA4-8D15D8EC66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DEFF46-4EAD-4C59-93BE-939817712C59}"/>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5" name="Footer Placeholder 4">
            <a:extLst>
              <a:ext uri="{FF2B5EF4-FFF2-40B4-BE49-F238E27FC236}">
                <a16:creationId xmlns:a16="http://schemas.microsoft.com/office/drawing/2014/main" id="{9D92611C-E02C-4F99-93E4-6CD894C94C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7B5A93-1B0B-4791-9E6C-AEAF5ADA0FBC}"/>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1741164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4E419A-588F-4ACA-B35D-B4DAE268D72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CE6B11-9109-405B-85F5-48AA1A0469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0AF64B-F563-4CE1-B928-923FBB1E6C12}"/>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5" name="Footer Placeholder 4">
            <a:extLst>
              <a:ext uri="{FF2B5EF4-FFF2-40B4-BE49-F238E27FC236}">
                <a16:creationId xmlns:a16="http://schemas.microsoft.com/office/drawing/2014/main" id="{FCDAC978-9894-40FB-9275-98960B8894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72F620-2DB8-4058-9A87-CB708CE6B1BA}"/>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3207860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27382-0D86-4E22-8C88-07BAA7B492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B06C4B-2682-433B-AE35-BF90F5604F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1F6CA2-93B4-4385-9910-138D8912966A}"/>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5" name="Footer Placeholder 4">
            <a:extLst>
              <a:ext uri="{FF2B5EF4-FFF2-40B4-BE49-F238E27FC236}">
                <a16:creationId xmlns:a16="http://schemas.microsoft.com/office/drawing/2014/main" id="{4C95BF32-2DD3-4CF7-B8A9-BCD313D9C1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8D04D-76DA-4BAC-A60A-D544F3B12AD6}"/>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117787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E71A5-BC87-4FD9-9C7A-D2B84E6AED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DAA21A-DBF7-42A3-81BF-FE24D4D061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A32F83-DFFA-45BD-8C84-3DBEFBBE7447}"/>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5" name="Footer Placeholder 4">
            <a:extLst>
              <a:ext uri="{FF2B5EF4-FFF2-40B4-BE49-F238E27FC236}">
                <a16:creationId xmlns:a16="http://schemas.microsoft.com/office/drawing/2014/main" id="{1468F870-23A2-4522-A26F-28F3A731E5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615F52-D479-4350-B4B6-BB6959D9A88A}"/>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640069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E6474-9DA7-4974-8043-ADFE1E4591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61635D-A64A-4942-A81D-56120FCF89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27754C-CBF5-47FF-9FD5-E273F02378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12DBD0-FA5E-4143-AAE7-A3D9E1CD5A0A}"/>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6" name="Footer Placeholder 5">
            <a:extLst>
              <a:ext uri="{FF2B5EF4-FFF2-40B4-BE49-F238E27FC236}">
                <a16:creationId xmlns:a16="http://schemas.microsoft.com/office/drawing/2014/main" id="{4F52BBCD-991A-4E6C-8A42-C66E750518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B9B692-F44D-43D8-8D6F-548730D336C0}"/>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352808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211F2-C9BD-4F2D-89B3-26E5A59513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8C93AF-F6C7-4546-94FC-506A8AFC45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4E4A71-7EEE-4220-89F4-A95B6DE811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0BFC2C-65EA-4973-8FB4-0D799E25A7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473FBC-FAD3-4F8A-8F88-9FCD28BDEE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E8D2A7-0E8A-4424-B116-F39BD21833FA}"/>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8" name="Footer Placeholder 7">
            <a:extLst>
              <a:ext uri="{FF2B5EF4-FFF2-40B4-BE49-F238E27FC236}">
                <a16:creationId xmlns:a16="http://schemas.microsoft.com/office/drawing/2014/main" id="{974DE49D-3BC7-4891-B965-FAB73798C1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4321FA-B528-41EC-9330-23C52BF7D1C6}"/>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11707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BF63A-C6B6-46D2-960D-7BE1998FE2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1D691D-BC1B-4531-AC70-FA7504B372AD}"/>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4" name="Footer Placeholder 3">
            <a:extLst>
              <a:ext uri="{FF2B5EF4-FFF2-40B4-BE49-F238E27FC236}">
                <a16:creationId xmlns:a16="http://schemas.microsoft.com/office/drawing/2014/main" id="{643F4314-8F85-44FD-ADD5-1DA4D40901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A626C1-6DB1-4B2F-8030-58E5147CD901}"/>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4151966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4B5F5E-6B03-403A-B426-A05085566CCA}"/>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3" name="Footer Placeholder 2">
            <a:extLst>
              <a:ext uri="{FF2B5EF4-FFF2-40B4-BE49-F238E27FC236}">
                <a16:creationId xmlns:a16="http://schemas.microsoft.com/office/drawing/2014/main" id="{CB32A8D6-E079-4E4F-9A9B-80AE95BF25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22B16E-91E2-4B05-8193-08244CA7DD12}"/>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3335099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66DC-54E3-4C80-8B12-2A157808D8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179C45-7FAD-4806-8D7A-111F30B902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19D07A-EC9A-422C-BDBF-77C1F9261B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2EC589-4327-4EBC-B77A-A361921EF8B8}"/>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6" name="Footer Placeholder 5">
            <a:extLst>
              <a:ext uri="{FF2B5EF4-FFF2-40B4-BE49-F238E27FC236}">
                <a16:creationId xmlns:a16="http://schemas.microsoft.com/office/drawing/2014/main" id="{0E7FF0DE-A195-48B7-BE3C-B60D47F559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849C7D-F194-42BF-ACD8-2053CE4C831F}"/>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3284357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ED0D1-1517-4807-8CC5-F65962A8B2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89E6C7D-248D-458A-9509-665F57564F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B55504-812F-4A29-B554-ED4EC92ADA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36EEB4-2CBC-4DFE-94C3-7FEDF7D0B06C}"/>
              </a:ext>
            </a:extLst>
          </p:cNvPr>
          <p:cNvSpPr>
            <a:spLocks noGrp="1"/>
          </p:cNvSpPr>
          <p:nvPr>
            <p:ph type="dt" sz="half" idx="10"/>
          </p:nvPr>
        </p:nvSpPr>
        <p:spPr/>
        <p:txBody>
          <a:bodyPr/>
          <a:lstStyle/>
          <a:p>
            <a:fld id="{0CACEDFD-D617-4B41-993B-13990817CBF3}" type="datetimeFigureOut">
              <a:rPr lang="en-US" smtClean="0"/>
              <a:t>14/3/2022</a:t>
            </a:fld>
            <a:endParaRPr lang="en-US"/>
          </a:p>
        </p:txBody>
      </p:sp>
      <p:sp>
        <p:nvSpPr>
          <p:cNvPr id="6" name="Footer Placeholder 5">
            <a:extLst>
              <a:ext uri="{FF2B5EF4-FFF2-40B4-BE49-F238E27FC236}">
                <a16:creationId xmlns:a16="http://schemas.microsoft.com/office/drawing/2014/main" id="{C8858BE6-CDAE-402B-A51B-D5C08ED116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F29467-F81B-4694-A42D-2BB11741FE88}"/>
              </a:ext>
            </a:extLst>
          </p:cNvPr>
          <p:cNvSpPr>
            <a:spLocks noGrp="1"/>
          </p:cNvSpPr>
          <p:nvPr>
            <p:ph type="sldNum" sz="quarter" idx="12"/>
          </p:nvPr>
        </p:nvSpPr>
        <p:spPr/>
        <p:txBody>
          <a:bodyPr/>
          <a:lstStyle/>
          <a:p>
            <a:fld id="{CDFAF746-2DA4-441E-85A8-00247DB9B6F7}" type="slidenum">
              <a:rPr lang="en-US" smtClean="0"/>
              <a:t>‹#›</a:t>
            </a:fld>
            <a:endParaRPr lang="en-US"/>
          </a:p>
        </p:txBody>
      </p:sp>
    </p:spTree>
    <p:extLst>
      <p:ext uri="{BB962C8B-B14F-4D97-AF65-F5344CB8AC3E}">
        <p14:creationId xmlns:p14="http://schemas.microsoft.com/office/powerpoint/2010/main" val="3030613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5AC72C-78AE-4D2D-B952-0CB211B51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99337A-51E8-45B7-93D4-3156D2938B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2488DF-A0F8-4CC2-A742-DA37D672DB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ACEDFD-D617-4B41-993B-13990817CBF3}" type="datetimeFigureOut">
              <a:rPr lang="en-US" smtClean="0"/>
              <a:t>14/3/2022</a:t>
            </a:fld>
            <a:endParaRPr lang="en-US"/>
          </a:p>
        </p:txBody>
      </p:sp>
      <p:sp>
        <p:nvSpPr>
          <p:cNvPr id="5" name="Footer Placeholder 4">
            <a:extLst>
              <a:ext uri="{FF2B5EF4-FFF2-40B4-BE49-F238E27FC236}">
                <a16:creationId xmlns:a16="http://schemas.microsoft.com/office/drawing/2014/main" id="{C70E0B5B-12F1-4CB6-8BD9-19951B901D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EFBD0A-7C70-4CF6-8236-8424F4B337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FAF746-2DA4-441E-85A8-00247DB9B6F7}" type="slidenum">
              <a:rPr lang="en-US" smtClean="0"/>
              <a:t>‹#›</a:t>
            </a:fld>
            <a:endParaRPr lang="en-US"/>
          </a:p>
        </p:txBody>
      </p:sp>
    </p:spTree>
    <p:extLst>
      <p:ext uri="{BB962C8B-B14F-4D97-AF65-F5344CB8AC3E}">
        <p14:creationId xmlns:p14="http://schemas.microsoft.com/office/powerpoint/2010/main" val="4060759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AA6B27-9748-41C5-935B-203074704D71}"/>
              </a:ext>
            </a:extLst>
          </p:cNvPr>
          <p:cNvSpPr txBox="1"/>
          <p:nvPr/>
        </p:nvSpPr>
        <p:spPr>
          <a:xfrm>
            <a:off x="1814052" y="0"/>
            <a:ext cx="8111613" cy="1261884"/>
          </a:xfrm>
          <a:prstGeom prst="rect">
            <a:avLst/>
          </a:prstGeom>
          <a:noFill/>
        </p:spPr>
        <p:txBody>
          <a:bodyPr wrap="square" rtlCol="0">
            <a:spAutoFit/>
          </a:bodyPr>
          <a:lstStyle/>
          <a:p>
            <a:pPr algn="ctr"/>
            <a:r>
              <a:rPr lang="en-US" sz="3800" dirty="0">
                <a:latin typeface="Times New Roman" panose="02020603050405020304" pitchFamily="18" charset="0"/>
                <a:cs typeface="Times New Roman" panose="02020603050405020304" pitchFamily="18" charset="0"/>
              </a:rPr>
              <a:t>Khoa </a:t>
            </a:r>
            <a:r>
              <a:rPr lang="en-US" sz="3800" dirty="0" err="1">
                <a:latin typeface="Times New Roman" panose="02020603050405020304" pitchFamily="18" charset="0"/>
                <a:cs typeface="Times New Roman" panose="02020603050405020304" pitchFamily="18" charset="0"/>
              </a:rPr>
              <a:t>học</a:t>
            </a:r>
            <a:endParaRPr lang="en-US" sz="3800" dirty="0">
              <a:latin typeface="Times New Roman" panose="02020603050405020304" pitchFamily="18" charset="0"/>
              <a:cs typeface="Times New Roman" panose="02020603050405020304" pitchFamily="18" charset="0"/>
            </a:endParaRPr>
          </a:p>
          <a:p>
            <a:pPr algn="ctr"/>
            <a:r>
              <a:rPr lang="en-US" sz="3800" b="1" dirty="0" err="1">
                <a:solidFill>
                  <a:srgbClr val="FF0000"/>
                </a:solidFill>
                <a:latin typeface="Times New Roman" panose="02020603050405020304" pitchFamily="18" charset="0"/>
                <a:cs typeface="Times New Roman" panose="02020603050405020304" pitchFamily="18" charset="0"/>
              </a:rPr>
              <a:t>Bài</a:t>
            </a:r>
            <a:r>
              <a:rPr lang="en-US" sz="3800" b="1" dirty="0">
                <a:solidFill>
                  <a:srgbClr val="FF0000"/>
                </a:solidFill>
                <a:latin typeface="Times New Roman" panose="02020603050405020304" pitchFamily="18" charset="0"/>
                <a:cs typeface="Times New Roman" panose="02020603050405020304" pitchFamily="18" charset="0"/>
              </a:rPr>
              <a:t> 45: </a:t>
            </a:r>
            <a:r>
              <a:rPr lang="en-US" sz="3800" b="1" dirty="0" err="1">
                <a:solidFill>
                  <a:srgbClr val="FF0000"/>
                </a:solidFill>
                <a:latin typeface="Times New Roman" panose="02020603050405020304" pitchFamily="18" charset="0"/>
                <a:cs typeface="Times New Roman" panose="02020603050405020304" pitchFamily="18" charset="0"/>
              </a:rPr>
              <a:t>Ánh</a:t>
            </a:r>
            <a:r>
              <a:rPr lang="en-US" sz="3800" b="1" dirty="0">
                <a:solidFill>
                  <a:srgbClr val="FF0000"/>
                </a:solidFill>
                <a:latin typeface="Times New Roman" panose="02020603050405020304" pitchFamily="18" charset="0"/>
                <a:cs typeface="Times New Roman" panose="02020603050405020304" pitchFamily="18" charset="0"/>
              </a:rPr>
              <a:t> </a:t>
            </a:r>
            <a:r>
              <a:rPr lang="en-US" sz="3800" b="1" dirty="0" err="1">
                <a:solidFill>
                  <a:srgbClr val="FF0000"/>
                </a:solidFill>
                <a:latin typeface="Times New Roman" panose="02020603050405020304" pitchFamily="18" charset="0"/>
                <a:cs typeface="Times New Roman" panose="02020603050405020304" pitchFamily="18" charset="0"/>
              </a:rPr>
              <a:t>sáng</a:t>
            </a:r>
            <a:endParaRPr lang="en-US" sz="3800" b="1" dirty="0">
              <a:solidFill>
                <a:srgbClr val="FF0000"/>
              </a:solidFill>
              <a:latin typeface="Times New Roman" panose="02020603050405020304" pitchFamily="18" charset="0"/>
              <a:cs typeface="Times New Roman" panose="02020603050405020304" pitchFamily="18" charset="0"/>
            </a:endParaRPr>
          </a:p>
        </p:txBody>
      </p:sp>
      <p:pic>
        <p:nvPicPr>
          <p:cNvPr id="1026" name="Picture 2" descr="Khoa học 4 Bài 45: Ánh sáng | Giải bài tập Khoa học 4 hay nhất tại VietJack">
            <a:extLst>
              <a:ext uri="{FF2B5EF4-FFF2-40B4-BE49-F238E27FC236}">
                <a16:creationId xmlns:a16="http://schemas.microsoft.com/office/drawing/2014/main" id="{7381FDB4-AE26-4867-8DAE-D9AE8AE53D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0761" y="1740309"/>
            <a:ext cx="9350478" cy="44982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990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Khoa học 4 Bài 45: Ánh sáng | Giải bài tập Khoa học 4 hay nhất tại VietJack">
            <a:extLst>
              <a:ext uri="{FF2B5EF4-FFF2-40B4-BE49-F238E27FC236}">
                <a16:creationId xmlns:a16="http://schemas.microsoft.com/office/drawing/2014/main" id="{9DEDCAD7-608D-4BA1-AD2D-20565A355A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1703" y="442451"/>
            <a:ext cx="8288594" cy="474898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920F9FB-7FCC-4CEB-8B12-695E4B9DA3B1}"/>
              </a:ext>
            </a:extLst>
          </p:cNvPr>
          <p:cNvSpPr txBox="1"/>
          <p:nvPr/>
        </p:nvSpPr>
        <p:spPr>
          <a:xfrm>
            <a:off x="593008" y="5397907"/>
            <a:ext cx="11005984" cy="584775"/>
          </a:xfrm>
          <a:prstGeom prst="rect">
            <a:avLst/>
          </a:prstGeom>
          <a:noFill/>
        </p:spPr>
        <p:txBody>
          <a:bodyPr wrap="square">
            <a:spAutoFit/>
          </a:bodyPr>
          <a:lstStyle/>
          <a:p>
            <a:r>
              <a:rPr lang="en-US" sz="3200" dirty="0">
                <a:solidFill>
                  <a:srgbClr val="FF0000"/>
                </a:solidFill>
                <a:latin typeface="+mj-lt"/>
              </a:rPr>
              <a:t>* </a:t>
            </a:r>
            <a:r>
              <a:rPr lang="vi-VN" sz="3200" i="0" dirty="0">
                <a:solidFill>
                  <a:srgbClr val="FF0000"/>
                </a:solidFill>
                <a:effectLst/>
                <a:latin typeface="+mj-lt"/>
              </a:rPr>
              <a:t>Những vật nào tự phát sáng và những vật nào được chiếu sáng?</a:t>
            </a:r>
            <a:endParaRPr lang="en-US" sz="3200" dirty="0">
              <a:solidFill>
                <a:srgbClr val="FF0000"/>
              </a:solidFill>
              <a:latin typeface="+mj-lt"/>
            </a:endParaRPr>
          </a:p>
        </p:txBody>
      </p:sp>
    </p:spTree>
    <p:extLst>
      <p:ext uri="{BB962C8B-B14F-4D97-AF65-F5344CB8AC3E}">
        <p14:creationId xmlns:p14="http://schemas.microsoft.com/office/powerpoint/2010/main" val="3557431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Khoa học 4 Bài 45: Ánh sáng | Giải bài tập Khoa học 4 hay nhất tại VietJack">
            <a:extLst>
              <a:ext uri="{FF2B5EF4-FFF2-40B4-BE49-F238E27FC236}">
                <a16:creationId xmlns:a16="http://schemas.microsoft.com/office/drawing/2014/main" id="{69B710D3-F762-4083-82A0-8CF74BD67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6348" y="0"/>
            <a:ext cx="955695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678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Ánh sáng - Sách Khoa học lớp 4 trang 90">
            <a:extLst>
              <a:ext uri="{FF2B5EF4-FFF2-40B4-BE49-F238E27FC236}">
                <a16:creationId xmlns:a16="http://schemas.microsoft.com/office/drawing/2014/main" id="{AEB1EBE8-860D-4D3C-81F7-FE5B585929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6735" y="0"/>
            <a:ext cx="5591175" cy="263351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6F64892-7BA5-44AE-958C-094D212FD6EA}"/>
              </a:ext>
            </a:extLst>
          </p:cNvPr>
          <p:cNvSpPr txBox="1"/>
          <p:nvPr/>
        </p:nvSpPr>
        <p:spPr>
          <a:xfrm>
            <a:off x="769989" y="2633510"/>
            <a:ext cx="10946990" cy="3539430"/>
          </a:xfrm>
          <a:prstGeom prst="rect">
            <a:avLst/>
          </a:prstGeom>
          <a:noFill/>
        </p:spPr>
        <p:txBody>
          <a:bodyPr wrap="square">
            <a:spAutoFit/>
          </a:bodyPr>
          <a:lstStyle/>
          <a:p>
            <a:pPr marL="514350" indent="-514350">
              <a:buAutoNum type="arabicPeriod"/>
            </a:pPr>
            <a:r>
              <a:rPr lang="vi-VN" sz="3200" b="0" i="0" dirty="0">
                <a:solidFill>
                  <a:srgbClr val="FF0000"/>
                </a:solidFill>
                <a:effectLst/>
                <a:latin typeface="+mj-lt"/>
              </a:rPr>
              <a:t>Chiếu đèn pin qua khe hẹp của một tấm bìa đặt như hình 3, bạn hãy dự đoán xem ánh sáng qua khe sẽ như thế nào. Làm thí nghiệm để kiểm tra dự đoán.</a:t>
            </a:r>
            <a:endParaRPr lang="en-US" sz="3200" b="0" i="0" dirty="0">
              <a:solidFill>
                <a:srgbClr val="FF0000"/>
              </a:solidFill>
              <a:effectLst/>
              <a:latin typeface="+mj-lt"/>
            </a:endParaRPr>
          </a:p>
          <a:p>
            <a:pPr algn="l"/>
            <a:r>
              <a:rPr lang="vi-VN" sz="3200" b="0" i="0" dirty="0">
                <a:solidFill>
                  <a:srgbClr val="000000"/>
                </a:solidFill>
                <a:effectLst/>
                <a:latin typeface="+mj-lt"/>
              </a:rPr>
              <a:t>+ Ánh sáng đến  được điểm dọi đèn vào.</a:t>
            </a:r>
          </a:p>
          <a:p>
            <a:pPr algn="l"/>
            <a:r>
              <a:rPr lang="vi-VN" sz="3200" b="0" i="0" dirty="0">
                <a:solidFill>
                  <a:srgbClr val="000000"/>
                </a:solidFill>
                <a:effectLst/>
                <a:latin typeface="+mj-lt"/>
              </a:rPr>
              <a:t>+ Ánh sáng đi theo đường thẳng.</a:t>
            </a:r>
          </a:p>
          <a:p>
            <a:r>
              <a:rPr lang="en-US" sz="3200" b="0" i="0" dirty="0">
                <a:solidFill>
                  <a:srgbClr val="000000"/>
                </a:solidFill>
                <a:effectLst/>
                <a:latin typeface="Times New Roman" panose="02020603050405020304" pitchFamily="18" charset="0"/>
                <a:cs typeface="Times New Roman" panose="02020603050405020304" pitchFamily="18" charset="0"/>
              </a:rPr>
              <a:t>2. </a:t>
            </a:r>
            <a:r>
              <a:rPr lang="en-US" sz="3200" b="0" i="0" dirty="0" err="1">
                <a:solidFill>
                  <a:srgbClr val="000000"/>
                </a:solidFill>
                <a:effectLst/>
                <a:latin typeface="Times New Roman" panose="02020603050405020304" pitchFamily="18" charset="0"/>
                <a:cs typeface="Times New Roman" panose="02020603050405020304" pitchFamily="18" charset="0"/>
              </a:rPr>
              <a:t>Làm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thí</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nghiệm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để</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tìm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hiểu</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xem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ánh</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sáng</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có</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thể</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truyền</a:t>
            </a:r>
            <a:r>
              <a:rPr lang="en-US" sz="3200" b="0" i="0" dirty="0">
                <a:solidFill>
                  <a:srgbClr val="000000"/>
                </a:solidFill>
                <a:effectLst/>
                <a:latin typeface="Times New Roman" panose="02020603050405020304" pitchFamily="18" charset="0"/>
                <a:cs typeface="Times New Roman" panose="02020603050405020304" pitchFamily="18" charset="0"/>
              </a:rPr>
              <a:t> qua </a:t>
            </a:r>
            <a:r>
              <a:rPr lang="en-US" sz="3200" b="0" i="0" dirty="0" err="1">
                <a:solidFill>
                  <a:srgbClr val="000000"/>
                </a:solidFill>
                <a:effectLst/>
                <a:latin typeface="Times New Roman" panose="02020603050405020304" pitchFamily="18" charset="0"/>
                <a:cs typeface="Times New Roman" panose="02020603050405020304" pitchFamily="18" charset="0"/>
              </a:rPr>
              <a:t>một</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tấm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bìa</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quyển</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vở</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tấm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thủy</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tinh</a:t>
            </a:r>
            <a:r>
              <a:rPr lang="en-US" sz="3200" b="0" i="0" dirty="0">
                <a:solidFill>
                  <a:srgbClr val="000000"/>
                </a:solidFill>
                <a:effectLst/>
                <a:latin typeface="Times New Roman" panose="02020603050405020304" pitchFamily="18" charset="0"/>
                <a:cs typeface="Times New Roman" panose="02020603050405020304" pitchFamily="18" charset="0"/>
              </a:rPr>
              <a:t>,... hay </a:t>
            </a:r>
            <a:r>
              <a:rPr lang="en-US" sz="3200" b="0" i="0" dirty="0" err="1">
                <a:solidFill>
                  <a:srgbClr val="000000"/>
                </a:solidFill>
                <a:effectLst/>
                <a:latin typeface="Times New Roman" panose="02020603050405020304" pitchFamily="18" charset="0"/>
                <a:cs typeface="Times New Roman" panose="02020603050405020304" pitchFamily="18" charset="0"/>
              </a:rPr>
              <a:t>không</a:t>
            </a:r>
            <a:r>
              <a:rPr lang="en-US" sz="3200" b="0" i="0" dirty="0">
                <a:solidFill>
                  <a:srgbClr val="000000"/>
                </a:solidFill>
                <a:effectLst/>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16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1000"/>
                                        <p:tgtEl>
                                          <p:spTgt spid="7">
                                            <p:txEl>
                                              <p:pRg st="1" end="1"/>
                                            </p:txEl>
                                          </p:spTgt>
                                        </p:tgtEl>
                                      </p:cBhvr>
                                    </p:animEffect>
                                    <p:anim calcmode="lin" valueType="num">
                                      <p:cBhvr>
                                        <p:cTn id="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1000"/>
                                        <p:tgtEl>
                                          <p:spTgt spid="7">
                                            <p:txEl>
                                              <p:pRg st="2" end="2"/>
                                            </p:txEl>
                                          </p:spTgt>
                                        </p:tgtEl>
                                      </p:cBhvr>
                                    </p:animEffect>
                                    <p:anim calcmode="lin" valueType="num">
                                      <p:cBhvr>
                                        <p:cTn id="13"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Khoa học 4 Bài 45: Ánh sáng | Giải bài tập Khoa học 4 hay nhất tại VietJack">
            <a:extLst>
              <a:ext uri="{FF2B5EF4-FFF2-40B4-BE49-F238E27FC236}">
                <a16:creationId xmlns:a16="http://schemas.microsoft.com/office/drawing/2014/main" id="{79EBBF07-A643-4474-AFB4-D43EA64C01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1971" y="3624416"/>
            <a:ext cx="5728058" cy="323358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B130278F-2D53-47B4-8BEB-807F13CAF598}"/>
              </a:ext>
            </a:extLst>
          </p:cNvPr>
          <p:cNvSpPr>
            <a:spLocks noChangeArrowheads="1"/>
          </p:cNvSpPr>
          <p:nvPr/>
        </p:nvSpPr>
        <p:spPr bwMode="auto">
          <a:xfrm>
            <a:off x="381000" y="300429"/>
            <a:ext cx="11811000"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Trong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vẽ</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dưới</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đây</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sinh</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đang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nhìn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vào</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khe</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hở</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ở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miệng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của</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chiếc</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hộp</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trong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đó</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đèn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một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nhỏ</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gần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đáy</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hộp</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Khi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đèn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trong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hộp</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chưa</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sáng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nhìn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thấy</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không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Khi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đèn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sáng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nhìn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thấy</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không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Chắn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mắt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bằng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một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cuốn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vở</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nhìn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thấy</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nữa</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không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Ta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chỉ</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nhìn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thấy</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khi</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ánh</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sáng</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từ</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đó</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truyền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vào</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mắt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Hãy</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dự</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đoán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kết</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quả</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làm</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thí</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nghiệm</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để</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kiểm</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tra</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các</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dự</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đoán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của</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bạn</a:t>
            </a:r>
            <a:r>
              <a:rPr kumimoji="0" lang="en-US" altLang="en-US" sz="30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5390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34CED0-B8BB-448F-95FE-2A503358654A}"/>
              </a:ext>
            </a:extLst>
          </p:cNvPr>
          <p:cNvSpPr txBox="1"/>
          <p:nvPr/>
        </p:nvSpPr>
        <p:spPr>
          <a:xfrm>
            <a:off x="609600" y="3624417"/>
            <a:ext cx="10972800" cy="2554545"/>
          </a:xfrm>
          <a:prstGeom prst="rect">
            <a:avLst/>
          </a:prstGeom>
          <a:noFill/>
        </p:spPr>
        <p:txBody>
          <a:bodyPr wrap="square">
            <a:spAutoFit/>
          </a:bodyPr>
          <a:lstStyle/>
          <a:p>
            <a:pPr algn="just"/>
            <a:r>
              <a:rPr lang="en-US" sz="3200" b="0" i="0" dirty="0">
                <a:solidFill>
                  <a:srgbClr val="000000"/>
                </a:solidFill>
                <a:effectLst/>
                <a:latin typeface="+mj-lt"/>
              </a:rPr>
              <a:t> </a:t>
            </a:r>
            <a:r>
              <a:rPr lang="vi-VN" sz="3200" b="0" i="0" dirty="0">
                <a:solidFill>
                  <a:srgbClr val="000000"/>
                </a:solidFill>
                <a:effectLst/>
                <a:latin typeface="+mj-lt"/>
              </a:rPr>
              <a:t>+</a:t>
            </a:r>
            <a:r>
              <a:rPr lang="en-US" sz="3200" b="0" i="0" dirty="0">
                <a:solidFill>
                  <a:srgbClr val="000000"/>
                </a:solidFill>
                <a:effectLst/>
                <a:latin typeface="+mj-lt"/>
              </a:rPr>
              <a:t> </a:t>
            </a:r>
            <a:r>
              <a:rPr lang="vi-VN" sz="3200" b="0" i="0" dirty="0">
                <a:solidFill>
                  <a:srgbClr val="000000"/>
                </a:solidFill>
                <a:effectLst/>
                <a:latin typeface="+mj-lt"/>
              </a:rPr>
              <a:t>Khi đèn trong hộp chưa sáng, ta không nhìn thấy vật.</a:t>
            </a:r>
          </a:p>
          <a:p>
            <a:pPr algn="just"/>
            <a:r>
              <a:rPr lang="vi-VN" sz="3200" b="0" i="0" dirty="0">
                <a:solidFill>
                  <a:srgbClr val="000000"/>
                </a:solidFill>
                <a:effectLst/>
                <a:latin typeface="+mj-lt"/>
              </a:rPr>
              <a:t> +</a:t>
            </a:r>
            <a:r>
              <a:rPr lang="en-US" sz="3200" b="0" i="0" dirty="0">
                <a:solidFill>
                  <a:srgbClr val="000000"/>
                </a:solidFill>
                <a:effectLst/>
                <a:latin typeface="+mj-lt"/>
              </a:rPr>
              <a:t> </a:t>
            </a:r>
            <a:r>
              <a:rPr lang="vi-VN" sz="3200" b="0" i="0" dirty="0">
                <a:solidFill>
                  <a:srgbClr val="000000"/>
                </a:solidFill>
                <a:effectLst/>
                <a:latin typeface="+mj-lt"/>
              </a:rPr>
              <a:t>Khi đèn sáng ta nhìn thấy vật.</a:t>
            </a:r>
          </a:p>
          <a:p>
            <a:pPr algn="just"/>
            <a:r>
              <a:rPr lang="vi-VN" sz="3200" b="0" i="0" dirty="0">
                <a:solidFill>
                  <a:srgbClr val="000000"/>
                </a:solidFill>
                <a:effectLst/>
                <a:latin typeface="+mj-lt"/>
              </a:rPr>
              <a:t> +</a:t>
            </a:r>
            <a:r>
              <a:rPr lang="en-US" sz="3200" b="0" i="0" dirty="0">
                <a:solidFill>
                  <a:srgbClr val="000000"/>
                </a:solidFill>
                <a:effectLst/>
                <a:latin typeface="+mj-lt"/>
              </a:rPr>
              <a:t> </a:t>
            </a:r>
            <a:r>
              <a:rPr lang="vi-VN" sz="3200" b="0" i="0" dirty="0">
                <a:solidFill>
                  <a:srgbClr val="000000"/>
                </a:solidFill>
                <a:effectLst/>
                <a:latin typeface="+mj-lt"/>
              </a:rPr>
              <a:t>Chắn mắt bằng 1 cuốn vở, ta không nhìn thấy vật nữa.</a:t>
            </a:r>
          </a:p>
          <a:p>
            <a:pPr algn="just"/>
            <a:r>
              <a:rPr lang="vi-VN" sz="3200" b="0" i="0" dirty="0">
                <a:solidFill>
                  <a:srgbClr val="000000"/>
                </a:solidFill>
                <a:effectLst/>
                <a:latin typeface="+mj-lt"/>
              </a:rPr>
              <a:t> +</a:t>
            </a:r>
            <a:r>
              <a:rPr lang="en-US" sz="3200" b="0" i="0" dirty="0">
                <a:solidFill>
                  <a:srgbClr val="000000"/>
                </a:solidFill>
                <a:effectLst/>
                <a:latin typeface="+mj-lt"/>
              </a:rPr>
              <a:t> </a:t>
            </a:r>
            <a:r>
              <a:rPr lang="vi-VN" sz="3200" b="0" i="0" dirty="0">
                <a:solidFill>
                  <a:srgbClr val="000000"/>
                </a:solidFill>
                <a:effectLst/>
                <a:latin typeface="+mj-lt"/>
              </a:rPr>
              <a:t>Mắt ta có thể nhìn thấy vật khi có ánh sáng từ vật đó truyền vào mắt.</a:t>
            </a:r>
          </a:p>
        </p:txBody>
      </p:sp>
      <p:pic>
        <p:nvPicPr>
          <p:cNvPr id="4" name="Picture 2" descr="Khoa học 4 Bài 45: Ánh sáng | Giải bài tập Khoa học 4 hay nhất tại VietJack">
            <a:extLst>
              <a:ext uri="{FF2B5EF4-FFF2-40B4-BE49-F238E27FC236}">
                <a16:creationId xmlns:a16="http://schemas.microsoft.com/office/drawing/2014/main" id="{111DB756-3501-46F5-A441-7CDAA0A41F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3261" y="0"/>
            <a:ext cx="5728058" cy="3233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7749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51563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280</Words>
  <Application>Microsoft Office PowerPoint</Application>
  <PresentationFormat>Widescreen</PresentationFormat>
  <Paragraphs>17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5</cp:revision>
  <dcterms:created xsi:type="dcterms:W3CDTF">2022-01-17T01:31:40Z</dcterms:created>
  <dcterms:modified xsi:type="dcterms:W3CDTF">2022-03-14T13:50:56Z</dcterms:modified>
</cp:coreProperties>
</file>