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290" r:id="rId4"/>
    <p:sldId id="288" r:id="rId5"/>
    <p:sldId id="285" r:id="rId6"/>
    <p:sldId id="259" r:id="rId7"/>
    <p:sldId id="280" r:id="rId8"/>
    <p:sldId id="286" r:id="rId9"/>
    <p:sldId id="278" r:id="rId10"/>
    <p:sldId id="279" r:id="rId11"/>
    <p:sldId id="283" r:id="rId12"/>
    <p:sldId id="267" r:id="rId13"/>
    <p:sldId id="263" r:id="rId14"/>
    <p:sldId id="284" r:id="rId15"/>
    <p:sldId id="268" r:id="rId16"/>
    <p:sldId id="277" r:id="rId17"/>
  </p:sldIdLst>
  <p:sldSz cx="118872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66FF"/>
    <a:srgbClr val="008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930" y="-114"/>
      </p:cViewPr>
      <p:guideLst>
        <p:guide orient="horz" pos="2160"/>
        <p:guide pos="2880"/>
        <p:guide pos="37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1316C-8EFC-4CFE-9A23-263FE61F7EF7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685800"/>
            <a:ext cx="59436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575A4-0A02-472E-8C49-C3AB651A8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7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685800"/>
            <a:ext cx="5943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575A4-0A02-472E-8C49-C3AB651A87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1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30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3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3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7"/>
            <a:ext cx="1010412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45FD4-F17B-4C93-A9E8-3749D9B2D9C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96067"/>
      </p:ext>
    </p:extLst>
  </p:cSld>
  <p:clrMapOvr>
    <a:masterClrMapping/>
  </p:clrMapOvr>
  <p:transition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AC26B-C471-4529-BD5A-025F408800A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397246"/>
      </p:ext>
    </p:extLst>
  </p:cSld>
  <p:clrMapOvr>
    <a:masterClrMapping/>
  </p:clrMapOvr>
  <p:transition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2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FF043-089D-41A9-8C31-D9364C948421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63844"/>
      </p:ext>
    </p:extLst>
  </p:cSld>
  <p:clrMapOvr>
    <a:masterClrMapping/>
  </p:clrMapOvr>
  <p:transition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2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464EB-AD75-4484-B832-14769810B6FE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40697"/>
      </p:ext>
    </p:extLst>
  </p:cSld>
  <p:clrMapOvr>
    <a:masterClrMapping/>
  </p:clrMapOvr>
  <p:transition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85C01-DD3F-4C93-80C5-1E04EDF1BE65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6413"/>
      </p:ext>
    </p:extLst>
  </p:cSld>
  <p:clrMapOvr>
    <a:masterClrMapping/>
  </p:clrMapOvr>
  <p:transition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38E2B-1EFB-44C1-B717-FA17324EE879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10822"/>
      </p:ext>
    </p:extLst>
  </p:cSld>
  <p:clrMapOvr>
    <a:masterClrMapping/>
  </p:clrMapOvr>
  <p:transition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D2282-1AA7-41C1-9971-3BEFADF4DE42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09706"/>
      </p:ext>
    </p:extLst>
  </p:cSld>
  <p:clrMapOvr>
    <a:masterClrMapping/>
  </p:clrMapOvr>
  <p:transition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2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1435102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F0CE6-D95B-4622-9B95-35A403B89220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208406"/>
      </p:ext>
    </p:extLst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5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5" y="612775"/>
            <a:ext cx="713232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5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8663D-4D84-4C9C-9729-D8450803B8E3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4925"/>
      </p:ext>
    </p:extLst>
  </p:cSld>
  <p:clrMapOvr>
    <a:masterClrMapping/>
  </p:clrMapOvr>
  <p:transition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A0125-AB17-4169-9AF3-D35241673CD6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643383"/>
      </p:ext>
    </p:extLst>
  </p:cSld>
  <p:clrMapOvr>
    <a:masterClrMapping/>
  </p:clrMapOvr>
  <p:transition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40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40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5097-5594-4968-B0F8-BB40A7DEC55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77420"/>
      </p:ext>
    </p:extLst>
  </p:cSld>
  <p:clrMapOvr>
    <a:masterClrMapping/>
  </p:clrMapOvr>
  <p:transition>
    <p:blinds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92113" y="228602"/>
            <a:ext cx="11102975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4C18F-8454-4E24-960D-2B54672A702C}" type="slidenum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94732"/>
      </p:ext>
    </p:extLst>
  </p:cSld>
  <p:clrMapOvr>
    <a:masterClrMapping/>
  </p:clrMapOvr>
  <p:transition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94360" y="1600202"/>
            <a:ext cx="525018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042660" y="1600200"/>
            <a:ext cx="525018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42660" y="3938590"/>
            <a:ext cx="525018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95048" y="6245225"/>
            <a:ext cx="277230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519848" y="6245225"/>
            <a:ext cx="2772304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DFFB4-A6C7-49A2-B1D5-125C57A1BA2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43970"/>
      </p:ext>
    </p:extLst>
  </p:cSld>
  <p:clrMapOvr>
    <a:masterClrMapping/>
  </p:clrMapOvr>
  <p:transition>
    <p:wheel spokes="8"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5900" y="1122363"/>
            <a:ext cx="8915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602038"/>
            <a:ext cx="8915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630866E-E631-42F3-9FFF-13DCD90A6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8EB547B-F3D1-4A80-9FE3-D35FC0D259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9607CFE5-077D-434A-9817-0EF3C634E0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EBCFEE-B0DC-4A35-8F09-0DF021A12F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477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26C6163A-F64E-4BE2-8460-9D5E07D274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3EF48AC-24A6-4101-824A-02BBC3894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1EDD547-B523-4B9C-981A-3259719A2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89BABD-36C8-45C0-A085-AF197C5163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431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709739"/>
            <a:ext cx="1025271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4589464"/>
            <a:ext cx="1025271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C2252D6-0574-4FD9-9612-A12DCE5C2E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35A265F-BB96-4F01-9503-7AADFCE931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784675E-AD41-4C86-88E2-F5B2F0009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F5802-5313-4F06-B6B8-384599AFD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02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39D0EE-9676-44BD-AB6D-9B72C3CE16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71CA3AF-0AB8-4A3D-B05F-B0C01B188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E11A36A-49AC-4228-8846-72BE4A139B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1498E-2E96-4063-AFFA-BDFCF07DDF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5943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09" y="365126"/>
            <a:ext cx="1025271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0" y="1681163"/>
            <a:ext cx="502935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310" y="2505075"/>
            <a:ext cx="502935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5" y="1681163"/>
            <a:ext cx="50541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5" y="2505075"/>
            <a:ext cx="505412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C771C87-4AA7-4CA5-9011-D0A47FAB8A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A81B8401-4269-46FD-9D57-76789B2924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9E96A2B2-2160-44D4-8921-E1FBC2BC72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AF4CF-8F9C-4A1A-B66D-8B59455AE4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598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5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97909B04-D538-45B8-B19B-1A0AEB69F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13F7E0D-D8A4-43B7-9A7B-6F2C285791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B018FB5E-3166-4225-B269-DF6274F89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ACC48E-5CBA-49E5-9074-49C1DB4128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996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5146F39-D5D1-4784-8D37-94F646B69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8EE0A6C-9B44-4420-B564-CD27F1100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556F120-54FD-409C-9804-970DA0728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8BC41-4CDE-4B42-9EB3-ADA3688E9D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339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0" y="457200"/>
            <a:ext cx="383444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4124" y="987426"/>
            <a:ext cx="601789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9310" y="2057400"/>
            <a:ext cx="383444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B25FBFC-96B3-488F-ADB0-25E671F42F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82516E-8A28-4AC8-9E69-A6C1B7FFAE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98A31BA-9F61-4BD3-887B-FA24FFD58E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64B38-B415-44E2-B365-AEF61B4A85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048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0" y="457200"/>
            <a:ext cx="383444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54124" y="987426"/>
            <a:ext cx="601789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9310" y="2057400"/>
            <a:ext cx="383444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5B952E3-15FD-4DA7-BF06-6F0CC4B8C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86D61A-FA14-4394-910F-9225F12C04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DBA36A-9A28-47A2-B317-265255B50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A48C68-BD51-4073-A5AE-553CDB6C64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768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5CEA332-2971-4035-BAF6-FDC73A9827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F25712D-9175-4E31-8F06-D90E9F7EC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DDAB21A-75E4-44A3-A371-566416DB5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A33FA-E72C-4A47-86AA-2C896ED9F5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7990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0B46808-C516-482E-BE78-B47AF50E1E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F6D94FA-C09F-42BA-ACFF-7F5562212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E0A77291-D411-4FC4-A7B1-AD8FC196B1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07682-FF3D-4307-97BF-77302B008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504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5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5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3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5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5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5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95048" y="274638"/>
            <a:ext cx="106971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95048" y="1600201"/>
            <a:ext cx="1069710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5048" y="6356351"/>
            <a:ext cx="2772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2148" y="6356351"/>
            <a:ext cx="37629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848" y="6356351"/>
            <a:ext cx="2772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664D55-BBF1-4D6B-B483-B62985553686}" type="slidenum"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6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44886D4A-620C-40E4-87F4-1540F76749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94360" y="274638"/>
            <a:ext cx="1069848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132BB010-324F-46CB-BB9F-2ED86658B1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0" y="1600201"/>
            <a:ext cx="1069848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8A39D805-4A73-4A99-A2BD-6B445FC8EF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57692B67-9207-447D-B507-405E555AB7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1460" y="6245225"/>
            <a:ext cx="37642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6EE529CC-9144-4534-A696-8325FCDCF6C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6245225"/>
            <a:ext cx="277368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105320D-C6FD-4BA0-B7CB-703C333E26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530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w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19.wmf"/><Relationship Id="rId4" Type="http://schemas.openxmlformats.org/officeDocument/2006/relationships/image" Target="../media/image2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Picture39.png">
            <a:extLst>
              <a:ext uri="{FF2B5EF4-FFF2-40B4-BE49-F238E27FC236}">
                <a16:creationId xmlns:a16="http://schemas.microsoft.com/office/drawing/2014/main" xmlns="" id="{A169D972-80D6-4CF9-9A55-B42BE9D48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WordArt 5">
            <a:extLst>
              <a:ext uri="{FF2B5EF4-FFF2-40B4-BE49-F238E27FC236}">
                <a16:creationId xmlns:a16="http://schemas.microsoft.com/office/drawing/2014/main" xmlns="" id="{8BEA21DD-B2E9-41DA-8804-7581B66888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1600200"/>
            <a:ext cx="8610600" cy="1143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 LỚP 4</a:t>
            </a:r>
          </a:p>
        </p:txBody>
      </p:sp>
      <p:sp>
        <p:nvSpPr>
          <p:cNvPr id="3076" name="Text Box 4">
            <a:extLst>
              <a:ext uri="{FF2B5EF4-FFF2-40B4-BE49-F238E27FC236}">
                <a16:creationId xmlns:a16="http://schemas.microsoft.com/office/drawing/2014/main" xmlns="" id="{344F07EF-3EE4-4E1B-9536-59B84D881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81001"/>
            <a:ext cx="868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1">
                        <a:alpha val="26999"/>
                      </a:schemeClr>
                    </a:gs>
                    <a:gs pos="100000">
                      <a:schemeClr val="accent1">
                        <a:alpha val="78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76200" cmpd="tri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>
    <p:check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187404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2740" y="1447800"/>
            <a:ext cx="5943600" cy="13716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6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4" descr="geometry_compass_shapes_sx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67100" y="2743200"/>
            <a:ext cx="2493010" cy="23622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2971801" y="785794"/>
            <a:ext cx="89154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38"/>
          <p:cNvSpPr>
            <a:spLocks noChangeArrowheads="1"/>
          </p:cNvSpPr>
          <p:nvPr/>
        </p:nvSpPr>
        <p:spPr bwMode="auto">
          <a:xfrm rot="2165725">
            <a:off x="3631342" y="1335069"/>
            <a:ext cx="553085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962400" y="857237"/>
            <a:ext cx="74295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phép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dưới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dạng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720" y="2438402"/>
            <a:ext cx="2674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 : 7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 : 5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33260" y="2438402"/>
            <a:ext cx="3268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 : 11 </a:t>
            </a:r>
          </a:p>
          <a:p>
            <a:pPr>
              <a:lnSpc>
                <a:spcPct val="2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: 3 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2773680" y="2752728"/>
            <a:ext cx="594360" cy="904877"/>
            <a:chOff x="2772" y="910"/>
            <a:chExt cx="288" cy="570"/>
          </a:xfrm>
        </p:grpSpPr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2796" y="91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796" y="1150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2772" y="1198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2674620" y="3819528"/>
            <a:ext cx="594360" cy="904877"/>
            <a:chOff x="2832" y="1462"/>
            <a:chExt cx="288" cy="570"/>
          </a:xfrm>
        </p:grpSpPr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56" y="146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</a:p>
          </p:txBody>
        </p:sp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2856" y="170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2832" y="175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17"/>
          <p:cNvGrpSpPr>
            <a:grpSpLocks/>
          </p:cNvGrpSpPr>
          <p:nvPr/>
        </p:nvGrpSpPr>
        <p:grpSpPr bwMode="auto">
          <a:xfrm>
            <a:off x="8853493" y="2657478"/>
            <a:ext cx="903923" cy="1076327"/>
            <a:chOff x="2946" y="1942"/>
            <a:chExt cx="438" cy="678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2976" y="1942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3" name="Text Box 19"/>
            <p:cNvSpPr txBox="1">
              <a:spLocks noChangeArrowheads="1"/>
            </p:cNvSpPr>
            <p:nvPr/>
          </p:nvSpPr>
          <p:spPr bwMode="auto">
            <a:xfrm>
              <a:off x="2976" y="2290"/>
              <a:ext cx="40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11</a:t>
              </a:r>
            </a:p>
          </p:txBody>
        </p:sp>
        <p:sp>
          <p:nvSpPr>
            <p:cNvPr id="24" name="Line 20"/>
            <p:cNvSpPr>
              <a:spLocks noChangeShapeType="1"/>
            </p:cNvSpPr>
            <p:nvPr/>
          </p:nvSpPr>
          <p:spPr bwMode="auto">
            <a:xfrm>
              <a:off x="2946" y="229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1"/>
          <p:cNvGrpSpPr>
            <a:grpSpLocks/>
          </p:cNvGrpSpPr>
          <p:nvPr/>
        </p:nvGrpSpPr>
        <p:grpSpPr bwMode="auto">
          <a:xfrm>
            <a:off x="8618220" y="3819528"/>
            <a:ext cx="594360" cy="904877"/>
            <a:chOff x="2880" y="2542"/>
            <a:chExt cx="288" cy="570"/>
          </a:xfrm>
        </p:grpSpPr>
        <p:sp>
          <p:nvSpPr>
            <p:cNvPr id="26" name="Text Box 22"/>
            <p:cNvSpPr txBox="1">
              <a:spLocks noChangeArrowheads="1"/>
            </p:cNvSpPr>
            <p:nvPr/>
          </p:nvSpPr>
          <p:spPr bwMode="auto">
            <a:xfrm>
              <a:off x="2904" y="254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7" name="Text Box 23"/>
            <p:cNvSpPr txBox="1">
              <a:spLocks noChangeArrowheads="1"/>
            </p:cNvSpPr>
            <p:nvPr/>
          </p:nvSpPr>
          <p:spPr bwMode="auto">
            <a:xfrm>
              <a:off x="2904" y="2782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8" name="Line 24"/>
            <p:cNvSpPr>
              <a:spLocks noChangeShapeType="1"/>
            </p:cNvSpPr>
            <p:nvPr/>
          </p:nvSpPr>
          <p:spPr bwMode="auto">
            <a:xfrm>
              <a:off x="2880" y="2830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Group 25"/>
          <p:cNvGrpSpPr>
            <a:grpSpLocks/>
          </p:cNvGrpSpPr>
          <p:nvPr/>
        </p:nvGrpSpPr>
        <p:grpSpPr bwMode="auto">
          <a:xfrm>
            <a:off x="2798442" y="4948244"/>
            <a:ext cx="990600" cy="904873"/>
            <a:chOff x="2916" y="3043"/>
            <a:chExt cx="480" cy="570"/>
          </a:xfrm>
        </p:grpSpPr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2976" y="3043"/>
              <a:ext cx="19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1" name="Text Box 27"/>
            <p:cNvSpPr txBox="1">
              <a:spLocks noChangeArrowheads="1"/>
            </p:cNvSpPr>
            <p:nvPr/>
          </p:nvSpPr>
          <p:spPr bwMode="auto">
            <a:xfrm>
              <a:off x="2916" y="3283"/>
              <a:ext cx="48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  <p:sp>
          <p:nvSpPr>
            <p:cNvPr id="32" name="Line 28"/>
            <p:cNvSpPr>
              <a:spLocks noChangeShapeType="1"/>
            </p:cNvSpPr>
            <p:nvPr/>
          </p:nvSpPr>
          <p:spPr bwMode="auto">
            <a:xfrm>
              <a:off x="2926" y="3331"/>
              <a:ext cx="288" cy="0"/>
            </a:xfrm>
            <a:prstGeom prst="line">
              <a:avLst/>
            </a:prstGeom>
            <a:noFill/>
            <a:ln w="9525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188720" y="5105405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 : 15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311640" y="4005916"/>
            <a:ext cx="1089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79320" y="3976688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79320" y="292417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82011" y="293911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77440" y="5134628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85771" y="3990976"/>
            <a:ext cx="396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760" name="Group 232"/>
          <p:cNvGraphicFramePr>
            <a:graphicFrameLocks noGrp="1"/>
          </p:cNvGraphicFramePr>
          <p:nvPr/>
        </p:nvGraphicFramePr>
        <p:xfrm>
          <a:off x="1684020" y="2514600"/>
          <a:ext cx="257556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2776" name="Group 2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0451106"/>
              </p:ext>
            </p:extLst>
          </p:nvPr>
        </p:nvGraphicFramePr>
        <p:xfrm>
          <a:off x="5349240" y="2534628"/>
          <a:ext cx="2575560" cy="106680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62" name="AutoShape 34"/>
          <p:cNvSpPr>
            <a:spLocks/>
          </p:cNvSpPr>
          <p:nvPr/>
        </p:nvSpPr>
        <p:spPr bwMode="auto">
          <a:xfrm rot="16200000">
            <a:off x="4630422" y="756603"/>
            <a:ext cx="422275" cy="6141720"/>
          </a:xfrm>
          <a:prstGeom prst="leftBrace">
            <a:avLst>
              <a:gd name="adj1" fmla="val 93233"/>
              <a:gd name="adj2" fmla="val 49167"/>
            </a:avLst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vert="eaVert" wrap="none" anchor="ctr"/>
          <a:lstStyle/>
          <a:p>
            <a:pPr algn="ctr"/>
            <a:endParaRPr lang="vi-VN">
              <a:solidFill>
                <a:srgbClr val="3333FF"/>
              </a:solidFill>
            </a:endParaRPr>
          </a:p>
        </p:txBody>
      </p:sp>
      <p:sp>
        <p:nvSpPr>
          <p:cNvPr id="22563" name="Text Box 35"/>
          <p:cNvSpPr txBox="1">
            <a:spLocks noChangeArrowheads="1"/>
          </p:cNvSpPr>
          <p:nvPr/>
        </p:nvSpPr>
        <p:spPr bwMode="auto">
          <a:xfrm>
            <a:off x="3665220" y="39624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VNI-Times" pitchFamily="2" charset="0"/>
              </a:rPr>
              <a:t>Hình 1</a:t>
            </a:r>
          </a:p>
        </p:txBody>
      </p:sp>
      <p:graphicFrame>
        <p:nvGraphicFramePr>
          <p:cNvPr id="22778" name="Group 250"/>
          <p:cNvGraphicFramePr>
            <a:graphicFrameLocks noGrp="1"/>
          </p:cNvGraphicFramePr>
          <p:nvPr/>
        </p:nvGraphicFramePr>
        <p:xfrm>
          <a:off x="1684020" y="4572000"/>
          <a:ext cx="5151120" cy="1036320"/>
        </p:xfrm>
        <a:graphic>
          <a:graphicData uri="http://schemas.openxmlformats.org/drawingml/2006/table">
            <a:tbl>
              <a:tblPr/>
              <a:tblGrid>
                <a:gridCol w="8585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585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18872" marR="11887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2587" name="Text Box 59"/>
          <p:cNvSpPr txBox="1">
            <a:spLocks noChangeArrowheads="1"/>
          </p:cNvSpPr>
          <p:nvPr/>
        </p:nvSpPr>
        <p:spPr bwMode="auto">
          <a:xfrm>
            <a:off x="3070860" y="5715000"/>
            <a:ext cx="23774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VNI-Times" pitchFamily="2" charset="0"/>
              </a:rPr>
              <a:t>Hình 2</a:t>
            </a:r>
          </a:p>
        </p:txBody>
      </p:sp>
      <p:grpSp>
        <p:nvGrpSpPr>
          <p:cNvPr id="22588" name="Group 60"/>
          <p:cNvGrpSpPr>
            <a:grpSpLocks/>
          </p:cNvGrpSpPr>
          <p:nvPr/>
        </p:nvGrpSpPr>
        <p:grpSpPr bwMode="auto">
          <a:xfrm>
            <a:off x="8618220" y="2438170"/>
            <a:ext cx="693420" cy="1067030"/>
            <a:chOff x="2592" y="2323"/>
            <a:chExt cx="912" cy="1545"/>
          </a:xfrm>
        </p:grpSpPr>
        <p:grpSp>
          <p:nvGrpSpPr>
            <p:cNvPr id="22589" name="Group 61"/>
            <p:cNvGrpSpPr>
              <a:grpSpLocks/>
            </p:cNvGrpSpPr>
            <p:nvPr/>
          </p:nvGrpSpPr>
          <p:grpSpPr bwMode="auto">
            <a:xfrm>
              <a:off x="2592" y="2323"/>
              <a:ext cx="912" cy="1545"/>
              <a:chOff x="2592" y="2323"/>
              <a:chExt cx="912" cy="1545"/>
            </a:xfrm>
          </p:grpSpPr>
          <p:sp>
            <p:nvSpPr>
              <p:cNvPr id="22590" name="Rectangle 62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22591" name="Rectangle 63"/>
              <p:cNvSpPr>
                <a:spLocks noChangeArrowheads="1"/>
              </p:cNvSpPr>
              <p:nvPr/>
            </p:nvSpPr>
            <p:spPr bwMode="auto">
              <a:xfrm>
                <a:off x="2592" y="2323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592" name="Line 64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3" name="Line 65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4" name="Line 66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5" name="Line 67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6" name="Line 68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597" name="Line 69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598" name="Line 70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599" name="Group 71"/>
          <p:cNvGrpSpPr>
            <a:grpSpLocks/>
          </p:cNvGrpSpPr>
          <p:nvPr/>
        </p:nvGrpSpPr>
        <p:grpSpPr bwMode="auto">
          <a:xfrm>
            <a:off x="7528560" y="4572231"/>
            <a:ext cx="990600" cy="990370"/>
            <a:chOff x="2592" y="2434"/>
            <a:chExt cx="912" cy="1434"/>
          </a:xfrm>
        </p:grpSpPr>
        <p:grpSp>
          <p:nvGrpSpPr>
            <p:cNvPr id="22600" name="Group 72"/>
            <p:cNvGrpSpPr>
              <a:grpSpLocks/>
            </p:cNvGrpSpPr>
            <p:nvPr/>
          </p:nvGrpSpPr>
          <p:grpSpPr bwMode="auto">
            <a:xfrm>
              <a:off x="2592" y="2434"/>
              <a:ext cx="912" cy="1434"/>
              <a:chOff x="2592" y="2434"/>
              <a:chExt cx="912" cy="1434"/>
            </a:xfrm>
          </p:grpSpPr>
          <p:sp>
            <p:nvSpPr>
              <p:cNvPr id="22601" name="Rectangle 73"/>
              <p:cNvSpPr>
                <a:spLocks noChangeArrowheads="1"/>
              </p:cNvSpPr>
              <p:nvPr/>
            </p:nvSpPr>
            <p:spPr bwMode="auto">
              <a:xfrm>
                <a:off x="2592" y="3235"/>
                <a:ext cx="912" cy="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12</a:t>
                </a:r>
              </a:p>
            </p:txBody>
          </p:sp>
          <p:sp>
            <p:nvSpPr>
              <p:cNvPr id="22602" name="Rectangle 74"/>
              <p:cNvSpPr>
                <a:spLocks noChangeArrowheads="1"/>
              </p:cNvSpPr>
              <p:nvPr/>
            </p:nvSpPr>
            <p:spPr bwMode="auto">
              <a:xfrm>
                <a:off x="2592" y="2434"/>
                <a:ext cx="912" cy="6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 algn="ctr" eaLnBrk="1" hangingPunct="1">
                  <a:spcBef>
                    <a:spcPct val="20000"/>
                  </a:spcBef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7</a:t>
                </a:r>
              </a:p>
            </p:txBody>
          </p:sp>
          <p:sp>
            <p:nvSpPr>
              <p:cNvPr id="22603" name="Line 75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4" name="Line 76"/>
              <p:cNvSpPr>
                <a:spLocks noChangeShapeType="1"/>
              </p:cNvSpPr>
              <p:nvPr/>
            </p:nvSpPr>
            <p:spPr bwMode="auto">
              <a:xfrm>
                <a:off x="2592" y="3868"/>
                <a:ext cx="912" cy="0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5" name="Line 77"/>
              <p:cNvSpPr>
                <a:spLocks noChangeShapeType="1"/>
              </p:cNvSpPr>
              <p:nvPr/>
            </p:nvSpPr>
            <p:spPr bwMode="auto">
              <a:xfrm>
                <a:off x="3504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6" name="Line 78"/>
              <p:cNvSpPr>
                <a:spLocks noChangeShapeType="1"/>
              </p:cNvSpPr>
              <p:nvPr/>
            </p:nvSpPr>
            <p:spPr bwMode="auto">
              <a:xfrm>
                <a:off x="2592" y="2544"/>
                <a:ext cx="0" cy="691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7" name="Line 79"/>
              <p:cNvSpPr>
                <a:spLocks noChangeShapeType="1"/>
              </p:cNvSpPr>
              <p:nvPr/>
            </p:nvSpPr>
            <p:spPr bwMode="auto">
              <a:xfrm>
                <a:off x="2592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608" name="Line 80"/>
              <p:cNvSpPr>
                <a:spLocks noChangeShapeType="1"/>
              </p:cNvSpPr>
              <p:nvPr/>
            </p:nvSpPr>
            <p:spPr bwMode="auto">
              <a:xfrm>
                <a:off x="3504" y="3235"/>
                <a:ext cx="0" cy="633"/>
              </a:xfrm>
              <a:prstGeom prst="line">
                <a:avLst/>
              </a:prstGeom>
              <a:noFill/>
              <a:ln w="12700" cap="sq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2609" name="Line 81"/>
            <p:cNvSpPr>
              <a:spLocks noChangeShapeType="1"/>
            </p:cNvSpPr>
            <p:nvPr/>
          </p:nvSpPr>
          <p:spPr bwMode="auto">
            <a:xfrm>
              <a:off x="2700" y="3216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vi-VN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654" name="Rectangle 126"/>
          <p:cNvSpPr>
            <a:spLocks noChangeArrowheads="1"/>
          </p:cNvSpPr>
          <p:nvPr/>
        </p:nvSpPr>
        <p:spPr bwMode="auto">
          <a:xfrm>
            <a:off x="5344648" y="2527479"/>
            <a:ext cx="862648" cy="533400"/>
          </a:xfrm>
          <a:prstGeom prst="rect">
            <a:avLst/>
          </a:prstGeom>
          <a:solidFill>
            <a:srgbClr val="3333FF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/>
          </a:p>
        </p:txBody>
      </p:sp>
      <p:grpSp>
        <p:nvGrpSpPr>
          <p:cNvPr id="22769" name="Group 241"/>
          <p:cNvGrpSpPr>
            <a:grpSpLocks/>
          </p:cNvGrpSpPr>
          <p:nvPr/>
        </p:nvGrpSpPr>
        <p:grpSpPr bwMode="auto">
          <a:xfrm>
            <a:off x="1069023" y="533402"/>
            <a:ext cx="10232073" cy="1770064"/>
            <a:chOff x="518" y="336"/>
            <a:chExt cx="4958" cy="1115"/>
          </a:xfrm>
        </p:grpSpPr>
        <p:sp>
          <p:nvSpPr>
            <p:cNvPr id="22613" name="Text Box 85"/>
            <p:cNvSpPr txBox="1">
              <a:spLocks noChangeArrowheads="1"/>
            </p:cNvSpPr>
            <p:nvPr/>
          </p:nvSpPr>
          <p:spPr bwMode="auto">
            <a:xfrm>
              <a:off x="518" y="462"/>
              <a:ext cx="4958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3333FF"/>
                  </a:solidFill>
                  <a:latin typeface="Times New Roman" pitchFamily="18" charset="0"/>
                  <a:cs typeface="Times New Roman" pitchFamily="18" charset="0"/>
                </a:rPr>
                <a:t>Bài tập 2: Có hai phân số       và        , phân số nào chỉ phần đã tô màu của hình 1? Phân số nào chỉ phân số đã tô màu của hình 2?</a:t>
              </a:r>
            </a:p>
          </p:txBody>
        </p:sp>
        <p:grpSp>
          <p:nvGrpSpPr>
            <p:cNvPr id="22688" name="Group 160"/>
            <p:cNvGrpSpPr>
              <a:grpSpLocks/>
            </p:cNvGrpSpPr>
            <p:nvPr/>
          </p:nvGrpSpPr>
          <p:grpSpPr bwMode="auto">
            <a:xfrm>
              <a:off x="2588" y="337"/>
              <a:ext cx="560" cy="598"/>
              <a:chOff x="1257" y="2444"/>
              <a:chExt cx="2247" cy="1424"/>
            </a:xfrm>
          </p:grpSpPr>
          <p:grpSp>
            <p:nvGrpSpPr>
              <p:cNvPr id="22689" name="Group 161"/>
              <p:cNvGrpSpPr>
                <a:grpSpLocks/>
              </p:cNvGrpSpPr>
              <p:nvPr/>
            </p:nvGrpSpPr>
            <p:grpSpPr bwMode="auto">
              <a:xfrm>
                <a:off x="1257" y="2444"/>
                <a:ext cx="2247" cy="1424"/>
                <a:chOff x="1257" y="2444"/>
                <a:chExt cx="2247" cy="1424"/>
              </a:xfrm>
            </p:grpSpPr>
            <p:sp>
              <p:nvSpPr>
                <p:cNvPr id="22690" name="Rectangle 162"/>
                <p:cNvSpPr>
                  <a:spLocks noChangeArrowheads="1"/>
                </p:cNvSpPr>
                <p:nvPr/>
              </p:nvSpPr>
              <p:spPr bwMode="auto">
                <a:xfrm>
                  <a:off x="1257" y="3180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6</a:t>
                  </a:r>
                </a:p>
              </p:txBody>
            </p:sp>
            <p:sp>
              <p:nvSpPr>
                <p:cNvPr id="22691" name="Rectangle 163"/>
                <p:cNvSpPr>
                  <a:spLocks noChangeArrowheads="1"/>
                </p:cNvSpPr>
                <p:nvPr/>
              </p:nvSpPr>
              <p:spPr bwMode="auto">
                <a:xfrm>
                  <a:off x="1257" y="244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692" name="Line 164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3" name="Line 165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4" name="Line 166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5" name="Line 167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6" name="Line 168"/>
                <p:cNvSpPr>
                  <a:spLocks noChangeShapeType="1"/>
                </p:cNvSpPr>
                <p:nvPr/>
              </p:nvSpPr>
              <p:spPr bwMode="auto">
                <a:xfrm>
                  <a:off x="2592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97" name="Line 169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698" name="Line 170"/>
              <p:cNvSpPr>
                <a:spLocks noChangeShapeType="1"/>
              </p:cNvSpPr>
              <p:nvPr/>
            </p:nvSpPr>
            <p:spPr bwMode="auto">
              <a:xfrm>
                <a:off x="1365" y="3249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22699" name="Group 171"/>
            <p:cNvGrpSpPr>
              <a:grpSpLocks/>
            </p:cNvGrpSpPr>
            <p:nvPr/>
          </p:nvGrpSpPr>
          <p:grpSpPr bwMode="auto">
            <a:xfrm>
              <a:off x="3027" y="336"/>
              <a:ext cx="890" cy="619"/>
              <a:chOff x="1664" y="2394"/>
              <a:chExt cx="1840" cy="1474"/>
            </a:xfrm>
          </p:grpSpPr>
          <p:grpSp>
            <p:nvGrpSpPr>
              <p:cNvPr id="22700" name="Group 172"/>
              <p:cNvGrpSpPr>
                <a:grpSpLocks/>
              </p:cNvGrpSpPr>
              <p:nvPr/>
            </p:nvGrpSpPr>
            <p:grpSpPr bwMode="auto">
              <a:xfrm>
                <a:off x="1664" y="2394"/>
                <a:ext cx="1840" cy="1474"/>
                <a:chOff x="1664" y="2394"/>
                <a:chExt cx="1840" cy="1474"/>
              </a:xfrm>
            </p:grpSpPr>
            <p:sp>
              <p:nvSpPr>
                <p:cNvPr id="22701" name="Rectangle 173"/>
                <p:cNvSpPr>
                  <a:spLocks noChangeArrowheads="1"/>
                </p:cNvSpPr>
                <p:nvPr/>
              </p:nvSpPr>
              <p:spPr bwMode="auto">
                <a:xfrm>
                  <a:off x="1664" y="3080"/>
                  <a:ext cx="912" cy="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12</a:t>
                  </a:r>
                </a:p>
              </p:txBody>
            </p:sp>
            <p:sp>
              <p:nvSpPr>
                <p:cNvPr id="22702" name="Rectangle 174"/>
                <p:cNvSpPr>
                  <a:spLocks noChangeArrowheads="1"/>
                </p:cNvSpPr>
                <p:nvPr/>
              </p:nvSpPr>
              <p:spPr bwMode="auto">
                <a:xfrm>
                  <a:off x="1664" y="2394"/>
                  <a:ext cx="912" cy="6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spcBef>
                      <a:spcPct val="20000"/>
                    </a:spcBef>
                  </a:pPr>
                  <a:r>
                    <a:rPr lang="en-US" sz="3200" dirty="0">
                      <a:solidFill>
                        <a:srgbClr val="3333FF"/>
                      </a:solidFill>
                      <a:latin typeface="Times New Roman" pitchFamily="18" charset="0"/>
                      <a:cs typeface="Times New Roman" pitchFamily="18" charset="0"/>
                    </a:rPr>
                    <a:t>7</a:t>
                  </a:r>
                </a:p>
              </p:txBody>
            </p:sp>
            <p:sp>
              <p:nvSpPr>
                <p:cNvPr id="22703" name="Line 175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4" name="Line 176"/>
                <p:cNvSpPr>
                  <a:spLocks noChangeShapeType="1"/>
                </p:cNvSpPr>
                <p:nvPr/>
              </p:nvSpPr>
              <p:spPr bwMode="auto">
                <a:xfrm>
                  <a:off x="2592" y="3868"/>
                  <a:ext cx="912" cy="0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5" name="Line 177"/>
                <p:cNvSpPr>
                  <a:spLocks noChangeShapeType="1"/>
                </p:cNvSpPr>
                <p:nvPr/>
              </p:nvSpPr>
              <p:spPr bwMode="auto">
                <a:xfrm>
                  <a:off x="3504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6" name="Line 178"/>
                <p:cNvSpPr>
                  <a:spLocks noChangeShapeType="1"/>
                </p:cNvSpPr>
                <p:nvPr/>
              </p:nvSpPr>
              <p:spPr bwMode="auto">
                <a:xfrm>
                  <a:off x="2592" y="2544"/>
                  <a:ext cx="0" cy="691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7" name="Line 179"/>
                <p:cNvSpPr>
                  <a:spLocks noChangeShapeType="1"/>
                </p:cNvSpPr>
                <p:nvPr/>
              </p:nvSpPr>
              <p:spPr bwMode="auto">
                <a:xfrm>
                  <a:off x="2349" y="3202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708" name="Line 180"/>
                <p:cNvSpPr>
                  <a:spLocks noChangeShapeType="1"/>
                </p:cNvSpPr>
                <p:nvPr/>
              </p:nvSpPr>
              <p:spPr bwMode="auto">
                <a:xfrm>
                  <a:off x="3504" y="3235"/>
                  <a:ext cx="0" cy="633"/>
                </a:xfrm>
                <a:prstGeom prst="line">
                  <a:avLst/>
                </a:prstGeom>
                <a:noFill/>
                <a:ln w="12700" cap="sq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709" name="Line 181"/>
              <p:cNvSpPr>
                <a:spLocks noChangeShapeType="1"/>
              </p:cNvSpPr>
              <p:nvPr/>
            </p:nvSpPr>
            <p:spPr bwMode="auto">
              <a:xfrm>
                <a:off x="1818" y="3197"/>
                <a:ext cx="720" cy="0"/>
              </a:xfrm>
              <a:prstGeom prst="line">
                <a:avLst/>
              </a:prstGeom>
              <a:noFill/>
              <a:ln w="9525">
                <a:solidFill>
                  <a:srgbClr val="3333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2761" name="Picture 233" descr="BAR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2625"/>
            <a:ext cx="6934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2" name="Picture 234" descr="BAR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93780" y="533400"/>
            <a:ext cx="69342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3" name="Picture 235" descr="BAR5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1540" y="0"/>
            <a:ext cx="1030224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4" name="Picture 236" descr="BAR5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2178" y="6324600"/>
            <a:ext cx="1008348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5" name="Picture 237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43156">
            <a:off x="9906000" y="5413375"/>
            <a:ext cx="1981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6" name="Picture 238" descr="Poinset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456844" flipH="1">
            <a:off x="-2062" y="5402263"/>
            <a:ext cx="20823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767" name="Picture 239" descr="hoa d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123644">
            <a:off x="-6189" y="1588"/>
            <a:ext cx="1766571" cy="2590800"/>
          </a:xfrm>
          <a:prstGeom prst="rect">
            <a:avLst/>
          </a:prstGeom>
          <a:noFill/>
        </p:spPr>
      </p:pic>
      <p:pic>
        <p:nvPicPr>
          <p:cNvPr id="22768" name="Picture 240" descr="hoa da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5400000">
            <a:off x="9523730" y="-1004570"/>
            <a:ext cx="1358900" cy="3368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21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2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2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"/>
            <a:ext cx="11887200" cy="6849173"/>
          </a:xfrm>
          <a:prstGeom prst="rect">
            <a:avLst/>
          </a:prstGeom>
        </p:spPr>
      </p:pic>
      <p:sp>
        <p:nvSpPr>
          <p:cNvPr id="5" name="Oval 35"/>
          <p:cNvSpPr>
            <a:spLocks noChangeArrowheads="1"/>
          </p:cNvSpPr>
          <p:nvPr/>
        </p:nvSpPr>
        <p:spPr bwMode="auto">
          <a:xfrm>
            <a:off x="1089660" y="457200"/>
            <a:ext cx="891540" cy="7382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38"/>
          <p:cNvSpPr>
            <a:spLocks noChangeArrowheads="1"/>
          </p:cNvSpPr>
          <p:nvPr/>
        </p:nvSpPr>
        <p:spPr bwMode="auto">
          <a:xfrm rot="2165725">
            <a:off x="1749201" y="1006475"/>
            <a:ext cx="553085" cy="76200"/>
          </a:xfrm>
          <a:prstGeom prst="homePlate">
            <a:avLst>
              <a:gd name="adj" fmla="val 148036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vi-VN">
              <a:latin typeface="Arial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080260" y="533405"/>
            <a:ext cx="921258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grpSp>
        <p:nvGrpSpPr>
          <p:cNvPr id="9" name="Group 446"/>
          <p:cNvGrpSpPr>
            <a:grpSpLocks/>
          </p:cNvGrpSpPr>
          <p:nvPr/>
        </p:nvGrpSpPr>
        <p:grpSpPr bwMode="auto">
          <a:xfrm>
            <a:off x="5714528" y="433389"/>
            <a:ext cx="823437" cy="1014413"/>
            <a:chOff x="3777" y="1800"/>
            <a:chExt cx="399" cy="639"/>
          </a:xfrm>
        </p:grpSpPr>
        <p:sp>
          <p:nvSpPr>
            <p:cNvPr id="10" name="Text Box 4"/>
            <p:cNvSpPr txBox="1">
              <a:spLocks noChangeArrowheads="1"/>
            </p:cNvSpPr>
            <p:nvPr/>
          </p:nvSpPr>
          <p:spPr bwMode="auto">
            <a:xfrm>
              <a:off x="3803" y="1800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  <p:sp>
          <p:nvSpPr>
            <p:cNvPr id="12" name="Line 449"/>
            <p:cNvSpPr>
              <a:spLocks noChangeShapeType="1"/>
            </p:cNvSpPr>
            <p:nvPr/>
          </p:nvSpPr>
          <p:spPr bwMode="auto">
            <a:xfrm flipH="1" flipV="1">
              <a:off x="3777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3" name="Group 474"/>
          <p:cNvGrpSpPr>
            <a:grpSpLocks/>
          </p:cNvGrpSpPr>
          <p:nvPr/>
        </p:nvGrpSpPr>
        <p:grpSpPr bwMode="auto">
          <a:xfrm>
            <a:off x="6637020" y="431801"/>
            <a:ext cx="990600" cy="1001713"/>
            <a:chOff x="3312" y="896"/>
            <a:chExt cx="480" cy="631"/>
          </a:xfrm>
        </p:grpSpPr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>
              <a:off x="3312" y="896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  <p:sp>
          <p:nvSpPr>
            <p:cNvPr id="15" name="Text Box 4"/>
            <p:cNvSpPr txBox="1">
              <a:spLocks noChangeArrowheads="1"/>
            </p:cNvSpPr>
            <p:nvPr/>
          </p:nvSpPr>
          <p:spPr bwMode="auto">
            <a:xfrm>
              <a:off x="3312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</a:p>
          </p:txBody>
        </p:sp>
        <p:sp>
          <p:nvSpPr>
            <p:cNvPr id="16" name="Line 457"/>
            <p:cNvSpPr>
              <a:spLocks noChangeShapeType="1"/>
            </p:cNvSpPr>
            <p:nvPr/>
          </p:nvSpPr>
          <p:spPr bwMode="auto">
            <a:xfrm flipH="1" flipV="1">
              <a:off x="3354" y="1200"/>
              <a:ext cx="28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7" name="Group 458"/>
          <p:cNvGrpSpPr>
            <a:grpSpLocks/>
          </p:cNvGrpSpPr>
          <p:nvPr/>
        </p:nvGrpSpPr>
        <p:grpSpPr bwMode="auto">
          <a:xfrm>
            <a:off x="7569837" y="431801"/>
            <a:ext cx="827563" cy="1001713"/>
            <a:chOff x="3775" y="1808"/>
            <a:chExt cx="401" cy="631"/>
          </a:xfrm>
        </p:grpSpPr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3803" y="1808"/>
              <a:ext cx="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  <p:sp>
          <p:nvSpPr>
            <p:cNvPr id="20" name="Line 461"/>
            <p:cNvSpPr>
              <a:spLocks noChangeShapeType="1"/>
            </p:cNvSpPr>
            <p:nvPr/>
          </p:nvSpPr>
          <p:spPr bwMode="auto">
            <a:xfrm flipH="1" flipV="1">
              <a:off x="3775" y="2112"/>
              <a:ext cx="28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1" name="Group 475"/>
          <p:cNvGrpSpPr>
            <a:grpSpLocks/>
          </p:cNvGrpSpPr>
          <p:nvPr/>
        </p:nvGrpSpPr>
        <p:grpSpPr bwMode="auto">
          <a:xfrm>
            <a:off x="8420100" y="431801"/>
            <a:ext cx="990600" cy="1001713"/>
            <a:chOff x="4080" y="896"/>
            <a:chExt cx="480" cy="631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4080" y="896"/>
              <a:ext cx="41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4080" y="1200"/>
              <a:ext cx="4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24" name="Line 465"/>
            <p:cNvSpPr>
              <a:spLocks noChangeShapeType="1"/>
            </p:cNvSpPr>
            <p:nvPr/>
          </p:nvSpPr>
          <p:spPr bwMode="auto">
            <a:xfrm flipH="1" flipV="1">
              <a:off x="4134" y="1200"/>
              <a:ext cx="268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5" name="Group 476"/>
          <p:cNvGrpSpPr>
            <a:grpSpLocks/>
          </p:cNvGrpSpPr>
          <p:nvPr/>
        </p:nvGrpSpPr>
        <p:grpSpPr bwMode="auto">
          <a:xfrm>
            <a:off x="9311640" y="431801"/>
            <a:ext cx="1188720" cy="1001713"/>
            <a:chOff x="4464" y="896"/>
            <a:chExt cx="576" cy="63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4464" y="896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19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17</a:t>
              </a:r>
            </a:p>
          </p:txBody>
        </p:sp>
        <p:sp>
          <p:nvSpPr>
            <p:cNvPr id="28" name="Line 469"/>
            <p:cNvSpPr>
              <a:spLocks noChangeShapeType="1"/>
            </p:cNvSpPr>
            <p:nvPr/>
          </p:nvSpPr>
          <p:spPr bwMode="auto">
            <a:xfrm flipH="1" flipV="1">
              <a:off x="4589" y="1200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9" name="Group 477"/>
          <p:cNvGrpSpPr>
            <a:grpSpLocks/>
          </p:cNvGrpSpPr>
          <p:nvPr/>
        </p:nvGrpSpPr>
        <p:grpSpPr bwMode="auto">
          <a:xfrm>
            <a:off x="10401300" y="431801"/>
            <a:ext cx="1188720" cy="1001713"/>
            <a:chOff x="4464" y="896"/>
            <a:chExt cx="576" cy="631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4464" y="896"/>
              <a:ext cx="494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4464" y="1200"/>
              <a:ext cx="57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32" name="Line 480"/>
            <p:cNvSpPr>
              <a:spLocks noChangeShapeType="1"/>
            </p:cNvSpPr>
            <p:nvPr/>
          </p:nvSpPr>
          <p:spPr bwMode="auto">
            <a:xfrm flipH="1" flipV="1">
              <a:off x="4593" y="1200"/>
              <a:ext cx="203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Text Box 4"/>
          <p:cNvSpPr txBox="1">
            <a:spLocks noChangeArrowheads="1"/>
          </p:cNvSpPr>
          <p:nvPr/>
        </p:nvSpPr>
        <p:spPr bwMode="auto">
          <a:xfrm>
            <a:off x="2080260" y="1600204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2080260" y="2286005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0841522"/>
              </p:ext>
            </p:extLst>
          </p:nvPr>
        </p:nvGraphicFramePr>
        <p:xfrm>
          <a:off x="495300" y="1828800"/>
          <a:ext cx="10896600" cy="2667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632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164959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18872" marR="11887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02041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marL="118872" marR="11887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2123597" y="2971805"/>
            <a:ext cx="534924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1?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2031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2219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33044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3984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212580" y="609600"/>
            <a:ext cx="297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81481E-6 L -0.4092 0.3713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18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4 0.3733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45 0.373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18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45 0.3733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" y="18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05937 0.3733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" y="18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3.33333E-6 0.3733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39583 0.3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19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486 L -0.37917 0.379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" y="19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7916 0.3729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9" grpId="0"/>
      <p:bldP spid="40" grpId="0"/>
      <p:bldP spid="41" grpId="0"/>
      <p:bldP spid="42" grpId="0"/>
      <p:bldP spid="4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5" name="Picture 3" descr="hua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" y="0"/>
            <a:ext cx="11788140" cy="6858000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476500" y="2590805"/>
            <a:ext cx="3467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vi-VN"/>
          </a:p>
        </p:txBody>
      </p:sp>
      <p:pic>
        <p:nvPicPr>
          <p:cNvPr id="23557" name="Picture 5" descr="POINSE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"/>
            <a:ext cx="326898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POINSE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1980" y="4206880"/>
            <a:ext cx="366522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 descr="l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67100" y="5676900"/>
            <a:ext cx="307086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l2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37020" y="5829300"/>
            <a:ext cx="267462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990600"/>
            <a:ext cx="11051417" cy="38576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Pour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2" name="Track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0" y="0"/>
            <a:ext cx="11887200" cy="6858000"/>
            <a:chOff x="8" y="0"/>
            <a:chExt cx="5760" cy="4320"/>
          </a:xfrm>
        </p:grpSpPr>
        <p:pic>
          <p:nvPicPr>
            <p:cNvPr id="3079" name="Picture 6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7" descr="GRANS0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81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3082" name="Picture 9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3" name="Picture 10" descr="BD21325_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4" name="Picture 11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5" name="Picture 12" descr="BD21325_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3078" name="Picture 22" descr="Firewrk8"/>
          <p:cNvPicPr>
            <a:picLocks noChangeAspect="1" noChangeArrowheads="1"/>
          </p:cNvPicPr>
          <p:nvPr/>
        </p:nvPicPr>
        <p:blipFill>
          <a:blip r:embed="rId5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26" y="5334000"/>
            <a:ext cx="2278723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613410" y="1066800"/>
            <a:ext cx="1318641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25799741"/>
      </p:ext>
    </p:extLst>
  </p:cSld>
  <p:clrMapOvr>
    <a:masterClrMapping/>
  </p:clrMapOvr>
  <p:transition>
    <p:cover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168"/>
            <a:ext cx="11887200" cy="6827837"/>
          </a:xfrm>
          <a:prstGeom prst="rect">
            <a:avLst/>
          </a:prstGeom>
          <a:noFill/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295400" y="1157293"/>
            <a:ext cx="970788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vi-VN" sz="4000" dirty="0" smtClean="0">
                <a:solidFill>
                  <a:srgbClr val="FF7C80"/>
                </a:solidFill>
              </a:rPr>
              <a:t>Khởi động</a:t>
            </a:r>
            <a:endParaRPr lang="en-US" sz="4000" dirty="0">
              <a:solidFill>
                <a:srgbClr val="FF7C80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975012" y="2306638"/>
            <a:ext cx="94168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 của phép chia số tự nhiên cho số tự nhiên khác 0 có thể viết như thế nào?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015848" y="3733800"/>
            <a:ext cx="82617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Mọi số tự nhiên điều có thể viết dưới dạng gì?</a:t>
            </a:r>
          </a:p>
        </p:txBody>
      </p:sp>
      <p:pic>
        <p:nvPicPr>
          <p:cNvPr id="18438" name="Picture 6" descr="hoa 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0049828" y="-288766"/>
            <a:ext cx="1598612" cy="2179320"/>
          </a:xfrm>
          <a:prstGeom prst="rect">
            <a:avLst/>
          </a:prstGeom>
          <a:noFill/>
        </p:spPr>
      </p:pic>
      <p:pic>
        <p:nvPicPr>
          <p:cNvPr id="18439" name="Picture 7" descr="hoa d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9809004" y="5221288"/>
            <a:ext cx="2078196" cy="1676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939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xuống (1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17" y="0"/>
            <a:ext cx="11902518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89662" y="685800"/>
            <a:ext cx="97115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Picture 7" descr="qua cam (1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040" y="2514605"/>
            <a:ext cx="5250180" cy="29051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90"/>
            <a:ext cx="14066520" cy="6840415"/>
          </a:xfrm>
          <a:prstGeom prst="rect">
            <a:avLst/>
          </a:prstGeom>
        </p:spPr>
      </p:pic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0" y="457200"/>
            <a:ext cx="1178814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50000"/>
              </a:lnSpc>
            </a:pP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Ví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dụ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</a:rPr>
              <a:t> 1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2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chia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mỗi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4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bằng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một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số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phần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.    </a:t>
            </a:r>
          </a:p>
        </p:txBody>
      </p:sp>
      <p:grpSp>
        <p:nvGrpSpPr>
          <p:cNvPr id="2" name="Group 65"/>
          <p:cNvGrpSpPr>
            <a:grpSpLocks/>
          </p:cNvGrpSpPr>
          <p:nvPr/>
        </p:nvGrpSpPr>
        <p:grpSpPr bwMode="auto">
          <a:xfrm>
            <a:off x="5074921" y="771530"/>
            <a:ext cx="792480" cy="1044575"/>
            <a:chOff x="2784" y="1008"/>
            <a:chExt cx="384" cy="658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2784" y="1336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15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10" name="Oval 121"/>
          <p:cNvSpPr>
            <a:spLocks noChangeArrowheads="1"/>
          </p:cNvSpPr>
          <p:nvPr/>
        </p:nvSpPr>
        <p:spPr bwMode="auto">
          <a:xfrm>
            <a:off x="3665221" y="2169700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389597" y="2169704"/>
            <a:ext cx="0" cy="114300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0" idx="2"/>
            <a:endCxn id="10" idx="6"/>
          </p:cNvCxnSpPr>
          <p:nvPr/>
        </p:nvCxnSpPr>
        <p:spPr>
          <a:xfrm>
            <a:off x="3665221" y="2741200"/>
            <a:ext cx="14859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21"/>
          <p:cNvSpPr>
            <a:spLocks noChangeArrowheads="1"/>
          </p:cNvSpPr>
          <p:nvPr/>
        </p:nvSpPr>
        <p:spPr bwMode="auto">
          <a:xfrm>
            <a:off x="5612936" y="214447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6369127" y="2146667"/>
            <a:ext cx="1" cy="115416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638800" y="2728444"/>
            <a:ext cx="1485900" cy="40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8"/>
          <p:cNvGrpSpPr/>
          <p:nvPr/>
        </p:nvGrpSpPr>
        <p:grpSpPr>
          <a:xfrm>
            <a:off x="5613044" y="2150883"/>
            <a:ext cx="1496643" cy="1139758"/>
            <a:chOff x="7162800" y="3429000"/>
            <a:chExt cx="1151264" cy="1139758"/>
          </a:xfrm>
        </p:grpSpPr>
        <p:sp>
          <p:nvSpPr>
            <p:cNvPr id="21" name="Pie 20"/>
            <p:cNvSpPr/>
            <p:nvPr/>
          </p:nvSpPr>
          <p:spPr>
            <a:xfrm rot="16200000">
              <a:off x="7168553" y="3423247"/>
              <a:ext cx="1139758" cy="1151264"/>
            </a:xfrm>
            <a:prstGeom prst="pie">
              <a:avLst>
                <a:gd name="adj1" fmla="val 70618"/>
                <a:gd name="adj2" fmla="val 16200000"/>
              </a:avLst>
            </a:prstGeom>
            <a:solidFill>
              <a:schemeClr val="bg1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800">
                <a:solidFill>
                  <a:schemeClr val="tx1"/>
                </a:solidFill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476804" y="4298568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766462" y="3992090"/>
              <a:ext cx="533400" cy="1588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0" name="Rectangle 88"/>
          <p:cNvSpPr>
            <a:spLocks noChangeArrowheads="1"/>
          </p:cNvSpPr>
          <p:nvPr/>
        </p:nvSpPr>
        <p:spPr bwMode="auto">
          <a:xfrm>
            <a:off x="3863341" y="3535362"/>
            <a:ext cx="118872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 useBgFill="1">
        <p:nvSpPr>
          <p:cNvPr id="31" name="Rectangle 88"/>
          <p:cNvSpPr>
            <a:spLocks noChangeArrowheads="1"/>
          </p:cNvSpPr>
          <p:nvPr/>
        </p:nvSpPr>
        <p:spPr bwMode="auto">
          <a:xfrm>
            <a:off x="6438901" y="3535362"/>
            <a:ext cx="89154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5844541" y="3306766"/>
            <a:ext cx="792480" cy="904875"/>
            <a:chOff x="2784" y="1008"/>
            <a:chExt cx="384" cy="570"/>
          </a:xfrm>
        </p:grpSpPr>
        <p:sp>
          <p:nvSpPr>
            <p:cNvPr id="33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1</a:t>
              </a:r>
            </a:p>
          </p:txBody>
        </p: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84" y="124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5" name="Line 96"/>
            <p:cNvSpPr>
              <a:spLocks noChangeShapeType="1"/>
            </p:cNvSpPr>
            <p:nvPr/>
          </p:nvSpPr>
          <p:spPr bwMode="auto">
            <a:xfrm flipH="1" flipV="1">
              <a:off x="2822" y="1309"/>
              <a:ext cx="17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49" name="Text Box 4"/>
          <p:cNvSpPr txBox="1">
            <a:spLocks noChangeArrowheads="1"/>
          </p:cNvSpPr>
          <p:nvPr/>
        </p:nvSpPr>
        <p:spPr bwMode="auto">
          <a:xfrm>
            <a:off x="1188719" y="5287962"/>
            <a:ext cx="51671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 Box 4"/>
          <p:cNvSpPr txBox="1">
            <a:spLocks noChangeArrowheads="1"/>
          </p:cNvSpPr>
          <p:nvPr/>
        </p:nvSpPr>
        <p:spPr bwMode="auto">
          <a:xfrm>
            <a:off x="4876801" y="5303202"/>
            <a:ext cx="51511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hay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cam. 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77"/>
          <p:cNvGrpSpPr>
            <a:grpSpLocks/>
          </p:cNvGrpSpPr>
          <p:nvPr/>
        </p:nvGrpSpPr>
        <p:grpSpPr bwMode="auto">
          <a:xfrm>
            <a:off x="5486400" y="5114930"/>
            <a:ext cx="792480" cy="981075"/>
            <a:chOff x="2784" y="1008"/>
            <a:chExt cx="384" cy="618"/>
          </a:xfrm>
        </p:grpSpPr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53" name="Text Box 4"/>
            <p:cNvSpPr txBox="1">
              <a:spLocks noChangeArrowheads="1"/>
            </p:cNvSpPr>
            <p:nvPr/>
          </p:nvSpPr>
          <p:spPr bwMode="auto">
            <a:xfrm>
              <a:off x="2784" y="1296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54" name="Line 80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3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55" name="AutoShape 146"/>
          <p:cNvSpPr>
            <a:spLocks/>
          </p:cNvSpPr>
          <p:nvPr/>
        </p:nvSpPr>
        <p:spPr bwMode="auto">
          <a:xfrm rot="5400000" flipV="1">
            <a:off x="5394961" y="2560002"/>
            <a:ext cx="304800" cy="316992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800"/>
          </a:p>
        </p:txBody>
      </p:sp>
      <p:sp useBgFill="1">
        <p:nvSpPr>
          <p:cNvPr id="56" name="Rectangle 88"/>
          <p:cNvSpPr>
            <a:spLocks noChangeArrowheads="1"/>
          </p:cNvSpPr>
          <p:nvPr/>
        </p:nvSpPr>
        <p:spPr bwMode="auto">
          <a:xfrm>
            <a:off x="6042661" y="4373567"/>
            <a:ext cx="990600" cy="411163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</a:rPr>
              <a:t>quả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pSp>
        <p:nvGrpSpPr>
          <p:cNvPr id="16" name="Group 148"/>
          <p:cNvGrpSpPr>
            <a:grpSpLocks/>
          </p:cNvGrpSpPr>
          <p:nvPr/>
        </p:nvGrpSpPr>
        <p:grpSpPr bwMode="auto">
          <a:xfrm>
            <a:off x="5250181" y="4221162"/>
            <a:ext cx="792480" cy="1036638"/>
            <a:chOff x="2784" y="1008"/>
            <a:chExt cx="384" cy="653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2784" y="1331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60" name="Line 151"/>
            <p:cNvSpPr>
              <a:spLocks noChangeShapeType="1"/>
            </p:cNvSpPr>
            <p:nvPr/>
          </p:nvSpPr>
          <p:spPr bwMode="auto">
            <a:xfrm flipH="1" flipV="1">
              <a:off x="2840" y="1341"/>
              <a:ext cx="176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30" grpId="0" animBg="1"/>
      <p:bldP spid="31" grpId="0" animBg="1"/>
      <p:bldP spid="49" grpId="0"/>
      <p:bldP spid="50" grpId="0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9" name="Rectangle 6"/>
          <p:cNvSpPr>
            <a:spLocks noChangeArrowheads="1"/>
          </p:cNvSpPr>
          <p:nvPr/>
        </p:nvSpPr>
        <p:spPr bwMode="auto">
          <a:xfrm>
            <a:off x="198120" y="2438400"/>
            <a:ext cx="465582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3200" b="1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4000" b="1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*</a:t>
            </a:r>
            <a:r>
              <a:rPr lang="en-US" altLang="zh-CN" sz="2800" b="1">
                <a:solidFill>
                  <a:srgbClr val="339966"/>
                </a:solidFill>
                <a:latin typeface="Times New Roman" pitchFamily="18" charset="0"/>
                <a:ea typeface="SimSun" pitchFamily="2" charset="-122"/>
              </a:rPr>
              <a:t>THẢO LUẬN</a:t>
            </a:r>
            <a:r>
              <a:rPr lang="en-US" altLang="zh-CN" sz="320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:</a:t>
            </a:r>
            <a:endParaRPr lang="en-US" altLang="zh-CN" sz="3200">
              <a:solidFill>
                <a:srgbClr val="CC66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sp>
        <p:nvSpPr>
          <p:cNvPr id="5180" name="Oval 20"/>
          <p:cNvSpPr>
            <a:spLocks noChangeArrowheads="1"/>
          </p:cNvSpPr>
          <p:nvPr/>
        </p:nvSpPr>
        <p:spPr bwMode="auto">
          <a:xfrm>
            <a:off x="970788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1" name="Oval 20"/>
          <p:cNvSpPr>
            <a:spLocks noChangeArrowheads="1"/>
          </p:cNvSpPr>
          <p:nvPr/>
        </p:nvSpPr>
        <p:spPr bwMode="auto">
          <a:xfrm>
            <a:off x="737616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2" name="Oval 20"/>
          <p:cNvSpPr>
            <a:spLocks noChangeArrowheads="1"/>
          </p:cNvSpPr>
          <p:nvPr/>
        </p:nvSpPr>
        <p:spPr bwMode="auto">
          <a:xfrm>
            <a:off x="533400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3" name="Oval 20"/>
          <p:cNvSpPr>
            <a:spLocks noChangeArrowheads="1"/>
          </p:cNvSpPr>
          <p:nvPr/>
        </p:nvSpPr>
        <p:spPr bwMode="auto">
          <a:xfrm>
            <a:off x="3124200" y="1219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184" name="Oval 20"/>
          <p:cNvSpPr>
            <a:spLocks noChangeArrowheads="1"/>
          </p:cNvSpPr>
          <p:nvPr/>
        </p:nvSpPr>
        <p:spPr bwMode="auto">
          <a:xfrm>
            <a:off x="914401" y="11430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47" name="Oval 20"/>
          <p:cNvSpPr>
            <a:spLocks noChangeArrowheads="1"/>
          </p:cNvSpPr>
          <p:nvPr/>
        </p:nvSpPr>
        <p:spPr bwMode="auto">
          <a:xfrm>
            <a:off x="9906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48" name="Straight Connector 5247"/>
          <p:cNvSpPr>
            <a:spLocks noChangeShapeType="1"/>
          </p:cNvSpPr>
          <p:nvPr/>
        </p:nvSpPr>
        <p:spPr bwMode="auto">
          <a:xfrm flipV="1">
            <a:off x="9906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9" name="Straight Connector 5248"/>
          <p:cNvSpPr>
            <a:spLocks noChangeShapeType="1"/>
          </p:cNvSpPr>
          <p:nvPr/>
        </p:nvSpPr>
        <p:spPr bwMode="auto">
          <a:xfrm flipV="1">
            <a:off x="16840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1" name="Oval 20"/>
          <p:cNvSpPr>
            <a:spLocks noChangeArrowheads="1"/>
          </p:cNvSpPr>
          <p:nvPr/>
        </p:nvSpPr>
        <p:spPr bwMode="auto">
          <a:xfrm>
            <a:off x="316992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2" name="Oval 20"/>
          <p:cNvSpPr>
            <a:spLocks noChangeArrowheads="1"/>
          </p:cNvSpPr>
          <p:nvPr/>
        </p:nvSpPr>
        <p:spPr bwMode="auto">
          <a:xfrm>
            <a:off x="54483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3" name="Oval 20"/>
          <p:cNvSpPr>
            <a:spLocks noChangeArrowheads="1"/>
          </p:cNvSpPr>
          <p:nvPr/>
        </p:nvSpPr>
        <p:spPr bwMode="auto">
          <a:xfrm>
            <a:off x="7429500" y="31242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4" name="Oval 20"/>
          <p:cNvSpPr>
            <a:spLocks noChangeArrowheads="1"/>
          </p:cNvSpPr>
          <p:nvPr/>
        </p:nvSpPr>
        <p:spPr bwMode="auto">
          <a:xfrm>
            <a:off x="9806940" y="3048000"/>
            <a:ext cx="1386840" cy="1219200"/>
          </a:xfrm>
          <a:prstGeom prst="ellipse">
            <a:avLst/>
          </a:prstGeom>
          <a:solidFill>
            <a:srgbClr val="FFC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sp>
        <p:nvSpPr>
          <p:cNvPr id="5255" name="Straight Connector 5254"/>
          <p:cNvSpPr>
            <a:spLocks noChangeShapeType="1"/>
          </p:cNvSpPr>
          <p:nvPr/>
        </p:nvSpPr>
        <p:spPr bwMode="auto">
          <a:xfrm flipV="1">
            <a:off x="54483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6" name="Straight Connector 5255"/>
          <p:cNvSpPr>
            <a:spLocks noChangeShapeType="1"/>
          </p:cNvSpPr>
          <p:nvPr/>
        </p:nvSpPr>
        <p:spPr bwMode="auto">
          <a:xfrm flipV="1">
            <a:off x="316992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7" name="Straight Connector 5256"/>
          <p:cNvSpPr>
            <a:spLocks noChangeShapeType="1"/>
          </p:cNvSpPr>
          <p:nvPr/>
        </p:nvSpPr>
        <p:spPr bwMode="auto">
          <a:xfrm flipV="1">
            <a:off x="9806940" y="36576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8" name="Straight Connector 5257"/>
          <p:cNvSpPr>
            <a:spLocks noChangeShapeType="1"/>
          </p:cNvSpPr>
          <p:nvPr/>
        </p:nvSpPr>
        <p:spPr bwMode="auto">
          <a:xfrm flipV="1">
            <a:off x="7429500" y="3733800"/>
            <a:ext cx="138684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9" name="Straight Connector 5258"/>
          <p:cNvSpPr>
            <a:spLocks noChangeShapeType="1"/>
          </p:cNvSpPr>
          <p:nvPr/>
        </p:nvSpPr>
        <p:spPr bwMode="auto">
          <a:xfrm flipV="1">
            <a:off x="386334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0" name="Straight Connector 5259"/>
          <p:cNvSpPr>
            <a:spLocks noChangeShapeType="1"/>
          </p:cNvSpPr>
          <p:nvPr/>
        </p:nvSpPr>
        <p:spPr bwMode="auto">
          <a:xfrm flipV="1">
            <a:off x="61417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1" name="Straight Connector 5260"/>
          <p:cNvSpPr>
            <a:spLocks noChangeShapeType="1"/>
          </p:cNvSpPr>
          <p:nvPr/>
        </p:nvSpPr>
        <p:spPr bwMode="auto">
          <a:xfrm flipV="1">
            <a:off x="8122920" y="31242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2" name="Straight Connector 5261"/>
          <p:cNvSpPr>
            <a:spLocks noChangeShapeType="1"/>
          </p:cNvSpPr>
          <p:nvPr/>
        </p:nvSpPr>
        <p:spPr bwMode="auto">
          <a:xfrm flipV="1">
            <a:off x="10500360" y="304800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85800" y="-499"/>
            <a:ext cx="9806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Ví dụ 2: Chia đều 5 quả cam cho 4 người. Tìm phần cam của mỗi người.</a:t>
            </a:r>
            <a:endParaRPr lang="vi-VN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14401" y="4850751"/>
            <a:ext cx="752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 người được 5 phần hay         quả cam</a:t>
            </a: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8" name="Group 148"/>
          <p:cNvGrpSpPr>
            <a:grpSpLocks/>
          </p:cNvGrpSpPr>
          <p:nvPr/>
        </p:nvGrpSpPr>
        <p:grpSpPr bwMode="auto">
          <a:xfrm>
            <a:off x="5890260" y="4724404"/>
            <a:ext cx="792480" cy="990601"/>
            <a:chOff x="2784" y="1008"/>
            <a:chExt cx="384" cy="624"/>
          </a:xfrm>
        </p:grpSpPr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267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1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21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</a:endParaRPr>
            </a:p>
          </p:txBody>
        </p:sp>
      </p:grp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805941" y="5511728"/>
            <a:ext cx="5250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  5 : 4 =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(quả cam)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148"/>
          <p:cNvGrpSpPr>
            <a:grpSpLocks/>
          </p:cNvGrpSpPr>
          <p:nvPr/>
        </p:nvGrpSpPr>
        <p:grpSpPr bwMode="auto">
          <a:xfrm>
            <a:off x="3962400" y="5296437"/>
            <a:ext cx="792480" cy="1000126"/>
            <a:chOff x="2762" y="1008"/>
            <a:chExt cx="384" cy="630"/>
          </a:xfrm>
        </p:grpSpPr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2762" y="1008"/>
              <a:ext cx="32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5" name="Text Box 4"/>
            <p:cNvSpPr txBox="1">
              <a:spLocks noChangeArrowheads="1"/>
            </p:cNvSpPr>
            <p:nvPr/>
          </p:nvSpPr>
          <p:spPr bwMode="auto">
            <a:xfrm>
              <a:off x="2762" y="1273"/>
              <a:ext cx="38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32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6" name="Line 151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154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3200">
                <a:solidFill>
                  <a:srgbClr val="C00000"/>
                </a:solidFill>
              </a:endParaRPr>
            </a:p>
          </p:txBody>
        </p:sp>
      </p:grpSp>
      <p:sp>
        <p:nvSpPr>
          <p:cNvPr id="69" name="Arc 62"/>
          <p:cNvSpPr>
            <a:spLocks/>
          </p:cNvSpPr>
          <p:nvPr/>
        </p:nvSpPr>
        <p:spPr bwMode="auto">
          <a:xfrm flipH="1">
            <a:off x="99060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4" name="Arc 62"/>
          <p:cNvSpPr>
            <a:spLocks/>
          </p:cNvSpPr>
          <p:nvPr/>
        </p:nvSpPr>
        <p:spPr bwMode="auto">
          <a:xfrm flipH="1">
            <a:off x="316992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5" name="Arc 62"/>
          <p:cNvSpPr>
            <a:spLocks/>
          </p:cNvSpPr>
          <p:nvPr/>
        </p:nvSpPr>
        <p:spPr bwMode="auto">
          <a:xfrm flipH="1">
            <a:off x="5448300" y="3123667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6" name="Arc 62"/>
          <p:cNvSpPr>
            <a:spLocks/>
          </p:cNvSpPr>
          <p:nvPr/>
        </p:nvSpPr>
        <p:spPr bwMode="auto">
          <a:xfrm flipH="1">
            <a:off x="7429500" y="3124204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  <p:sp>
        <p:nvSpPr>
          <p:cNvPr id="77" name="Arc 62"/>
          <p:cNvSpPr>
            <a:spLocks/>
          </p:cNvSpPr>
          <p:nvPr/>
        </p:nvSpPr>
        <p:spPr bwMode="auto">
          <a:xfrm flipH="1">
            <a:off x="9806940" y="3048005"/>
            <a:ext cx="693420" cy="609599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rgbClr val="CC66FF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vi-VN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2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5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5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5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5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9" grpId="0" animBg="1"/>
      <p:bldP spid="5180" grpId="0" animBg="1"/>
      <p:bldP spid="5181" grpId="0" animBg="1"/>
      <p:bldP spid="5182" grpId="0" animBg="1"/>
      <p:bldP spid="5183" grpId="0" animBg="1"/>
      <p:bldP spid="5184" grpId="0" animBg="1"/>
      <p:bldP spid="5247" grpId="0" animBg="1"/>
      <p:bldP spid="5248" grpId="0" animBg="1"/>
      <p:bldP spid="5249" grpId="0" animBg="1"/>
      <p:bldP spid="5251" grpId="0" animBg="1"/>
      <p:bldP spid="5252" grpId="0" animBg="1"/>
      <p:bldP spid="5253" grpId="0" animBg="1"/>
      <p:bldP spid="5254" grpId="0" animBg="1"/>
      <p:bldP spid="5255" grpId="0" animBg="1"/>
      <p:bldP spid="5256" grpId="0" animBg="1"/>
      <p:bldP spid="5257" grpId="0" animBg="1"/>
      <p:bldP spid="5258" grpId="0" animBg="1"/>
      <p:bldP spid="5259" grpId="0" animBg="1"/>
      <p:bldP spid="5260" grpId="0" animBg="1"/>
      <p:bldP spid="5261" grpId="0" animBg="1"/>
      <p:bldP spid="5262" grpId="0" animBg="1"/>
      <p:bldP spid="26" grpId="0"/>
      <p:bldP spid="27" grpId="0"/>
      <p:bldP spid="32" grpId="0"/>
      <p:bldP spid="69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ages (2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87200" cy="68580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2179321" y="2911717"/>
            <a:ext cx="1485900" cy="1143000"/>
            <a:chOff x="1676401" y="2368138"/>
            <a:chExt cx="1143000" cy="1143000"/>
          </a:xfrm>
        </p:grpSpPr>
        <p:sp>
          <p:nvSpPr>
            <p:cNvPr id="4" name="Oval 121"/>
            <p:cNvSpPr>
              <a:spLocks noChangeArrowheads="1"/>
            </p:cNvSpPr>
            <p:nvPr/>
          </p:nvSpPr>
          <p:spPr bwMode="auto">
            <a:xfrm>
              <a:off x="1676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cxnSp>
          <p:nvCxnSpPr>
            <p:cNvPr id="5" name="Straight Connector 4"/>
            <p:cNvCxnSpPr>
              <a:stCxn id="4" idx="0"/>
            </p:cNvCxnSpPr>
            <p:nvPr/>
          </p:nvCxnSpPr>
          <p:spPr>
            <a:xfrm flipH="1">
              <a:off x="2247819" y="2368138"/>
              <a:ext cx="82" cy="11430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2"/>
              <a:endCxn id="4" idx="6"/>
            </p:cNvCxnSpPr>
            <p:nvPr/>
          </p:nvCxnSpPr>
          <p:spPr>
            <a:xfrm>
              <a:off x="1676401" y="2939638"/>
              <a:ext cx="1143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142061" y="2905779"/>
            <a:ext cx="1504363" cy="1148938"/>
            <a:chOff x="3186199" y="2362200"/>
            <a:chExt cx="1157202" cy="1148938"/>
          </a:xfrm>
        </p:grpSpPr>
        <p:sp>
          <p:nvSpPr>
            <p:cNvPr id="7" name="Oval 121"/>
            <p:cNvSpPr>
              <a:spLocks noChangeArrowheads="1"/>
            </p:cNvSpPr>
            <p:nvPr/>
          </p:nvSpPr>
          <p:spPr bwMode="auto">
            <a:xfrm>
              <a:off x="3200401" y="2368138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186199" y="2362200"/>
              <a:ext cx="1151264" cy="1139758"/>
              <a:chOff x="7162800" y="3429000"/>
              <a:chExt cx="1151264" cy="1139758"/>
            </a:xfrm>
          </p:grpSpPr>
          <p:sp>
            <p:nvSpPr>
              <p:cNvPr id="9" name="Pie 8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AutoShape 146"/>
          <p:cNvSpPr>
            <a:spLocks/>
          </p:cNvSpPr>
          <p:nvPr/>
        </p:nvSpPr>
        <p:spPr bwMode="auto">
          <a:xfrm rot="5400000" flipV="1">
            <a:off x="3710940" y="2545957"/>
            <a:ext cx="304800" cy="3169920"/>
          </a:xfrm>
          <a:prstGeom prst="rightBrace">
            <a:avLst>
              <a:gd name="adj1" fmla="val 66667"/>
              <a:gd name="adj2" fmla="val 49995"/>
            </a:avLst>
          </a:prstGeom>
          <a:noFill/>
          <a:ln w="190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sz="2800"/>
          </a:p>
        </p:txBody>
      </p:sp>
      <p:sp useBgFill="1">
        <p:nvSpPr>
          <p:cNvPr id="15" name="Rectangle 88"/>
          <p:cNvSpPr>
            <a:spLocks noChangeArrowheads="1"/>
          </p:cNvSpPr>
          <p:nvPr/>
        </p:nvSpPr>
        <p:spPr bwMode="auto">
          <a:xfrm>
            <a:off x="1188720" y="1828800"/>
            <a:ext cx="911352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2606125" y="1693862"/>
            <a:ext cx="922888" cy="973138"/>
            <a:chOff x="2784" y="1008"/>
            <a:chExt cx="384" cy="613"/>
          </a:xfrm>
        </p:grpSpPr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2784" y="1291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19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0" name="Oval 121"/>
          <p:cNvSpPr>
            <a:spLocks noChangeArrowheads="1"/>
          </p:cNvSpPr>
          <p:nvPr/>
        </p:nvSpPr>
        <p:spPr bwMode="auto">
          <a:xfrm>
            <a:off x="7627620" y="282957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grpSp>
        <p:nvGrpSpPr>
          <p:cNvPr id="21" name="Group 50"/>
          <p:cNvGrpSpPr>
            <a:grpSpLocks/>
          </p:cNvGrpSpPr>
          <p:nvPr/>
        </p:nvGrpSpPr>
        <p:grpSpPr bwMode="auto">
          <a:xfrm>
            <a:off x="2667409" y="4201178"/>
            <a:ext cx="930098" cy="1016000"/>
            <a:chOff x="2781" y="1008"/>
            <a:chExt cx="387" cy="640"/>
          </a:xfrm>
        </p:grpSpPr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784" y="131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24" name="Line 53"/>
            <p:cNvSpPr>
              <a:spLocks noChangeShapeType="1"/>
            </p:cNvSpPr>
            <p:nvPr/>
          </p:nvSpPr>
          <p:spPr bwMode="auto">
            <a:xfrm flipH="1" flipV="1">
              <a:off x="2781" y="1341"/>
              <a:ext cx="212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276600" y="4439959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28560" y="4429779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88280" y="4439959"/>
            <a:ext cx="217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8" name="Rectangle 88"/>
          <p:cNvSpPr>
            <a:spLocks noChangeArrowheads="1"/>
          </p:cNvSpPr>
          <p:nvPr/>
        </p:nvSpPr>
        <p:spPr bwMode="auto">
          <a:xfrm>
            <a:off x="5151120" y="5344179"/>
            <a:ext cx="257556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dirty="0">
                <a:solidFill>
                  <a:srgbClr val="0000CC"/>
                </a:solidFill>
                <a:latin typeface=".VnArial" pitchFamily="34" charset="0"/>
              </a:rPr>
              <a:t>          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 </a:t>
            </a:r>
          </a:p>
        </p:txBody>
      </p:sp>
      <p:grpSp>
        <p:nvGrpSpPr>
          <p:cNvPr id="29" name="Group 50"/>
          <p:cNvGrpSpPr>
            <a:grpSpLocks/>
          </p:cNvGrpSpPr>
          <p:nvPr/>
        </p:nvGrpSpPr>
        <p:grpSpPr bwMode="auto">
          <a:xfrm>
            <a:off x="6042662" y="5191782"/>
            <a:ext cx="922888" cy="968375"/>
            <a:chOff x="2784" y="1008"/>
            <a:chExt cx="384" cy="610"/>
          </a:xfrm>
        </p:grpSpPr>
        <p:sp>
          <p:nvSpPr>
            <p:cNvPr id="3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31" name="Text Box 4"/>
            <p:cNvSpPr txBox="1">
              <a:spLocks noChangeArrowheads="1"/>
            </p:cNvSpPr>
            <p:nvPr/>
          </p:nvSpPr>
          <p:spPr bwMode="auto">
            <a:xfrm>
              <a:off x="2784" y="1288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32" name="Line 53"/>
            <p:cNvSpPr>
              <a:spLocks noChangeShapeType="1"/>
            </p:cNvSpPr>
            <p:nvPr/>
          </p:nvSpPr>
          <p:spPr bwMode="auto">
            <a:xfrm flipV="1">
              <a:off x="2806" y="1341"/>
              <a:ext cx="16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891540" y="6258580"/>
            <a:ext cx="10698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05600" y="5420379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&gt;</a:t>
            </a:r>
            <a:endParaRPr lang="vi-VN" sz="28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05600" y="5420379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…</a:t>
            </a:r>
            <a:endParaRPr lang="vi-VN" sz="2800" b="1" dirty="0">
              <a:solidFill>
                <a:srgbClr val="FF0000"/>
              </a:solidFill>
            </a:endParaRPr>
          </a:p>
        </p:txBody>
      </p:sp>
      <p:grpSp>
        <p:nvGrpSpPr>
          <p:cNvPr id="39" name="Group 50"/>
          <p:cNvGrpSpPr>
            <a:grpSpLocks/>
          </p:cNvGrpSpPr>
          <p:nvPr/>
        </p:nvGrpSpPr>
        <p:grpSpPr bwMode="auto">
          <a:xfrm>
            <a:off x="6011314" y="5191782"/>
            <a:ext cx="922886" cy="993775"/>
            <a:chOff x="2774" y="1008"/>
            <a:chExt cx="384" cy="626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41" name="Text Box 4"/>
            <p:cNvSpPr txBox="1">
              <a:spLocks noChangeArrowheads="1"/>
            </p:cNvSpPr>
            <p:nvPr/>
          </p:nvSpPr>
          <p:spPr bwMode="auto">
            <a:xfrm>
              <a:off x="2774" y="1304"/>
              <a:ext cx="3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42" name="Line 53"/>
            <p:cNvSpPr>
              <a:spLocks noChangeShapeType="1"/>
            </p:cNvSpPr>
            <p:nvPr/>
          </p:nvSpPr>
          <p:spPr bwMode="auto">
            <a:xfrm flipH="1" flipV="1">
              <a:off x="2810" y="1341"/>
              <a:ext cx="154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5142" y="599182"/>
            <a:ext cx="107000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 quả của phép chia số tự nhiên cho số tự nhiên (khác 0) có thể viết là một phân 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chẳng hạn: 5 : 4 = </a:t>
            </a:r>
          </a:p>
        </p:txBody>
      </p:sp>
      <p:grpSp>
        <p:nvGrpSpPr>
          <p:cNvPr id="43" name="Group 50"/>
          <p:cNvGrpSpPr>
            <a:grpSpLocks/>
          </p:cNvGrpSpPr>
          <p:nvPr/>
        </p:nvGrpSpPr>
        <p:grpSpPr bwMode="auto">
          <a:xfrm>
            <a:off x="7459114" y="887412"/>
            <a:ext cx="922888" cy="1017588"/>
            <a:chOff x="2784" y="1008"/>
            <a:chExt cx="384" cy="641"/>
          </a:xfrm>
        </p:grpSpPr>
        <p:sp>
          <p:nvSpPr>
            <p:cNvPr id="44" name="Text Box 4"/>
            <p:cNvSpPr txBox="1">
              <a:spLocks noChangeArrowheads="1"/>
            </p:cNvSpPr>
            <p:nvPr/>
          </p:nvSpPr>
          <p:spPr bwMode="auto">
            <a:xfrm>
              <a:off x="2784" y="1008"/>
              <a:ext cx="32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600" b="1" dirty="0">
                  <a:latin typeface="Times New Roman" pitchFamily="18" charset="0"/>
                  <a:cs typeface="Times New Roman" pitchFamily="18" charset="0"/>
                </a:rPr>
                <a:t> 5</a:t>
              </a:r>
            </a:p>
          </p:txBody>
        </p: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2784" y="1339"/>
              <a:ext cx="3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600" b="1" dirty="0">
                  <a:latin typeface="Times New Roman" pitchFamily="18" charset="0"/>
                  <a:cs typeface="Times New Roman" pitchFamily="18" charset="0"/>
                </a:rPr>
                <a:t> 4</a:t>
              </a:r>
            </a:p>
          </p:txBody>
        </p:sp>
        <p:sp>
          <p:nvSpPr>
            <p:cNvPr id="46" name="Line 53"/>
            <p:cNvSpPr>
              <a:spLocks noChangeShapeType="1"/>
            </p:cNvSpPr>
            <p:nvPr/>
          </p:nvSpPr>
          <p:spPr bwMode="auto">
            <a:xfrm flipH="1" flipV="1">
              <a:off x="2822" y="1341"/>
              <a:ext cx="200" cy="0"/>
            </a:xfrm>
            <a:prstGeom prst="line">
              <a:avLst/>
            </a:prstGeom>
            <a:noFill/>
            <a:ln w="31750">
              <a:solidFill>
                <a:srgbClr val="0000CC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26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25144" y="152400"/>
            <a:ext cx="2242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Nhận xét: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0" grpId="0" animBg="1"/>
      <p:bldP spid="25" grpId="0"/>
      <p:bldP spid="26" grpId="0"/>
      <p:bldP spid="27" grpId="0"/>
      <p:bldP spid="28" grpId="0" animBg="1"/>
      <p:bldP spid="33" grpId="0"/>
      <p:bldP spid="37" grpId="0"/>
      <p:bldP spid="38" grpId="0"/>
      <p:bldP spid="38" grpId="1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ải xuống (10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7"/>
            <a:ext cx="11887200" cy="6849173"/>
          </a:xfrm>
          <a:prstGeom prst="rect">
            <a:avLst/>
          </a:prstGeom>
        </p:spPr>
      </p:pic>
      <p:sp useBgFill="1">
        <p:nvSpPr>
          <p:cNvPr id="5" name="Rectangle 88"/>
          <p:cNvSpPr>
            <a:spLocks noChangeArrowheads="1"/>
          </p:cNvSpPr>
          <p:nvPr/>
        </p:nvSpPr>
        <p:spPr bwMode="auto">
          <a:xfrm>
            <a:off x="1188720" y="457200"/>
            <a:ext cx="643890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594361" y="1295400"/>
            <a:ext cx="1485900" cy="1176336"/>
            <a:chOff x="457201" y="1295400"/>
            <a:chExt cx="1143000" cy="1176336"/>
          </a:xfrm>
        </p:grpSpPr>
        <p:sp>
          <p:nvSpPr>
            <p:cNvPr id="10" name="Oval 121"/>
            <p:cNvSpPr>
              <a:spLocks noChangeArrowheads="1"/>
            </p:cNvSpPr>
            <p:nvPr/>
          </p:nvSpPr>
          <p:spPr bwMode="auto">
            <a:xfrm>
              <a:off x="457201" y="1295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cxnSp>
          <p:nvCxnSpPr>
            <p:cNvPr id="11" name="Straight Connector 10"/>
            <p:cNvCxnSpPr>
              <a:stCxn id="10" idx="0"/>
            </p:cNvCxnSpPr>
            <p:nvPr/>
          </p:nvCxnSpPr>
          <p:spPr>
            <a:xfrm flipH="1">
              <a:off x="1028700" y="1295400"/>
              <a:ext cx="1" cy="117633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0" idx="2"/>
              <a:endCxn id="10" idx="6"/>
            </p:cNvCxnSpPr>
            <p:nvPr/>
          </p:nvCxnSpPr>
          <p:spPr>
            <a:xfrm>
              <a:off x="457201" y="1866900"/>
              <a:ext cx="114300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Oval 121"/>
          <p:cNvSpPr>
            <a:spLocks noChangeArrowheads="1"/>
          </p:cNvSpPr>
          <p:nvPr/>
        </p:nvSpPr>
        <p:spPr bwMode="auto">
          <a:xfrm>
            <a:off x="4358640" y="1295399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9660" y="2510136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61460" y="2514601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30440" y="1676401"/>
            <a:ext cx="26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72740" y="2514601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27" name="Rectangle 88"/>
          <p:cNvSpPr>
            <a:spLocks noChangeArrowheads="1"/>
          </p:cNvSpPr>
          <p:nvPr/>
        </p:nvSpPr>
        <p:spPr bwMode="auto">
          <a:xfrm>
            <a:off x="1089660" y="3521076"/>
            <a:ext cx="6339840" cy="685800"/>
          </a:xfrm>
          <a:prstGeom prst="rect">
            <a:avLst/>
          </a:prstGeom>
          <a:ln w="9525" algn="ctr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       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</a:rPr>
              <a:t> cam.  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693422" y="4337462"/>
            <a:ext cx="1504363" cy="1148938"/>
            <a:chOff x="533400" y="4337462"/>
            <a:chExt cx="1157202" cy="1148938"/>
          </a:xfrm>
        </p:grpSpPr>
        <p:sp>
          <p:nvSpPr>
            <p:cNvPr id="33" name="Oval 121"/>
            <p:cNvSpPr>
              <a:spLocks noChangeArrowheads="1"/>
            </p:cNvSpPr>
            <p:nvPr/>
          </p:nvSpPr>
          <p:spPr bwMode="auto">
            <a:xfrm>
              <a:off x="547602" y="4343400"/>
              <a:ext cx="1143000" cy="1143000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rgbClr val="8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  <a:bevelB/>
            </a:sp3d>
          </p:spPr>
          <p:txBody>
            <a:bodyPr wrap="none" anchor="ctr"/>
            <a:lstStyle/>
            <a:p>
              <a:endParaRPr lang="vi-VN" sz="2800" dirty="0">
                <a:solidFill>
                  <a:srgbClr val="FFC000"/>
                </a:solidFill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33400" y="4337462"/>
              <a:ext cx="1151264" cy="1139758"/>
              <a:chOff x="7162800" y="3429000"/>
              <a:chExt cx="1151264" cy="1139758"/>
            </a:xfrm>
          </p:grpSpPr>
          <p:sp>
            <p:nvSpPr>
              <p:cNvPr id="35" name="Pie 34"/>
              <p:cNvSpPr/>
              <p:nvPr/>
            </p:nvSpPr>
            <p:spPr>
              <a:xfrm rot="16200000">
                <a:off x="7168553" y="3423247"/>
                <a:ext cx="1139758" cy="1151264"/>
              </a:xfrm>
              <a:prstGeom prst="pie">
                <a:avLst>
                  <a:gd name="adj1" fmla="val 70618"/>
                  <a:gd name="adj2" fmla="val 16200000"/>
                </a:avLst>
              </a:prstGeom>
              <a:solidFill>
                <a:schemeClr val="bg1"/>
              </a:solidFill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rot="5400000">
                <a:off x="7476804" y="4298568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7766462" y="3992090"/>
                <a:ext cx="533400" cy="1588"/>
              </a:xfrm>
              <a:prstGeom prst="line">
                <a:avLst/>
              </a:prstGeom>
              <a:ln w="25400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Oval 121"/>
          <p:cNvSpPr>
            <a:spLocks noChangeArrowheads="1"/>
          </p:cNvSpPr>
          <p:nvPr/>
        </p:nvSpPr>
        <p:spPr bwMode="auto">
          <a:xfrm>
            <a:off x="4358640" y="4267200"/>
            <a:ext cx="1485900" cy="1143000"/>
          </a:xfrm>
          <a:prstGeom prst="ellipse">
            <a:avLst/>
          </a:prstGeom>
          <a:solidFill>
            <a:srgbClr val="FFC000"/>
          </a:solidFill>
          <a:ln w="9525" algn="ctr">
            <a:solidFill>
              <a:srgbClr val="8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  <a:bevelB/>
          </a:sp3d>
        </p:spPr>
        <p:txBody>
          <a:bodyPr wrap="none" anchor="ctr"/>
          <a:lstStyle/>
          <a:p>
            <a:endParaRPr lang="vi-VN" sz="2800" dirty="0">
              <a:solidFill>
                <a:srgbClr val="FFC000"/>
              </a:solidFill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891540" y="3048001"/>
            <a:ext cx="9806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87780" y="5486401"/>
            <a:ext cx="168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 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061460" y="5490866"/>
            <a:ext cx="2278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495302" y="2287073"/>
            <a:ext cx="922888" cy="990600"/>
            <a:chOff x="381000" y="2362199"/>
            <a:chExt cx="709914" cy="990600"/>
          </a:xfrm>
        </p:grpSpPr>
        <p:grpSp>
          <p:nvGrpSpPr>
            <p:cNvPr id="14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15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2643272" y="304799"/>
            <a:ext cx="922888" cy="990600"/>
            <a:chOff x="381000" y="2362199"/>
            <a:chExt cx="709914" cy="990600"/>
          </a:xfrm>
        </p:grpSpPr>
        <p:grpSp>
          <p:nvGrpSpPr>
            <p:cNvPr id="55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5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56" name="Straight Connector 55"/>
            <p:cNvCxnSpPr/>
            <p:nvPr/>
          </p:nvCxnSpPr>
          <p:spPr>
            <a:xfrm>
              <a:off x="407665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8221982" y="1447799"/>
            <a:ext cx="922888" cy="990600"/>
            <a:chOff x="381000" y="2362199"/>
            <a:chExt cx="709914" cy="990600"/>
          </a:xfrm>
        </p:grpSpPr>
        <p:grpSp>
          <p:nvGrpSpPr>
            <p:cNvPr id="60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6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6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61" name="Straight Connector 6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2514602" y="3428999"/>
            <a:ext cx="922888" cy="990600"/>
            <a:chOff x="381000" y="2362199"/>
            <a:chExt cx="709914" cy="990600"/>
          </a:xfrm>
        </p:grpSpPr>
        <p:grpSp>
          <p:nvGrpSpPr>
            <p:cNvPr id="65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6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66" name="Straight Connector 65"/>
            <p:cNvCxnSpPr/>
            <p:nvPr/>
          </p:nvCxnSpPr>
          <p:spPr>
            <a:xfrm>
              <a:off x="417572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693422" y="5257799"/>
            <a:ext cx="922888" cy="990600"/>
            <a:chOff x="381000" y="2362199"/>
            <a:chExt cx="709914" cy="990600"/>
          </a:xfrm>
        </p:grpSpPr>
        <p:grpSp>
          <p:nvGrpSpPr>
            <p:cNvPr id="70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90600"/>
              <a:chOff x="2784" y="1008"/>
              <a:chExt cx="384" cy="624"/>
            </a:xfrm>
          </p:grpSpPr>
          <p:sp>
            <p:nvSpPr>
              <p:cNvPr id="7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73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02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/>
          <p:cNvSpPr txBox="1"/>
          <p:nvPr/>
        </p:nvSpPr>
        <p:spPr>
          <a:xfrm>
            <a:off x="2872740" y="5481936"/>
            <a:ext cx="1485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30440" y="4678363"/>
            <a:ext cx="2674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         1</a:t>
            </a:r>
            <a:endParaRPr lang="vi-VN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8221982" y="4449762"/>
            <a:ext cx="922888" cy="1036638"/>
            <a:chOff x="381000" y="2362200"/>
            <a:chExt cx="709914" cy="1036638"/>
          </a:xfrm>
        </p:grpSpPr>
        <p:grpSp>
          <p:nvGrpSpPr>
            <p:cNvPr id="77" name="Group 50"/>
            <p:cNvGrpSpPr>
              <a:grpSpLocks/>
            </p:cNvGrpSpPr>
            <p:nvPr/>
          </p:nvGrpSpPr>
          <p:grpSpPr bwMode="auto">
            <a:xfrm>
              <a:off x="381000" y="2362200"/>
              <a:ext cx="709914" cy="1036638"/>
              <a:chOff x="2784" y="1008"/>
              <a:chExt cx="384" cy="653"/>
            </a:xfrm>
          </p:grpSpPr>
          <p:sp>
            <p:nvSpPr>
              <p:cNvPr id="79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80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31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 Box 44"/>
          <p:cNvSpPr txBox="1">
            <a:spLocks noChangeArrowheads="1"/>
          </p:cNvSpPr>
          <p:nvPr/>
        </p:nvSpPr>
        <p:spPr bwMode="auto">
          <a:xfrm>
            <a:off x="784860" y="6096001"/>
            <a:ext cx="98069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915400" y="167640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915400" y="4648200"/>
            <a:ext cx="495300" cy="53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915400" y="1673517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816340" y="46583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8229602" y="1457326"/>
            <a:ext cx="922888" cy="981075"/>
            <a:chOff x="381000" y="2362199"/>
            <a:chExt cx="709914" cy="981075"/>
          </a:xfrm>
        </p:grpSpPr>
        <p:grpSp>
          <p:nvGrpSpPr>
            <p:cNvPr id="89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981075"/>
              <a:chOff x="2784" y="1008"/>
              <a:chExt cx="384" cy="618"/>
            </a:xfrm>
          </p:grpSpPr>
          <p:sp>
            <p:nvSpPr>
              <p:cNvPr id="91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  <p:sp>
            <p:nvSpPr>
              <p:cNvPr id="92" name="Text Box 4"/>
              <p:cNvSpPr txBox="1">
                <a:spLocks noChangeArrowheads="1"/>
              </p:cNvSpPr>
              <p:nvPr/>
            </p:nvSpPr>
            <p:spPr bwMode="auto">
              <a:xfrm>
                <a:off x="2784" y="1296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90" name="Straight Connector 89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8229602" y="4445725"/>
            <a:ext cx="922888" cy="1041400"/>
            <a:chOff x="381000" y="2362199"/>
            <a:chExt cx="709914" cy="1041400"/>
          </a:xfrm>
        </p:grpSpPr>
        <p:grpSp>
          <p:nvGrpSpPr>
            <p:cNvPr id="94" name="Group 50"/>
            <p:cNvGrpSpPr>
              <a:grpSpLocks/>
            </p:cNvGrpSpPr>
            <p:nvPr/>
          </p:nvGrpSpPr>
          <p:grpSpPr bwMode="auto">
            <a:xfrm>
              <a:off x="381000" y="2362199"/>
              <a:ext cx="709914" cy="1041400"/>
              <a:chOff x="2784" y="1008"/>
              <a:chExt cx="384" cy="656"/>
            </a:xfrm>
          </p:grpSpPr>
          <p:sp>
            <p:nvSpPr>
              <p:cNvPr id="96" name="Text Box 4"/>
              <p:cNvSpPr txBox="1">
                <a:spLocks noChangeArrowheads="1"/>
              </p:cNvSpPr>
              <p:nvPr/>
            </p:nvSpPr>
            <p:spPr bwMode="auto">
              <a:xfrm>
                <a:off x="2784" y="1008"/>
                <a:ext cx="329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1</a:t>
                </a:r>
              </a:p>
            </p:txBody>
          </p:sp>
          <p:sp>
            <p:nvSpPr>
              <p:cNvPr id="97" name="Text Box 4"/>
              <p:cNvSpPr txBox="1">
                <a:spLocks noChangeArrowheads="1"/>
              </p:cNvSpPr>
              <p:nvPr/>
            </p:nvSpPr>
            <p:spPr bwMode="auto">
              <a:xfrm>
                <a:off x="2784" y="1334"/>
                <a:ext cx="3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4</a:t>
                </a:r>
              </a:p>
            </p:txBody>
          </p:sp>
        </p:grpSp>
        <p:cxnSp>
          <p:nvCxnSpPr>
            <p:cNvPr id="95" name="Straight Connector 94"/>
            <p:cNvCxnSpPr/>
            <p:nvPr/>
          </p:nvCxnSpPr>
          <p:spPr>
            <a:xfrm>
              <a:off x="457200" y="2895600"/>
              <a:ext cx="381000" cy="1588"/>
            </a:xfrm>
            <a:prstGeom prst="line">
              <a:avLst/>
            </a:prstGeom>
            <a:ln w="222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8" grpId="0"/>
      <p:bldP spid="19" grpId="0"/>
      <p:bldP spid="25" grpId="0"/>
      <p:bldP spid="26" grpId="0"/>
      <p:bldP spid="27" grpId="0" animBg="1"/>
      <p:bldP spid="38" grpId="0" animBg="1"/>
      <p:bldP spid="40" grpId="0"/>
      <p:bldP spid="45" grpId="0"/>
      <p:bldP spid="46" grpId="0"/>
      <p:bldP spid="74" grpId="0"/>
      <p:bldP spid="75" grpId="0"/>
      <p:bldP spid="81" grpId="0"/>
      <p:bldP spid="84" grpId="0"/>
      <p:bldP spid="85" grpId="0"/>
      <p:bldP spid="86" grpId="0"/>
      <p:bldP spid="86" grpId="1"/>
      <p:bldP spid="87" grpId="0"/>
      <p:bldP spid="8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28802" y="762000"/>
            <a:ext cx="83994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lớn hơn mẫu số, phân số đó lớn hơn 1.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828800" y="2691827"/>
            <a:ext cx="8991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bằng mẫu số, phân số đó bằng 1.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828800" y="42926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 số có tử số nhỏ hơn mẫu số, phân số đó nhỏ hơn 1.</a:t>
            </a:r>
          </a:p>
        </p:txBody>
      </p:sp>
      <p:grpSp>
        <p:nvGrpSpPr>
          <p:cNvPr id="8206" name="Group 14"/>
          <p:cNvGrpSpPr>
            <a:grpSpLocks/>
          </p:cNvGrpSpPr>
          <p:nvPr/>
        </p:nvGrpSpPr>
        <p:grpSpPr bwMode="auto">
          <a:xfrm>
            <a:off x="4754880" y="1524000"/>
            <a:ext cx="1560195" cy="1066800"/>
            <a:chOff x="2568" y="1632"/>
            <a:chExt cx="756" cy="672"/>
          </a:xfrm>
        </p:grpSpPr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2928" y="1776"/>
              <a:ext cx="24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&gt;</a:t>
              </a:r>
            </a:p>
          </p:txBody>
        </p:sp>
        <p:grpSp>
          <p:nvGrpSpPr>
            <p:cNvPr id="8208" name="Group 16"/>
            <p:cNvGrpSpPr>
              <a:grpSpLocks/>
            </p:cNvGrpSpPr>
            <p:nvPr/>
          </p:nvGrpSpPr>
          <p:grpSpPr bwMode="auto">
            <a:xfrm>
              <a:off x="2568" y="1632"/>
              <a:ext cx="756" cy="672"/>
              <a:chOff x="792" y="3120"/>
              <a:chExt cx="756" cy="672"/>
            </a:xfrm>
          </p:grpSpPr>
          <p:grpSp>
            <p:nvGrpSpPr>
              <p:cNvPr id="8209" name="Group 17"/>
              <p:cNvGrpSpPr>
                <a:grpSpLocks/>
              </p:cNvGrpSpPr>
              <p:nvPr/>
            </p:nvGrpSpPr>
            <p:grpSpPr bwMode="auto">
              <a:xfrm>
                <a:off x="792" y="3120"/>
                <a:ext cx="288" cy="672"/>
                <a:chOff x="4092" y="1056"/>
                <a:chExt cx="288" cy="672"/>
              </a:xfrm>
            </p:grpSpPr>
            <p:sp>
              <p:nvSpPr>
                <p:cNvPr id="8210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128" y="1056"/>
                  <a:ext cx="192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5</a:t>
                  </a:r>
                </a:p>
              </p:txBody>
            </p:sp>
            <p:sp>
              <p:nvSpPr>
                <p:cNvPr id="8211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4128" y="1360"/>
                  <a:ext cx="192" cy="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en-US" sz="3200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8212" name="Line 20"/>
                <p:cNvSpPr>
                  <a:spLocks noChangeShapeType="1"/>
                </p:cNvSpPr>
                <p:nvPr/>
              </p:nvSpPr>
              <p:spPr bwMode="auto">
                <a:xfrm>
                  <a:off x="4092" y="1392"/>
                  <a:ext cx="288" cy="0"/>
                </a:xfrm>
                <a:prstGeom prst="line">
                  <a:avLst/>
                </a:prstGeom>
                <a:noFill/>
                <a:ln w="9525">
                  <a:solidFill>
                    <a:srgbClr val="FF505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vi-VN" sz="3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8213" name="Text Box 21"/>
              <p:cNvSpPr txBox="1">
                <a:spLocks noChangeArrowheads="1"/>
              </p:cNvSpPr>
              <p:nvPr/>
            </p:nvSpPr>
            <p:spPr bwMode="auto">
              <a:xfrm>
                <a:off x="1356" y="3264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4139885" y="481330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vi-VN" sz="1800">
              <a:latin typeface="Verdana" pitchFamily="34" charset="0"/>
            </a:endParaRPr>
          </a:p>
        </p:txBody>
      </p:sp>
      <p:grpSp>
        <p:nvGrpSpPr>
          <p:cNvPr id="8222" name="Group 30"/>
          <p:cNvGrpSpPr>
            <a:grpSpLocks/>
          </p:cNvGrpSpPr>
          <p:nvPr/>
        </p:nvGrpSpPr>
        <p:grpSpPr bwMode="auto">
          <a:xfrm>
            <a:off x="4853940" y="3429001"/>
            <a:ext cx="4953000" cy="1060450"/>
            <a:chOff x="624" y="2736"/>
            <a:chExt cx="2400" cy="668"/>
          </a:xfrm>
        </p:grpSpPr>
        <p:sp>
          <p:nvSpPr>
            <p:cNvPr id="8223" name="Text Box 31"/>
            <p:cNvSpPr txBox="1">
              <a:spLocks noChangeArrowheads="1"/>
            </p:cNvSpPr>
            <p:nvPr/>
          </p:nvSpPr>
          <p:spPr bwMode="auto">
            <a:xfrm>
              <a:off x="864" y="2896"/>
              <a:ext cx="21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=  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grpSp>
          <p:nvGrpSpPr>
            <p:cNvPr id="8224" name="Group 32"/>
            <p:cNvGrpSpPr>
              <a:grpSpLocks/>
            </p:cNvGrpSpPr>
            <p:nvPr/>
          </p:nvGrpSpPr>
          <p:grpSpPr bwMode="auto">
            <a:xfrm>
              <a:off x="624" y="2736"/>
              <a:ext cx="288" cy="668"/>
              <a:chOff x="4092" y="1008"/>
              <a:chExt cx="288" cy="668"/>
            </a:xfrm>
          </p:grpSpPr>
          <p:sp>
            <p:nvSpPr>
              <p:cNvPr id="8225" name="Text Box 33"/>
              <p:cNvSpPr txBox="1">
                <a:spLocks noChangeArrowheads="1"/>
              </p:cNvSpPr>
              <p:nvPr/>
            </p:nvSpPr>
            <p:spPr bwMode="auto">
              <a:xfrm>
                <a:off x="4128" y="10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26" name="Text Box 34"/>
              <p:cNvSpPr txBox="1">
                <a:spLocks noChangeArrowheads="1"/>
              </p:cNvSpPr>
              <p:nvPr/>
            </p:nvSpPr>
            <p:spPr bwMode="auto">
              <a:xfrm>
                <a:off x="4128" y="13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27" name="Line 35"/>
              <p:cNvSpPr>
                <a:spLocks noChangeShapeType="1"/>
              </p:cNvSpPr>
              <p:nvPr/>
            </p:nvSpPr>
            <p:spPr bwMode="auto">
              <a:xfrm>
                <a:off x="4092" y="135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8228" name="Group 36"/>
          <p:cNvGrpSpPr>
            <a:grpSpLocks/>
          </p:cNvGrpSpPr>
          <p:nvPr/>
        </p:nvGrpSpPr>
        <p:grpSpPr bwMode="auto">
          <a:xfrm>
            <a:off x="4895215" y="5257805"/>
            <a:ext cx="4953000" cy="1031875"/>
            <a:chOff x="1152" y="1422"/>
            <a:chExt cx="2400" cy="650"/>
          </a:xfrm>
        </p:grpSpPr>
        <p:sp>
          <p:nvSpPr>
            <p:cNvPr id="8229" name="Text Box 37"/>
            <p:cNvSpPr txBox="1">
              <a:spLocks noChangeArrowheads="1"/>
            </p:cNvSpPr>
            <p:nvPr/>
          </p:nvSpPr>
          <p:spPr bwMode="auto">
            <a:xfrm>
              <a:off x="1392" y="1568"/>
              <a:ext cx="2160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&lt;  </a:t>
              </a:r>
              <a:r>
                <a:rPr lang="en-US" sz="32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  <p:grpSp>
          <p:nvGrpSpPr>
            <p:cNvPr id="8230" name="Group 38"/>
            <p:cNvGrpSpPr>
              <a:grpSpLocks/>
            </p:cNvGrpSpPr>
            <p:nvPr/>
          </p:nvGrpSpPr>
          <p:grpSpPr bwMode="auto">
            <a:xfrm>
              <a:off x="1152" y="1422"/>
              <a:ext cx="288" cy="650"/>
              <a:chOff x="4092" y="1026"/>
              <a:chExt cx="288" cy="650"/>
            </a:xfrm>
          </p:grpSpPr>
          <p:sp>
            <p:nvSpPr>
              <p:cNvPr id="8231" name="Text Box 39"/>
              <p:cNvSpPr txBox="1">
                <a:spLocks noChangeArrowheads="1"/>
              </p:cNvSpPr>
              <p:nvPr/>
            </p:nvSpPr>
            <p:spPr bwMode="auto">
              <a:xfrm>
                <a:off x="4128" y="1026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8232" name="Text Box 40"/>
              <p:cNvSpPr txBox="1">
                <a:spLocks noChangeArrowheads="1"/>
              </p:cNvSpPr>
              <p:nvPr/>
            </p:nvSpPr>
            <p:spPr bwMode="auto">
              <a:xfrm>
                <a:off x="4128" y="1308"/>
                <a:ext cx="19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sz="320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  <p:sp>
            <p:nvSpPr>
              <p:cNvPr id="8233" name="Line 41"/>
              <p:cNvSpPr>
                <a:spLocks noChangeShapeType="1"/>
              </p:cNvSpPr>
              <p:nvPr/>
            </p:nvSpPr>
            <p:spPr bwMode="auto">
              <a:xfrm>
                <a:off x="4092" y="1356"/>
                <a:ext cx="288" cy="0"/>
              </a:xfrm>
              <a:prstGeom prst="line">
                <a:avLst/>
              </a:prstGeom>
              <a:noFill/>
              <a:ln w="9525">
                <a:solidFill>
                  <a:srgbClr val="FF505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vi-VN" sz="32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8239" name="Picture 47" descr="hoa 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23644">
            <a:off x="-16509" y="-1588"/>
            <a:ext cx="2788127" cy="3036888"/>
          </a:xfrm>
          <a:prstGeom prst="rect">
            <a:avLst/>
          </a:prstGeom>
          <a:noFill/>
        </p:spPr>
      </p:pic>
      <p:pic>
        <p:nvPicPr>
          <p:cNvPr id="8240" name="Picture 48" descr="hoa 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8979378" y="4191000"/>
            <a:ext cx="2907823" cy="2667000"/>
          </a:xfrm>
          <a:prstGeom prst="rect">
            <a:avLst/>
          </a:prstGeom>
          <a:noFill/>
        </p:spPr>
      </p:pic>
      <p:pic>
        <p:nvPicPr>
          <p:cNvPr id="8241" name="Picture 49" descr="hoa 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912654" y="3610134"/>
            <a:ext cx="2335212" cy="4160520"/>
          </a:xfrm>
          <a:prstGeom prst="rect">
            <a:avLst/>
          </a:prstGeom>
          <a:noFill/>
        </p:spPr>
      </p:pic>
      <p:pic>
        <p:nvPicPr>
          <p:cNvPr id="8242" name="Picture 50" descr="hoa 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658545" y="-1129982"/>
            <a:ext cx="2098675" cy="4358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757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8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8195" grpId="0"/>
      <p:bldP spid="819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630</Words>
  <Application>Microsoft Office PowerPoint</Application>
  <PresentationFormat>Custom</PresentationFormat>
  <Paragraphs>162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TIỂU HỌC SÀI SƠN A</dc:title>
  <dc:creator>Tien Lien</dc:creator>
  <cp:lastModifiedBy>HP</cp:lastModifiedBy>
  <cp:revision>106</cp:revision>
  <dcterms:created xsi:type="dcterms:W3CDTF">2006-08-16T00:00:00Z</dcterms:created>
  <dcterms:modified xsi:type="dcterms:W3CDTF">2023-01-30T02:07:15Z</dcterms:modified>
</cp:coreProperties>
</file>