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6" r:id="rId3"/>
    <p:sldId id="409" r:id="rId4"/>
    <p:sldId id="278" r:id="rId5"/>
    <p:sldId id="315" r:id="rId6"/>
    <p:sldId id="280" r:id="rId7"/>
    <p:sldId id="281" r:id="rId8"/>
    <p:sldId id="419" r:id="rId9"/>
    <p:sldId id="283" r:id="rId10"/>
    <p:sldId id="284" r:id="rId11"/>
    <p:sldId id="285" r:id="rId12"/>
    <p:sldId id="410" r:id="rId13"/>
    <p:sldId id="421" r:id="rId14"/>
    <p:sldId id="288" r:id="rId15"/>
    <p:sldId id="289" r:id="rId16"/>
  </p:sldIdLst>
  <p:sldSz cx="9144000" cy="5143500" type="screen16x9"/>
  <p:notesSz cx="6858000" cy="9144000"/>
  <p:embeddedFontLst>
    <p:embeddedFont>
      <p:font typeface="Arial-Rounded" panose="020B0500000000000000" charset="0"/>
      <p:regular r:id="rId19"/>
    </p:embeddedFont>
    <p:embeddedFont>
      <p:font typeface="AvantGarde" panose="00000400000000000000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VN-Anastasia" panose="020B060402020202020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gAzp2sKstJjGCVOnwhecJF/mfd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B726"/>
    <a:srgbClr val="0000FF"/>
    <a:srgbClr val="FF33CC"/>
    <a:srgbClr val="887405"/>
    <a:srgbClr val="FFFFFF"/>
    <a:srgbClr val="FBFCF5"/>
    <a:srgbClr val="F8FAEA"/>
    <a:srgbClr val="F8FAE7"/>
    <a:srgbClr val="BBDFD9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6740" autoAdjust="0"/>
  </p:normalViewPr>
  <p:slideViewPr>
    <p:cSldViewPr snapToGrid="0">
      <p:cViewPr varScale="1">
        <p:scale>
          <a:sx n="91" d="100"/>
          <a:sy n="91" d="100"/>
        </p:scale>
        <p:origin x="708" y="8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5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CFB345-7AE1-0635-5F56-02B407620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83566-A4BD-594C-70CD-22419ADB5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4E64-8158-4DF5-9642-53B5B9EEDB39}" type="datetimeFigureOut">
              <a:rPr lang="en-US" smtClean="0"/>
              <a:t>29/4/2023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3D679-33DD-52A1-6BEA-5B70AB5054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0A468-F993-9253-3500-4C676DAD6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17DE3-8FAF-41E3-B77F-AC6802FD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566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796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022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38911" y="-30379"/>
            <a:ext cx="9221822" cy="2035031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600" y="0"/>
            <a:ext cx="1043400" cy="132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38911" y="-30380"/>
            <a:ext cx="3026762" cy="350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7587" y="0"/>
            <a:ext cx="3479532" cy="64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22131" y="533697"/>
            <a:ext cx="6200169" cy="1353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4573455"/>
            <a:ext cx="9144000" cy="57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2744664" cy="37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1" y="308606"/>
            <a:ext cx="9052578" cy="4526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4464844"/>
            <a:ext cx="9144000" cy="678656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4643438"/>
            <a:ext cx="9144000" cy="500063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BB5171-4207-0E6B-51E3-2C9B72FD51A6}"/>
              </a:ext>
            </a:extLst>
          </p:cNvPr>
          <p:cNvSpPr/>
          <p:nvPr userDrawn="1"/>
        </p:nvSpPr>
        <p:spPr>
          <a:xfrm>
            <a:off x="8158162" y="1"/>
            <a:ext cx="985838" cy="792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86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A78C7F9-A533-36FA-283E-8AEA7613E5C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Google Shape;10;p38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4000" y="1"/>
            <a:ext cx="1391632" cy="138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50615" y="0"/>
            <a:ext cx="593385" cy="75146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2873648" y="2108899"/>
            <a:ext cx="5954944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3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3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300" b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Ở lại với chiến khu</a:t>
            </a:r>
            <a:endParaRPr sz="3300" b="1" dirty="0">
              <a:solidFill>
                <a:schemeClr val="dk1"/>
              </a:solidFill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3041" y="2923905"/>
            <a:ext cx="1868303" cy="208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67" y="2923904"/>
            <a:ext cx="2024169" cy="184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4838" y="3399813"/>
            <a:ext cx="1706204" cy="160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1276"/>
            <a:ext cx="1058732" cy="21988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17878-7096-3B7A-FBBE-C1BD2EF83EE4}"/>
              </a:ext>
            </a:extLst>
          </p:cNvPr>
          <p:cNvSpPr txBox="1"/>
          <p:nvPr/>
        </p:nvSpPr>
        <p:spPr>
          <a:xfrm>
            <a:off x="-95474" y="2109574"/>
            <a:ext cx="1249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29</a:t>
            </a:r>
            <a:endParaRPr lang="en-US" sz="6600" b="1" dirty="0">
              <a:ln w="762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827" y="944518"/>
            <a:ext cx="4686346" cy="3254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17;p26">
            <a:extLst>
              <a:ext uri="{FF2B5EF4-FFF2-40B4-BE49-F238E27FC236}">
                <a16:creationId xmlns:a16="http://schemas.microsoft.com/office/drawing/2014/main" id="{D008A113-BBB5-4C7C-234E-FA3FD4FE1231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8" name="Google Shape;318;p26">
              <a:extLst>
                <a:ext uri="{FF2B5EF4-FFF2-40B4-BE49-F238E27FC236}">
                  <a16:creationId xmlns:a16="http://schemas.microsoft.com/office/drawing/2014/main" id="{C3B212E6-1227-8B33-95D9-EFFC9029B9C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319;p26">
              <a:extLst>
                <a:ext uri="{FF2B5EF4-FFF2-40B4-BE49-F238E27FC236}">
                  <a16:creationId xmlns:a16="http://schemas.microsoft.com/office/drawing/2014/main" id="{5228E3EA-473E-4CAB-7824-98D94086EAF6}"/>
                </a:ext>
              </a:extLst>
            </p:cNvPr>
            <p:cNvSpPr txBox="1"/>
            <p:nvPr/>
          </p:nvSpPr>
          <p:spPr>
            <a:xfrm>
              <a:off x="1482811" y="358346"/>
              <a:ext cx="194980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Luyện</a:t>
              </a:r>
              <a:r>
                <a:rPr lang="en-US" sz="2100" b="1" dirty="0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1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tập</a:t>
              </a:r>
              <a:endParaRPr sz="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10" name="Google Shape;320;p26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280FBE0D-881D-7715-1818-DB267BE2024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4" name="Google Shape;354;p30"/>
          <p:cNvSpPr txBox="1"/>
          <p:nvPr/>
        </p:nvSpPr>
        <p:spPr>
          <a:xfrm>
            <a:off x="-1" y="713699"/>
            <a:ext cx="9006537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1)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 trong lời của nhân vật Mừng một câu khiến:</a:t>
            </a:r>
            <a:endParaRPr lang="en-US" sz="2800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0F450A-73C9-9837-F7F3-2824B498EE69}"/>
              </a:ext>
            </a:extLst>
          </p:cNvPr>
          <p:cNvSpPr/>
          <p:nvPr/>
        </p:nvSpPr>
        <p:spPr>
          <a:xfrm>
            <a:off x="255550" y="2310140"/>
            <a:ext cx="8632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Đừng bắt chúng em phải về.</a:t>
            </a:r>
            <a:endParaRPr lang="en-US" sz="2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17;p26">
            <a:extLst>
              <a:ext uri="{FF2B5EF4-FFF2-40B4-BE49-F238E27FC236}">
                <a16:creationId xmlns:a16="http://schemas.microsoft.com/office/drawing/2014/main" id="{D008A113-BBB5-4C7C-234E-FA3FD4FE1231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8" name="Google Shape;318;p26">
              <a:extLst>
                <a:ext uri="{FF2B5EF4-FFF2-40B4-BE49-F238E27FC236}">
                  <a16:creationId xmlns:a16="http://schemas.microsoft.com/office/drawing/2014/main" id="{C3B212E6-1227-8B33-95D9-EFFC9029B9C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319;p26">
              <a:extLst>
                <a:ext uri="{FF2B5EF4-FFF2-40B4-BE49-F238E27FC236}">
                  <a16:creationId xmlns:a16="http://schemas.microsoft.com/office/drawing/2014/main" id="{5228E3EA-473E-4CAB-7824-98D94086EAF6}"/>
                </a:ext>
              </a:extLst>
            </p:cNvPr>
            <p:cNvSpPr txBox="1"/>
            <p:nvPr/>
          </p:nvSpPr>
          <p:spPr>
            <a:xfrm>
              <a:off x="1482811" y="358346"/>
              <a:ext cx="194980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Luyện</a:t>
              </a:r>
              <a:r>
                <a:rPr lang="en-US" sz="2100" b="1" dirty="0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1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tập</a:t>
              </a:r>
              <a:endParaRPr sz="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10" name="Google Shape;320;p26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280FBE0D-881D-7715-1818-DB267BE2024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4" name="Google Shape;354;p30"/>
          <p:cNvSpPr txBox="1"/>
          <p:nvPr/>
        </p:nvSpPr>
        <p:spPr>
          <a:xfrm>
            <a:off x="445606" y="726813"/>
            <a:ext cx="8526944" cy="80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2)</a:t>
            </a:r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Chuyển câu </a:t>
            </a:r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“Chúng em xin ở lại.”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thành một câu khiến. 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4BEFE4F-4875-B09D-A181-212D29E205B5}"/>
              </a:ext>
            </a:extLst>
          </p:cNvPr>
          <p:cNvSpPr/>
          <p:nvPr/>
        </p:nvSpPr>
        <p:spPr>
          <a:xfrm>
            <a:off x="255550" y="1635856"/>
            <a:ext cx="8632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Xin các anh cho chúng em ở lại!</a:t>
            </a:r>
            <a:endParaRPr lang="en-US" sz="2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F5CAEAB7-07ED-AFF7-C27C-A26C13E13061}"/>
              </a:ext>
            </a:extLst>
          </p:cNvPr>
          <p:cNvSpPr/>
          <p:nvPr/>
        </p:nvSpPr>
        <p:spPr>
          <a:xfrm>
            <a:off x="255550" y="2266391"/>
            <a:ext cx="8632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Các anh cho chúng em ở lại đi ạ!</a:t>
            </a:r>
            <a:endParaRPr lang="en-US" sz="2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0851ED8-37BE-BF2A-DDAC-5F0210790742}"/>
              </a:ext>
            </a:extLst>
          </p:cNvPr>
          <p:cNvSpPr/>
          <p:nvPr/>
        </p:nvSpPr>
        <p:spPr>
          <a:xfrm>
            <a:off x="255550" y="2896925"/>
            <a:ext cx="86329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Đề nghị các anh cho chúng em được ở lại đi ạ!</a:t>
            </a:r>
            <a:endParaRPr lang="en-US" sz="2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82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17;p26">
            <a:extLst>
              <a:ext uri="{FF2B5EF4-FFF2-40B4-BE49-F238E27FC236}">
                <a16:creationId xmlns:a16="http://schemas.microsoft.com/office/drawing/2014/main" id="{D008A113-BBB5-4C7C-234E-FA3FD4FE1231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8" name="Google Shape;318;p26">
              <a:extLst>
                <a:ext uri="{FF2B5EF4-FFF2-40B4-BE49-F238E27FC236}">
                  <a16:creationId xmlns:a16="http://schemas.microsoft.com/office/drawing/2014/main" id="{C3B212E6-1227-8B33-95D9-EFFC9029B9C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319;p26">
              <a:extLst>
                <a:ext uri="{FF2B5EF4-FFF2-40B4-BE49-F238E27FC236}">
                  <a16:creationId xmlns:a16="http://schemas.microsoft.com/office/drawing/2014/main" id="{5228E3EA-473E-4CAB-7824-98D94086EAF6}"/>
                </a:ext>
              </a:extLst>
            </p:cNvPr>
            <p:cNvSpPr txBox="1"/>
            <p:nvPr/>
          </p:nvSpPr>
          <p:spPr>
            <a:xfrm>
              <a:off x="1482811" y="358346"/>
              <a:ext cx="194980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Luyện</a:t>
              </a:r>
              <a:r>
                <a:rPr lang="en-US" sz="2100" b="1" dirty="0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2100" b="1" dirty="0" err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tập</a:t>
              </a:r>
              <a:endParaRPr sz="788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10" name="Google Shape;320;p26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280FBE0D-881D-7715-1818-DB267BE2024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4" name="Google Shape;354;p30"/>
          <p:cNvSpPr txBox="1"/>
          <p:nvPr/>
        </p:nvSpPr>
        <p:spPr>
          <a:xfrm>
            <a:off x="2506862" y="120399"/>
            <a:ext cx="6574420" cy="80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3)</a:t>
            </a:r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 các bộ phận của câu ứng với mỗi cột trong bảng dưới đây: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A42F7AF-5533-322D-988B-D9BC8B7D6837}"/>
              </a:ext>
            </a:extLst>
          </p:cNvPr>
          <p:cNvSpPr txBox="1"/>
          <p:nvPr/>
        </p:nvSpPr>
        <p:spPr>
          <a:xfrm>
            <a:off x="357438" y="922127"/>
            <a:ext cx="87238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 hát bừng lên như ngọn lửa rực rỡ giữa đêm rừng lạnh tối.</a:t>
            </a:r>
            <a:endParaRPr lang="en-US" sz="2800" b="1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2B11CE-A7B2-DC76-4508-BEA0BF1F5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539763"/>
              </p:ext>
            </p:extLst>
          </p:nvPr>
        </p:nvGraphicFramePr>
        <p:xfrm>
          <a:off x="248706" y="1876234"/>
          <a:ext cx="8723843" cy="2180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33">
                  <a:extLst>
                    <a:ext uri="{9D8B030D-6E8A-4147-A177-3AD203B41FA5}">
                      <a16:colId xmlns:a16="http://schemas.microsoft.com/office/drawing/2014/main" val="733968877"/>
                    </a:ext>
                  </a:extLst>
                </a:gridCol>
                <a:gridCol w="1387884">
                  <a:extLst>
                    <a:ext uri="{9D8B030D-6E8A-4147-A177-3AD203B41FA5}">
                      <a16:colId xmlns:a16="http://schemas.microsoft.com/office/drawing/2014/main" val="3578053223"/>
                    </a:ext>
                  </a:extLst>
                </a:gridCol>
                <a:gridCol w="1713606">
                  <a:extLst>
                    <a:ext uri="{9D8B030D-6E8A-4147-A177-3AD203B41FA5}">
                      <a16:colId xmlns:a16="http://schemas.microsoft.com/office/drawing/2014/main" val="2546651414"/>
                    </a:ext>
                  </a:extLst>
                </a:gridCol>
                <a:gridCol w="4213220">
                  <a:extLst>
                    <a:ext uri="{9D8B030D-6E8A-4147-A177-3AD203B41FA5}">
                      <a16:colId xmlns:a16="http://schemas.microsoft.com/office/drawing/2014/main" val="1388278199"/>
                    </a:ext>
                  </a:extLst>
                </a:gridCol>
              </a:tblGrid>
              <a:tr h="10346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Sự</a:t>
                      </a:r>
                      <a:r>
                        <a:rPr lang="en-US" sz="2800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800" baseline="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vật</a:t>
                      </a:r>
                      <a:r>
                        <a:rPr lang="en-US" sz="2800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1</a:t>
                      </a:r>
                      <a:endParaRPr lang="en-US" sz="28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Đặc</a:t>
                      </a:r>
                      <a:r>
                        <a:rPr lang="en-US" sz="2800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800" baseline="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điểm</a:t>
                      </a:r>
                      <a:endParaRPr lang="en-US" sz="28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Từ</a:t>
                      </a:r>
                      <a:r>
                        <a:rPr lang="en-US" sz="2800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so </a:t>
                      </a:r>
                      <a:r>
                        <a:rPr lang="en-US" sz="2800" baseline="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sánh</a:t>
                      </a:r>
                      <a:endParaRPr lang="en-US" sz="28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Sự</a:t>
                      </a:r>
                      <a:r>
                        <a:rPr lang="en-US" sz="2800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800" baseline="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vật</a:t>
                      </a:r>
                      <a:r>
                        <a:rPr lang="en-US" sz="2800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2</a:t>
                      </a:r>
                      <a:endParaRPr lang="en-US" sz="28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055505"/>
                  </a:ext>
                </a:extLst>
              </a:tr>
              <a:tr h="11460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523304"/>
                  </a:ext>
                </a:extLst>
              </a:tr>
            </a:tbl>
          </a:graphicData>
        </a:graphic>
      </p:graphicFrame>
      <p:sp>
        <p:nvSpPr>
          <p:cNvPr id="3" name="TextBox 21">
            <a:extLst>
              <a:ext uri="{FF2B5EF4-FFF2-40B4-BE49-F238E27FC236}">
                <a16:creationId xmlns:a16="http://schemas.microsoft.com/office/drawing/2014/main" id="{A38E6090-44B3-8395-5954-CC11A3C28BB6}"/>
              </a:ext>
            </a:extLst>
          </p:cNvPr>
          <p:cNvSpPr txBox="1"/>
          <p:nvPr/>
        </p:nvSpPr>
        <p:spPr>
          <a:xfrm>
            <a:off x="4826352" y="2966557"/>
            <a:ext cx="4068942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Ngọn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lửa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rực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rỡ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giữa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đêm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rừng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lạnh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tối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DF9BD34-1A2F-7A63-7A4A-D513CF28EAB3}"/>
              </a:ext>
            </a:extLst>
          </p:cNvPr>
          <p:cNvSpPr txBox="1"/>
          <p:nvPr/>
        </p:nvSpPr>
        <p:spPr>
          <a:xfrm>
            <a:off x="293851" y="2966557"/>
            <a:ext cx="1290534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hát</a:t>
            </a:r>
            <a:endParaRPr lang="en-US" sz="28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22FAE143-00C3-ECAC-DBE6-6B3EC8E4BB00}"/>
              </a:ext>
            </a:extLst>
          </p:cNvPr>
          <p:cNvSpPr txBox="1"/>
          <p:nvPr/>
        </p:nvSpPr>
        <p:spPr>
          <a:xfrm>
            <a:off x="1775583" y="2966557"/>
            <a:ext cx="1196169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bùng</a:t>
            </a:r>
            <a:r>
              <a:rPr lang="en-US" sz="28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endParaRPr lang="en-US" sz="28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7BB0F3BE-F03D-06DE-F8CF-27B282249492}"/>
              </a:ext>
            </a:extLst>
          </p:cNvPr>
          <p:cNvSpPr txBox="1"/>
          <p:nvPr/>
        </p:nvSpPr>
        <p:spPr>
          <a:xfrm>
            <a:off x="3227783" y="3182000"/>
            <a:ext cx="119616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endParaRPr lang="en-US" sz="28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2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4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2448" y="1740469"/>
            <a:ext cx="4686346" cy="1662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4" descr="Ảnh có chứa chong chóng, đồ họa véc-tơ, vật thể ngoài trờ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71" y="0"/>
            <a:ext cx="910605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4" descr="Ảnh có chứa văn bản, vật chứa, lo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4810" y="2364994"/>
            <a:ext cx="4251125" cy="187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8335" y="621358"/>
            <a:ext cx="4287331" cy="3900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61;p20">
            <a:extLst>
              <a:ext uri="{FF2B5EF4-FFF2-40B4-BE49-F238E27FC236}">
                <a16:creationId xmlns:a16="http://schemas.microsoft.com/office/drawing/2014/main" id="{894BA4AB-E290-51CF-DDF8-3BA20336DAD8}"/>
              </a:ext>
            </a:extLst>
          </p:cNvPr>
          <p:cNvGrpSpPr/>
          <p:nvPr/>
        </p:nvGrpSpPr>
        <p:grpSpPr>
          <a:xfrm>
            <a:off x="10496" y="4591586"/>
            <a:ext cx="2904748" cy="535329"/>
            <a:chOff x="508724" y="6144228"/>
            <a:chExt cx="3872997" cy="713772"/>
          </a:xfrm>
        </p:grpSpPr>
        <p:sp>
          <p:nvSpPr>
            <p:cNvPr id="3" name="Google Shape;262;p20">
              <a:extLst>
                <a:ext uri="{FF2B5EF4-FFF2-40B4-BE49-F238E27FC236}">
                  <a16:creationId xmlns:a16="http://schemas.microsoft.com/office/drawing/2014/main" id="{F46BF8C9-7421-194F-468A-21E19FAD7060}"/>
                </a:ext>
              </a:extLst>
            </p:cNvPr>
            <p:cNvSpPr/>
            <p:nvPr/>
          </p:nvSpPr>
          <p:spPr>
            <a:xfrm>
              <a:off x="548471" y="6177626"/>
              <a:ext cx="383325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4" name="Google Shape;263;p20">
              <a:extLst>
                <a:ext uri="{FF2B5EF4-FFF2-40B4-BE49-F238E27FC236}">
                  <a16:creationId xmlns:a16="http://schemas.microsoft.com/office/drawing/2014/main" id="{E22D17F4-51FC-9932-E5AB-9BF9F6DF8704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5" name="Google Shape;264;p20">
                <a:extLst>
                  <a:ext uri="{FF2B5EF4-FFF2-40B4-BE49-F238E27FC236}">
                    <a16:creationId xmlns:a16="http://schemas.microsoft.com/office/drawing/2014/main" id="{66327EDC-2A2C-E35B-A97C-641581AABC3C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6" name="Google Shape;265;p20">
                <a:extLst>
                  <a:ext uri="{FF2B5EF4-FFF2-40B4-BE49-F238E27FC236}">
                    <a16:creationId xmlns:a16="http://schemas.microsoft.com/office/drawing/2014/main" id="{E438158C-284E-9F05-A97A-60C45F3ADD15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6</a:t>
                </a:r>
                <a:endParaRPr sz="78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7" name="Google Shape;266;p20">
            <a:extLst>
              <a:ext uri="{FF2B5EF4-FFF2-40B4-BE49-F238E27FC236}">
                <a16:creationId xmlns:a16="http://schemas.microsoft.com/office/drawing/2014/main" id="{4FFDE1F5-056E-D181-15D2-53F58780A028}"/>
              </a:ext>
            </a:extLst>
          </p:cNvPr>
          <p:cNvSpPr txBox="1"/>
          <p:nvPr/>
        </p:nvSpPr>
        <p:spPr>
          <a:xfrm>
            <a:off x="854064" y="4663364"/>
            <a:ext cx="1845295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toàn bài</a:t>
            </a:r>
            <a:endParaRPr sz="788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D72826E5-B6BD-A631-1842-6EEE28F9C2B9}"/>
              </a:ext>
            </a:extLst>
          </p:cNvPr>
          <p:cNvGrpSpPr/>
          <p:nvPr/>
        </p:nvGrpSpPr>
        <p:grpSpPr>
          <a:xfrm>
            <a:off x="55721" y="0"/>
            <a:ext cx="8944456" cy="4096364"/>
            <a:chOff x="55721" y="0"/>
            <a:chExt cx="8944456" cy="4096364"/>
          </a:xfrm>
        </p:grpSpPr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48888BFB-D48B-E324-797B-4D36DAF19B81}"/>
                </a:ext>
              </a:extLst>
            </p:cNvPr>
            <p:cNvSpPr txBox="1"/>
            <p:nvPr/>
          </p:nvSpPr>
          <p:spPr>
            <a:xfrm>
              <a:off x="2357096" y="460468"/>
              <a:ext cx="4429809" cy="38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9000"/>
                </a:lnSpc>
              </a:pPr>
              <a:r>
                <a:rPr lang="en-GB" sz="240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 giáo khoa trang 76 - 77</a:t>
              </a:r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Google Shape;89;p5">
              <a:extLst>
                <a:ext uri="{FF2B5EF4-FFF2-40B4-BE49-F238E27FC236}">
                  <a16:creationId xmlns:a16="http://schemas.microsoft.com/office/drawing/2014/main" id="{A2032F55-C532-AE4C-206A-EFB55350A486}"/>
                </a:ext>
              </a:extLst>
            </p:cNvPr>
            <p:cNvSpPr txBox="1"/>
            <p:nvPr/>
          </p:nvSpPr>
          <p:spPr>
            <a:xfrm>
              <a:off x="1024938" y="0"/>
              <a:ext cx="7094124" cy="561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3200" b="1">
                  <a:solidFill>
                    <a:srgbClr val="C55A1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Ở lại chiến khu</a:t>
              </a:r>
              <a:endParaRPr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endParaRP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83E253F0-09EE-E871-F6AC-86F4A689E4BA}"/>
                </a:ext>
              </a:extLst>
            </p:cNvPr>
            <p:cNvSpPr txBox="1"/>
            <p:nvPr/>
          </p:nvSpPr>
          <p:spPr>
            <a:xfrm>
              <a:off x="55721" y="1232922"/>
              <a:ext cx="432816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Đoạn 1: Từ đầu đến </a:t>
              </a:r>
              <a:r>
                <a:rPr lang="en-US" sz="2400" b="1" i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thấy thế nào?</a:t>
              </a:r>
              <a:endParaRPr lang="en-US" sz="2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  <a:p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Đoạn 2: Tiếp đến </a:t>
              </a:r>
              <a:r>
                <a:rPr lang="en-US" sz="2400" b="1" i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tội chúng em lắm...</a:t>
              </a:r>
            </a:p>
            <a:p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Đoạn 3: Tiếp đến </a:t>
              </a:r>
              <a:r>
                <a:rPr lang="en-US" sz="2400" b="1" i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Ban chỉ huy</a:t>
              </a:r>
              <a:endPara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  <a:p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Đoạn 4: Còn lại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44D04E51-513F-0792-CFAA-91CC872C1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571" t="15650" r="16388" b="60494"/>
            <a:stretch/>
          </p:blipFill>
          <p:spPr>
            <a:xfrm>
              <a:off x="4572000" y="1047136"/>
              <a:ext cx="4428177" cy="3049228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6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0772" y="944518"/>
            <a:ext cx="4742457" cy="3254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BAA168-83CB-8694-F487-3DAB1B2FD23F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0" y="0"/>
            <a:chExt cx="3352807" cy="1182626"/>
          </a:xfrm>
        </p:grpSpPr>
        <p:pic>
          <p:nvPicPr>
            <p:cNvPr id="9" name="Google Shape;298;p24">
              <a:extLst>
                <a:ext uri="{FF2B5EF4-FFF2-40B4-BE49-F238E27FC236}">
                  <a16:creationId xmlns:a16="http://schemas.microsoft.com/office/drawing/2014/main" id="{E0F296F5-D45E-C78C-1F48-0F60D757220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0;p2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248DB5F-FCED-0432-84A4-F38AD1ADF7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607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301;p24">
            <a:extLst>
              <a:ext uri="{FF2B5EF4-FFF2-40B4-BE49-F238E27FC236}">
                <a16:creationId xmlns:a16="http://schemas.microsoft.com/office/drawing/2014/main" id="{8F8153FE-0F3A-86BB-39E9-325D54B7EC42}"/>
              </a:ext>
            </a:extLst>
          </p:cNvPr>
          <p:cNvSpPr txBox="1"/>
          <p:nvPr/>
        </p:nvSpPr>
        <p:spPr>
          <a:xfrm>
            <a:off x="2941320" y="256040"/>
            <a:ext cx="5632754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 algn="ctr"/>
            <a:r>
              <a:rPr lang="en-US" sz="2800" b="1" spc="-6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 đoàn trưởng nói gì với các chiến sĩ nhỏ?</a:t>
            </a:r>
            <a:endParaRPr lang="en-US" sz="2800" b="1" spc="-6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Google Shape;299;p24">
            <a:extLst>
              <a:ext uri="{FF2B5EF4-FFF2-40B4-BE49-F238E27FC236}">
                <a16:creationId xmlns:a16="http://schemas.microsoft.com/office/drawing/2014/main" id="{B1ACD11A-398E-555D-5638-756AFC5CC4B1}"/>
              </a:ext>
            </a:extLst>
          </p:cNvPr>
          <p:cNvSpPr txBox="1"/>
          <p:nvPr/>
        </p:nvSpPr>
        <p:spPr>
          <a:xfrm>
            <a:off x="1013258" y="285039"/>
            <a:ext cx="1427205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 b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hiểu</a:t>
            </a:r>
            <a:endParaRPr sz="788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96E1E0D-1ECA-92A2-54EF-BBFCE0607DF8}"/>
              </a:ext>
            </a:extLst>
          </p:cNvPr>
          <p:cNvSpPr txBox="1"/>
          <p:nvPr/>
        </p:nvSpPr>
        <p:spPr>
          <a:xfrm>
            <a:off x="393539" y="1592114"/>
            <a:ext cx="84958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 đoàn trưởng nói: Hoàn cảnh chiến khu lúc này rất gian khổ, mai đây chắc còn gian khổ nhiều hơn. Ai muốn về với gia đình thì trung đoàn cho về.</a:t>
            </a:r>
            <a:endParaRPr lang="en-US" sz="280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90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5"/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308" name="Google Shape;308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5"/>
            <p:cNvSpPr txBox="1"/>
            <p:nvPr/>
          </p:nvSpPr>
          <p:spPr>
            <a:xfrm>
              <a:off x="1482811" y="358346"/>
              <a:ext cx="190294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Đọc hiểu</a:t>
              </a:r>
              <a:endParaRPr sz="788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10" name="Google Shape;310;p25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Google Shape;311;p25"/>
          <p:cNvSpPr txBox="1"/>
          <p:nvPr/>
        </p:nvSpPr>
        <p:spPr>
          <a:xfrm>
            <a:off x="248706" y="929905"/>
            <a:ext cx="8629076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lvl="0"/>
            <a:r>
              <a:rPr lang="en-US" sz="27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</a:t>
            </a:r>
            <a:r>
              <a:rPr lang="en-US" sz="27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 sao các chiến sĩ xúc động khi nghe trung đoàn trưởng nói?</a:t>
            </a:r>
            <a:endParaRPr sz="788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2E0641-8D5E-BE31-E6B9-A2434CC77F78}"/>
              </a:ext>
            </a:extLst>
          </p:cNvPr>
          <p:cNvSpPr/>
          <p:nvPr/>
        </p:nvSpPr>
        <p:spPr>
          <a:xfrm>
            <a:off x="102307" y="2197399"/>
            <a:ext cx="89393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Vì mọi người cảm thấy bất ngờ khi nghĩ mình phải xa rời chiến khu, không được tham gia chiến đấu bảo vệ đất nước; vì không ai muốn trở về gia đình trong hoàn cảnh chiến khu đang rất khó khăn.</a:t>
            </a:r>
            <a:endParaRPr lang="en-US" sz="2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Đọc hiểu</a:t>
              </a:r>
              <a:endParaRPr sz="788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2621517" y="83624"/>
            <a:ext cx="6522482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</a:t>
            </a:r>
            <a:r>
              <a:rPr lang="en-US" sz="27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 chiến sĩ đáp lời trung đoàn trưởng như thế nào?</a:t>
            </a:r>
            <a:endParaRPr sz="27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85797448-D678-581C-75C7-2860C41AAFDC}"/>
              </a:ext>
            </a:extLst>
          </p:cNvPr>
          <p:cNvSpPr/>
          <p:nvPr/>
        </p:nvSpPr>
        <p:spPr>
          <a:xfrm>
            <a:off x="180126" y="983988"/>
            <a:ext cx="87837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Lượm nói giọng rung lên:</a:t>
            </a:r>
          </a:p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- Em xin ở lại.</a:t>
            </a:r>
          </a:p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Cả đội nhao nhao:</a:t>
            </a:r>
          </a:p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- Chúng em xin ở lại.</a:t>
            </a:r>
          </a:p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Mừng nói như van lơn:</a:t>
            </a:r>
          </a:p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- Chúng em còn nhỏ, chưa làm được chi nhiều thì trung đoàn cho chúng em ăn ít cũng được. Đừng bắt chúng em phải về, tội chúng em lắm…</a:t>
            </a:r>
            <a:endParaRPr lang="en-US" sz="2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1" y="0"/>
            <a:ext cx="2514605" cy="886970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1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Đọc hiểu</a:t>
              </a:r>
              <a:endParaRPr sz="788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2514606" y="0"/>
            <a:ext cx="6629393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7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4</a:t>
            </a:r>
            <a:r>
              <a:rPr lang="en-US" sz="27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. </a:t>
            </a:r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 tiết nào trong bài khiến em cảm động? Vì sao?</a:t>
            </a:r>
            <a:endParaRPr sz="27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A84557-243F-8BC7-1CD3-FDB223CC7857}"/>
              </a:ext>
            </a:extLst>
          </p:cNvPr>
          <p:cNvSpPr/>
          <p:nvPr/>
        </p:nvSpPr>
        <p:spPr>
          <a:xfrm>
            <a:off x="248705" y="952438"/>
            <a:ext cx="86329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 tiết cả đội nhao nhao xin ở lại. Chi tiết này cho thấy các chiến sĩ tuy nhỏ nhưng sẵn sàng chấp nhận hiểm nguy để tham gia bảo vệ Tổ quốc.</a:t>
            </a:r>
            <a:endParaRPr lang="en-US" sz="2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56BB5C6-92A2-C308-6D57-31DE050092F1}"/>
              </a:ext>
            </a:extLst>
          </p:cNvPr>
          <p:cNvSpPr/>
          <p:nvPr/>
        </p:nvSpPr>
        <p:spPr>
          <a:xfrm>
            <a:off x="248704" y="2789764"/>
            <a:ext cx="86329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 tiết Mừng nói như van lơn, xin cho ở lại, dù ăn ít cũng được: chi tiết này nói lên quyết tâm của Mừng và các chiến sĩ nhỏ.</a:t>
            </a:r>
            <a:endParaRPr lang="en-US" sz="28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4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8"/>
          <p:cNvGrpSpPr/>
          <p:nvPr/>
        </p:nvGrpSpPr>
        <p:grpSpPr>
          <a:xfrm>
            <a:off x="1442098" y="962450"/>
            <a:ext cx="6580079" cy="3422653"/>
            <a:chOff x="6418599" y="4636134"/>
            <a:chExt cx="8773438" cy="4563537"/>
          </a:xfrm>
        </p:grpSpPr>
        <p:pic>
          <p:nvPicPr>
            <p:cNvPr id="338" name="Google Shape;338;p28" descr="Frame Border Transparent PNG Gold Image​ | Gallery Yopriceville -  High-Quality Images and Transparent… | Clip art frames borders, Frame  border design, Frame clipar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523549" y="2531184"/>
              <a:ext cx="4563537" cy="8773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28"/>
            <p:cNvSpPr/>
            <p:nvPr/>
          </p:nvSpPr>
          <p:spPr>
            <a:xfrm>
              <a:off x="7350251" y="5128421"/>
              <a:ext cx="6931338" cy="3539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just"/>
              <a:r>
                <a:rPr lang="nl-NL" sz="2800" b="1">
                  <a:solidFill>
                    <a:schemeClr val="accent4">
                      <a:lumMod val="50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Ca ngợi tình thần yêu nước,không quản ngại khó khăn, gian khổ của các chiến sĩ nhỏ tuổi trong cuộc kháng chiến chống thực dân Pháp trước đây.</a:t>
              </a:r>
              <a:endParaRPr lang="en-US" sz="2800" b="1" dirty="0">
                <a:solidFill>
                  <a:schemeClr val="accent4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340" name="Google Shape;340;p28" descr="Ảnh có chứa người máy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84125" y="2206578"/>
            <a:ext cx="2537486" cy="27629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8"/>
          <p:cNvGrpSpPr/>
          <p:nvPr/>
        </p:nvGrpSpPr>
        <p:grpSpPr>
          <a:xfrm>
            <a:off x="2903183" y="342501"/>
            <a:ext cx="3337634" cy="624388"/>
            <a:chOff x="4659099" y="302297"/>
            <a:chExt cx="3300838" cy="1334245"/>
          </a:xfrm>
        </p:grpSpPr>
        <p:sp>
          <p:nvSpPr>
            <p:cNvPr id="342" name="Google Shape;342;p28"/>
            <p:cNvSpPr/>
            <p:nvPr/>
          </p:nvSpPr>
          <p:spPr>
            <a:xfrm>
              <a:off x="4659099" y="304799"/>
              <a:ext cx="3300838" cy="133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3600" b="1">
                  <a:solidFill>
                    <a:srgbClr val="BF9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 sz="788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659099" y="302297"/>
              <a:ext cx="3300838" cy="1331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 sz="788"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3276</TotalTime>
  <Words>519</Words>
  <Application>Microsoft Office PowerPoint</Application>
  <PresentationFormat>On-screen Show (16:9)</PresentationFormat>
  <Paragraphs>53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AvantGarde</vt:lpstr>
      <vt:lpstr>Arial-Rounded</vt:lpstr>
      <vt:lpstr>SVN-Anastasia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dc:description>9Slide.vn</dc:description>
  <cp:lastModifiedBy>84327983871</cp:lastModifiedBy>
  <cp:revision>104</cp:revision>
  <dcterms:created xsi:type="dcterms:W3CDTF">2021-12-21T12:51:08Z</dcterms:created>
  <dcterms:modified xsi:type="dcterms:W3CDTF">2023-04-29T16:30:38Z</dcterms:modified>
  <cp:category>9Slide.vn</cp:category>
</cp:coreProperties>
</file>