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5" r:id="rId8"/>
    <p:sldId id="264" r:id="rId9"/>
    <p:sldId id="260" r:id="rId10"/>
    <p:sldId id="261" r:id="rId11"/>
    <p:sldId id="292" r:id="rId12"/>
    <p:sldId id="293" r:id="rId13"/>
    <p:sldId id="294" r:id="rId14"/>
    <p:sldId id="295" r:id="rId15"/>
    <p:sldId id="296" r:id="rId16"/>
    <p:sldId id="297" r:id="rId17"/>
    <p:sldId id="273" r:id="rId18"/>
    <p:sldId id="277" r:id="rId19"/>
    <p:sldId id="298" r:id="rId20"/>
    <p:sldId id="299" r:id="rId21"/>
    <p:sldId id="275" r:id="rId22"/>
    <p:sldId id="300" r:id="rId23"/>
    <p:sldId id="280" r:id="rId24"/>
    <p:sldId id="301"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FA5"/>
    <a:srgbClr val="FBF8B8"/>
    <a:srgbClr val="D5CF3E"/>
    <a:srgbClr val="9C67D1"/>
    <a:srgbClr val="A8C1FA"/>
    <a:srgbClr val="ADDFEA"/>
    <a:srgbClr val="FBE619"/>
    <a:srgbClr val="FA5A64"/>
    <a:srgbClr val="6ED9D9"/>
    <a:srgbClr val="FEE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27" autoAdjust="0"/>
  </p:normalViewPr>
  <p:slideViewPr>
    <p:cSldViewPr showGuides="1">
      <p:cViewPr varScale="1">
        <p:scale>
          <a:sx n="65" d="100"/>
          <a:sy n="65" d="100"/>
        </p:scale>
        <p:origin x="66" y="1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609600" y="-533400"/>
            <a:ext cx="13258800" cy="79248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3863056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266700" y="266700"/>
            <a:ext cx="11658600" cy="63246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856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626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image" Target="../media/image3.jpg"/><Relationship Id="rId5" Type="http://schemas.openxmlformats.org/officeDocument/2006/relationships/theme" Target="../theme/theme1.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75E8171-3D19-49B7-571D-34ADB4B071D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8876" y="0"/>
            <a:ext cx="1752600" cy="17526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8876" y="1752600"/>
            <a:ext cx="1752600" cy="17526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78876" y="3505200"/>
            <a:ext cx="1778876" cy="1778876"/>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192000" y="0"/>
            <a:ext cx="1471857" cy="1461683"/>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2192000" cy="6858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39370" y="0"/>
            <a:ext cx="12113260" cy="6858000"/>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106480D7-916B-1E97-2F2C-3B96B48E06C2}"/>
              </a:ext>
            </a:extLst>
          </p:cNvPr>
          <p:cNvPicPr>
            <a:picLocks noChangeAspect="1"/>
          </p:cNvPicPr>
          <p:nvPr/>
        </p:nvPicPr>
        <p:blipFill>
          <a:blip r:embed="rId2"/>
          <a:srcRect t="1759" b="67991"/>
          <a:stretch>
            <a:fillRect/>
          </a:stretch>
        </p:blipFill>
        <p:spPr>
          <a:xfrm>
            <a:off x="-11509" y="0"/>
            <a:ext cx="12215018" cy="2074545"/>
          </a:xfrm>
          <a:prstGeom prst="rect">
            <a:avLst/>
          </a:prstGeom>
        </p:spPr>
      </p:pic>
      <p:pic>
        <p:nvPicPr>
          <p:cNvPr id="7" name="Hình ảnh 6">
            <a:extLst>
              <a:ext uri="{FF2B5EF4-FFF2-40B4-BE49-F238E27FC236}">
                <a16:creationId xmlns:a16="http://schemas.microsoft.com/office/drawing/2014/main" id="{A3E09ECD-1E9C-3D5E-38F0-CDA31BC7F6D2}"/>
              </a:ext>
            </a:extLst>
          </p:cNvPr>
          <p:cNvPicPr>
            <a:picLocks noChangeAspect="1"/>
          </p:cNvPicPr>
          <p:nvPr/>
        </p:nvPicPr>
        <p:blipFill>
          <a:blip r:embed="rId3"/>
          <a:stretch>
            <a:fillRect/>
          </a:stretch>
        </p:blipFill>
        <p:spPr>
          <a:xfrm>
            <a:off x="1048074" y="1037272"/>
            <a:ext cx="10095851" cy="2255716"/>
          </a:xfrm>
          <a:prstGeom prst="rect">
            <a:avLst/>
          </a:prstGeom>
        </p:spPr>
      </p:pic>
      <p:pic>
        <p:nvPicPr>
          <p:cNvPr id="16" name="Hình ảnh 15">
            <a:extLst>
              <a:ext uri="{FF2B5EF4-FFF2-40B4-BE49-F238E27FC236}">
                <a16:creationId xmlns:a16="http://schemas.microsoft.com/office/drawing/2014/main" id="{7A073B67-0E65-FA45-9A3F-4043A5A6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 y="3611351"/>
            <a:ext cx="3276538" cy="2990597"/>
          </a:xfrm>
          <a:prstGeom prst="rect">
            <a:avLst/>
          </a:prstGeom>
        </p:spPr>
      </p:pic>
      <p:pic>
        <p:nvPicPr>
          <p:cNvPr id="20" name="Hình ảnh 19">
            <a:extLst>
              <a:ext uri="{FF2B5EF4-FFF2-40B4-BE49-F238E27FC236}">
                <a16:creationId xmlns:a16="http://schemas.microsoft.com/office/drawing/2014/main" id="{C892979F-F9B3-2483-DAE8-5A99C5FEB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976" y="3098158"/>
            <a:ext cx="3140485" cy="3503790"/>
          </a:xfrm>
          <a:prstGeom prst="rect">
            <a:avLst/>
          </a:prstGeom>
        </p:spPr>
      </p:pic>
      <p:pic>
        <p:nvPicPr>
          <p:cNvPr id="9" name="图片 15" descr="组 13">
            <a:extLst>
              <a:ext uri="{FF2B5EF4-FFF2-40B4-BE49-F238E27FC236}">
                <a16:creationId xmlns:a16="http://schemas.microsoft.com/office/drawing/2014/main" id="{BED2DCFB-B8BB-CB83-EC6C-90F62AEC9A51}"/>
              </a:ext>
            </a:extLst>
          </p:cNvPr>
          <p:cNvPicPr>
            <a:picLocks noChangeAspect="1"/>
          </p:cNvPicPr>
          <p:nvPr/>
        </p:nvPicPr>
        <p:blipFill>
          <a:blip r:embed="rId6"/>
          <a:stretch>
            <a:fillRect/>
          </a:stretch>
        </p:blipFill>
        <p:spPr>
          <a:xfrm flipH="1">
            <a:off x="39370" y="0"/>
            <a:ext cx="12113260" cy="6858000"/>
          </a:xfrm>
          <a:prstGeom prst="rect">
            <a:avLst/>
          </a:prstGeom>
        </p:spPr>
      </p:pic>
      <p:sp>
        <p:nvSpPr>
          <p:cNvPr id="3" name="Hộp Văn bản 2">
            <a:extLst>
              <a:ext uri="{FF2B5EF4-FFF2-40B4-BE49-F238E27FC236}">
                <a16:creationId xmlns:a16="http://schemas.microsoft.com/office/drawing/2014/main" id="{D5F152AF-1261-9605-F6B4-47B0487A427C}"/>
              </a:ext>
            </a:extLst>
          </p:cNvPr>
          <p:cNvSpPr txBox="1"/>
          <p:nvPr/>
        </p:nvSpPr>
        <p:spPr>
          <a:xfrm>
            <a:off x="3910306" y="3292988"/>
            <a:ext cx="4371388" cy="3016210"/>
          </a:xfrm>
          <a:prstGeom prst="rect">
            <a:avLst/>
          </a:prstGeom>
          <a:noFill/>
        </p:spPr>
        <p:txBody>
          <a:bodyPr wrap="none" lIns="0" tIns="0" rIns="0" bIns="0" rtlCol="0">
            <a:spAutoFit/>
          </a:bodyPr>
          <a:lstStyle/>
          <a:p>
            <a:pPr algn="ctr"/>
            <a:r>
              <a:rPr lang="en-US" sz="88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a:r>
              <a:rPr lang="en-US" sz="54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đọc 2</a:t>
            </a:r>
          </a:p>
          <a:p>
            <a:pPr algn="ctr"/>
            <a:r>
              <a:rPr lang="en-US" sz="5400">
                <a:ln w="2540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latin typeface="SVN-Ziclets" panose="02000603000000000000" pitchFamily="2" charset="0"/>
              </a:rPr>
              <a:t>Hương làng</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pic>
        <p:nvPicPr>
          <p:cNvPr id="7" name="Hình ảnh 6">
            <a:extLst>
              <a:ext uri="{FF2B5EF4-FFF2-40B4-BE49-F238E27FC236}">
                <a16:creationId xmlns:a16="http://schemas.microsoft.com/office/drawing/2014/main" id="{A22EE3A7-35BF-F149-72D0-A42770E9243F}"/>
              </a:ext>
            </a:extLst>
          </p:cNvPr>
          <p:cNvPicPr>
            <a:picLocks noChangeAspect="1"/>
          </p:cNvPicPr>
          <p:nvPr/>
        </p:nvPicPr>
        <p:blipFill>
          <a:blip r:embed="rId3"/>
          <a:stretch>
            <a:fillRect/>
          </a:stretch>
        </p:blipFill>
        <p:spPr>
          <a:xfrm>
            <a:off x="203621" y="194413"/>
            <a:ext cx="2362200" cy="1204566"/>
          </a:xfrm>
          <a:prstGeom prst="rect">
            <a:avLst/>
          </a:prstGeom>
        </p:spPr>
      </p:pic>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Chiều chiều, hoa thiên lí cứ thoảng nhẹ đâu đây, bay đến rồi thoáng cái lại bay đi. Tháng Ba, tháng Tư, hoa cau thơm lạ lùng.</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spTree>
    <p:extLst>
      <p:ext uri="{BB962C8B-B14F-4D97-AF65-F5344CB8AC3E}">
        <p14:creationId xmlns:p14="http://schemas.microsoft.com/office/powerpoint/2010/main" val="42727972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Chiều chiều, hoa thiên lí cứ thoảng nhẹ đâu đây, bay đến rồi thoáng cái lại bay đi. Tháng Ba, tháng Tư, hoa cau thơm lạ lùng.</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3145648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Chiều chiều, hoa thiên lí cứ thoảng nhẹ đâu đây, bay đến rồi thoáng cái lại bay đi. Tháng Ba, tháng Tư, hoa cau thơm lạ lùng.</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41701309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4035866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16583200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125506" y="139572"/>
            <a:ext cx="2465294" cy="1261314"/>
          </a:xfrm>
          <a:prstGeom prst="rect">
            <a:avLst/>
          </a:prstGeom>
        </p:spPr>
      </p:pic>
    </p:spTree>
    <p:extLst>
      <p:ext uri="{BB962C8B-B14F-4D97-AF65-F5344CB8AC3E}">
        <p14:creationId xmlns:p14="http://schemas.microsoft.com/office/powerpoint/2010/main" val="41880188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5" name="Hình ảnh 4">
            <a:extLst>
              <a:ext uri="{FF2B5EF4-FFF2-40B4-BE49-F238E27FC236}">
                <a16:creationId xmlns:a16="http://schemas.microsoft.com/office/drawing/2014/main" id="{3BDB69FC-0696-5274-61BA-FCF1C6F7B895}"/>
              </a:ext>
            </a:extLst>
          </p:cNvPr>
          <p:cNvPicPr>
            <a:picLocks noChangeAspect="1"/>
          </p:cNvPicPr>
          <p:nvPr/>
        </p:nvPicPr>
        <p:blipFill>
          <a:blip r:embed="rId3"/>
          <a:stretch>
            <a:fillRect/>
          </a:stretch>
        </p:blipFill>
        <p:spPr>
          <a:xfrm>
            <a:off x="106680" y="121920"/>
            <a:ext cx="2493421" cy="1295066"/>
          </a:xfrm>
          <a:prstGeom prst="rect">
            <a:avLst/>
          </a:prstGeom>
        </p:spPr>
      </p:pic>
    </p:spTree>
    <p:extLst>
      <p:ext uri="{BB962C8B-B14F-4D97-AF65-F5344CB8AC3E}">
        <p14:creationId xmlns:p14="http://schemas.microsoft.com/office/powerpoint/2010/main" val="3346304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4676655" y="1600200"/>
            <a:ext cx="2838691" cy="4357860"/>
          </a:xfrm>
          <a:prstGeom prst="rect">
            <a:avLst/>
          </a:prstGeom>
          <a:noFill/>
        </p:spPr>
        <p:txBody>
          <a:bodyPr wrap="square">
            <a:spAutoFit/>
          </a:bodyPr>
          <a:lstStyle/>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 hương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thiên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3333FF"/>
                </a:solidFill>
                <a:latin typeface="AvantGarde" panose="00000400000000000000" pitchFamily="2" charset="0"/>
                <a:ea typeface="AvantGarde" panose="00000400000000000000" pitchFamily="2" charset="0"/>
                <a:cs typeface="AvantGarde" panose="00000400000000000000" pitchFamily="2" charset="0"/>
              </a:rPr>
              <a:t>í</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ạ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ùng</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ồng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àn</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31000"/>
              </a:lnSpc>
            </a:pP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o </a:t>
            </a:r>
            <a:r>
              <a:rPr lang="vi-VN" sz="36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ê</a:t>
            </a:r>
            <a:endPar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3184950" y="535008"/>
            <a:ext cx="5822107"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từ khó</a:t>
            </a:r>
          </a:p>
        </p:txBody>
      </p:sp>
      <p:pic>
        <p:nvPicPr>
          <p:cNvPr id="5" name="Hình ảnh 4">
            <a:extLst>
              <a:ext uri="{FF2B5EF4-FFF2-40B4-BE49-F238E27FC236}">
                <a16:creationId xmlns:a16="http://schemas.microsoft.com/office/drawing/2014/main" id="{6BF32127-4D3C-AF5A-7884-08C21804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291" y="2057400"/>
            <a:ext cx="3593016" cy="4315974"/>
          </a:xfrm>
          <a:prstGeom prst="rect">
            <a:avLst/>
          </a:prstGeom>
        </p:spPr>
      </p:pic>
    </p:spTree>
    <p:extLst>
      <p:ext uri="{BB962C8B-B14F-4D97-AF65-F5344CB8AC3E}">
        <p14:creationId xmlns:p14="http://schemas.microsoft.com/office/powerpoint/2010/main" val="10838266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020" y="2209800"/>
            <a:ext cx="4573145" cy="4581646"/>
          </a:xfrm>
          <a:prstGeom prst="rect">
            <a:avLst/>
          </a:prstGeom>
        </p:spPr>
      </p:pic>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2390654"/>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Cứ muốn căng lồng ngực ra</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mà hít thở đến no nê,</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giống như thuở nhỏ</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hít hà hương thơm</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từ nồi cơm gạo mới mẹ bắc ra</a:t>
            </a:r>
            <a:r>
              <a:rPr lang="en-US" sz="3200" b="1">
                <a:no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và gọi cả nhà ngồi vào quanh mâm.</a:t>
            </a:r>
            <a:r>
              <a:rPr lang="en-US" sz="3200" b="1">
                <a:noFill/>
                <a:latin typeface="AvantGarde" panose="00000400000000000000" pitchFamily="2" charset="0"/>
                <a:ea typeface="AvantGarde" panose="00000400000000000000" pitchFamily="2" charset="0"/>
                <a:cs typeface="AvantGarde" panose="00000400000000000000" pitchFamily="2" charset="0"/>
              </a:rPr>
              <a:t>//</a:t>
            </a:r>
            <a:endParaRPr lang="vi-VN" sz="3200" b="1">
              <a:no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2910833" y="1015139"/>
            <a:ext cx="6370334"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spTree>
    <p:extLst>
      <p:ext uri="{BB962C8B-B14F-4D97-AF65-F5344CB8AC3E}">
        <p14:creationId xmlns:p14="http://schemas.microsoft.com/office/powerpoint/2010/main" val="23476535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2390654"/>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Cứ muốn căng lồng ngực ra</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mà hít thở đến no nê,</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giống như thuở nhỏ</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hít hà hương thơm</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từ nồi cơm gạo mới mẹ bắc ra</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và gọi cả nhà ngồi vào quanh mâm.</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2910839" y="1015139"/>
            <a:ext cx="6370334"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020" y="2209800"/>
            <a:ext cx="4573145" cy="4581646"/>
          </a:xfrm>
          <a:prstGeom prst="rect">
            <a:avLst/>
          </a:prstGeom>
        </p:spPr>
      </p:pic>
    </p:spTree>
    <p:extLst>
      <p:ext uri="{BB962C8B-B14F-4D97-AF65-F5344CB8AC3E}">
        <p14:creationId xmlns:p14="http://schemas.microsoft.com/office/powerpoint/2010/main" val="41348105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3810000" y="1220464"/>
            <a:ext cx="4126141" cy="3391756"/>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457200" y="3607126"/>
            <a:ext cx="11277600" cy="2554445"/>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078557" y="3429000"/>
            <a:ext cx="10034886" cy="2554445"/>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11509" y="-328887"/>
            <a:ext cx="12215018" cy="2074545"/>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80A75118-6161-C52E-EC24-66219FEF562B}"/>
              </a:ext>
            </a:extLst>
          </p:cNvPr>
          <p:cNvPicPr>
            <a:picLocks noChangeAspect="1"/>
          </p:cNvPicPr>
          <p:nvPr/>
        </p:nvPicPr>
        <p:blipFill>
          <a:blip r:embed="rId3"/>
          <a:stretch>
            <a:fillRect/>
          </a:stretch>
        </p:blipFill>
        <p:spPr>
          <a:xfrm>
            <a:off x="158339" y="173654"/>
            <a:ext cx="2325781" cy="1207995"/>
          </a:xfrm>
          <a:prstGeom prst="rect">
            <a:avLst/>
          </a:prstGeom>
        </p:spPr>
      </p:pic>
    </p:spTree>
    <p:extLst>
      <p:ext uri="{BB962C8B-B14F-4D97-AF65-F5344CB8AC3E}">
        <p14:creationId xmlns:p14="http://schemas.microsoft.com/office/powerpoint/2010/main" val="42105020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5CB2301-9521-38E5-6927-E993B28589D6}"/>
              </a:ext>
            </a:extLst>
          </p:cNvPr>
          <p:cNvSpPr txBox="1"/>
          <p:nvPr/>
        </p:nvSpPr>
        <p:spPr>
          <a:xfrm>
            <a:off x="4205258" y="389692"/>
            <a:ext cx="3428824" cy="677108"/>
          </a:xfrm>
          <a:prstGeom prst="rect">
            <a:avLst/>
          </a:prstGeom>
          <a:noFill/>
        </p:spPr>
        <p:txBody>
          <a:bodyPr wrap="none" lIns="0" tIns="0" rIns="0" bIns="0" rtlCol="0">
            <a:spAutoFit/>
          </a:bodyPr>
          <a:lstStyle/>
          <a:p>
            <a:pPr algn="ctr"/>
            <a:r>
              <a:rPr lang="en-US" sz="4400">
                <a:solidFill>
                  <a:srgbClr val="FA5A64"/>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sp>
        <p:nvSpPr>
          <p:cNvPr id="4" name="Hình chữ nhật: Góc Tròn 3">
            <a:extLst>
              <a:ext uri="{FF2B5EF4-FFF2-40B4-BE49-F238E27FC236}">
                <a16:creationId xmlns:a16="http://schemas.microsoft.com/office/drawing/2014/main" id="{59709B60-C0D8-5A2D-D0C8-A8319F3599DA}"/>
              </a:ext>
            </a:extLst>
          </p:cNvPr>
          <p:cNvSpPr>
            <a:spLocks noChangeAspect="1"/>
          </p:cNvSpPr>
          <p:nvPr/>
        </p:nvSpPr>
        <p:spPr>
          <a:xfrm>
            <a:off x="838200" y="1447800"/>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Mộc mạc</a:t>
            </a:r>
          </a:p>
        </p:txBody>
      </p:sp>
      <p:sp>
        <p:nvSpPr>
          <p:cNvPr id="7" name="Hình chữ nhật: Góc Tròn 6">
            <a:extLst>
              <a:ext uri="{FF2B5EF4-FFF2-40B4-BE49-F238E27FC236}">
                <a16:creationId xmlns:a16="http://schemas.microsoft.com/office/drawing/2014/main" id="{794F0F2B-BB76-E0F6-1B67-B6169B89848D}"/>
              </a:ext>
            </a:extLst>
          </p:cNvPr>
          <p:cNvSpPr>
            <a:spLocks noChangeAspect="1"/>
          </p:cNvSpPr>
          <p:nvPr/>
        </p:nvSpPr>
        <p:spPr>
          <a:xfrm>
            <a:off x="832413" y="2470841"/>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Chân chất</a:t>
            </a:r>
          </a:p>
        </p:txBody>
      </p:sp>
      <p:sp>
        <p:nvSpPr>
          <p:cNvPr id="8" name="Hình chữ nhật: Góc Tròn 7">
            <a:extLst>
              <a:ext uri="{FF2B5EF4-FFF2-40B4-BE49-F238E27FC236}">
                <a16:creationId xmlns:a16="http://schemas.microsoft.com/office/drawing/2014/main" id="{69538FE0-C1E3-1DC2-EDE6-6715AE9E97F9}"/>
              </a:ext>
            </a:extLst>
          </p:cNvPr>
          <p:cNvSpPr>
            <a:spLocks noChangeAspect="1"/>
          </p:cNvSpPr>
          <p:nvPr/>
        </p:nvSpPr>
        <p:spPr>
          <a:xfrm>
            <a:off x="826626" y="3493882"/>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Đượm</a:t>
            </a:r>
          </a:p>
        </p:txBody>
      </p:sp>
      <p:sp>
        <p:nvSpPr>
          <p:cNvPr id="10" name="Hộp Văn bản 9">
            <a:extLst>
              <a:ext uri="{FF2B5EF4-FFF2-40B4-BE49-F238E27FC236}">
                <a16:creationId xmlns:a16="http://schemas.microsoft.com/office/drawing/2014/main" id="{6EBFD0DB-5B50-7FE5-EBFF-997B92D7F6C7}"/>
              </a:ext>
            </a:extLst>
          </p:cNvPr>
          <p:cNvSpPr txBox="1"/>
          <p:nvPr/>
        </p:nvSpPr>
        <p:spPr>
          <a:xfrm>
            <a:off x="3941507" y="1570911"/>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giản dị, đơn sơ, giữ nguyên vẻ tự nhiên</a:t>
            </a:r>
          </a:p>
        </p:txBody>
      </p:sp>
      <p:sp>
        <p:nvSpPr>
          <p:cNvPr id="11" name="Hộp Văn bản 10">
            <a:extLst>
              <a:ext uri="{FF2B5EF4-FFF2-40B4-BE49-F238E27FC236}">
                <a16:creationId xmlns:a16="http://schemas.microsoft.com/office/drawing/2014/main" id="{D4DF1709-5D52-50E2-B42A-623EC10E81AA}"/>
              </a:ext>
            </a:extLst>
          </p:cNvPr>
          <p:cNvSpPr txBox="1"/>
          <p:nvPr/>
        </p:nvSpPr>
        <p:spPr>
          <a:xfrm>
            <a:off x="3941506" y="2593952"/>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mộc mạc, không màu mè.</a:t>
            </a:r>
          </a:p>
        </p:txBody>
      </p:sp>
      <p:sp>
        <p:nvSpPr>
          <p:cNvPr id="12" name="Hộp Văn bản 11">
            <a:extLst>
              <a:ext uri="{FF2B5EF4-FFF2-40B4-BE49-F238E27FC236}">
                <a16:creationId xmlns:a16="http://schemas.microsoft.com/office/drawing/2014/main" id="{4AEA02E8-9353-CE11-D8EF-56D4160F1644}"/>
              </a:ext>
            </a:extLst>
          </p:cNvPr>
          <p:cNvSpPr txBox="1"/>
          <p:nvPr/>
        </p:nvSpPr>
        <p:spPr>
          <a:xfrm>
            <a:off x="3941505" y="3616993"/>
            <a:ext cx="7793293" cy="430887"/>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thấm sâu, đậm vào bên trong.</a:t>
            </a:r>
          </a:p>
        </p:txBody>
      </p:sp>
      <p:pic>
        <p:nvPicPr>
          <p:cNvPr id="15" name="Hình ảnh 14">
            <a:extLst>
              <a:ext uri="{FF2B5EF4-FFF2-40B4-BE49-F238E27FC236}">
                <a16:creationId xmlns:a16="http://schemas.microsoft.com/office/drawing/2014/main" id="{8E8ED633-4E69-9696-04AE-C4E2EBA36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168" y="2362200"/>
            <a:ext cx="4306832" cy="4309992"/>
          </a:xfrm>
          <a:prstGeom prst="rect">
            <a:avLst/>
          </a:prstGeom>
        </p:spPr>
      </p:pic>
    </p:spTree>
    <p:extLst>
      <p:ext uri="{BB962C8B-B14F-4D97-AF65-F5344CB8AC3E}">
        <p14:creationId xmlns:p14="http://schemas.microsoft.com/office/powerpoint/2010/main" val="3729975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5" name="Hình ảnh 4">
            <a:extLst>
              <a:ext uri="{FF2B5EF4-FFF2-40B4-BE49-F238E27FC236}">
                <a16:creationId xmlns:a16="http://schemas.microsoft.com/office/drawing/2014/main" id="{9D4FC845-54C0-1188-D2AE-07F998EAFF34}"/>
              </a:ext>
            </a:extLst>
          </p:cNvPr>
          <p:cNvPicPr>
            <a:picLocks noChangeAspect="1"/>
          </p:cNvPicPr>
          <p:nvPr/>
        </p:nvPicPr>
        <p:blipFill>
          <a:blip r:embed="rId3"/>
          <a:stretch>
            <a:fillRect/>
          </a:stretch>
        </p:blipFill>
        <p:spPr>
          <a:xfrm>
            <a:off x="140931" y="163623"/>
            <a:ext cx="2431467" cy="1213763"/>
          </a:xfrm>
          <a:prstGeom prst="rect">
            <a:avLst/>
          </a:prstGeom>
        </p:spPr>
      </p:pic>
    </p:spTree>
    <p:extLst>
      <p:ext uri="{BB962C8B-B14F-4D97-AF65-F5344CB8AC3E}">
        <p14:creationId xmlns:p14="http://schemas.microsoft.com/office/powerpoint/2010/main" val="189554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9BD7B2F-21B3-34ED-CB7C-F877DCF8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81000"/>
            <a:ext cx="3848103" cy="4622388"/>
          </a:xfrm>
          <a:prstGeom prst="rect">
            <a:avLst/>
          </a:prstGeom>
        </p:spPr>
      </p:pic>
      <p:sp>
        <p:nvSpPr>
          <p:cNvPr id="2" name="Hình chữ nhật: Góc Tròn 1">
            <a:extLst>
              <a:ext uri="{FF2B5EF4-FFF2-40B4-BE49-F238E27FC236}">
                <a16:creationId xmlns:a16="http://schemas.microsoft.com/office/drawing/2014/main" id="{0149F1D9-6978-3329-671C-0244DE62689E}"/>
              </a:ext>
            </a:extLst>
          </p:cNvPr>
          <p:cNvSpPr/>
          <p:nvPr/>
        </p:nvSpPr>
        <p:spPr>
          <a:xfrm>
            <a:off x="102213" y="3429000"/>
            <a:ext cx="11277600" cy="3657600"/>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15" descr="组 13">
            <a:extLst>
              <a:ext uri="{FF2B5EF4-FFF2-40B4-BE49-F238E27FC236}">
                <a16:creationId xmlns:a16="http://schemas.microsoft.com/office/drawing/2014/main" id="{08CBF312-E205-3CDE-8CD0-0E52E7CC8EA5}"/>
              </a:ext>
            </a:extLst>
          </p:cNvPr>
          <p:cNvPicPr>
            <a:picLocks noChangeAspect="1"/>
          </p:cNvPicPr>
          <p:nvPr/>
        </p:nvPicPr>
        <p:blipFill>
          <a:blip r:embed="rId6"/>
          <a:stretch>
            <a:fillRect/>
          </a:stretch>
        </p:blipFill>
        <p:spPr>
          <a:xfrm>
            <a:off x="39370" y="0"/>
            <a:ext cx="12113260" cy="6858000"/>
          </a:xfrm>
          <a:prstGeom prst="rect">
            <a:avLst/>
          </a:prstGeom>
        </p:spPr>
      </p:pic>
      <p:sp>
        <p:nvSpPr>
          <p:cNvPr id="6" name="Hộp Văn bản 5">
            <a:extLst>
              <a:ext uri="{FF2B5EF4-FFF2-40B4-BE49-F238E27FC236}">
                <a16:creationId xmlns:a16="http://schemas.microsoft.com/office/drawing/2014/main" id="{F4E40EF4-EF98-EADE-658F-59F95DEAD32A}"/>
              </a:ext>
            </a:extLst>
          </p:cNvPr>
          <p:cNvSpPr txBox="1"/>
          <p:nvPr/>
        </p:nvSpPr>
        <p:spPr>
          <a:xfrm>
            <a:off x="2752136" y="3693855"/>
            <a:ext cx="6687728"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T</a:t>
            </a:r>
            <a:r>
              <a:rPr lang="en-US" sz="16600">
                <a:ln w="41275">
                  <a:solidFill>
                    <a:schemeClr val="tx1"/>
                  </a:solidFill>
                </a:ln>
                <a:solidFill>
                  <a:srgbClr val="00B050"/>
                </a:solidFill>
                <a:latin typeface="SVN-Poky's" panose="020B0606040200020203" pitchFamily="34" charset="0"/>
              </a:rPr>
              <a:t>h</a:t>
            </a:r>
            <a:r>
              <a:rPr lang="en-US" sz="16600">
                <a:ln w="41275">
                  <a:solidFill>
                    <a:schemeClr val="tx1"/>
                  </a:solidFill>
                </a:ln>
                <a:solidFill>
                  <a:srgbClr val="00B0F0"/>
                </a:solidFill>
                <a:latin typeface="SVN-Poky's" panose="020B0606040200020203" pitchFamily="34" charset="0"/>
              </a:rPr>
              <a:t>i</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FFFF00"/>
                </a:solidFill>
                <a:latin typeface="SVN-Poky's" panose="020B0606040200020203" pitchFamily="34" charset="0"/>
              </a:rPr>
              <a:t>đ</a:t>
            </a:r>
            <a:r>
              <a:rPr lang="en-US" sz="16600">
                <a:ln w="41275">
                  <a:solidFill>
                    <a:schemeClr val="tx1"/>
                  </a:solidFill>
                </a:ln>
                <a:solidFill>
                  <a:srgbClr val="FEE0E8"/>
                </a:solidFill>
                <a:latin typeface="SVN-Poky's" panose="020B0606040200020203" pitchFamily="34" charset="0"/>
              </a:rPr>
              <a:t>ọ</a:t>
            </a:r>
            <a:r>
              <a:rPr lang="en-US" sz="16600">
                <a:ln w="41275">
                  <a:solidFill>
                    <a:schemeClr val="tx1"/>
                  </a:solidFill>
                </a:ln>
                <a:solidFill>
                  <a:srgbClr val="6ED9D9"/>
                </a:solidFill>
                <a:latin typeface="SVN-Poky's" panose="020B0606040200020203" pitchFamily="34" charset="0"/>
              </a:rPr>
              <a:t>c</a:t>
            </a:r>
          </a:p>
        </p:txBody>
      </p:sp>
      <p:pic>
        <p:nvPicPr>
          <p:cNvPr id="7" name="图片 9" descr="图片2">
            <a:extLst>
              <a:ext uri="{FF2B5EF4-FFF2-40B4-BE49-F238E27FC236}">
                <a16:creationId xmlns:a16="http://schemas.microsoft.com/office/drawing/2014/main" id="{F6AA1F8F-4B50-2677-1A53-8F5AE3B7334C}"/>
              </a:ext>
            </a:extLst>
          </p:cNvPr>
          <p:cNvPicPr>
            <a:picLocks noChangeAspect="1"/>
          </p:cNvPicPr>
          <p:nvPr/>
        </p:nvPicPr>
        <p:blipFill>
          <a:blip r:embed="rId7"/>
          <a:srcRect t="1759" b="67991"/>
          <a:stretch>
            <a:fillRect/>
          </a:stretch>
        </p:blipFill>
        <p:spPr>
          <a:xfrm>
            <a:off x="-11509" y="0"/>
            <a:ext cx="12215018" cy="2074545"/>
          </a:xfrm>
          <a:prstGeom prst="rect">
            <a:avLst/>
          </a:prstGeom>
        </p:spPr>
      </p:pic>
    </p:spTree>
    <p:extLst>
      <p:ext uri="{BB962C8B-B14F-4D97-AF65-F5344CB8AC3E}">
        <p14:creationId xmlns:p14="http://schemas.microsoft.com/office/powerpoint/2010/main" val="1107314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584093"/>
          </a:xfrm>
          <a:prstGeom prst="rect">
            <a:avLst/>
          </a:prstGeom>
          <a:noFill/>
        </p:spPr>
        <p:txBody>
          <a:bodyPr wrap="square" lIns="0" tIns="0" rIns="0" bIns="0" rtlCol="0">
            <a:spAutoFit/>
          </a:bodyPr>
          <a:lstStyle/>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tx2">
                    <a:lumMod val="60000"/>
                    <a:lumOff val="40000"/>
                  </a:schemeClr>
                </a:solidFill>
                <a:latin typeface="Arial-Rounded" panose="020B0500000000000000" pitchFamily="34" charset="0"/>
                <a:ea typeface="Arial-Rounded" panose="020B0500000000000000" pitchFamily="34" charset="0"/>
                <a:cs typeface="Arial-Rounded" panose="020B0500000000000000" pitchFamily="34" charset="0"/>
              </a:rPr>
              <a:t>Làng tôi là một làng nghèo nên chẳng nhà nào có đất để trồng hoa. Tuy vậy, đi trong làng, tôi luôn thấy những làn hương mộc mạc, chân chất quen thuộc của đất quê.</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Chiều chiều, hoa thiên lí cứ thoảng nhẹ đâu đây, bay đến rồi thoáng cái lại bay đi. Tháng Ba, tháng Tư, hoa cau thơm lạ lùng.</a:t>
            </a:r>
          </a:p>
          <a:p>
            <a:pPr algn="just">
              <a:lnSpc>
                <a:spcPct val="84000"/>
              </a:lnSpc>
            </a:pPr>
            <a:r>
              <a:rPr lang="en-US" sz="27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Tháng Tám, tháng Chín hoa ngâu như những viên trứng cua tí tẹo ẩn sau tầng lá xanh rậm rạp, thơm nồng nàn. Tưởng như có thể sờ được, nắm được những làn hương ấy.</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 mùa, mùi thơm từ đồng thơm vào, thơm trên đường làng, thơm ngoài sân đình, thơm trên các ngõ. Đó là hương cốm, hương lúa, hương rơm rạ. Cứ muốn căng lồng ngực ra mà hít thở đến no nê, giống như thuở nhỏ hít hà hương thơm từ nồi cơm gạo mới mẹ bắc ra và gọi cả nhà vào quanh mâm.</a:t>
            </a:r>
          </a:p>
          <a:p>
            <a:pPr algn="just">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	</a:t>
            </a:r>
            <a:r>
              <a:rPr lang="en-US" sz="2700">
                <a:solidFill>
                  <a:schemeClr val="accent3">
                    <a:lumMod val="50000"/>
                  </a:schemeClr>
                </a:solidFill>
                <a:latin typeface="Arial-Rounded" panose="020B0500000000000000" pitchFamily="34" charset="0"/>
                <a:ea typeface="Arial-Rounded" panose="020B0500000000000000" pitchFamily="34" charset="0"/>
                <a:cs typeface="Arial-Rounded" panose="020B0500000000000000" pitchFamily="34" charset="0"/>
              </a:rPr>
              <a:t>Mùa xuân, ngắt một cái lá chanh, lá bưởi, một lá xương sông, một chiếc lá lốt, một nhánh hương nhu, nhánh bạc hà, ... hai tay mình cũng đượm mùi thơm mãi không thôi.</a:t>
            </a:r>
          </a:p>
          <a:p>
            <a:pPr algn="r">
              <a:lnSpc>
                <a:spcPct val="84000"/>
              </a:lnSpc>
            </a:pPr>
            <a:r>
              <a:rPr lang="en-US" sz="270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F30E0194-5CA4-69AF-D6E8-AE202D152757}"/>
              </a:ext>
            </a:extLst>
          </p:cNvPr>
          <p:cNvPicPr>
            <a:picLocks noChangeAspect="1"/>
          </p:cNvPicPr>
          <p:nvPr/>
        </p:nvPicPr>
        <p:blipFill>
          <a:blip r:embed="rId3"/>
          <a:stretch>
            <a:fillRect/>
          </a:stretch>
        </p:blipFill>
        <p:spPr>
          <a:xfrm>
            <a:off x="120257" y="128898"/>
            <a:ext cx="2472472" cy="1267090"/>
          </a:xfrm>
          <a:prstGeom prst="rect">
            <a:avLst/>
          </a:prstGeom>
        </p:spPr>
      </p:pic>
    </p:spTree>
    <p:extLst>
      <p:ext uri="{BB962C8B-B14F-4D97-AF65-F5344CB8AC3E}">
        <p14:creationId xmlns:p14="http://schemas.microsoft.com/office/powerpoint/2010/main" val="23500492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38171"/>
            <a:ext cx="5181600" cy="4484660"/>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4370767" y="2524542"/>
            <a:ext cx="6937797" cy="2123658"/>
          </a:xfrm>
          <a:prstGeom prst="rect">
            <a:avLst/>
          </a:prstGeom>
          <a:noFill/>
        </p:spPr>
        <p:txBody>
          <a:bodyPr wrap="none" lIns="0" tIns="0" rIns="0" bIns="0" rtlCol="0">
            <a:spAutoFit/>
          </a:bodyPr>
          <a:lstStyle/>
          <a:p>
            <a:pPr algn="ctr"/>
            <a:r>
              <a:rPr lang="en-US" sz="13800">
                <a:ln w="44450">
                  <a:solidFill>
                    <a:srgbClr val="FFFFFF"/>
                  </a:solidFill>
                </a:ln>
                <a:solidFill>
                  <a:srgbClr val="FF0000"/>
                </a:solidFill>
                <a:latin typeface="SVN-Poky's" panose="020B0606040200020203" pitchFamily="34" charset="0"/>
              </a:rPr>
              <a:t>Đọc hiểu</a:t>
            </a:r>
            <a:endParaRPr lang="en-US" sz="138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838200"/>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1: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 Mỗi khi đi trong làng, tác giả cảm nhận được điều gì?</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3429000" y="2685871"/>
            <a:ext cx="8305800" cy="2308324"/>
          </a:xfrm>
          <a:prstGeom prst="rect">
            <a:avLst/>
          </a:prstGeom>
        </p:spPr>
        <p:txBody>
          <a:bodyPr wrap="square">
            <a:spAutoFit/>
          </a:bodyPr>
          <a:lstStyle/>
          <a:p>
            <a:pPr algn="just"/>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Mỗi khi đi trong làng, tác giả luôn cảm nhận được mùi hương mộc mạc, chân chất quen thuộc của đất quê.</a:t>
            </a:r>
            <a:endParaRPr lang="vi-VN" sz="3600" b="1">
              <a:solidFill>
                <a:srgbClr val="9C67D1"/>
              </a:solidFill>
              <a:effectLst>
                <a:outerShdw blurRad="50800" dist="38100" dir="5400000" algn="t" rotWithShape="0">
                  <a:prstClr val="black">
                    <a:alpha val="40000"/>
                  </a:prstClr>
                </a:outerShd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795267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562451"/>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2: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Tìm những từ ngữ trong bài đọc tả hương thơm của hoa, lá. </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3276600" y="2325231"/>
            <a:ext cx="8305800" cy="3970318"/>
          </a:xfrm>
          <a:prstGeom prst="rect">
            <a:avLst/>
          </a:prstGeom>
        </p:spPr>
        <p:txBody>
          <a:bodyPr wrap="square">
            <a:spAutoFit/>
          </a:bodyPr>
          <a:lstStyle/>
          <a:p>
            <a:pPr algn="just"/>
            <a:r>
              <a:rPr lang="en-US" sz="3600" b="1">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Đó là các từ ngữ; hoa thiên lí thoảng nhẹ, bay đến rồi thoảng cái lại bay đi; hoa cau thơm lạ lùng, hoa ngâu thơm nồng nàn, tưởng như có thể sở được, nắm được các mùi hương ấy; các loài lá đượm một mùi hương mãi không thôi...</a:t>
            </a:r>
            <a:endParaRPr lang="vi-VN" sz="3600" b="1">
              <a:solidFill>
                <a:srgbClr val="9C67D1"/>
              </a:solidFill>
              <a:effectLst>
                <a:outerShdw blurRad="50800" dist="38100" dir="5400000" algn="t" rotWithShape="0">
                  <a:prstClr val="black">
                    <a:alpha val="40000"/>
                  </a:prstClr>
                </a:outerShd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206322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5" name="Rectangle 41">
            <a:extLst>
              <a:ext uri="{FF2B5EF4-FFF2-40B4-BE49-F238E27FC236}">
                <a16:creationId xmlns:a16="http://schemas.microsoft.com/office/drawing/2014/main" id="{C25B4D34-E5D7-39A4-1AD9-27B99EE3EABA}"/>
              </a:ext>
            </a:extLst>
          </p:cNvPr>
          <p:cNvSpPr/>
          <p:nvPr/>
        </p:nvSpPr>
        <p:spPr>
          <a:xfrm>
            <a:off x="533400" y="562451"/>
            <a:ext cx="110490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3: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 Ngày mùa, làng quê tác giả còn có những hương thơm đặc biệt nào? </a:t>
            </a:r>
          </a:p>
        </p:txBody>
      </p:sp>
      <p:sp>
        <p:nvSpPr>
          <p:cNvPr id="6" name="Rectangle 11">
            <a:extLst>
              <a:ext uri="{FF2B5EF4-FFF2-40B4-BE49-F238E27FC236}">
                <a16:creationId xmlns:a16="http://schemas.microsoft.com/office/drawing/2014/main" id="{4DE9A98E-4C2C-DE20-544E-CA99F5C98391}"/>
              </a:ext>
            </a:extLst>
          </p:cNvPr>
          <p:cNvSpPr/>
          <p:nvPr/>
        </p:nvSpPr>
        <p:spPr>
          <a:xfrm>
            <a:off x="3176945" y="2325231"/>
            <a:ext cx="8405455" cy="2308324"/>
          </a:xfrm>
          <a:prstGeom prst="rect">
            <a:avLst/>
          </a:prstGeom>
        </p:spPr>
        <p:txBody>
          <a:bodyPr wrap="square">
            <a:spAutoFit/>
          </a:bodyPr>
          <a:lstStyle/>
          <a:p>
            <a:pPr algn="just"/>
            <a:r>
              <a:rPr lang="en-US" sz="3600" b="1">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Mùi thơm từ đồng thơm vào, thơm trên là hương cốm, hương lúa, hương rơm rạ đường làng, thơm ngoài sân đình, thơm trên các ngõ…</a:t>
            </a:r>
          </a:p>
        </p:txBody>
      </p:sp>
    </p:spTree>
    <p:extLst>
      <p:ext uri="{BB962C8B-B14F-4D97-AF65-F5344CB8AC3E}">
        <p14:creationId xmlns:p14="http://schemas.microsoft.com/office/powerpoint/2010/main" val="2368846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39">
            <a:extLst>
              <a:ext uri="{FF2B5EF4-FFF2-40B4-BE49-F238E27FC236}">
                <a16:creationId xmlns:a16="http://schemas.microsoft.com/office/drawing/2014/main" id="{9E1FA517-2B71-84FE-219B-9170385C7049}"/>
              </a:ext>
            </a:extLst>
          </p:cNvPr>
          <p:cNvSpPr/>
          <p:nvPr/>
        </p:nvSpPr>
        <p:spPr>
          <a:xfrm>
            <a:off x="345830" y="876379"/>
            <a:ext cx="11236569"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4: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Theo em, vì sao bài đọc có tên là Hương làng?</a:t>
            </a:r>
          </a:p>
        </p:txBody>
      </p:sp>
      <p:sp>
        <p:nvSpPr>
          <p:cNvPr id="4" name="Rectangle 3">
            <a:extLst>
              <a:ext uri="{FF2B5EF4-FFF2-40B4-BE49-F238E27FC236}">
                <a16:creationId xmlns:a16="http://schemas.microsoft.com/office/drawing/2014/main" id="{AFA6461E-C2F1-989F-8A11-B102396B36EA}"/>
              </a:ext>
            </a:extLst>
          </p:cNvPr>
          <p:cNvSpPr/>
          <p:nvPr/>
        </p:nvSpPr>
        <p:spPr>
          <a:xfrm>
            <a:off x="3185978" y="2770928"/>
            <a:ext cx="8109207" cy="2308324"/>
          </a:xfrm>
          <a:prstGeom prst="rect">
            <a:avLst/>
          </a:prstGeom>
        </p:spPr>
        <p:txBody>
          <a:bodyPr wrap="square">
            <a:spAutoFit/>
          </a:bodyPr>
          <a:lstStyle/>
          <a:p>
            <a:pPr algn="just"/>
            <a:r>
              <a:rPr lang="en-US" sz="3600" b="1">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9C67D1"/>
                </a:solidFill>
                <a:latin typeface="AvantGarde" panose="00000400000000000000" pitchFamily="2" charset="0"/>
                <a:ea typeface="AvantGarde" panose="00000400000000000000" pitchFamily="2" charset="0"/>
                <a:cs typeface="AvantGarde" panose="00000400000000000000" pitchFamily="2" charset="0"/>
              </a:rPr>
              <a:t>Bài đọc có tên là Hương làng vì nó miêu tả hương thơm của cây cối, hoa lá tự nhiên quen thuộc, mộc mạc, đặc trưng của làng quê.</a:t>
            </a:r>
          </a:p>
        </p:txBody>
      </p:sp>
    </p:spTree>
    <p:extLst>
      <p:ext uri="{BB962C8B-B14F-4D97-AF65-F5344CB8AC3E}">
        <p14:creationId xmlns:p14="http://schemas.microsoft.com/office/powerpoint/2010/main" val="19509785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18F8110-B5C8-4FCA-BE0E-0E829F620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D2F51E95-7094-0231-2E22-1A829F763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pic>
        <p:nvPicPr>
          <p:cNvPr id="7" name="Hình ảnh 6">
            <a:extLst>
              <a:ext uri="{FF2B5EF4-FFF2-40B4-BE49-F238E27FC236}">
                <a16:creationId xmlns:a16="http://schemas.microsoft.com/office/drawing/2014/main" id="{6E83FFC7-41F5-8029-42FE-47BED1E4742B}"/>
              </a:ext>
            </a:extLst>
          </p:cNvPr>
          <p:cNvPicPr>
            <a:picLocks noChangeAspect="1"/>
          </p:cNvPicPr>
          <p:nvPr/>
        </p:nvPicPr>
        <p:blipFill rotWithShape="1">
          <a:blip r:embed="rId4">
            <a:extLst>
              <a:ext uri="{28A0092B-C50C-407E-A947-70E740481C1C}">
                <a14:useLocalDpi xmlns:a14="http://schemas.microsoft.com/office/drawing/2010/main" val="0"/>
              </a:ext>
            </a:extLst>
          </a:blip>
          <a:srcRect l="9532" t="37990" r="47892" b="30899"/>
          <a:stretch/>
        </p:blipFill>
        <p:spPr>
          <a:xfrm>
            <a:off x="3429000" y="3657600"/>
            <a:ext cx="4264968" cy="2653758"/>
          </a:xfrm>
          <a:prstGeom prst="rect">
            <a:avLst/>
          </a:prstGeom>
          <a:effectLst>
            <a:softEdge rad="127000"/>
          </a:effectLst>
        </p:spPr>
      </p:pic>
      <p:sp>
        <p:nvSpPr>
          <p:cNvPr id="9" name="Hộp Văn bản 8">
            <a:extLst>
              <a:ext uri="{FF2B5EF4-FFF2-40B4-BE49-F238E27FC236}">
                <a16:creationId xmlns:a16="http://schemas.microsoft.com/office/drawing/2014/main" id="{FFCC719B-46EC-AC60-94FF-0B07E77217C6}"/>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10" name="Hộp Văn bản 9">
            <a:extLst>
              <a:ext uri="{FF2B5EF4-FFF2-40B4-BE49-F238E27FC236}">
                <a16:creationId xmlns:a16="http://schemas.microsoft.com/office/drawing/2014/main" id="{A01F7759-199C-C54D-FEB7-BDB1003945FE}"/>
              </a:ext>
            </a:extLst>
          </p:cNvPr>
          <p:cNvSpPr txBox="1"/>
          <p:nvPr/>
        </p:nvSpPr>
        <p:spPr>
          <a:xfrm>
            <a:off x="2802644" y="1246653"/>
            <a:ext cx="5807956" cy="2769989"/>
          </a:xfrm>
          <a:prstGeom prst="rect">
            <a:avLst/>
          </a:prstGeom>
          <a:noFill/>
        </p:spPr>
        <p:txBody>
          <a:bodyPr wrap="square" lIns="0" tIns="0" rIns="0" bIns="0" rtlCol="0">
            <a:spAutoFit/>
          </a:bodyPr>
          <a:lstStyle/>
          <a:p>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Cái gì nho nhỏ</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Hạt nó nuôi người</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Chín vàng nơi nơi</a:t>
            </a:r>
          </a:p>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Dân làng đi gặt</a:t>
            </a:r>
          </a:p>
          <a:p>
            <a:pPr algn="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cây gì?)</a:t>
            </a:r>
          </a:p>
        </p:txBody>
      </p:sp>
      <p:sp>
        <p:nvSpPr>
          <p:cNvPr id="11" name="Hộp Văn bản 10">
            <a:extLst>
              <a:ext uri="{FF2B5EF4-FFF2-40B4-BE49-F238E27FC236}">
                <a16:creationId xmlns:a16="http://schemas.microsoft.com/office/drawing/2014/main" id="{B465A619-D975-3EF3-2F3A-B700A65971D0}"/>
              </a:ext>
            </a:extLst>
          </p:cNvPr>
          <p:cNvSpPr txBox="1"/>
          <p:nvPr/>
        </p:nvSpPr>
        <p:spPr>
          <a:xfrm>
            <a:off x="7783099" y="4830693"/>
            <a:ext cx="1756891"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Cây lúa</a:t>
            </a:r>
          </a:p>
        </p:txBody>
      </p:sp>
    </p:spTree>
    <p:extLst>
      <p:ext uri="{BB962C8B-B14F-4D97-AF65-F5344CB8AC3E}">
        <p14:creationId xmlns:p14="http://schemas.microsoft.com/office/powerpoint/2010/main" val="1372981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70A0543A-D1CA-9328-950F-00A4326E7931}"/>
              </a:ext>
            </a:extLst>
          </p:cNvPr>
          <p:cNvSpPr/>
          <p:nvPr/>
        </p:nvSpPr>
        <p:spPr>
          <a:xfrm>
            <a:off x="4191000" y="2590800"/>
            <a:ext cx="6858000" cy="2743200"/>
          </a:xfrm>
          <a:prstGeom prst="roundRect">
            <a:avLst>
              <a:gd name="adj" fmla="val 2435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a16="http://schemas.microsoft.com/office/drawing/2014/main" id="{FB75AAE7-210F-9D5F-BA39-FC54627D4B65}"/>
              </a:ext>
            </a:extLst>
          </p:cNvPr>
          <p:cNvSpPr txBox="1"/>
          <p:nvPr/>
        </p:nvSpPr>
        <p:spPr>
          <a:xfrm>
            <a:off x="3876642" y="762000"/>
            <a:ext cx="4438716" cy="1107996"/>
          </a:xfrm>
          <a:prstGeom prst="rect">
            <a:avLst/>
          </a:prstGeom>
          <a:noFill/>
        </p:spPr>
        <p:txBody>
          <a:bodyPr wrap="none" lIns="0" tIns="0" rIns="0" bIns="0" rtlCol="0">
            <a:spAutoFit/>
          </a:bodyPr>
          <a:lstStyle/>
          <a:p>
            <a:pPr algn="l"/>
            <a:r>
              <a:rPr lang="en-US" sz="7200">
                <a:blipFill dpi="0" rotWithShape="1">
                  <a:blip r:embed="rId2">
                    <a:extLst>
                      <a:ext uri="{28A0092B-C50C-407E-A947-70E740481C1C}">
                        <a14:useLocalDpi xmlns:a14="http://schemas.microsoft.com/office/drawing/2010/main" val="0"/>
                      </a:ext>
                    </a:extLst>
                  </a:blip>
                  <a:srcRect/>
                  <a:stretch>
                    <a:fillRect/>
                  </a:stretch>
                </a:blipFill>
                <a:latin typeface="SVN-Ziclets" panose="02000603000000000000" pitchFamily="2" charset="0"/>
              </a:rPr>
              <a:t>Nội dung</a:t>
            </a:r>
          </a:p>
        </p:txBody>
      </p:sp>
      <p:sp>
        <p:nvSpPr>
          <p:cNvPr id="3" name="Hộp Văn bản 2">
            <a:extLst>
              <a:ext uri="{FF2B5EF4-FFF2-40B4-BE49-F238E27FC236}">
                <a16:creationId xmlns:a16="http://schemas.microsoft.com/office/drawing/2014/main" id="{0710683D-539D-E7E9-B39D-B64D7C23E8DF}"/>
              </a:ext>
            </a:extLst>
          </p:cNvPr>
          <p:cNvSpPr txBox="1"/>
          <p:nvPr/>
        </p:nvSpPr>
        <p:spPr>
          <a:xfrm>
            <a:off x="4648200" y="2766279"/>
            <a:ext cx="6400800" cy="2462213"/>
          </a:xfrm>
          <a:prstGeom prst="rect">
            <a:avLst/>
          </a:prstGeom>
          <a:noFill/>
        </p:spPr>
        <p:txBody>
          <a:bodyPr wrap="square" lIns="0" tIns="0" rIns="0" bIns="0" rtlCol="0">
            <a:spAutoFit/>
          </a:bodyPr>
          <a:lstStyle/>
          <a:p>
            <a:r>
              <a:rPr lang="vi-VN" sz="3200" b="1">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 Vẻ đẹp của làng quê hiện lên qua mùi hương quen thuộc, giản dị, mộc mạc nhưng nồng nàn và tỉnh cảm sâu sắc của tác giả đối với thôn quê.</a:t>
            </a:r>
            <a:endParaRPr lang="en-US" sz="320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 name="Hình ảnh 4">
            <a:extLst>
              <a:ext uri="{FF2B5EF4-FFF2-40B4-BE49-F238E27FC236}">
                <a16:creationId xmlns:a16="http://schemas.microsoft.com/office/drawing/2014/main" id="{C3C5C57F-7CA7-F6F6-F43F-9CB42DD4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915734"/>
            <a:ext cx="4953000" cy="3475919"/>
          </a:xfrm>
          <a:prstGeom prst="rect">
            <a:avLst/>
          </a:prstGeom>
        </p:spPr>
      </p:pic>
      <p:pic>
        <p:nvPicPr>
          <p:cNvPr id="7" name="图片 9" descr="图片2">
            <a:extLst>
              <a:ext uri="{FF2B5EF4-FFF2-40B4-BE49-F238E27FC236}">
                <a16:creationId xmlns:a16="http://schemas.microsoft.com/office/drawing/2014/main" id="{E56AEBDE-CE41-4F55-128C-09AD718B39D2}"/>
              </a:ext>
            </a:extLst>
          </p:cNvPr>
          <p:cNvPicPr>
            <a:picLocks noChangeAspect="1"/>
          </p:cNvPicPr>
          <p:nvPr/>
        </p:nvPicPr>
        <p:blipFill>
          <a:blip r:embed="rId4"/>
          <a:srcRect t="1759" b="67991"/>
          <a:stretch>
            <a:fillRect/>
          </a:stretch>
        </p:blipFill>
        <p:spPr>
          <a:xfrm>
            <a:off x="-11509" y="0"/>
            <a:ext cx="12215018" cy="2074545"/>
          </a:xfrm>
          <a:prstGeom prst="rect">
            <a:avLst/>
          </a:prstGeom>
        </p:spPr>
      </p:pic>
    </p:spTree>
    <p:extLst>
      <p:ext uri="{BB962C8B-B14F-4D97-AF65-F5344CB8AC3E}">
        <p14:creationId xmlns:p14="http://schemas.microsoft.com/office/powerpoint/2010/main" val="8485532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11509" y="0"/>
            <a:ext cx="12215018" cy="2074545"/>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313" y="609600"/>
            <a:ext cx="3753374" cy="3982006"/>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1436871" y="3693855"/>
            <a:ext cx="9318257"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L</a:t>
            </a:r>
            <a:r>
              <a:rPr lang="en-US" sz="16600">
                <a:ln w="41275">
                  <a:solidFill>
                    <a:schemeClr val="tx1"/>
                  </a:solidFill>
                </a:ln>
                <a:solidFill>
                  <a:srgbClr val="00B050"/>
                </a:solidFill>
                <a:latin typeface="SVN-Poky's" panose="020B0606040200020203" pitchFamily="34" charset="0"/>
              </a:rPr>
              <a:t>u</a:t>
            </a:r>
            <a:r>
              <a:rPr lang="en-US" sz="16600">
                <a:ln w="41275">
                  <a:solidFill>
                    <a:schemeClr val="tx1"/>
                  </a:solidFill>
                </a:ln>
                <a:solidFill>
                  <a:srgbClr val="00B0F0"/>
                </a:solidFill>
                <a:latin typeface="SVN-Poky's" panose="020B0606040200020203" pitchFamily="34" charset="0"/>
              </a:rPr>
              <a:t>y</a:t>
            </a:r>
            <a:r>
              <a:rPr lang="en-US" sz="16600">
                <a:ln w="41275">
                  <a:solidFill>
                    <a:schemeClr val="tx1"/>
                  </a:solidFill>
                </a:ln>
                <a:solidFill>
                  <a:srgbClr val="FBE619"/>
                </a:solidFill>
                <a:latin typeface="SVN-Poky's" panose="020B0606040200020203" pitchFamily="34" charset="0"/>
              </a:rPr>
              <a:t>ệ</a:t>
            </a:r>
            <a:r>
              <a:rPr lang="en-US" sz="16600">
                <a:ln w="41275">
                  <a:solidFill>
                    <a:schemeClr val="tx1"/>
                  </a:solidFill>
                </a:ln>
                <a:solidFill>
                  <a:srgbClr val="ADDFEA"/>
                </a:solidFill>
                <a:latin typeface="SVN-Poky's" panose="020B0606040200020203" pitchFamily="34" charset="0"/>
              </a:rPr>
              <a:t>n</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A8C1FA"/>
                </a:solidFill>
                <a:latin typeface="SVN-Poky's" panose="020B0606040200020203" pitchFamily="34" charset="0"/>
              </a:rPr>
              <a:t>t</a:t>
            </a:r>
            <a:r>
              <a:rPr lang="en-US" sz="16600">
                <a:ln w="41275">
                  <a:solidFill>
                    <a:schemeClr val="tx1"/>
                  </a:solidFill>
                </a:ln>
                <a:solidFill>
                  <a:srgbClr val="FEE0E8"/>
                </a:solidFill>
                <a:latin typeface="SVN-Poky's" panose="020B0606040200020203" pitchFamily="34" charset="0"/>
              </a:rPr>
              <a:t>ậ</a:t>
            </a:r>
            <a:r>
              <a:rPr lang="en-US" sz="16600">
                <a:ln w="41275">
                  <a:solidFill>
                    <a:schemeClr val="tx1"/>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41A503FC-98BF-44A4-8204-AB25B7DE6191}"/>
              </a:ext>
            </a:extLst>
          </p:cNvPr>
          <p:cNvGrpSpPr/>
          <p:nvPr/>
        </p:nvGrpSpPr>
        <p:grpSpPr>
          <a:xfrm>
            <a:off x="379324" y="3075466"/>
            <a:ext cx="11433353" cy="3249134"/>
            <a:chOff x="379324" y="2592866"/>
            <a:chExt cx="11433353" cy="3249134"/>
          </a:xfrm>
        </p:grpSpPr>
        <p:grpSp>
          <p:nvGrpSpPr>
            <p:cNvPr id="35" name="Nhóm 34">
              <a:extLst>
                <a:ext uri="{FF2B5EF4-FFF2-40B4-BE49-F238E27FC236}">
                  <a16:creationId xmlns:a16="http://schemas.microsoft.com/office/drawing/2014/main" id="{C41A3843-AAD7-FF42-DCBD-C63463E6BDDD}"/>
                </a:ext>
              </a:extLst>
            </p:cNvPr>
            <p:cNvGrpSpPr/>
            <p:nvPr/>
          </p:nvGrpSpPr>
          <p:grpSpPr>
            <a:xfrm>
              <a:off x="379324" y="2592866"/>
              <a:ext cx="11433353" cy="3249134"/>
              <a:chOff x="379324" y="2592866"/>
              <a:chExt cx="11433353" cy="3249134"/>
            </a:xfrm>
          </p:grpSpPr>
          <p:pic>
            <p:nvPicPr>
              <p:cNvPr id="18" name="Hình ảnh 17">
                <a:extLst>
                  <a:ext uri="{FF2B5EF4-FFF2-40B4-BE49-F238E27FC236}">
                    <a16:creationId xmlns:a16="http://schemas.microsoft.com/office/drawing/2014/main" id="{91BE21BE-BA68-B703-17FA-BC6C15C7A050}"/>
                  </a:ext>
                </a:extLst>
              </p:cNvPr>
              <p:cNvPicPr>
                <a:picLocks noChangeAspect="1"/>
              </p:cNvPicPr>
              <p:nvPr/>
            </p:nvPicPr>
            <p:blipFill rotWithShape="1">
              <a:blip r:embed="rId2">
                <a:extLst>
                  <a:ext uri="{28A0092B-C50C-407E-A947-70E740481C1C}">
                    <a14:useLocalDpi xmlns:a14="http://schemas.microsoft.com/office/drawing/2010/main" val="0"/>
                  </a:ext>
                </a:extLst>
              </a:blip>
              <a:srcRect l="10081" t="59313" r="9425" b="9893"/>
              <a:stretch/>
            </p:blipFill>
            <p:spPr>
              <a:xfrm>
                <a:off x="379324" y="2592866"/>
                <a:ext cx="11433353" cy="1819882"/>
              </a:xfrm>
              <a:prstGeom prst="rect">
                <a:avLst/>
              </a:prstGeom>
            </p:spPr>
          </p:pic>
          <p:sp>
            <p:nvSpPr>
              <p:cNvPr id="24" name="Hình chữ nhật 23">
                <a:extLst>
                  <a:ext uri="{FF2B5EF4-FFF2-40B4-BE49-F238E27FC236}">
                    <a16:creationId xmlns:a16="http://schemas.microsoft.com/office/drawing/2014/main" id="{9D8B1FF9-E1AC-8D18-174F-157CEE9D6186}"/>
                  </a:ext>
                </a:extLst>
              </p:cNvPr>
              <p:cNvSpPr/>
              <p:nvPr/>
            </p:nvSpPr>
            <p:spPr>
              <a:xfrm>
                <a:off x="555585" y="3970116"/>
                <a:ext cx="4294207"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5" name="Hình chữ nhật 24">
                <a:extLst>
                  <a:ext uri="{FF2B5EF4-FFF2-40B4-BE49-F238E27FC236}">
                    <a16:creationId xmlns:a16="http://schemas.microsoft.com/office/drawing/2014/main" id="{454283D6-C68E-B852-23CF-AE466FA293C0}"/>
                  </a:ext>
                </a:extLst>
              </p:cNvPr>
              <p:cNvSpPr/>
              <p:nvPr/>
            </p:nvSpPr>
            <p:spPr>
              <a:xfrm>
                <a:off x="4919240" y="3970116"/>
                <a:ext cx="329878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6" name="Hình chữ nhật 25">
                <a:extLst>
                  <a:ext uri="{FF2B5EF4-FFF2-40B4-BE49-F238E27FC236}">
                    <a16:creationId xmlns:a16="http://schemas.microsoft.com/office/drawing/2014/main" id="{1F1C3C38-386D-3D51-C4F1-7D54AEC53EA7}"/>
                  </a:ext>
                </a:extLst>
              </p:cNvPr>
              <p:cNvSpPr/>
              <p:nvPr/>
            </p:nvSpPr>
            <p:spPr>
              <a:xfrm>
                <a:off x="8275898" y="3970116"/>
                <a:ext cx="332193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D5CF3E"/>
                    </a:solidFill>
                  </a:rPr>
                  <a:t>                    </a:t>
                </a:r>
              </a:p>
            </p:txBody>
          </p:sp>
          <p:cxnSp>
            <p:nvCxnSpPr>
              <p:cNvPr id="28" name="Đường nối Thẳng 27">
                <a:extLst>
                  <a:ext uri="{FF2B5EF4-FFF2-40B4-BE49-F238E27FC236}">
                    <a16:creationId xmlns:a16="http://schemas.microsoft.com/office/drawing/2014/main" id="{75D33E8B-873D-2328-46CC-3A07C617FE47}"/>
                  </a:ext>
                </a:extLst>
              </p:cNvPr>
              <p:cNvCxnSpPr/>
              <p:nvPr/>
            </p:nvCxnSpPr>
            <p:spPr>
              <a:xfrm>
                <a:off x="532435" y="3472405"/>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1094D1F2-A409-764F-2CE8-B3B213B425D8}"/>
                  </a:ext>
                </a:extLst>
              </p:cNvPr>
              <p:cNvCxnSpPr/>
              <p:nvPr/>
            </p:nvCxnSpPr>
            <p:spPr>
              <a:xfrm>
                <a:off x="11603621" y="3454369"/>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Hình chữ nhật 31">
                <a:extLst>
                  <a:ext uri="{FF2B5EF4-FFF2-40B4-BE49-F238E27FC236}">
                    <a16:creationId xmlns:a16="http://schemas.microsoft.com/office/drawing/2014/main" id="{6EACA748-E132-BDA4-7F30-38E898A94EAD}"/>
                  </a:ext>
                </a:extLst>
              </p:cNvPr>
              <p:cNvSpPr/>
              <p:nvPr/>
            </p:nvSpPr>
            <p:spPr>
              <a:xfrm>
                <a:off x="11653520" y="3098800"/>
                <a:ext cx="132080"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75355CA8-157E-5EE5-4AE1-92B2EC88FE19}"/>
                  </a:ext>
                </a:extLst>
              </p:cNvPr>
              <p:cNvSpPr/>
              <p:nvPr/>
            </p:nvSpPr>
            <p:spPr>
              <a:xfrm>
                <a:off x="392429" y="3096201"/>
                <a:ext cx="106799"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474F9335-3C2C-8DF0-3A1D-292847A6DC5D}"/>
                  </a:ext>
                </a:extLst>
              </p:cNvPr>
              <p:cNvSpPr/>
              <p:nvPr/>
            </p:nvSpPr>
            <p:spPr>
              <a:xfrm rot="5400000">
                <a:off x="6048227" y="93197"/>
                <a:ext cx="102870" cy="11392196"/>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Đường nối Thẳng 28">
              <a:extLst>
                <a:ext uri="{FF2B5EF4-FFF2-40B4-BE49-F238E27FC236}">
                  <a16:creationId xmlns:a16="http://schemas.microsoft.com/office/drawing/2014/main" id="{18BF166D-8617-C302-DBFB-DB83C51CBE6C}"/>
                </a:ext>
              </a:extLst>
            </p:cNvPr>
            <p:cNvCxnSpPr/>
            <p:nvPr/>
          </p:nvCxnSpPr>
          <p:spPr>
            <a:xfrm>
              <a:off x="4874961" y="3494747"/>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49570526-6CB8-EC2F-FFD9-48DA08BC5096}"/>
                </a:ext>
              </a:extLst>
            </p:cNvPr>
            <p:cNvCxnSpPr/>
            <p:nvPr/>
          </p:nvCxnSpPr>
          <p:spPr>
            <a:xfrm>
              <a:off x="8239291" y="3474558"/>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35">
            <a:extLst>
              <a:ext uri="{FF2B5EF4-FFF2-40B4-BE49-F238E27FC236}">
                <a16:creationId xmlns:a16="http://schemas.microsoft.com/office/drawing/2014/main" id="{2890ED6A-F03B-694B-8E4E-71A0F4EE51E6}"/>
              </a:ext>
            </a:extLst>
          </p:cNvPr>
          <p:cNvSpPr txBox="1"/>
          <p:nvPr/>
        </p:nvSpPr>
        <p:spPr>
          <a:xfrm>
            <a:off x="457200" y="302409"/>
            <a:ext cx="11277600" cy="2724272"/>
          </a:xfrm>
          <a:prstGeom prst="rect">
            <a:avLst/>
          </a:prstGeom>
          <a:noFill/>
        </p:spPr>
        <p:txBody>
          <a:bodyPr wrap="square" rtlCol="0">
            <a:spAutoFit/>
          </a:bodyPr>
          <a:lstStyle/>
          <a:p>
            <a:pPr algn="just">
              <a:lnSpc>
                <a:spcPct val="109000"/>
              </a:lnSpc>
              <a:spcBef>
                <a:spcPts val="0"/>
              </a:spcBef>
              <a:spcAft>
                <a:spcPts val="0"/>
              </a:spcAft>
            </a:pP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1) Đọc câu sau và hoàn chỉnh sơ đồ so sánh ở bên dưới:</a:t>
            </a:r>
          </a:p>
          <a:p>
            <a:pPr algn="just">
              <a:lnSpc>
                <a:spcPct val="109000"/>
              </a:lnSpc>
              <a:spcBef>
                <a:spcPts val="0"/>
              </a:spcBef>
              <a:spcAft>
                <a:spcPts val="0"/>
              </a:spcAft>
            </a:pPr>
            <a:r>
              <a:rPr lang="vi-VN" sz="32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Tôi cứ muốn căng lồng ngực ra mà hít thở đến no nê những mùi thơm ấy, giống như thuở nhỏ hít hà hương thơm từ nồi cơm gạo mới mẹ bắc ra. </a:t>
            </a:r>
          </a:p>
        </p:txBody>
      </p:sp>
      <p:pic>
        <p:nvPicPr>
          <p:cNvPr id="20" name="Hình ảnh 19">
            <a:extLst>
              <a:ext uri="{FF2B5EF4-FFF2-40B4-BE49-F238E27FC236}">
                <a16:creationId xmlns:a16="http://schemas.microsoft.com/office/drawing/2014/main" id="{25196167-8DF9-46F6-5690-30E59FBA1621}"/>
              </a:ext>
            </a:extLst>
          </p:cNvPr>
          <p:cNvPicPr>
            <a:picLocks noChangeAspect="1"/>
          </p:cNvPicPr>
          <p:nvPr/>
        </p:nvPicPr>
        <p:blipFill>
          <a:blip r:embed="rId3"/>
          <a:stretch>
            <a:fillRect/>
          </a:stretch>
        </p:blipFill>
        <p:spPr>
          <a:xfrm>
            <a:off x="5448198" y="3530555"/>
            <a:ext cx="2347163" cy="1036410"/>
          </a:xfrm>
          <a:prstGeom prst="rect">
            <a:avLst/>
          </a:prstGeom>
        </p:spPr>
      </p:pic>
      <p:pic>
        <p:nvPicPr>
          <p:cNvPr id="37" name="Hình ảnh 36">
            <a:extLst>
              <a:ext uri="{FF2B5EF4-FFF2-40B4-BE49-F238E27FC236}">
                <a16:creationId xmlns:a16="http://schemas.microsoft.com/office/drawing/2014/main" id="{5F473F0F-69C9-59EA-7327-307526FB6D4B}"/>
              </a:ext>
            </a:extLst>
          </p:cNvPr>
          <p:cNvPicPr>
            <a:picLocks noChangeAspect="1"/>
          </p:cNvPicPr>
          <p:nvPr/>
        </p:nvPicPr>
        <p:blipFill>
          <a:blip r:embed="rId4"/>
          <a:stretch>
            <a:fillRect/>
          </a:stretch>
        </p:blipFill>
        <p:spPr>
          <a:xfrm>
            <a:off x="8397156" y="3916131"/>
            <a:ext cx="3200677" cy="2310584"/>
          </a:xfrm>
          <a:prstGeom prst="rect">
            <a:avLst/>
          </a:prstGeom>
        </p:spPr>
      </p:pic>
    </p:spTree>
    <p:extLst>
      <p:ext uri="{BB962C8B-B14F-4D97-AF65-F5344CB8AC3E}">
        <p14:creationId xmlns:p14="http://schemas.microsoft.com/office/powerpoint/2010/main" val="23036134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51C9C454-EBD7-C738-0F44-27560ED9BB6C}"/>
              </a:ext>
            </a:extLst>
          </p:cNvPr>
          <p:cNvPicPr>
            <a:picLocks noChangeAspect="1"/>
          </p:cNvPicPr>
          <p:nvPr/>
        </p:nvPicPr>
        <p:blipFill rotWithShape="1">
          <a:blip r:embed="rId2">
            <a:extLst>
              <a:ext uri="{28A0092B-C50C-407E-A947-70E740481C1C}">
                <a14:useLocalDpi xmlns:a14="http://schemas.microsoft.com/office/drawing/2010/main" val="0"/>
              </a:ext>
            </a:extLst>
          </a:blip>
          <a:srcRect l="14688" t="61394" r="51419" b="4310"/>
          <a:stretch/>
        </p:blipFill>
        <p:spPr>
          <a:xfrm>
            <a:off x="6674506" y="2908471"/>
            <a:ext cx="3383894" cy="2489764"/>
          </a:xfrm>
          <a:prstGeom prst="roundRect">
            <a:avLst/>
          </a:prstGeom>
          <a:effectLst>
            <a:softEdge rad="31750"/>
          </a:effectLst>
        </p:spPr>
      </p:pic>
      <p:pic>
        <p:nvPicPr>
          <p:cNvPr id="14" name="Hình ảnh 13">
            <a:extLst>
              <a:ext uri="{FF2B5EF4-FFF2-40B4-BE49-F238E27FC236}">
                <a16:creationId xmlns:a16="http://schemas.microsoft.com/office/drawing/2014/main" id="{EBD85384-C7AA-BD21-ED6A-3C86408D2244}"/>
              </a:ext>
            </a:extLst>
          </p:cNvPr>
          <p:cNvPicPr>
            <a:picLocks noChangeAspect="1"/>
          </p:cNvPicPr>
          <p:nvPr/>
        </p:nvPicPr>
        <p:blipFill rotWithShape="1">
          <a:blip r:embed="rId2">
            <a:extLst>
              <a:ext uri="{28A0092B-C50C-407E-A947-70E740481C1C}">
                <a14:useLocalDpi xmlns:a14="http://schemas.microsoft.com/office/drawing/2010/main" val="0"/>
              </a:ext>
            </a:extLst>
          </a:blip>
          <a:srcRect l="50841" t="40337" r="9563" b="36747"/>
          <a:stretch/>
        </p:blipFill>
        <p:spPr>
          <a:xfrm>
            <a:off x="1249680" y="5061372"/>
            <a:ext cx="3293774" cy="1476588"/>
          </a:xfrm>
          <a:prstGeom prst="rect">
            <a:avLst/>
          </a:prstGeom>
          <a:effectLst>
            <a:softEdge rad="31750"/>
          </a:effectLst>
        </p:spPr>
      </p:pic>
      <p:sp>
        <p:nvSpPr>
          <p:cNvPr id="5" name="Rectangle 5">
            <a:extLst>
              <a:ext uri="{FF2B5EF4-FFF2-40B4-BE49-F238E27FC236}">
                <a16:creationId xmlns:a16="http://schemas.microsoft.com/office/drawing/2014/main" id="{4FE7AF31-CA1F-FD35-C349-85DFDD58D91C}"/>
              </a:ext>
            </a:extLst>
          </p:cNvPr>
          <p:cNvSpPr>
            <a:spLocks noChangeAspect="1"/>
          </p:cNvSpPr>
          <p:nvPr/>
        </p:nvSpPr>
        <p:spPr>
          <a:xfrm>
            <a:off x="575253" y="139724"/>
            <a:ext cx="11188800" cy="1077218"/>
          </a:xfrm>
          <a:prstGeom prst="rect">
            <a:avLst/>
          </a:prstGeom>
        </p:spPr>
        <p:txBody>
          <a:bodyPr wrap="square">
            <a:spAutoFit/>
          </a:bodyPr>
          <a:lstStyle/>
          <a:p>
            <a:pPr lvl="0" algn="just">
              <a:spcBef>
                <a:spcPts val="600"/>
              </a:spcBef>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2) </a:t>
            </a:r>
            <a:r>
              <a:rPr lang="vi-VN" sz="3200" b="1">
                <a:solidFill>
                  <a:srgbClr val="1F7FA5"/>
                </a:solidFill>
                <a:latin typeface="AvantGarde" panose="00000400000000000000" pitchFamily="2" charset="0"/>
                <a:ea typeface="AvantGarde" panose="00000400000000000000" pitchFamily="2" charset="0"/>
                <a:cs typeface="AvantGarde" panose="00000400000000000000" pitchFamily="2" charset="0"/>
              </a:rPr>
              <a:t>Tìm những hoạt động được so sánh với nhau trong mỗi câu văn, câu thơ sau.</a:t>
            </a:r>
          </a:p>
        </p:txBody>
      </p:sp>
      <p:pic>
        <p:nvPicPr>
          <p:cNvPr id="10" name="Hình ảnh 9">
            <a:extLst>
              <a:ext uri="{FF2B5EF4-FFF2-40B4-BE49-F238E27FC236}">
                <a16:creationId xmlns:a16="http://schemas.microsoft.com/office/drawing/2014/main" id="{E48CB654-5B2D-6348-8A22-B88816468DD6}"/>
              </a:ext>
            </a:extLst>
          </p:cNvPr>
          <p:cNvPicPr>
            <a:picLocks noChangeAspect="1"/>
          </p:cNvPicPr>
          <p:nvPr/>
        </p:nvPicPr>
        <p:blipFill rotWithShape="1">
          <a:blip r:embed="rId2">
            <a:extLst>
              <a:ext uri="{28A0092B-C50C-407E-A947-70E740481C1C}">
                <a14:useLocalDpi xmlns:a14="http://schemas.microsoft.com/office/drawing/2010/main" val="0"/>
              </a:ext>
            </a:extLst>
          </a:blip>
          <a:srcRect l="12289" t="10784" r="60752" b="64216"/>
          <a:stretch/>
        </p:blipFill>
        <p:spPr>
          <a:xfrm>
            <a:off x="1752600" y="1230393"/>
            <a:ext cx="2438400" cy="1751542"/>
          </a:xfrm>
          <a:prstGeom prst="rect">
            <a:avLst/>
          </a:prstGeom>
        </p:spPr>
      </p:pic>
      <p:sp>
        <p:nvSpPr>
          <p:cNvPr id="11" name="Rectangle 5">
            <a:extLst>
              <a:ext uri="{FF2B5EF4-FFF2-40B4-BE49-F238E27FC236}">
                <a16:creationId xmlns:a16="http://schemas.microsoft.com/office/drawing/2014/main" id="{27DB49E3-0743-EDEE-85E0-2661E4746325}"/>
              </a:ext>
            </a:extLst>
          </p:cNvPr>
          <p:cNvSpPr>
            <a:spLocks noChangeAspect="1"/>
          </p:cNvSpPr>
          <p:nvPr/>
        </p:nvSpPr>
        <p:spPr>
          <a:xfrm>
            <a:off x="5562600" y="1356666"/>
            <a:ext cx="6201453" cy="1617109"/>
          </a:xfrm>
          <a:prstGeom prst="rect">
            <a:avLst/>
          </a:prstGeom>
        </p:spPr>
        <p:txBody>
          <a:bodyPr wrap="square">
            <a:spAutoFit/>
          </a:bodyPr>
          <a:lstStyle/>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 Những con bướm vàng sẫm, ven cánh có răng cưa, lượn lờ đờ như trôi trong nắng.</a:t>
            </a:r>
          </a:p>
          <a:p>
            <a:pPr lvl="0" algn="r">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VŨ TÚ NAM</a:t>
            </a:r>
            <a:endParaRPr lang="vi-VN"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2" name="Rectangle 5">
            <a:extLst>
              <a:ext uri="{FF2B5EF4-FFF2-40B4-BE49-F238E27FC236}">
                <a16:creationId xmlns:a16="http://schemas.microsoft.com/office/drawing/2014/main" id="{0B57B949-CAE1-F17F-F440-5200710D6ED5}"/>
              </a:ext>
            </a:extLst>
          </p:cNvPr>
          <p:cNvSpPr>
            <a:spLocks noChangeAspect="1"/>
          </p:cNvSpPr>
          <p:nvPr/>
        </p:nvSpPr>
        <p:spPr>
          <a:xfrm>
            <a:off x="349813" y="3113499"/>
            <a:ext cx="4281213" cy="2209900"/>
          </a:xfrm>
          <a:prstGeom prst="rect">
            <a:avLst/>
          </a:prstGeom>
        </p:spPr>
        <p:txBody>
          <a:bodyPr wrap="square">
            <a:spAutoFit/>
          </a:bodyPr>
          <a:lstStyle/>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 	Con mẹ đẹp sao</a:t>
            </a:r>
          </a:p>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Những hòn tơ nhỏ</a:t>
            </a:r>
          </a:p>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Chạy như lăn tròn</a:t>
            </a:r>
          </a:p>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Trên sân, trên cỏ.</a:t>
            </a:r>
          </a:p>
          <a:p>
            <a:pPr lvl="0" algn="r">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PHẠM HỔ</a:t>
            </a:r>
          </a:p>
        </p:txBody>
      </p:sp>
      <p:sp>
        <p:nvSpPr>
          <p:cNvPr id="13" name="Rectangle 5">
            <a:extLst>
              <a:ext uri="{FF2B5EF4-FFF2-40B4-BE49-F238E27FC236}">
                <a16:creationId xmlns:a16="http://schemas.microsoft.com/office/drawing/2014/main" id="{FB9F73CD-FE42-6C82-3019-38D4DBAAF05C}"/>
              </a:ext>
            </a:extLst>
          </p:cNvPr>
          <p:cNvSpPr>
            <a:spLocks noChangeAspect="1"/>
          </p:cNvSpPr>
          <p:nvPr/>
        </p:nvSpPr>
        <p:spPr>
          <a:xfrm>
            <a:off x="5684519" y="5447883"/>
            <a:ext cx="6079533" cy="1255152"/>
          </a:xfrm>
          <a:prstGeom prst="rect">
            <a:avLst/>
          </a:prstGeom>
        </p:spPr>
        <p:txBody>
          <a:bodyPr wrap="square">
            <a:spAutoFit/>
          </a:bodyPr>
          <a:lstStyle/>
          <a:p>
            <a:pPr lvl="0">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 Thuyền chồm lên hụp xuống như nô giỡn.</a:t>
            </a:r>
          </a:p>
          <a:p>
            <a:pPr lvl="0" algn="r">
              <a:lnSpc>
                <a:spcPct val="84000"/>
              </a:lnSpc>
              <a:spcBef>
                <a:spcPts val="600"/>
              </a:spcBef>
            </a:pP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BÙI HIỂN</a:t>
            </a:r>
          </a:p>
        </p:txBody>
      </p:sp>
      <p:cxnSp>
        <p:nvCxnSpPr>
          <p:cNvPr id="20" name="Đường nối Thẳng 19">
            <a:extLst>
              <a:ext uri="{FF2B5EF4-FFF2-40B4-BE49-F238E27FC236}">
                <a16:creationId xmlns:a16="http://schemas.microsoft.com/office/drawing/2014/main" id="{120903EC-91E4-8446-D5C7-1989345B2F44}"/>
              </a:ext>
            </a:extLst>
          </p:cNvPr>
          <p:cNvCxnSpPr/>
          <p:nvPr/>
        </p:nvCxnSpPr>
        <p:spPr>
          <a:xfrm>
            <a:off x="9829800" y="21336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23183544-3883-A28D-DB89-C33893F63584}"/>
              </a:ext>
            </a:extLst>
          </p:cNvPr>
          <p:cNvCxnSpPr>
            <a:cxnSpLocks/>
          </p:cNvCxnSpPr>
          <p:nvPr/>
        </p:nvCxnSpPr>
        <p:spPr>
          <a:xfrm>
            <a:off x="6400800" y="2499360"/>
            <a:ext cx="254508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Hình chữ nhật: Góc Tròn 22">
            <a:extLst>
              <a:ext uri="{FF2B5EF4-FFF2-40B4-BE49-F238E27FC236}">
                <a16:creationId xmlns:a16="http://schemas.microsoft.com/office/drawing/2014/main" id="{7353E340-91EF-52E3-6F29-FB4B76E9FB27}"/>
              </a:ext>
            </a:extLst>
          </p:cNvPr>
          <p:cNvSpPr/>
          <p:nvPr/>
        </p:nvSpPr>
        <p:spPr>
          <a:xfrm>
            <a:off x="5562600" y="2087880"/>
            <a:ext cx="853440" cy="3962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Đường nối Thẳng 23">
            <a:extLst>
              <a:ext uri="{FF2B5EF4-FFF2-40B4-BE49-F238E27FC236}">
                <a16:creationId xmlns:a16="http://schemas.microsoft.com/office/drawing/2014/main" id="{5C82A962-3AD4-9069-7AF9-DC3C6966EF0D}"/>
              </a:ext>
            </a:extLst>
          </p:cNvPr>
          <p:cNvCxnSpPr>
            <a:cxnSpLocks/>
          </p:cNvCxnSpPr>
          <p:nvPr/>
        </p:nvCxnSpPr>
        <p:spPr>
          <a:xfrm>
            <a:off x="1371600" y="441960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286FEEA-FF58-B21C-291E-464465458146}"/>
              </a:ext>
            </a:extLst>
          </p:cNvPr>
          <p:cNvCxnSpPr>
            <a:cxnSpLocks/>
          </p:cNvCxnSpPr>
          <p:nvPr/>
        </p:nvCxnSpPr>
        <p:spPr>
          <a:xfrm>
            <a:off x="3154680" y="4389120"/>
            <a:ext cx="12649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7FD962C9-BA49-770D-1458-80C48C5E81A6}"/>
              </a:ext>
            </a:extLst>
          </p:cNvPr>
          <p:cNvSpPr/>
          <p:nvPr/>
        </p:nvSpPr>
        <p:spPr>
          <a:xfrm>
            <a:off x="2286000" y="3977640"/>
            <a:ext cx="853440" cy="3962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Đường nối Thẳng 28">
            <a:extLst>
              <a:ext uri="{FF2B5EF4-FFF2-40B4-BE49-F238E27FC236}">
                <a16:creationId xmlns:a16="http://schemas.microsoft.com/office/drawing/2014/main" id="{C2ED4E1E-E482-869F-892B-34E6AD98D691}"/>
              </a:ext>
            </a:extLst>
          </p:cNvPr>
          <p:cNvCxnSpPr>
            <a:cxnSpLocks/>
          </p:cNvCxnSpPr>
          <p:nvPr/>
        </p:nvCxnSpPr>
        <p:spPr>
          <a:xfrm>
            <a:off x="7604760" y="5852160"/>
            <a:ext cx="350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DF97624-554B-B5D1-554A-B5DE169096E5}"/>
              </a:ext>
            </a:extLst>
          </p:cNvPr>
          <p:cNvCxnSpPr>
            <a:cxnSpLocks/>
          </p:cNvCxnSpPr>
          <p:nvPr/>
        </p:nvCxnSpPr>
        <p:spPr>
          <a:xfrm>
            <a:off x="6507480" y="6248400"/>
            <a:ext cx="1310640" cy="7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Hình chữ nhật: Góc Tròn 30">
            <a:extLst>
              <a:ext uri="{FF2B5EF4-FFF2-40B4-BE49-F238E27FC236}">
                <a16:creationId xmlns:a16="http://schemas.microsoft.com/office/drawing/2014/main" id="{DEE3A555-BBD9-E305-4818-DAFE146B190B}"/>
              </a:ext>
            </a:extLst>
          </p:cNvPr>
          <p:cNvSpPr/>
          <p:nvPr/>
        </p:nvSpPr>
        <p:spPr>
          <a:xfrm>
            <a:off x="5669280" y="5806440"/>
            <a:ext cx="853440" cy="3962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49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23" grpId="0" animBg="1"/>
      <p:bldP spid="28"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04" y="268678"/>
            <a:ext cx="6215083" cy="4966189"/>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2603056" y="3693855"/>
            <a:ext cx="6985887"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D</a:t>
            </a:r>
            <a:r>
              <a:rPr lang="en-US" sz="16600">
                <a:ln w="41275">
                  <a:solidFill>
                    <a:schemeClr val="tx1"/>
                  </a:solidFill>
                </a:ln>
                <a:solidFill>
                  <a:srgbClr val="00B050"/>
                </a:solidFill>
                <a:latin typeface="SVN-Poky's" panose="020B0606040200020203" pitchFamily="34" charset="0"/>
              </a:rPr>
              <a:t>ặ</a:t>
            </a:r>
            <a:r>
              <a:rPr lang="en-US" sz="16600">
                <a:ln w="41275">
                  <a:solidFill>
                    <a:schemeClr val="tx1"/>
                  </a:solidFill>
                </a:ln>
                <a:solidFill>
                  <a:srgbClr val="00B0F0"/>
                </a:solidFill>
                <a:latin typeface="SVN-Poky's" panose="020B0606040200020203" pitchFamily="34" charset="0"/>
              </a:rPr>
              <a:t>n </a:t>
            </a:r>
            <a:r>
              <a:rPr lang="en-US" sz="16600">
                <a:ln w="41275">
                  <a:solidFill>
                    <a:schemeClr val="tx1"/>
                  </a:solidFill>
                </a:ln>
                <a:solidFill>
                  <a:srgbClr val="FBE619"/>
                </a:solidFill>
                <a:latin typeface="SVN-Poky's" panose="020B0606040200020203" pitchFamily="34" charset="0"/>
              </a:rPr>
              <a:t>d</a:t>
            </a:r>
            <a:r>
              <a:rPr lang="en-US" sz="16600">
                <a:ln w="41275">
                  <a:solidFill>
                    <a:schemeClr val="tx1"/>
                  </a:solidFill>
                </a:ln>
                <a:solidFill>
                  <a:srgbClr val="ADDFEA"/>
                </a:solidFill>
                <a:latin typeface="SVN-Poky's" panose="020B0606040200020203" pitchFamily="34" charset="0"/>
              </a:rPr>
              <a:t>ò</a:t>
            </a:r>
            <a:endParaRPr lang="en-US" sz="16600">
              <a:ln w="41275">
                <a:solidFill>
                  <a:schemeClr val="tx1"/>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11509" y="0"/>
            <a:ext cx="12215018" cy="2074545"/>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571500" y="4783455"/>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238" y="1952054"/>
            <a:ext cx="7629525" cy="5662803"/>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571500" y="5410200"/>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id="{73F40198-B41F-0BBF-AF62-11574B1CC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800" y="1105990"/>
            <a:ext cx="9296400" cy="3050720"/>
          </a:xfrm>
          <a:prstGeom prst="rect">
            <a:avLst/>
          </a:prstGeom>
        </p:spPr>
      </p:pic>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E249E2E-FE00-9225-FBFA-DCD98F3A8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1C34FEF4-78EF-A673-48A2-BD197D7C7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5" name="Hộp Văn bản 4">
            <a:extLst>
              <a:ext uri="{FF2B5EF4-FFF2-40B4-BE49-F238E27FC236}">
                <a16:creationId xmlns:a16="http://schemas.microsoft.com/office/drawing/2014/main" id="{618A783E-B3DC-43EA-298A-B53F99443819}"/>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6" name="Hộp Văn bản 5">
            <a:extLst>
              <a:ext uri="{FF2B5EF4-FFF2-40B4-BE49-F238E27FC236}">
                <a16:creationId xmlns:a16="http://schemas.microsoft.com/office/drawing/2014/main" id="{23C4C876-59D0-C892-30B0-01FEB372FF6B}"/>
              </a:ext>
            </a:extLst>
          </p:cNvPr>
          <p:cNvSpPr txBox="1"/>
          <p:nvPr/>
        </p:nvSpPr>
        <p:spPr>
          <a:xfrm>
            <a:off x="2295432" y="1676400"/>
            <a:ext cx="8851919" cy="1661993"/>
          </a:xfrm>
          <a:prstGeom prst="rect">
            <a:avLst/>
          </a:prstGeom>
          <a:noFill/>
        </p:spPr>
        <p:txBody>
          <a:bodyPr wrap="square" lIns="0" tIns="0" rIns="0" bIns="0" rtlCol="0">
            <a:spAutoFit/>
          </a:bodyPr>
          <a:lstStyle/>
          <a:p>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Củ gì vỏ mỏng, ruột vàng</a:t>
            </a:r>
          </a:p>
          <a:p>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Thường trồng ở cánh đồng làng quê ta</a:t>
            </a: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a:p>
            <a:pPr algn="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củ gì?)</a:t>
            </a:r>
          </a:p>
        </p:txBody>
      </p:sp>
      <p:sp>
        <p:nvSpPr>
          <p:cNvPr id="7" name="Hộp Văn bản 6">
            <a:extLst>
              <a:ext uri="{FF2B5EF4-FFF2-40B4-BE49-F238E27FC236}">
                <a16:creationId xmlns:a16="http://schemas.microsoft.com/office/drawing/2014/main" id="{68BBDCB0-9DD2-9EAA-9671-AD05434B37A8}"/>
              </a:ext>
            </a:extLst>
          </p:cNvPr>
          <p:cNvSpPr txBox="1"/>
          <p:nvPr/>
        </p:nvSpPr>
        <p:spPr>
          <a:xfrm>
            <a:off x="5016271" y="5369005"/>
            <a:ext cx="2859757"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Củ khoai tây</a:t>
            </a:r>
          </a:p>
        </p:txBody>
      </p:sp>
      <p:pic>
        <p:nvPicPr>
          <p:cNvPr id="1026" name="Picture 2" descr="Khoai tây Organic 500gr - Univers Farm Organics">
            <a:extLst>
              <a:ext uri="{FF2B5EF4-FFF2-40B4-BE49-F238E27FC236}">
                <a16:creationId xmlns:a16="http://schemas.microsoft.com/office/drawing/2014/main" id="{183B90D1-3E5E-8523-923E-B71B4D722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449" y="220980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565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0B97939-984B-F560-1A4D-359913BB4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C71CF4C9-7F66-DCB3-8982-604CB9DB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5" name="Hộp Văn bản 4">
            <a:extLst>
              <a:ext uri="{FF2B5EF4-FFF2-40B4-BE49-F238E27FC236}">
                <a16:creationId xmlns:a16="http://schemas.microsoft.com/office/drawing/2014/main" id="{0371C603-6D4F-7322-E7D0-8AA390E43211}"/>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sp>
        <p:nvSpPr>
          <p:cNvPr id="6" name="Hộp Văn bản 5">
            <a:extLst>
              <a:ext uri="{FF2B5EF4-FFF2-40B4-BE49-F238E27FC236}">
                <a16:creationId xmlns:a16="http://schemas.microsoft.com/office/drawing/2014/main" id="{F884389B-0ABA-9784-F05F-2FB4FC5C520E}"/>
              </a:ext>
            </a:extLst>
          </p:cNvPr>
          <p:cNvSpPr txBox="1"/>
          <p:nvPr/>
        </p:nvSpPr>
        <p:spPr>
          <a:xfrm>
            <a:off x="2802644" y="1246653"/>
            <a:ext cx="7938071" cy="1661993"/>
          </a:xfrm>
          <a:prstGeom prst="rect">
            <a:avLst/>
          </a:prstGeom>
          <a:noFill/>
        </p:spPr>
        <p:txBody>
          <a:bodyPr wrap="none" lIns="0" tIns="0" rIns="0" bIns="0" rtlCol="0">
            <a:spAutoFit/>
          </a:bodyPr>
          <a:lstStyle/>
          <a:p>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Con gì trắng muốt như bông</a:t>
            </a:r>
          </a:p>
          <a:p>
            <a:r>
              <a:rPr lang="vi-VN"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Khi vui tung cánh giữa đồng bao la</a:t>
            </a:r>
          </a:p>
          <a:p>
            <a:pPr algn="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(Là con gì?)</a:t>
            </a:r>
          </a:p>
        </p:txBody>
      </p:sp>
      <p:sp>
        <p:nvSpPr>
          <p:cNvPr id="7" name="Hộp Văn bản 6">
            <a:extLst>
              <a:ext uri="{FF2B5EF4-FFF2-40B4-BE49-F238E27FC236}">
                <a16:creationId xmlns:a16="http://schemas.microsoft.com/office/drawing/2014/main" id="{37C752DB-56A9-916D-9CE3-C88492E1E2D8}"/>
              </a:ext>
            </a:extLst>
          </p:cNvPr>
          <p:cNvSpPr txBox="1"/>
          <p:nvPr/>
        </p:nvSpPr>
        <p:spPr>
          <a:xfrm>
            <a:off x="7467600" y="4529137"/>
            <a:ext cx="1691169"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Con cò</a:t>
            </a:r>
          </a:p>
        </p:txBody>
      </p:sp>
      <p:pic>
        <p:nvPicPr>
          <p:cNvPr id="2050" name="Picture 2" descr="Trang tô màu con cò">
            <a:extLst>
              <a:ext uri="{FF2B5EF4-FFF2-40B4-BE49-F238E27FC236}">
                <a16:creationId xmlns:a16="http://schemas.microsoft.com/office/drawing/2014/main" id="{026A90B7-591D-83E5-CDE3-E4174C7B1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784" y="2971800"/>
            <a:ext cx="190500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677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96B03B7-EBAE-C4CE-70D3-6B440952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5600"/>
            <a:ext cx="3339869" cy="3870186"/>
          </a:xfrm>
          <a:prstGeom prst="rect">
            <a:avLst/>
          </a:prstGeom>
        </p:spPr>
      </p:pic>
      <p:pic>
        <p:nvPicPr>
          <p:cNvPr id="3" name="Hình ảnh 2">
            <a:extLst>
              <a:ext uri="{FF2B5EF4-FFF2-40B4-BE49-F238E27FC236}">
                <a16:creationId xmlns:a16="http://schemas.microsoft.com/office/drawing/2014/main" id="{3F9ACA1E-ADB9-1953-022E-BF651A47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6" name="Hộp Văn bản 5">
            <a:extLst>
              <a:ext uri="{FF2B5EF4-FFF2-40B4-BE49-F238E27FC236}">
                <a16:creationId xmlns:a16="http://schemas.microsoft.com/office/drawing/2014/main" id="{2561FD2E-E7C1-561E-1B97-117FF09865F4}"/>
              </a:ext>
            </a:extLst>
          </p:cNvPr>
          <p:cNvSpPr txBox="1"/>
          <p:nvPr/>
        </p:nvSpPr>
        <p:spPr>
          <a:xfrm>
            <a:off x="3581400" y="1295400"/>
            <a:ext cx="5567230" cy="1757469"/>
          </a:xfrm>
          <a:prstGeom prst="rect">
            <a:avLst/>
          </a:prstGeom>
          <a:noFill/>
        </p:spPr>
        <p:txBody>
          <a:bodyPr wrap="none" lIns="0" tIns="0" rIns="0" bIns="0" rtlCol="0">
            <a:spAutoFit/>
          </a:bodyPr>
          <a:lstStyle/>
          <a:p>
            <a:pPr algn="ctr"/>
            <a:r>
              <a:rPr lang="en-US" sz="3600">
                <a:latin typeface="AvantGarde" panose="00000400000000000000" pitchFamily="2" charset="0"/>
                <a:ea typeface="AvantGarde" panose="00000400000000000000" pitchFamily="2" charset="0"/>
                <a:cs typeface="AvantGarde" panose="00000400000000000000" pitchFamily="2" charset="0"/>
              </a:rPr>
              <a:t>Vừa bằng cái nong</a:t>
            </a:r>
          </a:p>
          <a:p>
            <a:pPr algn="ctr"/>
            <a:r>
              <a:rPr lang="en-US" sz="3600">
                <a:latin typeface="AvantGarde" panose="00000400000000000000" pitchFamily="2" charset="0"/>
                <a:ea typeface="AvantGarde" panose="00000400000000000000" pitchFamily="2" charset="0"/>
                <a:cs typeface="AvantGarde" panose="00000400000000000000" pitchFamily="2" charset="0"/>
              </a:rPr>
              <a:t>Cả làng đong không hết</a:t>
            </a:r>
          </a:p>
          <a:p>
            <a:pPr algn="r">
              <a:lnSpc>
                <a:spcPct val="134000"/>
              </a:lnSpc>
            </a:pPr>
            <a:r>
              <a:rPr lang="en-US" sz="3600">
                <a:solidFill>
                  <a:schemeClr val="tx1">
                    <a:lumMod val="50000"/>
                    <a:lumOff val="50000"/>
                  </a:schemeClr>
                </a:solidFill>
                <a:latin typeface="AvantGarde" panose="00000400000000000000" pitchFamily="2" charset="0"/>
                <a:ea typeface="AvantGarde" panose="00000400000000000000" pitchFamily="2" charset="0"/>
                <a:cs typeface="AvantGarde" panose="00000400000000000000" pitchFamily="2" charset="0"/>
              </a:rPr>
              <a:t>(Là cái gì?)</a:t>
            </a:r>
          </a:p>
        </p:txBody>
      </p:sp>
      <p:sp>
        <p:nvSpPr>
          <p:cNvPr id="4" name="Hộp Văn bản 3">
            <a:extLst>
              <a:ext uri="{FF2B5EF4-FFF2-40B4-BE49-F238E27FC236}">
                <a16:creationId xmlns:a16="http://schemas.microsoft.com/office/drawing/2014/main" id="{F4FD715B-00EE-D5D3-1323-BEB352086EB4}"/>
              </a:ext>
            </a:extLst>
          </p:cNvPr>
          <p:cNvSpPr txBox="1"/>
          <p:nvPr/>
        </p:nvSpPr>
        <p:spPr>
          <a:xfrm>
            <a:off x="511507" y="381000"/>
            <a:ext cx="7920438"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1. Hãy đọc và giải các câu đố sau:</a:t>
            </a:r>
          </a:p>
        </p:txBody>
      </p:sp>
      <p:pic>
        <p:nvPicPr>
          <p:cNvPr id="3074" name="Picture 2" descr="Hình ảnh Giếng PNG, Vector, PSD, và biểu tượng để tải về miễn phí | pngtree">
            <a:extLst>
              <a:ext uri="{FF2B5EF4-FFF2-40B4-BE49-F238E27FC236}">
                <a16:creationId xmlns:a16="http://schemas.microsoft.com/office/drawing/2014/main" id="{4D7538CA-D220-CB3D-6898-1C569C5C15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556">
                        <a14:foregroundMark x1="90556" y1="45000" x2="90556" y2="45000"/>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1981200"/>
            <a:ext cx="5270733" cy="527073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7F487D9A-F4BE-ADC1-D6AA-D83BE8F202DD}"/>
              </a:ext>
            </a:extLst>
          </p:cNvPr>
          <p:cNvSpPr txBox="1"/>
          <p:nvPr/>
        </p:nvSpPr>
        <p:spPr>
          <a:xfrm>
            <a:off x="8166333" y="4028898"/>
            <a:ext cx="3502562" cy="553998"/>
          </a:xfrm>
          <a:prstGeom prst="rect">
            <a:avLst/>
          </a:prstGeom>
          <a:noFill/>
        </p:spPr>
        <p:txBody>
          <a:bodyPr wrap="none" lIns="0" tIns="0" rIns="0" bIns="0" rtlCol="0">
            <a:spAutoFit/>
          </a:bodyPr>
          <a:lstStyle/>
          <a:p>
            <a:pPr algn="l"/>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Cái giếng nước</a:t>
            </a:r>
          </a:p>
        </p:txBody>
      </p:sp>
    </p:spTree>
    <p:extLst>
      <p:ext uri="{BB962C8B-B14F-4D97-AF65-F5344CB8AC3E}">
        <p14:creationId xmlns:p14="http://schemas.microsoft.com/office/powerpoint/2010/main" val="18654992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1000"/>
                                        <p:tgtEl>
                                          <p:spTgt spid="3074"/>
                                        </p:tgtEl>
                                      </p:cBhvr>
                                    </p:animEffect>
                                    <p:anim calcmode="lin" valueType="num">
                                      <p:cBhvr>
                                        <p:cTn id="31" dur="1000" fill="hold"/>
                                        <p:tgtEl>
                                          <p:spTgt spid="3074"/>
                                        </p:tgtEl>
                                        <p:attrNameLst>
                                          <p:attrName>ppt_x</p:attrName>
                                        </p:attrNameLst>
                                      </p:cBhvr>
                                      <p:tavLst>
                                        <p:tav tm="0">
                                          <p:val>
                                            <p:strVal val="#ppt_x"/>
                                          </p:val>
                                        </p:tav>
                                        <p:tav tm="100000">
                                          <p:val>
                                            <p:strVal val="#ppt_x"/>
                                          </p:val>
                                        </p:tav>
                                      </p:tavLst>
                                    </p:anim>
                                    <p:anim calcmode="lin" valueType="num">
                                      <p:cBhvr>
                                        <p:cTn id="3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descr="组 13">
            <a:extLst>
              <a:ext uri="{FF2B5EF4-FFF2-40B4-BE49-F238E27FC236}">
                <a16:creationId xmlns:a16="http://schemas.microsoft.com/office/drawing/2014/main" id="{C7865666-1C70-CC66-0993-DC1A07B31E05}"/>
              </a:ext>
            </a:extLst>
          </p:cNvPr>
          <p:cNvPicPr>
            <a:picLocks noChangeAspect="1"/>
          </p:cNvPicPr>
          <p:nvPr/>
        </p:nvPicPr>
        <p:blipFill>
          <a:blip r:embed="rId2"/>
          <a:stretch>
            <a:fillRect/>
          </a:stretch>
        </p:blipFill>
        <p:spPr>
          <a:xfrm>
            <a:off x="39370" y="0"/>
            <a:ext cx="12113260" cy="6858000"/>
          </a:xfrm>
          <a:prstGeom prst="rect">
            <a:avLst/>
          </a:prstGeom>
        </p:spPr>
      </p:pic>
      <p:pic>
        <p:nvPicPr>
          <p:cNvPr id="7" name="Hình ảnh 6">
            <a:extLst>
              <a:ext uri="{FF2B5EF4-FFF2-40B4-BE49-F238E27FC236}">
                <a16:creationId xmlns:a16="http://schemas.microsoft.com/office/drawing/2014/main" id="{B7E538FD-AA8C-EF08-CBE2-91B78B007AF6}"/>
              </a:ext>
            </a:extLst>
          </p:cNvPr>
          <p:cNvPicPr>
            <a:picLocks noChangeAspect="1"/>
          </p:cNvPicPr>
          <p:nvPr/>
        </p:nvPicPr>
        <p:blipFill rotWithShape="1">
          <a:blip r:embed="rId3">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Tree>
    <p:extLst>
      <p:ext uri="{BB962C8B-B14F-4D97-AF65-F5344CB8AC3E}">
        <p14:creationId xmlns:p14="http://schemas.microsoft.com/office/powerpoint/2010/main" val="10047849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descr="组 13">
            <a:extLst>
              <a:ext uri="{FF2B5EF4-FFF2-40B4-BE49-F238E27FC236}">
                <a16:creationId xmlns:a16="http://schemas.microsoft.com/office/drawing/2014/main" id="{C6E4A1A7-500D-0550-26DF-47301B3816B8}"/>
              </a:ext>
            </a:extLst>
          </p:cNvPr>
          <p:cNvPicPr>
            <a:picLocks noChangeAspect="1"/>
          </p:cNvPicPr>
          <p:nvPr/>
        </p:nvPicPr>
        <p:blipFill>
          <a:blip r:embed="rId2"/>
          <a:stretch>
            <a:fillRect/>
          </a:stretch>
        </p:blipFill>
        <p:spPr>
          <a:xfrm>
            <a:off x="39370" y="0"/>
            <a:ext cx="12113260" cy="6858000"/>
          </a:xfrm>
          <a:prstGeom prst="rect">
            <a:avLst/>
          </a:prstGeom>
        </p:spPr>
      </p:pic>
      <p:pic>
        <p:nvPicPr>
          <p:cNvPr id="3" name="Hình ảnh 2">
            <a:extLst>
              <a:ext uri="{FF2B5EF4-FFF2-40B4-BE49-F238E27FC236}">
                <a16:creationId xmlns:a16="http://schemas.microsoft.com/office/drawing/2014/main" id="{2ACD685C-46D4-26AF-0C69-C5FB200982FC}"/>
              </a:ext>
            </a:extLst>
          </p:cNvPr>
          <p:cNvPicPr>
            <a:picLocks noChangeAspect="1"/>
          </p:cNvPicPr>
          <p:nvPr/>
        </p:nvPicPr>
        <p:blipFill>
          <a:blip r:embed="rId3"/>
          <a:stretch>
            <a:fillRect/>
          </a:stretch>
        </p:blipFill>
        <p:spPr>
          <a:xfrm>
            <a:off x="1048074" y="1037272"/>
            <a:ext cx="10095851" cy="2255716"/>
          </a:xfrm>
          <a:prstGeom prst="rect">
            <a:avLst/>
          </a:prstGeom>
        </p:spPr>
      </p:pic>
      <p:pic>
        <p:nvPicPr>
          <p:cNvPr id="5" name="图片 9" descr="图片2">
            <a:extLst>
              <a:ext uri="{FF2B5EF4-FFF2-40B4-BE49-F238E27FC236}">
                <a16:creationId xmlns:a16="http://schemas.microsoft.com/office/drawing/2014/main" id="{39872F7C-018A-7AEF-3B7F-9DB58D461247}"/>
              </a:ext>
            </a:extLst>
          </p:cNvPr>
          <p:cNvPicPr>
            <a:picLocks noChangeAspect="1"/>
          </p:cNvPicPr>
          <p:nvPr/>
        </p:nvPicPr>
        <p:blipFill>
          <a:blip r:embed="rId4"/>
          <a:srcRect t="1759" b="67991"/>
          <a:stretch>
            <a:fillRect/>
          </a:stretch>
        </p:blipFill>
        <p:spPr>
          <a:xfrm>
            <a:off x="-11509" y="0"/>
            <a:ext cx="12215018" cy="2074545"/>
          </a:xfrm>
          <a:prstGeom prst="rect">
            <a:avLst/>
          </a:prstGeom>
        </p:spPr>
      </p:pic>
      <p:sp>
        <p:nvSpPr>
          <p:cNvPr id="6" name="Hộp Văn bản 5">
            <a:extLst>
              <a:ext uri="{FF2B5EF4-FFF2-40B4-BE49-F238E27FC236}">
                <a16:creationId xmlns:a16="http://schemas.microsoft.com/office/drawing/2014/main" id="{EBB2E624-844C-47E2-3C22-CA97715A0C87}"/>
              </a:ext>
            </a:extLst>
          </p:cNvPr>
          <p:cNvSpPr txBox="1"/>
          <p:nvPr/>
        </p:nvSpPr>
        <p:spPr>
          <a:xfrm>
            <a:off x="3910306" y="3565013"/>
            <a:ext cx="4371388" cy="2893100"/>
          </a:xfrm>
          <a:prstGeom prst="rect">
            <a:avLst/>
          </a:prstGeom>
          <a:noFill/>
        </p:spPr>
        <p:txBody>
          <a:bodyPr wrap="none" lIns="0" tIns="0" rIns="0" bIns="0" rtlCol="0">
            <a:spAutoFit/>
          </a:bodyPr>
          <a:lstStyle/>
          <a:p>
            <a:pPr algn="ctr"/>
            <a:r>
              <a:rPr lang="en-US" sz="80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a:r>
              <a:rPr lang="en-US" sz="54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đọc 2</a:t>
            </a:r>
          </a:p>
          <a:p>
            <a:pPr algn="ctr"/>
            <a:r>
              <a:rPr lang="en-US" sz="5400">
                <a:ln w="254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Ziclets" panose="02000603000000000000" pitchFamily="2" charset="0"/>
              </a:rPr>
              <a:t>Hương làng</a:t>
            </a:r>
          </a:p>
        </p:txBody>
      </p:sp>
    </p:spTree>
    <p:extLst>
      <p:ext uri="{BB962C8B-B14F-4D97-AF65-F5344CB8AC3E}">
        <p14:creationId xmlns:p14="http://schemas.microsoft.com/office/powerpoint/2010/main" val="4213414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11509" y="-328887"/>
            <a:ext cx="12215018" cy="2074545"/>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3402987" y="211273"/>
            <a:ext cx="5386027" cy="5373324"/>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02213"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014374" y="3759890"/>
            <a:ext cx="8163252" cy="2152075"/>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441</TotalTime>
  <Words>3104</Words>
  <Application>Microsoft Office PowerPoint</Application>
  <PresentationFormat>Widescreen</PresentationFormat>
  <Paragraphs>143</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#9Slide02 Noi dung dai</vt:lpstr>
      <vt:lpstr>#9Slide03 AllRoundGothic</vt:lpstr>
      <vt:lpstr>Arial</vt:lpstr>
      <vt:lpstr>Arial-Rounded</vt:lpstr>
      <vt:lpstr>AvantGarde</vt:lpstr>
      <vt:lpstr>SVN-Poky's</vt:lpstr>
      <vt:lpstr>SVN-Ziclets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MY PC</dc:creator>
  <cp:keywords>9Slide</cp:keywords>
  <dc:description>9Slide.vn</dc:description>
  <cp:lastModifiedBy>M0</cp:lastModifiedBy>
  <cp:revision>13</cp:revision>
  <dcterms:created xsi:type="dcterms:W3CDTF">2023-01-14T02:53:33Z</dcterms:created>
  <dcterms:modified xsi:type="dcterms:W3CDTF">2023-02-01T04:58:53Z</dcterms:modified>
  <cp:category>9Slide.vn</cp:category>
  <cp:contentStatus>9Slide</cp:contentStatus>
</cp:coreProperties>
</file>