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336" r:id="rId4"/>
    <p:sldId id="337" r:id="rId5"/>
    <p:sldId id="322" r:id="rId6"/>
    <p:sldId id="261" r:id="rId7"/>
    <p:sldId id="262" r:id="rId8"/>
    <p:sldId id="302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270" r:id="rId17"/>
    <p:sldId id="271" r:id="rId18"/>
    <p:sldId id="353" r:id="rId19"/>
    <p:sldId id="379" r:id="rId20"/>
    <p:sldId id="274" r:id="rId21"/>
    <p:sldId id="380" r:id="rId22"/>
    <p:sldId id="381" r:id="rId23"/>
    <p:sldId id="276" r:id="rId24"/>
    <p:sldId id="382" r:id="rId25"/>
    <p:sldId id="278" r:id="rId26"/>
    <p:sldId id="315" r:id="rId27"/>
    <p:sldId id="280" r:id="rId28"/>
    <p:sldId id="281" r:id="rId29"/>
    <p:sldId id="371" r:id="rId30"/>
    <p:sldId id="283" r:id="rId31"/>
    <p:sldId id="284" r:id="rId32"/>
    <p:sldId id="285" r:id="rId33"/>
    <p:sldId id="286" r:id="rId34"/>
    <p:sldId id="288" r:id="rId35"/>
    <p:sldId id="289" r:id="rId36"/>
    <p:sldId id="290" r:id="rId37"/>
    <p:sldId id="291" r:id="rId38"/>
  </p:sldIdLst>
  <p:sldSz cx="12192000" cy="6858000"/>
  <p:notesSz cx="6858000" cy="9144000"/>
  <p:embeddedFontLst>
    <p:embeddedFont>
      <p:font typeface="Arial-Rounded" panose="020B0500000000000000" charset="0"/>
      <p:regular r:id="rId41"/>
    </p:embeddedFont>
    <p:embeddedFont>
      <p:font typeface="AvantGarde" panose="00000400000000000000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HP001 4 hàng" panose="020B0604020202020204" charset="0"/>
      <p:regular r:id="rId47"/>
      <p:bold r:id="rId48"/>
    </p:embeddedFont>
    <p:embeddedFont>
      <p:font typeface="SVN-Anastasia" panose="020B0604020202020204" charset="0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DFD9"/>
    <a:srgbClr val="FFF2CC"/>
    <a:srgbClr val="F5F8DE"/>
    <a:srgbClr val="F8FAE7"/>
    <a:srgbClr val="FDFDF6"/>
    <a:srgbClr val="F5F8DF"/>
    <a:srgbClr val="D5ECFB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922" autoAdjust="0"/>
  </p:normalViewPr>
  <p:slideViewPr>
    <p:cSldViewPr snapToGrid="0">
      <p:cViewPr varScale="1">
        <p:scale>
          <a:sx n="59" d="100"/>
          <a:sy n="59" d="100"/>
        </p:scale>
        <p:origin x="90" y="6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6893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2272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7145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tự gõ thêm các từ khó đối với hs của mình</a:t>
            </a:r>
            <a:endParaRPr/>
          </a:p>
        </p:txBody>
      </p:sp>
      <p:sp>
        <p:nvSpPr>
          <p:cNvPr id="209" name="Google Shape;2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34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0342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7026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40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6389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0639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74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8709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396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6263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677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887" y="0"/>
            <a:ext cx="10936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4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ố trí Tùy chỉnh">
  <p:cSld name="1_Bố trí Tùy chỉnh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5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192000" y="0"/>
            <a:ext cx="1855509" cy="18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506200" y="12700"/>
            <a:ext cx="673100" cy="85241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3831530" y="2811865"/>
            <a:ext cx="79399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</a:t>
            </a:r>
            <a:endParaRPr sz="4400" b="1" i="0" u="none" strike="noStrike" cap="none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034"/>
            <a:ext cx="1411642" cy="29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127299" y="2812765"/>
            <a:ext cx="1666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076068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07063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472798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25797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169620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00;p14">
            <a:extLst>
              <a:ext uri="{FF2B5EF4-FFF2-40B4-BE49-F238E27FC236}">
                <a16:creationId xmlns:a16="http://schemas.microsoft.com/office/drawing/2014/main" id="{155D1C4F-1333-DD54-E9FD-11DFC18ABE5E}"/>
              </a:ext>
            </a:extLst>
          </p:cNvPr>
          <p:cNvGrpSpPr/>
          <p:nvPr/>
        </p:nvGrpSpPr>
        <p:grpSpPr>
          <a:xfrm>
            <a:off x="264469" y="6100967"/>
            <a:ext cx="3291530" cy="713772"/>
            <a:chOff x="508724" y="6144228"/>
            <a:chExt cx="3291530" cy="713772"/>
          </a:xfrm>
        </p:grpSpPr>
        <p:sp>
          <p:nvSpPr>
            <p:cNvPr id="9" name="Google Shape;201;p14">
              <a:extLst>
                <a:ext uri="{FF2B5EF4-FFF2-40B4-BE49-F238E27FC236}">
                  <a16:creationId xmlns:a16="http://schemas.microsoft.com/office/drawing/2014/main" id="{937D5E0F-83F9-9C07-7FCA-4C25153ADC09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02;p14">
              <a:extLst>
                <a:ext uri="{FF2B5EF4-FFF2-40B4-BE49-F238E27FC236}">
                  <a16:creationId xmlns:a16="http://schemas.microsoft.com/office/drawing/2014/main" id="{4A960571-7BC3-2798-0BC6-12C0CFBCE27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03;p14">
                <a:extLst>
                  <a:ext uri="{FF2B5EF4-FFF2-40B4-BE49-F238E27FC236}">
                    <a16:creationId xmlns:a16="http://schemas.microsoft.com/office/drawing/2014/main" id="{648E51CC-FBE8-717F-57F5-2AB923E5AA1A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04;p14">
                <a:extLst>
                  <a:ext uri="{FF2B5EF4-FFF2-40B4-BE49-F238E27FC236}">
                    <a16:creationId xmlns:a16="http://schemas.microsoft.com/office/drawing/2014/main" id="{F78924FC-24DB-EB27-D943-4200B4389D4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05;p14">
            <a:extLst>
              <a:ext uri="{FF2B5EF4-FFF2-40B4-BE49-F238E27FC236}">
                <a16:creationId xmlns:a16="http://schemas.microsoft.com/office/drawing/2014/main" id="{3188FC9A-64B5-0BC6-5422-8B5EF5875962}"/>
              </a:ext>
            </a:extLst>
          </p:cNvPr>
          <p:cNvSpPr txBox="1"/>
          <p:nvPr/>
        </p:nvSpPr>
        <p:spPr>
          <a:xfrm>
            <a:off x="962507" y="6196671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TỪ KHÓ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4818788" y="761222"/>
            <a:ext cx="4834498" cy="5170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ập </a:t>
            </a:r>
            <a:r>
              <a:rPr lang="vi-VN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ên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ước Âu </a:t>
            </a:r>
            <a:r>
              <a:rPr lang="vi-VN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ạc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xâm </a:t>
            </a:r>
            <a:r>
              <a:rPr lang="vi-VN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ược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ập đàn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 </a:t>
            </a:r>
            <a:r>
              <a:rPr lang="vi-VN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à </a:t>
            </a:r>
            <a:r>
              <a:rPr lang="vi-VN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oa Thành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 bắt đầu tan sương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 có một con rùa vàng rất lớn bơi vào bờ.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Rùa tự xưng mình là Thần Kim Quy,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sứ giả của vua Thủy 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ề.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 bắt đầu tan sương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thì có một con rùa vàng rất lớn bơi vào bờ.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Rùa tự xưng mình là Thần Kim Quy,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sứ giả của vua Thủy T</a:t>
            </a:r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ề.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60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34;p18">
            <a:extLst>
              <a:ext uri="{FF2B5EF4-FFF2-40B4-BE49-F238E27FC236}">
                <a16:creationId xmlns:a16="http://schemas.microsoft.com/office/drawing/2014/main" id="{E58EA3A1-0923-C41F-A7B6-533E448AECA0}"/>
              </a:ext>
            </a:extLst>
          </p:cNvPr>
          <p:cNvGrpSpPr/>
          <p:nvPr/>
        </p:nvGrpSpPr>
        <p:grpSpPr>
          <a:xfrm>
            <a:off x="339357" y="6131437"/>
            <a:ext cx="3291530" cy="713772"/>
            <a:chOff x="508724" y="6144228"/>
            <a:chExt cx="3291530" cy="713772"/>
          </a:xfrm>
        </p:grpSpPr>
        <p:sp>
          <p:nvSpPr>
            <p:cNvPr id="6" name="Google Shape;235;p18">
              <a:extLst>
                <a:ext uri="{FF2B5EF4-FFF2-40B4-BE49-F238E27FC236}">
                  <a16:creationId xmlns:a16="http://schemas.microsoft.com/office/drawing/2014/main" id="{E65FCFD7-C6B6-CAD6-AF58-8B468B5B945C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236;p18">
              <a:extLst>
                <a:ext uri="{FF2B5EF4-FFF2-40B4-BE49-F238E27FC236}">
                  <a16:creationId xmlns:a16="http://schemas.microsoft.com/office/drawing/2014/main" id="{0D1142A6-5609-327E-1B26-874EE695F0D7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237;p18">
                <a:extLst>
                  <a:ext uri="{FF2B5EF4-FFF2-40B4-BE49-F238E27FC236}">
                    <a16:creationId xmlns:a16="http://schemas.microsoft.com/office/drawing/2014/main" id="{49ACDC13-C0F6-6350-FFFD-2326B36BF415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238;p18">
                <a:extLst>
                  <a:ext uri="{FF2B5EF4-FFF2-40B4-BE49-F238E27FC236}">
                    <a16:creationId xmlns:a16="http://schemas.microsoft.com/office/drawing/2014/main" id="{84F50B6A-3B03-71B8-60F6-0F0A5BEEF74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Google Shape;239;p18">
            <a:extLst>
              <a:ext uri="{FF2B5EF4-FFF2-40B4-BE49-F238E27FC236}">
                <a16:creationId xmlns:a16="http://schemas.microsoft.com/office/drawing/2014/main" id="{877C1D08-B5BE-3939-BB29-A029A7BF5F8B}"/>
              </a:ext>
            </a:extLst>
          </p:cNvPr>
          <p:cNvSpPr txBox="1"/>
          <p:nvPr/>
        </p:nvSpPr>
        <p:spPr>
          <a:xfrm>
            <a:off x="1006764" y="6229215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60" y="3315068"/>
            <a:ext cx="2649744" cy="3510273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11" y="1943292"/>
            <a:ext cx="5487040" cy="14857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/>
          <p:nvPr/>
        </p:nvSpPr>
        <p:spPr>
          <a:xfrm>
            <a:off x="224268" y="1046430"/>
            <a:ext cx="765692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Loa: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do An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Dương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Vương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Phong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Khê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nay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thuộc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xã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Cổ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Loa,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huyện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Đông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Anh,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ngoại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2" name="Google Shape;247;p19">
            <a:extLst>
              <a:ext uri="{FF2B5EF4-FFF2-40B4-BE49-F238E27FC236}">
                <a16:creationId xmlns:a16="http://schemas.microsoft.com/office/drawing/2014/main" id="{859C7518-D557-2943-C728-8922F2EF2976}"/>
              </a:ext>
            </a:extLst>
          </p:cNvPr>
          <p:cNvSpPr/>
          <p:nvPr/>
        </p:nvSpPr>
        <p:spPr>
          <a:xfrm>
            <a:off x="224268" y="3429000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Dương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Vương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thật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Thục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2000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5158105-3CD3-DA0B-B609-8623025DC3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11" t="56034" r="25259" b="25063"/>
          <a:stretch/>
        </p:blipFill>
        <p:spPr>
          <a:xfrm>
            <a:off x="7975902" y="834887"/>
            <a:ext cx="3825646" cy="2746618"/>
          </a:xfrm>
          <a:prstGeom prst="rect">
            <a:avLst/>
          </a:prstGeom>
        </p:spPr>
      </p:pic>
      <p:pic>
        <p:nvPicPr>
          <p:cNvPr id="1026" name="Picture 2" descr="Tượng đài An Dương Vương khi chưa tu sửa. Ảnh: Minh Hoà">
            <a:extLst>
              <a:ext uri="{FF2B5EF4-FFF2-40B4-BE49-F238E27FC236}">
                <a16:creationId xmlns:a16="http://schemas.microsoft.com/office/drawing/2014/main" id="{F56D4344-AEC6-B68F-C2E2-7F10DCC5E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1" t="4557" r="27498" b="79805"/>
          <a:stretch/>
        </p:blipFill>
        <p:spPr bwMode="auto">
          <a:xfrm>
            <a:off x="7975902" y="3429000"/>
            <a:ext cx="3843916" cy="2381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5" name="Google Shape;247;p19">
            <a:extLst>
              <a:ext uri="{FF2B5EF4-FFF2-40B4-BE49-F238E27FC236}">
                <a16:creationId xmlns:a16="http://schemas.microsoft.com/office/drawing/2014/main" id="{2326743B-27AB-37AE-2275-4F3E72CEFEF9}"/>
              </a:ext>
            </a:extLst>
          </p:cNvPr>
          <p:cNvSpPr/>
          <p:nvPr/>
        </p:nvSpPr>
        <p:spPr>
          <a:xfrm>
            <a:off x="224268" y="892716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Triều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đại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Quốc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2000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Google Shape;247;p19">
            <a:extLst>
              <a:ext uri="{FF2B5EF4-FFF2-40B4-BE49-F238E27FC236}">
                <a16:creationId xmlns:a16="http://schemas.microsoft.com/office/drawing/2014/main" id="{0A6D563E-B968-2306-CF90-3E5B23AF1E1E}"/>
              </a:ext>
            </a:extLst>
          </p:cNvPr>
          <p:cNvSpPr/>
          <p:nvPr/>
        </p:nvSpPr>
        <p:spPr>
          <a:xfrm>
            <a:off x="224268" y="2521079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Phù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hộ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(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)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che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chở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giúp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đỡ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247;p19">
            <a:extLst>
              <a:ext uri="{FF2B5EF4-FFF2-40B4-BE49-F238E27FC236}">
                <a16:creationId xmlns:a16="http://schemas.microsoft.com/office/drawing/2014/main" id="{A8BE91E6-0825-6996-1EE6-75ADCE12387C}"/>
              </a:ext>
            </a:extLst>
          </p:cNvPr>
          <p:cNvSpPr/>
          <p:nvPr/>
        </p:nvSpPr>
        <p:spPr>
          <a:xfrm>
            <a:off x="224268" y="3947940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nỏ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Bộ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phận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dùng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bật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nỏ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phóng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2050" name="Picture 2" descr="Gunny | Hóng Tin Tức Hot">
            <a:extLst>
              <a:ext uri="{FF2B5EF4-FFF2-40B4-BE49-F238E27FC236}">
                <a16:creationId xmlns:a16="http://schemas.microsoft.com/office/drawing/2014/main" id="{2BDB6068-D3A8-6365-8223-32400D567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3041" y="1471034"/>
            <a:ext cx="4458501" cy="391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911C4678-85DB-90BB-9177-3519FEC1B0ED}"/>
              </a:ext>
            </a:extLst>
          </p:cNvPr>
          <p:cNvSpPr/>
          <p:nvPr/>
        </p:nvSpPr>
        <p:spPr>
          <a:xfrm rot="7616185">
            <a:off x="9557969" y="2724900"/>
            <a:ext cx="1686160" cy="569573"/>
          </a:xfrm>
          <a:prstGeom prst="rightArrow">
            <a:avLst>
              <a:gd name="adj1" fmla="val 25614"/>
              <a:gd name="adj2" fmla="val 5000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8BDBFE2-42C8-2509-3344-85ECEB75C260}"/>
              </a:ext>
            </a:extLst>
          </p:cNvPr>
          <p:cNvSpPr txBox="1"/>
          <p:nvPr/>
        </p:nvSpPr>
        <p:spPr>
          <a:xfrm>
            <a:off x="9950279" y="1562453"/>
            <a:ext cx="20361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80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61;p20">
            <a:extLst>
              <a:ext uri="{FF2B5EF4-FFF2-40B4-BE49-F238E27FC236}">
                <a16:creationId xmlns:a16="http://schemas.microsoft.com/office/drawing/2014/main" id="{F75EAD2E-BA85-F4DD-E949-FA257CFE93A7}"/>
              </a:ext>
            </a:extLst>
          </p:cNvPr>
          <p:cNvGrpSpPr/>
          <p:nvPr/>
        </p:nvGrpSpPr>
        <p:grpSpPr>
          <a:xfrm>
            <a:off x="11489" y="6123849"/>
            <a:ext cx="3872997" cy="713772"/>
            <a:chOff x="508724" y="6144228"/>
            <a:chExt cx="3872997" cy="713772"/>
          </a:xfrm>
        </p:grpSpPr>
        <p:sp>
          <p:nvSpPr>
            <p:cNvPr id="9" name="Google Shape;262;p20">
              <a:extLst>
                <a:ext uri="{FF2B5EF4-FFF2-40B4-BE49-F238E27FC236}">
                  <a16:creationId xmlns:a16="http://schemas.microsoft.com/office/drawing/2014/main" id="{F00B35DE-B9DC-2BA4-9857-FA1E5D8EE968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63;p20">
              <a:extLst>
                <a:ext uri="{FF2B5EF4-FFF2-40B4-BE49-F238E27FC236}">
                  <a16:creationId xmlns:a16="http://schemas.microsoft.com/office/drawing/2014/main" id="{23E090FC-276C-9238-E9F7-C5F7B3772BDC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64;p20">
                <a:extLst>
                  <a:ext uri="{FF2B5EF4-FFF2-40B4-BE49-F238E27FC236}">
                    <a16:creationId xmlns:a16="http://schemas.microsoft.com/office/drawing/2014/main" id="{0CB47F5F-3251-4CBC-8018-DF764FFE1FB5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65;p20">
                <a:extLst>
                  <a:ext uri="{FF2B5EF4-FFF2-40B4-BE49-F238E27FC236}">
                    <a16:creationId xmlns:a16="http://schemas.microsoft.com/office/drawing/2014/main" id="{26F9CF0A-305E-8ABF-F838-8A84E184CC68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66;p20">
            <a:extLst>
              <a:ext uri="{FF2B5EF4-FFF2-40B4-BE49-F238E27FC236}">
                <a16:creationId xmlns:a16="http://schemas.microsoft.com/office/drawing/2014/main" id="{02408663-C1DC-D18F-4BF4-193CE2F4C942}"/>
              </a:ext>
            </a:extLst>
          </p:cNvPr>
          <p:cNvSpPr txBox="1"/>
          <p:nvPr/>
        </p:nvSpPr>
        <p:spPr>
          <a:xfrm>
            <a:off x="70952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9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779" y="828476"/>
            <a:ext cx="5716441" cy="52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b="1" dirty="0" err="1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b="1" dirty="0">
                <a:solidFill>
                  <a:schemeClr val="accent4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b="1" dirty="0">
              <a:solidFill>
                <a:schemeClr val="accent4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81;p22">
            <a:extLst>
              <a:ext uri="{FF2B5EF4-FFF2-40B4-BE49-F238E27FC236}">
                <a16:creationId xmlns:a16="http://schemas.microsoft.com/office/drawing/2014/main" id="{36AD2065-9EA1-B44E-6C5D-DCFFBB184B58}"/>
              </a:ext>
            </a:extLst>
          </p:cNvPr>
          <p:cNvGrpSpPr/>
          <p:nvPr/>
        </p:nvGrpSpPr>
        <p:grpSpPr>
          <a:xfrm>
            <a:off x="60434" y="6132023"/>
            <a:ext cx="3304230" cy="713772"/>
            <a:chOff x="508724" y="6144228"/>
            <a:chExt cx="3304230" cy="713772"/>
          </a:xfrm>
        </p:grpSpPr>
        <p:sp>
          <p:nvSpPr>
            <p:cNvPr id="6" name="Google Shape;282;p22">
              <a:extLst>
                <a:ext uri="{FF2B5EF4-FFF2-40B4-BE49-F238E27FC236}">
                  <a16:creationId xmlns:a16="http://schemas.microsoft.com/office/drawing/2014/main" id="{2E2DF080-DB6A-FD7E-7902-BB2B35126A0A}"/>
                </a:ext>
              </a:extLst>
            </p:cNvPr>
            <p:cNvSpPr/>
            <p:nvPr/>
          </p:nvSpPr>
          <p:spPr>
            <a:xfrm>
              <a:off x="548471" y="6177626"/>
              <a:ext cx="32644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283;p22">
              <a:extLst>
                <a:ext uri="{FF2B5EF4-FFF2-40B4-BE49-F238E27FC236}">
                  <a16:creationId xmlns:a16="http://schemas.microsoft.com/office/drawing/2014/main" id="{30F84EA3-AF18-9F18-15BB-CA4A4C018D04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284;p22">
                <a:extLst>
                  <a:ext uri="{FF2B5EF4-FFF2-40B4-BE49-F238E27FC236}">
                    <a16:creationId xmlns:a16="http://schemas.microsoft.com/office/drawing/2014/main" id="{13AD34B2-9279-045D-918C-05D5F1ADB67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285;p22">
                <a:extLst>
                  <a:ext uri="{FF2B5EF4-FFF2-40B4-BE49-F238E27FC236}">
                    <a16:creationId xmlns:a16="http://schemas.microsoft.com/office/drawing/2014/main" id="{0B0EE65A-B5B1-D927-835E-56D14AE73F0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Google Shape;286;p22">
            <a:extLst>
              <a:ext uri="{FF2B5EF4-FFF2-40B4-BE49-F238E27FC236}">
                <a16:creationId xmlns:a16="http://schemas.microsoft.com/office/drawing/2014/main" id="{B67EF993-A0CB-8043-D367-966FD5C89426}"/>
              </a:ext>
            </a:extLst>
          </p:cNvPr>
          <p:cNvSpPr txBox="1"/>
          <p:nvPr/>
        </p:nvSpPr>
        <p:spPr>
          <a:xfrm>
            <a:off x="758473" y="6227727"/>
            <a:ext cx="26823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9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323276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311983"/>
            <a:ext cx="116018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 đoạn 1, em biết điều gì về vua An Dương Vương? </a:t>
            </a:r>
          </a:p>
        </p:txBody>
      </p:sp>
      <p:sp>
        <p:nvSpPr>
          <p:cNvPr id="12" name="Google Shape;302;p24">
            <a:extLst>
              <a:ext uri="{FF2B5EF4-FFF2-40B4-BE49-F238E27FC236}">
                <a16:creationId xmlns:a16="http://schemas.microsoft.com/office/drawing/2014/main" id="{9CF3AC7A-FB64-B42B-CE91-65378F676B6F}"/>
              </a:ext>
            </a:extLst>
          </p:cNvPr>
          <p:cNvSpPr/>
          <p:nvPr/>
        </p:nvSpPr>
        <p:spPr>
          <a:xfrm>
            <a:off x="4352080" y="3071501"/>
            <a:ext cx="770102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 Dương Vương là vị vua đã lập nên nước Âu Lạc. Nhà vua cũng là người chỉ huy đánh thắng quân xâm lược Tần.</a:t>
            </a:r>
            <a:endParaRPr lang="en-US" sz="36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 hiểu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731EBA28-6ABB-3187-673A-AEC1EA750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5503" y="2564422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647701" y="1255800"/>
            <a:ext cx="112975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Ban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đầu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công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việc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xây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vua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gặp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khăn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3352807" y="3201625"/>
            <a:ext cx="846993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Rất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nhiều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lần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cứ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đắp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cao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lên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đổ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sập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xuống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812C018-98EB-1294-A2C2-676F96095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59" y="2367564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Ai đã giúp nhà vua diệt trừ yêu quái, xây Loa Thành?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624854" y="3034805"/>
            <a:ext cx="795198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 là Thần Kim Quy, sứ giả của vua </a:t>
            </a:r>
            <a:r>
              <a:rPr lang="vi-VN" sz="32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Thuỷ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Tề.</a:t>
            </a:r>
            <a:endParaRPr lang="en-US" sz="32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88C43B5-84C7-2256-44FC-4B9910CEE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776" y="2464853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 Kim Quy làm gì và nói gì với nhà vua trước khi chia tay?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247909" y="2180714"/>
            <a:ext cx="742031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Thần Kim Quy rút một chiếc móng của mình đưa cho An Dương Vương và bảo: “Nhà vua giữ lấy móng này để làm lẫy nỏ. Khi có giặc thì đem ra bắn, một phát có thể giết được hàng nghìn quân giặc.”</a:t>
            </a: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138678E-9D76-9545-C188-8C87B4BA7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75583" y="2457636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21;p26">
            <a:extLst>
              <a:ext uri="{FF2B5EF4-FFF2-40B4-BE49-F238E27FC236}">
                <a16:creationId xmlns:a16="http://schemas.microsoft.com/office/drawing/2014/main" id="{51F309B4-0B04-49B2-2CB1-4BDB5FE2D332}"/>
              </a:ext>
            </a:extLst>
          </p:cNvPr>
          <p:cNvSpPr txBox="1"/>
          <p:nvPr/>
        </p:nvSpPr>
        <p:spPr>
          <a:xfrm>
            <a:off x="347064" y="768279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Mau”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tìm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những hình ảnh diễn tả cảnh sinh hoạt tấp nập ở chợ nổi?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6" name="Google Shape;322;p26">
            <a:extLst>
              <a:ext uri="{FF2B5EF4-FFF2-40B4-BE49-F238E27FC236}">
                <a16:creationId xmlns:a16="http://schemas.microsoft.com/office/drawing/2014/main" id="{40E4C926-05B5-8A2F-A7B6-A705D7B10807}"/>
              </a:ext>
            </a:extLst>
          </p:cNvPr>
          <p:cNvSpPr/>
          <p:nvPr/>
        </p:nvSpPr>
        <p:spPr>
          <a:xfrm>
            <a:off x="347064" y="1968567"/>
            <a:ext cx="7951985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Hàng trăm chiếc ghe to, nhỏ đậu sát vào nhau thành một dãy dài; người bán người mua trùng trình trên sóng nước; chủ ghe tất bật bày biện hàng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rất nhiều rau trái sắc màu tươi tắn được bày bán: chôm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chôm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đỏ au; khóm, xoài vàng ươm; cóc, ổi xanh riết; cà tím;...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Hình ảnh 6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FB6A413-4266-FA12-CB93-281E20FAF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2247" y="2349661"/>
            <a:ext cx="2914205" cy="33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922798" y="1283266"/>
            <a:ext cx="8773438" cy="4563537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39648" y="5640650"/>
              <a:ext cx="693133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defRPr/>
              </a:pPr>
              <a:r>
                <a:rPr lang="vi-VN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Giải thích nguồn gốc của thành Cổ Loa, nhắc nhở chúng ta nhớ về những người có công xây dựng và bảo vệ đất nước.</a:t>
              </a:r>
              <a:endParaRPr lang="vi-VN" sz="3200" b="1" noProof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8833" y="2942103"/>
            <a:ext cx="3383314" cy="3683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3870911" y="456668"/>
            <a:ext cx="4450178" cy="832518"/>
            <a:chOff x="4659099" y="302297"/>
            <a:chExt cx="3300838" cy="1334247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800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304516" y="-6247"/>
            <a:ext cx="1158183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dấu ngoặc kép trong bài đọc được dùng để làm gì? </a:t>
            </a:r>
            <a:endParaRPr lang="en-US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36">
            <a:extLst>
              <a:ext uri="{FF2B5EF4-FFF2-40B4-BE49-F238E27FC236}">
                <a16:creationId xmlns:a16="http://schemas.microsoft.com/office/drawing/2014/main" id="{AF7A3DA7-C4FE-B340-D41D-994E55F8EC97}"/>
              </a:ext>
            </a:extLst>
          </p:cNvPr>
          <p:cNvSpPr txBox="1"/>
          <p:nvPr/>
        </p:nvSpPr>
        <p:spPr>
          <a:xfrm>
            <a:off x="246184" y="1090872"/>
            <a:ext cx="11762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 dấu ngoặc kép trong bài đọc được dùng để đánh dấu đó là lời nói của nhân vật. </a:t>
            </a:r>
            <a:endParaRPr lang="en-US" sz="32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7963975A-2B16-0D1D-D1E6-2C1845B9912D}"/>
              </a:ext>
            </a:extLst>
          </p:cNvPr>
          <p:cNvSpPr txBox="1"/>
          <p:nvPr/>
        </p:nvSpPr>
        <p:spPr>
          <a:xfrm>
            <a:off x="246184" y="2324599"/>
            <a:ext cx="11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câu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“Sáng mai, nhà vua ra đón ở bờ sông, sẽ có Thần Kim Quy đến giúp.”</a:t>
            </a:r>
            <a:r>
              <a:rPr lang="vi-VN" sz="32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dấu ngoặc kép báo hiệu lời của ông già râu tóc bạc phơ nói với An Dương Vương.</a:t>
            </a:r>
            <a:endParaRPr lang="en-US" sz="3200" b="1" dirty="0">
              <a:solidFill>
                <a:sysClr val="windowText" lastClr="00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0ED7D57B-9A5B-D6F0-D8A5-7075B8A5FD37}"/>
              </a:ext>
            </a:extLst>
          </p:cNvPr>
          <p:cNvSpPr txBox="1"/>
          <p:nvPr/>
        </p:nvSpPr>
        <p:spPr>
          <a:xfrm>
            <a:off x="246184" y="4050769"/>
            <a:ext cx="11762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 câu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“Nhà vua giữ lấy móng này để làm lẫy nỏ. Khi có giặc thì đem ra bắn, một phát có thể giết được hàng nghìn quân giặc.”</a:t>
            </a:r>
            <a:r>
              <a:rPr lang="vi-VN" sz="3200" b="1" dirty="0">
                <a:solidFill>
                  <a:sysClr val="windowText" lastClr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dấu ngoặc kép báo hiệu lời của Thần Kim Quy nói với An Dương Vương.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0" y="472440"/>
            <a:ext cx="1219199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 lại các câu dưới đây thành câu có hình ảnh so sánh bằng cách thêm vào sau từ được in đậm những từ ngữ phù hợp.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42C2F0-35FD-41FD-0EC2-9062B615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04344" y="3364538"/>
            <a:ext cx="3949376" cy="3155766"/>
          </a:xfrm>
          <a:prstGeom prst="rect">
            <a:avLst/>
          </a:prstGeom>
        </p:spPr>
      </p:pic>
      <p:sp>
        <p:nvSpPr>
          <p:cNvPr id="2" name="TextBox 35">
            <a:extLst>
              <a:ext uri="{FF2B5EF4-FFF2-40B4-BE49-F238E27FC236}">
                <a16:creationId xmlns:a16="http://schemas.microsoft.com/office/drawing/2014/main" id="{D9F54387-2A34-6013-0C42-6F665B436A06}"/>
              </a:ext>
            </a:extLst>
          </p:cNvPr>
          <p:cNvSpPr txBox="1"/>
          <p:nvPr/>
        </p:nvSpPr>
        <p:spPr>
          <a:xfrm>
            <a:off x="277682" y="2134175"/>
            <a:ext cx="10740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</a:pP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Bỗng có một ông già râu tóc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bạc trắng 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hiện lên.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EE0B7F8-5F40-5343-7D2E-1D8228CAC79D}"/>
              </a:ext>
            </a:extLst>
          </p:cNvPr>
          <p:cNvSpPr/>
          <p:nvPr/>
        </p:nvSpPr>
        <p:spPr>
          <a:xfrm>
            <a:off x="746920" y="4728537"/>
            <a:ext cx="94545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Vừa tan sương thì có một con rùa vàng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 </a:t>
            </a:r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 chiếc thuyền bơi vào bờ. </a:t>
            </a: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FA312057-F7F4-1DF3-801E-505338520749}"/>
              </a:ext>
            </a:extLst>
          </p:cNvPr>
          <p:cNvSpPr/>
          <p:nvPr/>
        </p:nvSpPr>
        <p:spPr>
          <a:xfrm>
            <a:off x="746920" y="2670667"/>
            <a:ext cx="101039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Bỗng có một ông già râu tóc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bạc trắng </a:t>
            </a:r>
            <a:r>
              <a:rPr lang="vi-VN" sz="32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như tuyết hiện lên.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E60C2E-C9FA-0EA2-C5F0-B1673912238E}"/>
              </a:ext>
            </a:extLst>
          </p:cNvPr>
          <p:cNvSpPr/>
          <p:nvPr/>
        </p:nvSpPr>
        <p:spPr>
          <a:xfrm>
            <a:off x="974904" y="5757473"/>
            <a:ext cx="8980634" cy="1191816"/>
          </a:xfrm>
          <a:prstGeom prst="round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Mẫu: 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Bỗng có một ông già râu tóc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bạc trắng</a:t>
            </a:r>
            <a:r>
              <a:rPr lang="vi-VN" sz="32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như mây hiện lên.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2FFB15-1783-4424-998B-6B0EC869EDDC}"/>
              </a:ext>
            </a:extLst>
          </p:cNvPr>
          <p:cNvSpPr/>
          <p:nvPr/>
        </p:nvSpPr>
        <p:spPr>
          <a:xfrm>
            <a:off x="277682" y="3699602"/>
            <a:ext cx="103750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0"/>
              </a:spcBef>
            </a:pP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Vừa tan sương thì có một con rùa vàng </a:t>
            </a:r>
            <a:r>
              <a:rPr lang="vi-VN" sz="32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lớn</a:t>
            </a:r>
            <a:r>
              <a:rPr lang="vi-VN" sz="3200" b="1" dirty="0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bơi vào bờ.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94" y="0"/>
            <a:ext cx="121414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414" y="3153325"/>
            <a:ext cx="5668166" cy="249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EC12C3F9-7D6B-3DA9-7D7D-8A8509A8E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1" y="2114710"/>
            <a:ext cx="3148491" cy="3648420"/>
          </a:xfrm>
          <a:prstGeom prst="rect">
            <a:avLst/>
          </a:prstGeom>
        </p:spPr>
      </p:pic>
      <p:sp>
        <p:nvSpPr>
          <p:cNvPr id="3" name="Google Shape;321;p26">
            <a:extLst>
              <a:ext uri="{FF2B5EF4-FFF2-40B4-BE49-F238E27FC236}">
                <a16:creationId xmlns:a16="http://schemas.microsoft.com/office/drawing/2014/main" id="{185CFAB0-00C7-A53A-44CA-5B1A77904E20}"/>
              </a:ext>
            </a:extLst>
          </p:cNvPr>
          <p:cNvSpPr txBox="1"/>
          <p:nvPr/>
        </p:nvSpPr>
        <p:spPr>
          <a:xfrm>
            <a:off x="439661" y="1046071"/>
            <a:ext cx="113126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nổi gợi cho tác giả cảm giác gì?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4" name="Google Shape;322;p26">
            <a:extLst>
              <a:ext uri="{FF2B5EF4-FFF2-40B4-BE49-F238E27FC236}">
                <a16:creationId xmlns:a16="http://schemas.microsoft.com/office/drawing/2014/main" id="{B61CC6D9-D6B5-B9E7-6FC8-F4B7A1C275FE}"/>
              </a:ext>
            </a:extLst>
          </p:cNvPr>
          <p:cNvSpPr/>
          <p:nvPr/>
        </p:nvSpPr>
        <p:spPr>
          <a:xfrm>
            <a:off x="4143737" y="2542362"/>
            <a:ext cx="742031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giác như đang đứng giữa những khu vườn, những rẫy khóm, rẫy mía miên man dọc triền sông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Trẹm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quê mình.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2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159E255E-623D-4500-10A3-7F0CAE6BD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00" t="8028" r="21683" b="71750"/>
          <a:stretch/>
        </p:blipFill>
        <p:spPr>
          <a:xfrm>
            <a:off x="1653540" y="579119"/>
            <a:ext cx="8884920" cy="5500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668072" y="170728"/>
            <a:ext cx="923528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wgày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κáng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wăm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20 …</a:t>
            </a:r>
            <a:endParaRPr dirty="0">
              <a:latin typeface="HP001 4 hàng" panose="020B0603050302020204" pitchFamily="34" charset="0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		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TΗĞng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VΗİΙ</a:t>
            </a:r>
            <a:endParaRPr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đǌ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Loa</a:t>
            </a:r>
            <a:endParaRPr sz="3600" b="1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grpSp>
        <p:nvGrpSpPr>
          <p:cNvPr id="7" name="Google Shape;109;p8">
            <a:extLst>
              <a:ext uri="{FF2B5EF4-FFF2-40B4-BE49-F238E27FC236}">
                <a16:creationId xmlns:a16="http://schemas.microsoft.com/office/drawing/2014/main" id="{FD608D83-4D10-9A1E-6E82-43957D64CF82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9" name="Google Shape;110;p8">
              <a:extLst>
                <a:ext uri="{FF2B5EF4-FFF2-40B4-BE49-F238E27FC236}">
                  <a16:creationId xmlns:a16="http://schemas.microsoft.com/office/drawing/2014/main" id="{CF877418-CE8E-AB02-0698-DED7C129BAFA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111;p8">
              <a:extLst>
                <a:ext uri="{FF2B5EF4-FFF2-40B4-BE49-F238E27FC236}">
                  <a16:creationId xmlns:a16="http://schemas.microsoft.com/office/drawing/2014/main" id="{C98D08C0-B794-4A05-38C6-C2FFF6767A9B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112;p8">
                <a:extLst>
                  <a:ext uri="{FF2B5EF4-FFF2-40B4-BE49-F238E27FC236}">
                    <a16:creationId xmlns:a16="http://schemas.microsoft.com/office/drawing/2014/main" id="{2F3BA97C-D681-CE4B-EF1C-4AA7B798A4B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113;p8">
                <a:extLst>
                  <a:ext uri="{FF2B5EF4-FFF2-40B4-BE49-F238E27FC236}">
                    <a16:creationId xmlns:a16="http://schemas.microsoft.com/office/drawing/2014/main" id="{B06F4132-B18E-97DB-A0D4-2DE5C7F74CA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114;p8">
            <a:extLst>
              <a:ext uri="{FF2B5EF4-FFF2-40B4-BE49-F238E27FC236}">
                <a16:creationId xmlns:a16="http://schemas.microsoft.com/office/drawing/2014/main" id="{07F1F00E-8AD0-F42D-8DE0-9ABE21DACA41}"/>
              </a:ext>
            </a:extLst>
          </p:cNvPr>
          <p:cNvSpPr txBox="1"/>
          <p:nvPr/>
        </p:nvSpPr>
        <p:spPr>
          <a:xfrm>
            <a:off x="1181711" y="6222694"/>
            <a:ext cx="2038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Sự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tích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thành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Cổ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Loa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154531" y="503710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Sau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xâm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154531" y="1274682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Ban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râu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bạc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154531" y="2845873"/>
            <a:ext cx="118320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đợi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sứ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Tề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85CE5884-37CC-F749-94B1-8AC263FFAE7B}"/>
              </a:ext>
            </a:extLst>
          </p:cNvPr>
          <p:cNvSpPr txBox="1"/>
          <p:nvPr/>
        </p:nvSpPr>
        <p:spPr>
          <a:xfrm>
            <a:off x="154531" y="4016956"/>
            <a:ext cx="118320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lâu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đắp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xoáy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08584C3-B82C-F05F-8E85-EDF4B2C770C3}"/>
              </a:ext>
            </a:extLst>
          </p:cNvPr>
          <p:cNvSpPr txBox="1"/>
          <p:nvPr/>
        </p:nvSpPr>
        <p:spPr>
          <a:xfrm>
            <a:off x="154531" y="4787929"/>
            <a:ext cx="118320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Kim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rút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lẫy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nỏ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Khi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giết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quân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giặc</a:t>
            </a:r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.”.</a:t>
            </a:r>
          </a:p>
          <a:p>
            <a:pPr algn="r"/>
            <a:r>
              <a:rPr lang="en-GB" sz="2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ĐỔNG CHI</a:t>
            </a:r>
            <a:endParaRPr lang="en-US" sz="2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DB8827AD-8FA1-6C82-4282-8A07EAA9393A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968834CF-3A18-6B7F-9306-E7E38707CA83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5" name="Google Shape;127;p9">
              <a:extLst>
                <a:ext uri="{FF2B5EF4-FFF2-40B4-BE49-F238E27FC236}">
                  <a16:creationId xmlns:a16="http://schemas.microsoft.com/office/drawing/2014/main" id="{8657F7DE-7ED5-7B29-A7DD-22E7EC0383D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6" name="Google Shape;128;p9">
                <a:extLst>
                  <a:ext uri="{FF2B5EF4-FFF2-40B4-BE49-F238E27FC236}">
                    <a16:creationId xmlns:a16="http://schemas.microsoft.com/office/drawing/2014/main" id="{D24BDD51-88CC-1248-5852-76C537C58DE9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7" name="Google Shape;129;p9">
                <a:extLst>
                  <a:ext uri="{FF2B5EF4-FFF2-40B4-BE49-F238E27FC236}">
                    <a16:creationId xmlns:a16="http://schemas.microsoft.com/office/drawing/2014/main" id="{045BC03B-8063-0A03-AC03-029F10F6728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8" name="Google Shape;130;p9">
            <a:extLst>
              <a:ext uri="{FF2B5EF4-FFF2-40B4-BE49-F238E27FC236}">
                <a16:creationId xmlns:a16="http://schemas.microsoft.com/office/drawing/2014/main" id="{02B37E31-7693-8259-DCB2-82905C61284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3366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3715</Words>
  <Application>Microsoft Office PowerPoint</Application>
  <PresentationFormat>Widescreen</PresentationFormat>
  <Paragraphs>160</Paragraphs>
  <Slides>37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Arial-Rounded</vt:lpstr>
      <vt:lpstr>AvantGarde</vt:lpstr>
      <vt:lpstr>SVN-Anastasia</vt:lpstr>
      <vt:lpstr>Arial</vt:lpstr>
      <vt:lpstr>HP001 4 hàng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M0</cp:lastModifiedBy>
  <cp:revision>40</cp:revision>
  <dcterms:created xsi:type="dcterms:W3CDTF">2021-12-21T12:51:08Z</dcterms:created>
  <dcterms:modified xsi:type="dcterms:W3CDTF">2023-01-31T01:37:12Z</dcterms:modified>
</cp:coreProperties>
</file>