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257" r:id="rId3"/>
    <p:sldId id="336" r:id="rId4"/>
    <p:sldId id="337" r:id="rId5"/>
    <p:sldId id="322" r:id="rId6"/>
    <p:sldId id="261" r:id="rId7"/>
    <p:sldId id="262" r:id="rId8"/>
    <p:sldId id="302" r:id="rId9"/>
    <p:sldId id="363" r:id="rId10"/>
    <p:sldId id="364" r:id="rId11"/>
    <p:sldId id="365" r:id="rId12"/>
    <p:sldId id="366" r:id="rId13"/>
    <p:sldId id="367" r:id="rId14"/>
    <p:sldId id="270" r:id="rId15"/>
    <p:sldId id="271" r:id="rId16"/>
    <p:sldId id="353" r:id="rId17"/>
    <p:sldId id="368" r:id="rId18"/>
    <p:sldId id="274" r:id="rId19"/>
    <p:sldId id="369" r:id="rId20"/>
    <p:sldId id="276" r:id="rId21"/>
    <p:sldId id="370" r:id="rId22"/>
    <p:sldId id="278" r:id="rId23"/>
    <p:sldId id="315" r:id="rId24"/>
    <p:sldId id="280" r:id="rId25"/>
    <p:sldId id="281" r:id="rId26"/>
    <p:sldId id="371" r:id="rId27"/>
    <p:sldId id="283" r:id="rId28"/>
    <p:sldId id="284" r:id="rId29"/>
    <p:sldId id="285" r:id="rId30"/>
    <p:sldId id="286" r:id="rId31"/>
    <p:sldId id="288" r:id="rId32"/>
    <p:sldId id="289" r:id="rId33"/>
    <p:sldId id="290" r:id="rId34"/>
    <p:sldId id="291" r:id="rId35"/>
  </p:sldIdLst>
  <p:sldSz cx="12192000" cy="6858000"/>
  <p:notesSz cx="6858000" cy="9144000"/>
  <p:embeddedFontLst>
    <p:embeddedFont>
      <p:font typeface="Arial-Rounded" panose="020B0500000000000000" charset="0"/>
      <p:regular r:id="rId38"/>
    </p:embeddedFont>
    <p:embeddedFont>
      <p:font typeface="AvantGarde" panose="00000400000000000000" charset="0"/>
      <p:regular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P001 4 hàng" panose="020B0604020202020204" charset="0"/>
      <p:regular r:id="rId44"/>
      <p:bold r:id="rId45"/>
    </p:embeddedFont>
    <p:embeddedFont>
      <p:font typeface="SVN-Anastasi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Azp2sKstJjGCVOnwhecJF/mfd5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BBDFD9"/>
    <a:srgbClr val="FFF2CC"/>
    <a:srgbClr val="F5F8DE"/>
    <a:srgbClr val="F8FAE7"/>
    <a:srgbClr val="FDFDF6"/>
    <a:srgbClr val="F5F8DF"/>
    <a:srgbClr val="D5ECFB"/>
    <a:srgbClr val="FF99FF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3922" autoAdjust="0"/>
  </p:normalViewPr>
  <p:slideViewPr>
    <p:cSldViewPr snapToGrid="0">
      <p:cViewPr varScale="1">
        <p:scale>
          <a:sx n="59" d="100"/>
          <a:sy n="59" d="100"/>
        </p:scale>
        <p:origin x="42" y="60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CFB345-7AE1-0635-5F56-02B40762026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83566-A4BD-594C-70CD-22419ADB57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D4E64-8158-4DF5-9642-53B5B9EEDB39}" type="datetimeFigureOut">
              <a:rPr lang="en-US" smtClean="0"/>
              <a:t>1/31/2023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43D679-33DD-52A1-6BEA-5B70AB5054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0A468-F993-9253-3500-4C676DAD6C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E17DE3-8FAF-41E3-B77F-AC6802FD60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38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606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tự gõ thêm các từ khó đối với hs của mình</a:t>
            </a:r>
            <a:endParaRPr/>
          </a:p>
        </p:txBody>
      </p:sp>
      <p:sp>
        <p:nvSpPr>
          <p:cNvPr id="209" name="Google Shape;20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1340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81885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628617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72139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0631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80639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5" name="Google Shape;33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2" name="Google Shape;352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9" name="Google Shape;36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0" name="Google Shape;370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47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48966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568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70778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0861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13;p39"/>
          <p:cNvGrpSpPr/>
          <p:nvPr/>
        </p:nvGrpSpPr>
        <p:grpSpPr>
          <a:xfrm>
            <a:off x="-51881" y="-40506"/>
            <a:ext cx="12295762" cy="2713375"/>
            <a:chOff x="-51881" y="-1175910"/>
            <a:chExt cx="12295762" cy="2713375"/>
          </a:xfrm>
        </p:grpSpPr>
        <p:sp>
          <p:nvSpPr>
            <p:cNvPr id="14" name="Google Shape;14;p39"/>
            <p:cNvSpPr/>
            <p:nvPr/>
          </p:nvSpPr>
          <p:spPr>
            <a:xfrm>
              <a:off x="-51881" y="-549104"/>
              <a:ext cx="12295762" cy="2086569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39"/>
            <p:cNvSpPr/>
            <p:nvPr/>
          </p:nvSpPr>
          <p:spPr>
            <a:xfrm>
              <a:off x="-51881" y="-862507"/>
              <a:ext cx="12295762" cy="2086569"/>
            </a:xfrm>
            <a:prstGeom prst="rect">
              <a:avLst/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39"/>
            <p:cNvSpPr/>
            <p:nvPr/>
          </p:nvSpPr>
          <p:spPr>
            <a:xfrm>
              <a:off x="-51881" y="-1175910"/>
              <a:ext cx="12295762" cy="2086569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" name="Google Shape;17;p39" descr="Logo, company nam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00800" y="0"/>
            <a:ext cx="1391200" cy="176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9;p39"/>
          <p:cNvPicPr preferRelativeResize="0"/>
          <p:nvPr/>
        </p:nvPicPr>
        <p:blipFill rotWithShape="1">
          <a:blip r:embed="rId3">
            <a:alphaModFix/>
          </a:blip>
          <a:srcRect l="39046" t="29565"/>
          <a:stretch/>
        </p:blipFill>
        <p:spPr>
          <a:xfrm>
            <a:off x="-51881" y="-40506"/>
            <a:ext cx="4035682" cy="467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449" y="0"/>
            <a:ext cx="4639376" cy="854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BFFE47-1551-CDCF-BE4C-D907A61A5B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229508" y="711596"/>
            <a:ext cx="8266892" cy="180457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0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0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40" descr="Ảnh có chứa văn bản, bánh xe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48" y="411474"/>
            <a:ext cx="12070104" cy="6035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ustom Layout">
  <p:cSld name="1_Custom Layou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1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28;p41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2"/>
          <p:cNvPicPr preferRelativeResize="0"/>
          <p:nvPr/>
        </p:nvPicPr>
        <p:blipFill rotWithShape="1">
          <a:blip r:embed="rId2">
            <a:alphaModFix/>
          </a:blip>
          <a:srcRect t="58029"/>
          <a:stretch/>
        </p:blipFill>
        <p:spPr>
          <a:xfrm rot="10800000">
            <a:off x="0" y="6097939"/>
            <a:ext cx="12192000" cy="760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42"/>
          <p:cNvPicPr preferRelativeResize="0"/>
          <p:nvPr/>
        </p:nvPicPr>
        <p:blipFill rotWithShape="1">
          <a:blip r:embed="rId3">
            <a:alphaModFix/>
          </a:blip>
          <a:srcRect l="4857" b="1525"/>
          <a:stretch/>
        </p:blipFill>
        <p:spPr>
          <a:xfrm>
            <a:off x="0" y="0"/>
            <a:ext cx="3659552" cy="4987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43" descr="A picture containing background patter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887" y="0"/>
            <a:ext cx="109362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43"/>
          <p:cNvSpPr/>
          <p:nvPr/>
        </p:nvSpPr>
        <p:spPr>
          <a:xfrm>
            <a:off x="0" y="5953125"/>
            <a:ext cx="12192000" cy="904875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43"/>
          <p:cNvSpPr/>
          <p:nvPr/>
        </p:nvSpPr>
        <p:spPr>
          <a:xfrm>
            <a:off x="0" y="6191251"/>
            <a:ext cx="12192000" cy="666750"/>
          </a:xfrm>
          <a:custGeom>
            <a:avLst/>
            <a:gdLst/>
            <a:ahLst/>
            <a:cxnLst/>
            <a:rect l="l" t="t" r="r" b="b"/>
            <a:pathLst>
              <a:path w="12192000" h="904875" extrusionOk="0">
                <a:moveTo>
                  <a:pt x="354549" y="0"/>
                </a:moveTo>
                <a:lnTo>
                  <a:pt x="369351" y="0"/>
                </a:lnTo>
                <a:lnTo>
                  <a:pt x="376364" y="34740"/>
                </a:lnTo>
                <a:cubicBezTo>
                  <a:pt x="410345" y="115079"/>
                  <a:pt x="489895" y="171450"/>
                  <a:pt x="582612" y="171450"/>
                </a:cubicBezTo>
                <a:cubicBezTo>
                  <a:pt x="675328" y="171450"/>
                  <a:pt x="754879" y="115079"/>
                  <a:pt x="788860" y="34740"/>
                </a:cubicBezTo>
                <a:lnTo>
                  <a:pt x="795874" y="0"/>
                </a:lnTo>
                <a:lnTo>
                  <a:pt x="810676" y="0"/>
                </a:lnTo>
                <a:lnTo>
                  <a:pt x="817689" y="34740"/>
                </a:lnTo>
                <a:cubicBezTo>
                  <a:pt x="851670" y="115079"/>
                  <a:pt x="931221" y="171450"/>
                  <a:pt x="1023937" y="171450"/>
                </a:cubicBezTo>
                <a:cubicBezTo>
                  <a:pt x="1116653" y="171450"/>
                  <a:pt x="1196204" y="115079"/>
                  <a:pt x="1230185" y="34740"/>
                </a:cubicBezTo>
                <a:lnTo>
                  <a:pt x="1237199" y="0"/>
                </a:lnTo>
                <a:lnTo>
                  <a:pt x="1258351" y="0"/>
                </a:lnTo>
                <a:lnTo>
                  <a:pt x="1265364" y="34740"/>
                </a:lnTo>
                <a:cubicBezTo>
                  <a:pt x="1299345" y="115079"/>
                  <a:pt x="1378896" y="171450"/>
                  <a:pt x="1471612" y="171450"/>
                </a:cubicBezTo>
                <a:cubicBezTo>
                  <a:pt x="1564328" y="171450"/>
                  <a:pt x="1643879" y="115079"/>
                  <a:pt x="1677860" y="34740"/>
                </a:cubicBezTo>
                <a:lnTo>
                  <a:pt x="1684874" y="0"/>
                </a:lnTo>
                <a:lnTo>
                  <a:pt x="1699676" y="0"/>
                </a:lnTo>
                <a:lnTo>
                  <a:pt x="1706689" y="34740"/>
                </a:lnTo>
                <a:cubicBezTo>
                  <a:pt x="1740670" y="115079"/>
                  <a:pt x="1820220" y="171450"/>
                  <a:pt x="1912937" y="171450"/>
                </a:cubicBezTo>
                <a:cubicBezTo>
                  <a:pt x="2005654" y="171450"/>
                  <a:pt x="2085204" y="115079"/>
                  <a:pt x="2119185" y="34740"/>
                </a:cubicBezTo>
                <a:lnTo>
                  <a:pt x="2126199" y="0"/>
                </a:lnTo>
                <a:lnTo>
                  <a:pt x="2141001" y="0"/>
                </a:lnTo>
                <a:lnTo>
                  <a:pt x="2148014" y="34740"/>
                </a:lnTo>
                <a:cubicBezTo>
                  <a:pt x="2181995" y="115079"/>
                  <a:pt x="2261545" y="171450"/>
                  <a:pt x="2354262" y="171450"/>
                </a:cubicBezTo>
                <a:cubicBezTo>
                  <a:pt x="2446978" y="171450"/>
                  <a:pt x="2526529" y="115079"/>
                  <a:pt x="2560510" y="34740"/>
                </a:cubicBezTo>
                <a:lnTo>
                  <a:pt x="2567524" y="0"/>
                </a:lnTo>
                <a:lnTo>
                  <a:pt x="2582326" y="0"/>
                </a:lnTo>
                <a:lnTo>
                  <a:pt x="2589339" y="34740"/>
                </a:lnTo>
                <a:cubicBezTo>
                  <a:pt x="2623320" y="115079"/>
                  <a:pt x="2702871" y="171450"/>
                  <a:pt x="2795587" y="171450"/>
                </a:cubicBezTo>
                <a:cubicBezTo>
                  <a:pt x="2888303" y="171450"/>
                  <a:pt x="2967854" y="115079"/>
                  <a:pt x="3001835" y="34740"/>
                </a:cubicBezTo>
                <a:lnTo>
                  <a:pt x="3008849" y="0"/>
                </a:lnTo>
                <a:lnTo>
                  <a:pt x="3020476" y="0"/>
                </a:lnTo>
                <a:lnTo>
                  <a:pt x="3027490" y="34740"/>
                </a:lnTo>
                <a:cubicBezTo>
                  <a:pt x="3061470" y="115079"/>
                  <a:pt x="3141021" y="171450"/>
                  <a:pt x="3233737" y="171450"/>
                </a:cubicBezTo>
                <a:cubicBezTo>
                  <a:pt x="3326453" y="171450"/>
                  <a:pt x="3406004" y="115079"/>
                  <a:pt x="3439985" y="34740"/>
                </a:cubicBezTo>
                <a:lnTo>
                  <a:pt x="3446999" y="0"/>
                </a:lnTo>
                <a:lnTo>
                  <a:pt x="3461800" y="0"/>
                </a:lnTo>
                <a:lnTo>
                  <a:pt x="3468814" y="34740"/>
                </a:lnTo>
                <a:cubicBezTo>
                  <a:pt x="3502795" y="115079"/>
                  <a:pt x="3582345" y="171450"/>
                  <a:pt x="3675062" y="171450"/>
                </a:cubicBezTo>
                <a:cubicBezTo>
                  <a:pt x="3767779" y="171450"/>
                  <a:pt x="3847329" y="115079"/>
                  <a:pt x="3881310" y="34740"/>
                </a:cubicBezTo>
                <a:lnTo>
                  <a:pt x="3888324" y="0"/>
                </a:lnTo>
                <a:lnTo>
                  <a:pt x="3903126" y="0"/>
                </a:lnTo>
                <a:lnTo>
                  <a:pt x="3910139" y="34740"/>
                </a:lnTo>
                <a:cubicBezTo>
                  <a:pt x="3944120" y="115079"/>
                  <a:pt x="4023670" y="171450"/>
                  <a:pt x="4116387" y="171450"/>
                </a:cubicBezTo>
                <a:cubicBezTo>
                  <a:pt x="4209104" y="171450"/>
                  <a:pt x="4288655" y="115079"/>
                  <a:pt x="4322636" y="34740"/>
                </a:cubicBezTo>
                <a:lnTo>
                  <a:pt x="4329649" y="0"/>
                </a:lnTo>
                <a:lnTo>
                  <a:pt x="4344451" y="0"/>
                </a:lnTo>
                <a:lnTo>
                  <a:pt x="4351465" y="34740"/>
                </a:lnTo>
                <a:cubicBezTo>
                  <a:pt x="4385446" y="115079"/>
                  <a:pt x="4464997" y="171450"/>
                  <a:pt x="4557713" y="171450"/>
                </a:cubicBezTo>
                <a:cubicBezTo>
                  <a:pt x="4650429" y="171450"/>
                  <a:pt x="4729979" y="115079"/>
                  <a:pt x="4763960" y="34740"/>
                </a:cubicBezTo>
                <a:lnTo>
                  <a:pt x="4770974" y="0"/>
                </a:lnTo>
                <a:lnTo>
                  <a:pt x="4792126" y="0"/>
                </a:lnTo>
                <a:lnTo>
                  <a:pt x="4799139" y="34740"/>
                </a:lnTo>
                <a:cubicBezTo>
                  <a:pt x="4833121" y="115079"/>
                  <a:pt x="4912671" y="171450"/>
                  <a:pt x="5005388" y="171450"/>
                </a:cubicBezTo>
                <a:cubicBezTo>
                  <a:pt x="5098104" y="171450"/>
                  <a:pt x="5177655" y="115079"/>
                  <a:pt x="5211637" y="34740"/>
                </a:cubicBezTo>
                <a:lnTo>
                  <a:pt x="5218649" y="0"/>
                </a:lnTo>
                <a:lnTo>
                  <a:pt x="5233451" y="0"/>
                </a:lnTo>
                <a:lnTo>
                  <a:pt x="5240466" y="34740"/>
                </a:lnTo>
                <a:cubicBezTo>
                  <a:pt x="5274447" y="115079"/>
                  <a:pt x="5353996" y="171450"/>
                  <a:pt x="5446713" y="171450"/>
                </a:cubicBezTo>
                <a:cubicBezTo>
                  <a:pt x="5539430" y="171450"/>
                  <a:pt x="5618979" y="115079"/>
                  <a:pt x="5652960" y="34740"/>
                </a:cubicBezTo>
                <a:lnTo>
                  <a:pt x="5659974" y="0"/>
                </a:lnTo>
                <a:lnTo>
                  <a:pt x="5674776" y="0"/>
                </a:lnTo>
                <a:lnTo>
                  <a:pt x="5681790" y="34740"/>
                </a:lnTo>
                <a:cubicBezTo>
                  <a:pt x="5715771" y="115079"/>
                  <a:pt x="5795320" y="171450"/>
                  <a:pt x="5888037" y="171450"/>
                </a:cubicBezTo>
                <a:cubicBezTo>
                  <a:pt x="5980753" y="171450"/>
                  <a:pt x="6060304" y="115079"/>
                  <a:pt x="6094285" y="34740"/>
                </a:cubicBezTo>
                <a:lnTo>
                  <a:pt x="6101299" y="0"/>
                </a:lnTo>
                <a:lnTo>
                  <a:pt x="6116101" y="0"/>
                </a:lnTo>
                <a:lnTo>
                  <a:pt x="6123114" y="34740"/>
                </a:lnTo>
                <a:cubicBezTo>
                  <a:pt x="6157095" y="115079"/>
                  <a:pt x="6236646" y="171450"/>
                  <a:pt x="6329362" y="171450"/>
                </a:cubicBezTo>
                <a:cubicBezTo>
                  <a:pt x="6422079" y="171450"/>
                  <a:pt x="6501630" y="115079"/>
                  <a:pt x="6535610" y="34740"/>
                </a:cubicBezTo>
                <a:lnTo>
                  <a:pt x="6542624" y="0"/>
                </a:lnTo>
                <a:lnTo>
                  <a:pt x="6582826" y="0"/>
                </a:lnTo>
                <a:lnTo>
                  <a:pt x="6589840" y="34740"/>
                </a:lnTo>
                <a:cubicBezTo>
                  <a:pt x="6623820" y="115079"/>
                  <a:pt x="6703371" y="171450"/>
                  <a:pt x="6796087" y="171450"/>
                </a:cubicBezTo>
                <a:cubicBezTo>
                  <a:pt x="6888803" y="171450"/>
                  <a:pt x="6968354" y="115079"/>
                  <a:pt x="7002335" y="34740"/>
                </a:cubicBezTo>
                <a:lnTo>
                  <a:pt x="7009348" y="0"/>
                </a:lnTo>
                <a:lnTo>
                  <a:pt x="7024150" y="0"/>
                </a:lnTo>
                <a:lnTo>
                  <a:pt x="7031164" y="34740"/>
                </a:lnTo>
                <a:cubicBezTo>
                  <a:pt x="7065145" y="115079"/>
                  <a:pt x="7144695" y="171450"/>
                  <a:pt x="7237412" y="171450"/>
                </a:cubicBezTo>
                <a:cubicBezTo>
                  <a:pt x="7330129" y="171450"/>
                  <a:pt x="7409679" y="115079"/>
                  <a:pt x="7443660" y="34740"/>
                </a:cubicBezTo>
                <a:lnTo>
                  <a:pt x="7450673" y="0"/>
                </a:lnTo>
                <a:lnTo>
                  <a:pt x="7465475" y="0"/>
                </a:lnTo>
                <a:lnTo>
                  <a:pt x="7472489" y="34740"/>
                </a:lnTo>
                <a:cubicBezTo>
                  <a:pt x="7506470" y="115079"/>
                  <a:pt x="7586020" y="171450"/>
                  <a:pt x="7678737" y="171450"/>
                </a:cubicBezTo>
                <a:cubicBezTo>
                  <a:pt x="7771453" y="171450"/>
                  <a:pt x="7851004" y="115079"/>
                  <a:pt x="7884985" y="34740"/>
                </a:cubicBezTo>
                <a:lnTo>
                  <a:pt x="7891999" y="0"/>
                </a:lnTo>
                <a:lnTo>
                  <a:pt x="7906801" y="0"/>
                </a:lnTo>
                <a:lnTo>
                  <a:pt x="7913814" y="34740"/>
                </a:lnTo>
                <a:cubicBezTo>
                  <a:pt x="7947795" y="115079"/>
                  <a:pt x="8027346" y="171450"/>
                  <a:pt x="8120062" y="171450"/>
                </a:cubicBezTo>
                <a:cubicBezTo>
                  <a:pt x="8212778" y="171450"/>
                  <a:pt x="8292329" y="115079"/>
                  <a:pt x="8326310" y="34740"/>
                </a:cubicBezTo>
                <a:lnTo>
                  <a:pt x="8333324" y="0"/>
                </a:lnTo>
                <a:lnTo>
                  <a:pt x="8354476" y="0"/>
                </a:lnTo>
                <a:lnTo>
                  <a:pt x="8361489" y="34740"/>
                </a:lnTo>
                <a:cubicBezTo>
                  <a:pt x="8395470" y="115079"/>
                  <a:pt x="8475021" y="171450"/>
                  <a:pt x="8567737" y="171450"/>
                </a:cubicBezTo>
                <a:cubicBezTo>
                  <a:pt x="8660453" y="171450"/>
                  <a:pt x="8740004" y="115079"/>
                  <a:pt x="8773985" y="34740"/>
                </a:cubicBezTo>
                <a:lnTo>
                  <a:pt x="8780998" y="0"/>
                </a:lnTo>
                <a:lnTo>
                  <a:pt x="8795800" y="0"/>
                </a:lnTo>
                <a:lnTo>
                  <a:pt x="8802814" y="34740"/>
                </a:lnTo>
                <a:cubicBezTo>
                  <a:pt x="8836795" y="115079"/>
                  <a:pt x="8916345" y="171450"/>
                  <a:pt x="9009062" y="171450"/>
                </a:cubicBezTo>
                <a:cubicBezTo>
                  <a:pt x="9101779" y="171450"/>
                  <a:pt x="9181329" y="115079"/>
                  <a:pt x="9215310" y="34740"/>
                </a:cubicBezTo>
                <a:lnTo>
                  <a:pt x="9222323" y="0"/>
                </a:lnTo>
                <a:lnTo>
                  <a:pt x="9237125" y="0"/>
                </a:lnTo>
                <a:lnTo>
                  <a:pt x="9244139" y="34740"/>
                </a:lnTo>
                <a:cubicBezTo>
                  <a:pt x="9278120" y="115079"/>
                  <a:pt x="9357670" y="171450"/>
                  <a:pt x="9450387" y="171450"/>
                </a:cubicBezTo>
                <a:cubicBezTo>
                  <a:pt x="9543103" y="171450"/>
                  <a:pt x="9622654" y="115079"/>
                  <a:pt x="9656635" y="34740"/>
                </a:cubicBezTo>
                <a:lnTo>
                  <a:pt x="9663649" y="0"/>
                </a:lnTo>
                <a:lnTo>
                  <a:pt x="9678451" y="0"/>
                </a:lnTo>
                <a:lnTo>
                  <a:pt x="9685464" y="34740"/>
                </a:lnTo>
                <a:cubicBezTo>
                  <a:pt x="9719445" y="115079"/>
                  <a:pt x="9798996" y="171450"/>
                  <a:pt x="9891712" y="171450"/>
                </a:cubicBezTo>
                <a:cubicBezTo>
                  <a:pt x="9984428" y="171450"/>
                  <a:pt x="10063979" y="115079"/>
                  <a:pt x="10097960" y="34740"/>
                </a:cubicBezTo>
                <a:lnTo>
                  <a:pt x="10104973" y="0"/>
                </a:lnTo>
                <a:lnTo>
                  <a:pt x="10116601" y="0"/>
                </a:lnTo>
                <a:lnTo>
                  <a:pt x="10123615" y="34740"/>
                </a:lnTo>
                <a:cubicBezTo>
                  <a:pt x="10157595" y="115079"/>
                  <a:pt x="10237146" y="171450"/>
                  <a:pt x="10329862" y="171450"/>
                </a:cubicBezTo>
                <a:cubicBezTo>
                  <a:pt x="10422578" y="171450"/>
                  <a:pt x="10502129" y="115079"/>
                  <a:pt x="10536110" y="34740"/>
                </a:cubicBezTo>
                <a:lnTo>
                  <a:pt x="10543123" y="0"/>
                </a:lnTo>
                <a:lnTo>
                  <a:pt x="10557925" y="0"/>
                </a:lnTo>
                <a:lnTo>
                  <a:pt x="10564939" y="34740"/>
                </a:lnTo>
                <a:cubicBezTo>
                  <a:pt x="10598920" y="115079"/>
                  <a:pt x="10678470" y="171450"/>
                  <a:pt x="10771187" y="171450"/>
                </a:cubicBezTo>
                <a:cubicBezTo>
                  <a:pt x="10863904" y="171450"/>
                  <a:pt x="10943454" y="115079"/>
                  <a:pt x="10977435" y="34740"/>
                </a:cubicBezTo>
                <a:lnTo>
                  <a:pt x="10984448" y="0"/>
                </a:lnTo>
                <a:lnTo>
                  <a:pt x="10999250" y="0"/>
                </a:lnTo>
                <a:lnTo>
                  <a:pt x="11006264" y="34740"/>
                </a:lnTo>
                <a:cubicBezTo>
                  <a:pt x="11040245" y="115079"/>
                  <a:pt x="11119795" y="171450"/>
                  <a:pt x="11212512" y="171450"/>
                </a:cubicBezTo>
                <a:cubicBezTo>
                  <a:pt x="11305228" y="171450"/>
                  <a:pt x="11384779" y="115079"/>
                  <a:pt x="11418760" y="34740"/>
                </a:cubicBezTo>
                <a:lnTo>
                  <a:pt x="11425774" y="0"/>
                </a:lnTo>
                <a:lnTo>
                  <a:pt x="11440576" y="0"/>
                </a:lnTo>
                <a:lnTo>
                  <a:pt x="11447589" y="34740"/>
                </a:lnTo>
                <a:cubicBezTo>
                  <a:pt x="11481570" y="115079"/>
                  <a:pt x="11561121" y="171450"/>
                  <a:pt x="11653837" y="171450"/>
                </a:cubicBezTo>
                <a:cubicBezTo>
                  <a:pt x="11746553" y="171450"/>
                  <a:pt x="11826104" y="115079"/>
                  <a:pt x="11860085" y="34740"/>
                </a:cubicBezTo>
                <a:lnTo>
                  <a:pt x="11867099" y="0"/>
                </a:lnTo>
                <a:lnTo>
                  <a:pt x="11888251" y="0"/>
                </a:lnTo>
                <a:lnTo>
                  <a:pt x="11895264" y="34740"/>
                </a:lnTo>
                <a:cubicBezTo>
                  <a:pt x="11929245" y="115079"/>
                  <a:pt x="12008796" y="171450"/>
                  <a:pt x="12101512" y="171450"/>
                </a:cubicBezTo>
                <a:cubicBezTo>
                  <a:pt x="12124691" y="171450"/>
                  <a:pt x="12147047" y="167927"/>
                  <a:pt x="12168074" y="161387"/>
                </a:cubicBezTo>
                <a:lnTo>
                  <a:pt x="12192000" y="149885"/>
                </a:lnTo>
                <a:lnTo>
                  <a:pt x="12192000" y="904875"/>
                </a:lnTo>
                <a:lnTo>
                  <a:pt x="0" y="904875"/>
                </a:lnTo>
                <a:lnTo>
                  <a:pt x="0" y="118560"/>
                </a:lnTo>
                <a:lnTo>
                  <a:pt x="16137" y="133222"/>
                </a:lnTo>
                <a:cubicBezTo>
                  <a:pt x="51862" y="157358"/>
                  <a:pt x="94929" y="171450"/>
                  <a:pt x="141287" y="171450"/>
                </a:cubicBezTo>
                <a:cubicBezTo>
                  <a:pt x="234004" y="171450"/>
                  <a:pt x="313554" y="115079"/>
                  <a:pt x="347535" y="34740"/>
                </a:cubicBezTo>
                <a:close/>
              </a:path>
            </a:pathLst>
          </a:custGeom>
          <a:solidFill>
            <a:srgbClr val="FFD96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44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ố trí Tùy chỉnh">
  <p:cSld name="1_Bố trí Tùy chỉnh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45" descr="Ảnh có chứa văn bản&#10;&#10;Mô tả được tạo tự độ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8" descr="A picture containing tex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2192000" y="0"/>
            <a:ext cx="1855509" cy="1842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38" descr="Logo, company name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506200" y="12700"/>
            <a:ext cx="673100" cy="85241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"/>
          <p:cNvSpPr txBox="1"/>
          <p:nvPr/>
        </p:nvSpPr>
        <p:spPr>
          <a:xfrm>
            <a:off x="3831530" y="2811865"/>
            <a:ext cx="7939925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4400" b="1" i="0" u="none" strike="noStrike" cap="none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sz="4400" b="1" i="0" u="none" strike="noStrike" cap="none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: 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4400" b="1" dirty="0">
                <a:solidFill>
                  <a:schemeClr val="dk1"/>
                </a:solidFill>
                <a:latin typeface="SVN-Anastasia" panose="020B0606040200020203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</a:t>
            </a:r>
            <a:endParaRPr sz="4400" b="1" i="0" u="none" strike="noStrike" cap="none" dirty="0">
              <a:solidFill>
                <a:schemeClr val="dk1"/>
              </a:solidFill>
              <a:latin typeface="SVN-Anastasia" panose="020B0606040200020203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47" name="Google Shape;47;p1" descr="A picture containing text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90720" y="3898539"/>
            <a:ext cx="2491071" cy="2779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1" descr="A cartoon of a child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53022" y="3898539"/>
            <a:ext cx="2698892" cy="2463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1" descr="A picture containing vector graph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93117" y="4533084"/>
            <a:ext cx="2274938" cy="2144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15034"/>
            <a:ext cx="1411642" cy="29318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817878-7096-3B7A-FBBE-C1BD2EF83EE4}"/>
              </a:ext>
            </a:extLst>
          </p:cNvPr>
          <p:cNvSpPr txBox="1"/>
          <p:nvPr/>
        </p:nvSpPr>
        <p:spPr>
          <a:xfrm>
            <a:off x="-127299" y="2812765"/>
            <a:ext cx="1666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ln w="762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001379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60187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878606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00;p14">
            <a:extLst>
              <a:ext uri="{FF2B5EF4-FFF2-40B4-BE49-F238E27FC236}">
                <a16:creationId xmlns:a16="http://schemas.microsoft.com/office/drawing/2014/main" id="{9DEBE20F-B2F8-80CF-32B2-8776B15FFAEB}"/>
              </a:ext>
            </a:extLst>
          </p:cNvPr>
          <p:cNvGrpSpPr/>
          <p:nvPr/>
        </p:nvGrpSpPr>
        <p:grpSpPr>
          <a:xfrm>
            <a:off x="264469" y="6100967"/>
            <a:ext cx="3291530" cy="713772"/>
            <a:chOff x="508724" y="6144228"/>
            <a:chExt cx="3291530" cy="713772"/>
          </a:xfrm>
        </p:grpSpPr>
        <p:sp>
          <p:nvSpPr>
            <p:cNvPr id="9" name="Google Shape;201;p14">
              <a:extLst>
                <a:ext uri="{FF2B5EF4-FFF2-40B4-BE49-F238E27FC236}">
                  <a16:creationId xmlns:a16="http://schemas.microsoft.com/office/drawing/2014/main" id="{E613DDD6-EDD5-D965-EC5E-A8CFACB125E5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02;p14">
              <a:extLst>
                <a:ext uri="{FF2B5EF4-FFF2-40B4-BE49-F238E27FC236}">
                  <a16:creationId xmlns:a16="http://schemas.microsoft.com/office/drawing/2014/main" id="{74EDC4BD-5EC0-85B5-A802-3A7C1A0ECE13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03;p14">
                <a:extLst>
                  <a:ext uri="{FF2B5EF4-FFF2-40B4-BE49-F238E27FC236}">
                    <a16:creationId xmlns:a16="http://schemas.microsoft.com/office/drawing/2014/main" id="{5DC59A34-924F-B8C5-8FBB-41132C6D5AA7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04;p14">
                <a:extLst>
                  <a:ext uri="{FF2B5EF4-FFF2-40B4-BE49-F238E27FC236}">
                    <a16:creationId xmlns:a16="http://schemas.microsoft.com/office/drawing/2014/main" id="{69653A34-5C09-B0CE-3904-2231C422E28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3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05;p14">
            <a:extLst>
              <a:ext uri="{FF2B5EF4-FFF2-40B4-BE49-F238E27FC236}">
                <a16:creationId xmlns:a16="http://schemas.microsoft.com/office/drawing/2014/main" id="{FB4CC87D-9FAE-D44B-3525-55E151F17735}"/>
              </a:ext>
            </a:extLst>
          </p:cNvPr>
          <p:cNvSpPr txBox="1"/>
          <p:nvPr/>
        </p:nvSpPr>
        <p:spPr>
          <a:xfrm>
            <a:off x="962507" y="6196671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52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TỪ KHÓ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3533998" y="1351528"/>
            <a:ext cx="5124005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ổi</a:t>
            </a:r>
            <a:endParaRPr lang="en-GB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úc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bình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minh </a:t>
            </a:r>
            <a:r>
              <a:rPr lang="vi-VN" sz="44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ên</a:t>
            </a:r>
            <a:endParaRPr lang="en-GB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sóng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</a:t>
            </a:r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ước</a:t>
            </a:r>
            <a:endParaRPr lang="en-GB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cầm</a:t>
            </a:r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</a:t>
            </a:r>
            <a:r>
              <a:rPr lang="vi-VN" sz="4400" b="1" dirty="0" err="1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òng</a:t>
            </a:r>
            <a:endParaRPr lang="en-GB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algn="just"/>
            <a:r>
              <a:rPr lang="vi-VN" sz="4400" b="1" dirty="0">
                <a:solidFill>
                  <a:srgbClr val="0000CC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...</a:t>
            </a:r>
            <a:endParaRPr lang="en-US" sz="4400" b="1" dirty="0">
              <a:solidFill>
                <a:srgbClr val="0000CC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Chủ ghe tất bật bày biện hàng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gọn ghẽ,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 tắn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tinh tươm.</a:t>
            </a:r>
            <a:r>
              <a:rPr lang="en-US" sz="4000" b="1" dirty="0">
                <a:solidFill>
                  <a:schemeClr val="bg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chemeClr val="bg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6"/>
          <p:cNvSpPr txBox="1"/>
          <p:nvPr/>
        </p:nvSpPr>
        <p:spPr>
          <a:xfrm>
            <a:off x="3352800" y="1437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LUYỆN ĐỌC CÂU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18" name="Google Shape;218;p16"/>
          <p:cNvSpPr txBox="1"/>
          <p:nvPr/>
        </p:nvSpPr>
        <p:spPr>
          <a:xfrm>
            <a:off x="441960" y="1805715"/>
            <a:ext cx="11430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Chủ ghe tất bật bày biện hàng </a:t>
            </a:r>
            <a:r>
              <a:rPr lang="vi-VN" sz="40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gọn ghẽ,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tươi tắn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</a:t>
            </a:r>
            <a:r>
              <a:rPr lang="vi-VN" sz="40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và tinh tươm.</a:t>
            </a:r>
            <a:r>
              <a:rPr lang="en-US" sz="40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//</a:t>
            </a:r>
            <a:endParaRPr lang="vi-VN" sz="4000" b="1" dirty="0">
              <a:solidFill>
                <a:srgbClr val="FF0000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60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34;p18">
            <a:extLst>
              <a:ext uri="{FF2B5EF4-FFF2-40B4-BE49-F238E27FC236}">
                <a16:creationId xmlns:a16="http://schemas.microsoft.com/office/drawing/2014/main" id="{8457AE19-0837-3ED6-B6B3-56B236603D2E}"/>
              </a:ext>
            </a:extLst>
          </p:cNvPr>
          <p:cNvGrpSpPr/>
          <p:nvPr/>
        </p:nvGrpSpPr>
        <p:grpSpPr>
          <a:xfrm>
            <a:off x="339357" y="6131437"/>
            <a:ext cx="3291530" cy="713772"/>
            <a:chOff x="508724" y="6144228"/>
            <a:chExt cx="3291530" cy="713772"/>
          </a:xfrm>
        </p:grpSpPr>
        <p:sp>
          <p:nvSpPr>
            <p:cNvPr id="6" name="Google Shape;235;p18">
              <a:extLst>
                <a:ext uri="{FF2B5EF4-FFF2-40B4-BE49-F238E27FC236}">
                  <a16:creationId xmlns:a16="http://schemas.microsoft.com/office/drawing/2014/main" id="{80E208B5-9872-0596-D211-94F073D733E5}"/>
                </a:ext>
              </a:extLst>
            </p:cNvPr>
            <p:cNvSpPr/>
            <p:nvPr/>
          </p:nvSpPr>
          <p:spPr>
            <a:xfrm>
              <a:off x="548471" y="6177626"/>
              <a:ext cx="32517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236;p18">
              <a:extLst>
                <a:ext uri="{FF2B5EF4-FFF2-40B4-BE49-F238E27FC236}">
                  <a16:creationId xmlns:a16="http://schemas.microsoft.com/office/drawing/2014/main" id="{2C7A03C5-3AB3-EA74-3B56-7D86F23AE8B1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237;p18">
                <a:extLst>
                  <a:ext uri="{FF2B5EF4-FFF2-40B4-BE49-F238E27FC236}">
                    <a16:creationId xmlns:a16="http://schemas.microsoft.com/office/drawing/2014/main" id="{EFAB99D1-6C83-E082-CFA7-9BD88C3F4D11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238;p18">
                <a:extLst>
                  <a:ext uri="{FF2B5EF4-FFF2-40B4-BE49-F238E27FC236}">
                    <a16:creationId xmlns:a16="http://schemas.microsoft.com/office/drawing/2014/main" id="{561BBFE4-4ADC-4725-B4FD-793B83AA9421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4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6" name="Google Shape;239;p18">
            <a:extLst>
              <a:ext uri="{FF2B5EF4-FFF2-40B4-BE49-F238E27FC236}">
                <a16:creationId xmlns:a16="http://schemas.microsoft.com/office/drawing/2014/main" id="{18003AFE-C068-5A38-47C4-5410A75B3EBD}"/>
              </a:ext>
            </a:extLst>
          </p:cNvPr>
          <p:cNvSpPr txBox="1"/>
          <p:nvPr/>
        </p:nvSpPr>
        <p:spPr>
          <a:xfrm>
            <a:off x="1006764" y="6229215"/>
            <a:ext cx="272557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Nối tiếp đoạn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219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9"/>
          <p:cNvSpPr/>
          <p:nvPr/>
        </p:nvSpPr>
        <p:spPr>
          <a:xfrm>
            <a:off x="224268" y="1046430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Chợ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nổi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 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họp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hóa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bày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bán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249" name="Google Shape;249;p19"/>
          <p:cNvSpPr txBox="1"/>
          <p:nvPr/>
        </p:nvSpPr>
        <p:spPr>
          <a:xfrm>
            <a:off x="3594100" y="127000"/>
            <a:ext cx="54864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Giải nghĩa từ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8" name="Picture 7" descr="A close-up of a doll&#10;&#10;Description automatically generated with medium confidence">
            <a:extLst>
              <a:ext uri="{FF2B5EF4-FFF2-40B4-BE49-F238E27FC236}">
                <a16:creationId xmlns:a16="http://schemas.microsoft.com/office/drawing/2014/main" id="{F5A7AAF3-1EA5-583A-3A0E-A0F7CC84E4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931600" y="2499115"/>
            <a:ext cx="1686160" cy="350568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09F58432-443C-4365-F1E4-D781F2D006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1600" y="622652"/>
            <a:ext cx="1869948" cy="1876463"/>
          </a:xfrm>
          <a:prstGeom prst="rect">
            <a:avLst/>
          </a:prstGeom>
        </p:spPr>
      </p:pic>
      <p:sp>
        <p:nvSpPr>
          <p:cNvPr id="2" name="Google Shape;247;p19">
            <a:extLst>
              <a:ext uri="{FF2B5EF4-FFF2-40B4-BE49-F238E27FC236}">
                <a16:creationId xmlns:a16="http://schemas.microsoft.com/office/drawing/2014/main" id="{859C7518-D557-2943-C728-8922F2EF2976}"/>
              </a:ext>
            </a:extLst>
          </p:cNvPr>
          <p:cNvSpPr/>
          <p:nvPr/>
        </p:nvSpPr>
        <p:spPr>
          <a:xfrm>
            <a:off x="224268" y="2543052"/>
            <a:ext cx="76569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Ghe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gỗ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mui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5" name="Google Shape;247;p19">
            <a:extLst>
              <a:ext uri="{FF2B5EF4-FFF2-40B4-BE49-F238E27FC236}">
                <a16:creationId xmlns:a16="http://schemas.microsoft.com/office/drawing/2014/main" id="{2326743B-27AB-37AE-2275-4F3E72CEFEF9}"/>
              </a:ext>
            </a:extLst>
          </p:cNvPr>
          <p:cNvSpPr/>
          <p:nvPr/>
        </p:nvSpPr>
        <p:spPr>
          <a:xfrm>
            <a:off x="224268" y="3608787"/>
            <a:ext cx="765692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Miệt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Vùng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phù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sa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ăn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quả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ở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Đồng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bằng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sông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Cửu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Long.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6" name="Google Shape;247;p19">
            <a:extLst>
              <a:ext uri="{FF2B5EF4-FFF2-40B4-BE49-F238E27FC236}">
                <a16:creationId xmlns:a16="http://schemas.microsoft.com/office/drawing/2014/main" id="{0A6D563E-B968-2306-CF90-3E5B23AF1E1E}"/>
              </a:ext>
            </a:extLst>
          </p:cNvPr>
          <p:cNvSpPr/>
          <p:nvPr/>
        </p:nvSpPr>
        <p:spPr>
          <a:xfrm>
            <a:off x="224268" y="5105408"/>
            <a:ext cx="259128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Khóm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Dứa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7" name="Google Shape;247;p19">
            <a:extLst>
              <a:ext uri="{FF2B5EF4-FFF2-40B4-BE49-F238E27FC236}">
                <a16:creationId xmlns:a16="http://schemas.microsoft.com/office/drawing/2014/main" id="{A8BE91E6-0825-6996-1EE6-75ADCE12387C}"/>
              </a:ext>
            </a:extLst>
          </p:cNvPr>
          <p:cNvSpPr/>
          <p:nvPr/>
        </p:nvSpPr>
        <p:spPr>
          <a:xfrm>
            <a:off x="2624352" y="5105408"/>
            <a:ext cx="430468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Xanh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riết</a:t>
            </a:r>
            <a:r>
              <a:rPr lang="en-US" sz="2800" b="1" dirty="0">
                <a:solidFill>
                  <a:srgbClr val="FF000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: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Xanh</a:t>
            </a:r>
            <a:r>
              <a:rPr lang="en-US" sz="28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đậm</a:t>
            </a:r>
            <a:endParaRPr dirty="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oogle Shape;261;p20">
            <a:extLst>
              <a:ext uri="{FF2B5EF4-FFF2-40B4-BE49-F238E27FC236}">
                <a16:creationId xmlns:a16="http://schemas.microsoft.com/office/drawing/2014/main" id="{DE07F0A2-5E97-9D3B-2C31-B0EA82EB256E}"/>
              </a:ext>
            </a:extLst>
          </p:cNvPr>
          <p:cNvGrpSpPr/>
          <p:nvPr/>
        </p:nvGrpSpPr>
        <p:grpSpPr>
          <a:xfrm>
            <a:off x="11489" y="6123849"/>
            <a:ext cx="3872997" cy="713772"/>
            <a:chOff x="508724" y="6144228"/>
            <a:chExt cx="3872997" cy="713772"/>
          </a:xfrm>
        </p:grpSpPr>
        <p:sp>
          <p:nvSpPr>
            <p:cNvPr id="9" name="Google Shape;262;p20">
              <a:extLst>
                <a:ext uri="{FF2B5EF4-FFF2-40B4-BE49-F238E27FC236}">
                  <a16:creationId xmlns:a16="http://schemas.microsoft.com/office/drawing/2014/main" id="{81F97F56-CE04-E2E8-0EC8-2CE8CBD3F61F}"/>
                </a:ext>
              </a:extLst>
            </p:cNvPr>
            <p:cNvSpPr/>
            <p:nvPr/>
          </p:nvSpPr>
          <p:spPr>
            <a:xfrm>
              <a:off x="548471" y="6177626"/>
              <a:ext cx="383325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263;p20">
              <a:extLst>
                <a:ext uri="{FF2B5EF4-FFF2-40B4-BE49-F238E27FC236}">
                  <a16:creationId xmlns:a16="http://schemas.microsoft.com/office/drawing/2014/main" id="{64116851-676D-F3D2-CAB6-47A8ADEE0465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264;p20">
                <a:extLst>
                  <a:ext uri="{FF2B5EF4-FFF2-40B4-BE49-F238E27FC236}">
                    <a16:creationId xmlns:a16="http://schemas.microsoft.com/office/drawing/2014/main" id="{97931D39-52D9-E85D-7D4F-45299AF3B282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265;p20">
                <a:extLst>
                  <a:ext uri="{FF2B5EF4-FFF2-40B4-BE49-F238E27FC236}">
                    <a16:creationId xmlns:a16="http://schemas.microsoft.com/office/drawing/2014/main" id="{C315AF3E-FA2B-32DB-134E-E6D4EAA76D5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5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266;p20">
            <a:extLst>
              <a:ext uri="{FF2B5EF4-FFF2-40B4-BE49-F238E27FC236}">
                <a16:creationId xmlns:a16="http://schemas.microsoft.com/office/drawing/2014/main" id="{425761ED-EF33-4BAD-1A5B-753A6B33B8A2}"/>
              </a:ext>
            </a:extLst>
          </p:cNvPr>
          <p:cNvSpPr txBox="1"/>
          <p:nvPr/>
        </p:nvSpPr>
        <p:spPr>
          <a:xfrm>
            <a:off x="709527" y="6219553"/>
            <a:ext cx="342895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Luyện đọc nhóm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4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36698F24-4A6F-F8D0-675E-8FCA73AD4C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760" y="3315068"/>
            <a:ext cx="2649744" cy="3510273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BD0D8FB-DB6A-BBAD-DF28-5E59CC0E6B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811" y="1943292"/>
            <a:ext cx="5487040" cy="148570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7779" y="828476"/>
            <a:ext cx="5716441" cy="5201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b="1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281;p22">
            <a:extLst>
              <a:ext uri="{FF2B5EF4-FFF2-40B4-BE49-F238E27FC236}">
                <a16:creationId xmlns:a16="http://schemas.microsoft.com/office/drawing/2014/main" id="{DF0C3FEA-3792-627A-B797-D75E039D917E}"/>
              </a:ext>
            </a:extLst>
          </p:cNvPr>
          <p:cNvGrpSpPr/>
          <p:nvPr/>
        </p:nvGrpSpPr>
        <p:grpSpPr>
          <a:xfrm>
            <a:off x="60434" y="6132023"/>
            <a:ext cx="3304230" cy="713772"/>
            <a:chOff x="508724" y="6144228"/>
            <a:chExt cx="3304230" cy="713772"/>
          </a:xfrm>
        </p:grpSpPr>
        <p:sp>
          <p:nvSpPr>
            <p:cNvPr id="6" name="Google Shape;282;p22">
              <a:extLst>
                <a:ext uri="{FF2B5EF4-FFF2-40B4-BE49-F238E27FC236}">
                  <a16:creationId xmlns:a16="http://schemas.microsoft.com/office/drawing/2014/main" id="{4FAE7E5C-E58D-B866-3AEE-46B11206C8AE}"/>
                </a:ext>
              </a:extLst>
            </p:cNvPr>
            <p:cNvSpPr/>
            <p:nvPr/>
          </p:nvSpPr>
          <p:spPr>
            <a:xfrm>
              <a:off x="548471" y="6177626"/>
              <a:ext cx="3264483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283;p22">
              <a:extLst>
                <a:ext uri="{FF2B5EF4-FFF2-40B4-BE49-F238E27FC236}">
                  <a16:creationId xmlns:a16="http://schemas.microsoft.com/office/drawing/2014/main" id="{696CACEA-C968-E51C-C7DA-8FFE1875E45D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284;p22">
                <a:extLst>
                  <a:ext uri="{FF2B5EF4-FFF2-40B4-BE49-F238E27FC236}">
                    <a16:creationId xmlns:a16="http://schemas.microsoft.com/office/drawing/2014/main" id="{1CED2584-9BD1-58F2-64E0-62A50FD8628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285;p22">
                <a:extLst>
                  <a:ext uri="{FF2B5EF4-FFF2-40B4-BE49-F238E27FC236}">
                    <a16:creationId xmlns:a16="http://schemas.microsoft.com/office/drawing/2014/main" id="{82A60103-49E1-073D-7FBB-A54881C03FE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6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6" name="Google Shape;286;p22">
            <a:extLst>
              <a:ext uri="{FF2B5EF4-FFF2-40B4-BE49-F238E27FC236}">
                <a16:creationId xmlns:a16="http://schemas.microsoft.com/office/drawing/2014/main" id="{75026F42-ED80-725D-387B-F58C2AC44AB4}"/>
              </a:ext>
            </a:extLst>
          </p:cNvPr>
          <p:cNvSpPr txBox="1"/>
          <p:nvPr/>
        </p:nvSpPr>
        <p:spPr>
          <a:xfrm>
            <a:off x="758473" y="6227727"/>
            <a:ext cx="268239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toàn bài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6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4362" y="1259357"/>
            <a:ext cx="6323276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0BAA168-83CB-8694-F487-3DAB1B2FD23F}"/>
              </a:ext>
            </a:extLst>
          </p:cNvPr>
          <p:cNvGrpSpPr/>
          <p:nvPr/>
        </p:nvGrpSpPr>
        <p:grpSpPr>
          <a:xfrm>
            <a:off x="0" y="0"/>
            <a:ext cx="3352807" cy="1182626"/>
            <a:chOff x="0" y="0"/>
            <a:chExt cx="3352807" cy="1182626"/>
          </a:xfrm>
        </p:grpSpPr>
        <p:pic>
          <p:nvPicPr>
            <p:cNvPr id="9" name="Google Shape;298;p24">
              <a:extLst>
                <a:ext uri="{FF2B5EF4-FFF2-40B4-BE49-F238E27FC236}">
                  <a16:creationId xmlns:a16="http://schemas.microsoft.com/office/drawing/2014/main" id="{E0F296F5-D45E-C78C-1F48-0F60D757220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00;p24" descr="Ảnh có chứa đồ họa véc-tơ&#10;&#10;Mô tả được tạo tự động">
              <a:extLst>
                <a:ext uri="{FF2B5EF4-FFF2-40B4-BE49-F238E27FC236}">
                  <a16:creationId xmlns:a16="http://schemas.microsoft.com/office/drawing/2014/main" id="{4248DB5F-FCED-0432-84A4-F38AD1ADF72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1607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301;p24">
            <a:extLst>
              <a:ext uri="{FF2B5EF4-FFF2-40B4-BE49-F238E27FC236}">
                <a16:creationId xmlns:a16="http://schemas.microsoft.com/office/drawing/2014/main" id="{8F8153FE-0F3A-86BB-39E9-325D54B7EC42}"/>
              </a:ext>
            </a:extLst>
          </p:cNvPr>
          <p:cNvSpPr txBox="1"/>
          <p:nvPr/>
        </p:nvSpPr>
        <p:spPr>
          <a:xfrm>
            <a:off x="331607" y="1311983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Cà Mau họp vào lúc nào, ở đâu? </a:t>
            </a:r>
          </a:p>
          <a:p>
            <a:pPr algn="just"/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mình bán gì.</a:t>
            </a:r>
          </a:p>
        </p:txBody>
      </p:sp>
      <p:sp>
        <p:nvSpPr>
          <p:cNvPr id="12" name="Google Shape;302;p24">
            <a:extLst>
              <a:ext uri="{FF2B5EF4-FFF2-40B4-BE49-F238E27FC236}">
                <a16:creationId xmlns:a16="http://schemas.microsoft.com/office/drawing/2014/main" id="{9CF3AC7A-FB64-B42B-CE91-65378F676B6F}"/>
              </a:ext>
            </a:extLst>
          </p:cNvPr>
          <p:cNvSpPr/>
          <p:nvPr/>
        </p:nvSpPr>
        <p:spPr>
          <a:xfrm>
            <a:off x="4352080" y="3071501"/>
            <a:ext cx="770102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Chợ nổi Cà Mau họp lúc bình minh lên; chợ họp trên sông.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3" name="Google Shape;299;p24">
            <a:extLst>
              <a:ext uri="{FF2B5EF4-FFF2-40B4-BE49-F238E27FC236}">
                <a16:creationId xmlns:a16="http://schemas.microsoft.com/office/drawing/2014/main" id="{B1ACD11A-398E-555D-5638-756AFC5CC4B1}"/>
              </a:ext>
            </a:extLst>
          </p:cNvPr>
          <p:cNvSpPr txBox="1"/>
          <p:nvPr/>
        </p:nvSpPr>
        <p:spPr>
          <a:xfrm>
            <a:off x="1351011" y="380052"/>
            <a:ext cx="190294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lt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Arial"/>
              </a:rPr>
              <a:t>Đọc hiểu</a:t>
            </a:r>
            <a:endParaRPr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, đồ chơi, đồ họa véc-tơ&#10;&#10;Mô tả được tạo tự động">
            <a:extLst>
              <a:ext uri="{FF2B5EF4-FFF2-40B4-BE49-F238E27FC236}">
                <a16:creationId xmlns:a16="http://schemas.microsoft.com/office/drawing/2014/main" id="{731EBA28-6ABB-3187-673A-AEC1EA7509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95503" y="2564422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90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" name="Google Shape;307;p25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08" name="Google Shape;308;p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9" name="Google Shape;309;p25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10" name="Google Shape;310;p25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1" name="Google Shape;311;p25"/>
          <p:cNvSpPr txBox="1"/>
          <p:nvPr/>
        </p:nvSpPr>
        <p:spPr>
          <a:xfrm>
            <a:off x="647701" y="1255800"/>
            <a:ext cx="112975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nổi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gì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lạ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đất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liền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3352807" y="1975264"/>
            <a:ext cx="8469931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nl-NL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họp trên mặt sông; hàng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trăm chiếc ghe to nhỏ đậu sát với nhau thành chợ; chợ chỉ tập trung bán buôn rau, trái miệt vườn; người bán treo hàng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vào nhánh cây, buộc ở đầu ghe để mọi người biết ghe mình bán gì.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812C018-98EB-1294-A2C2-676F960953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59" y="2367564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3.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Tìm những hình ảnh diễn tả cảnh sinh hoạt tấp nập ở chợ nổi?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370211" y="2123024"/>
            <a:ext cx="7951985" cy="4031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Hàng trăm chiếc ghe to, nhỏ đậu sát vào nhau thành một dãy dài; người bán người mua trùng trình trên sóng nước; chủ ghe tất bật bày biện hàng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hoá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rất nhiều rau trái sắc màu tươi tắn được bày bán: chôm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đỏ au; khóm, xoài vàng ươm; cóc, ổi xanh riết; cà tím;...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188C43B5-84C7-2256-44FC-4B9910CEE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6776" y="2464853"/>
            <a:ext cx="5373324" cy="4293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" name="Google Shape;317;p26"/>
          <p:cNvGrpSpPr/>
          <p:nvPr/>
        </p:nvGrpSpPr>
        <p:grpSpPr>
          <a:xfrm>
            <a:off x="0" y="0"/>
            <a:ext cx="3352807" cy="1182626"/>
            <a:chOff x="267726" y="0"/>
            <a:chExt cx="3352807" cy="1182626"/>
          </a:xfrm>
        </p:grpSpPr>
        <p:pic>
          <p:nvPicPr>
            <p:cNvPr id="318" name="Google Shape;318;p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7726" y="0"/>
              <a:ext cx="3352807" cy="11826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9" name="Google Shape;319;p26"/>
            <p:cNvSpPr txBox="1"/>
            <p:nvPr/>
          </p:nvSpPr>
          <p:spPr>
            <a:xfrm>
              <a:off x="1482811" y="358346"/>
              <a:ext cx="1902940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>
                  <a:solidFill>
                    <a:schemeClr val="lt1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Arial"/>
                </a:rPr>
                <a:t>Đọc hiểu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pic>
          <p:nvPicPr>
            <p:cNvPr id="320" name="Google Shape;320;p26" descr="Ảnh có chứa đồ họa véc-tơ&#10;&#10;Mô tả được tạo tự độ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333" y="257625"/>
              <a:ext cx="920549" cy="79673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1" name="Google Shape;321;p26"/>
          <p:cNvSpPr txBox="1"/>
          <p:nvPr/>
        </p:nvSpPr>
        <p:spPr>
          <a:xfrm>
            <a:off x="439661" y="1046071"/>
            <a:ext cx="1131267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4. </a:t>
            </a:r>
            <a:r>
              <a:rPr lang="vi-VN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Chợ nổi gợi cho tác giả cảm giác gì? 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4143737" y="2542362"/>
            <a:ext cx="7420310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Cảm giác như đang đứng giữa những khu vườn, những rẫy khóm, rẫy mía miên man dọc triền sông </a:t>
            </a:r>
            <a:r>
              <a:rPr lang="vi-VN" sz="32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Trẹm</a:t>
            </a: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quê mình.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:a16="http://schemas.microsoft.com/office/drawing/2014/main" id="{6138678E-9D76-9545-C188-8C87B4BA7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-375583" y="2457636"/>
            <a:ext cx="5373324" cy="429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602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" name="Google Shape;337;p28"/>
          <p:cNvGrpSpPr/>
          <p:nvPr/>
        </p:nvGrpSpPr>
        <p:grpSpPr>
          <a:xfrm>
            <a:off x="1922798" y="1283266"/>
            <a:ext cx="8773438" cy="4563537"/>
            <a:chOff x="6418599" y="4636134"/>
            <a:chExt cx="8773438" cy="4563537"/>
          </a:xfrm>
        </p:grpSpPr>
        <p:pic>
          <p:nvPicPr>
            <p:cNvPr id="338" name="Google Shape;338;p28" descr="Frame Border Transparent PNG Gold Image​ | Gallery Yopriceville -  High-Quality Images and Transparent… | Clip art frames borders, Frame  border design, Frame clipart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5400000">
              <a:off x="8523549" y="2531184"/>
              <a:ext cx="4563537" cy="8773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9" name="Google Shape;339;p28"/>
            <p:cNvSpPr/>
            <p:nvPr/>
          </p:nvSpPr>
          <p:spPr>
            <a:xfrm>
              <a:off x="7339648" y="5640650"/>
              <a:ext cx="693133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>
                <a:defRPr/>
              </a:pP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Nói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về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những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nét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sinh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động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,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độc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đáo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chợ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nổi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Cà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Mau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và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tình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cảm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của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tác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giả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đối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với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vùng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quê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 Nam </a:t>
              </a:r>
              <a:r>
                <a:rPr lang="en-US" sz="3200" b="1" dirty="0" err="1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bộ</a:t>
              </a:r>
              <a:r>
                <a:rPr lang="en-US" sz="3200" b="1" dirty="0">
                  <a:solidFill>
                    <a:schemeClr val="accent4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</a:rPr>
                <a:t>.</a:t>
              </a:r>
              <a:endParaRPr lang="vi-VN" sz="3200" b="1" noProof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  <p:pic>
        <p:nvPicPr>
          <p:cNvPr id="340" name="Google Shape;340;p28" descr="Ảnh có chứa người máy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178833" y="2942103"/>
            <a:ext cx="3383314" cy="3683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1" name="Google Shape;341;p28"/>
          <p:cNvGrpSpPr/>
          <p:nvPr/>
        </p:nvGrpSpPr>
        <p:grpSpPr>
          <a:xfrm>
            <a:off x="3870911" y="456668"/>
            <a:ext cx="4450178" cy="832518"/>
            <a:chOff x="4659099" y="302297"/>
            <a:chExt cx="3300838" cy="1334247"/>
          </a:xfrm>
        </p:grpSpPr>
        <p:sp>
          <p:nvSpPr>
            <p:cNvPr id="342" name="Google Shape;342;p28"/>
            <p:cNvSpPr/>
            <p:nvPr/>
          </p:nvSpPr>
          <p:spPr>
            <a:xfrm>
              <a:off x="4659099" y="304800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>
                  <a:solidFill>
                    <a:srgbClr val="BF9000"/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  <p:sp>
          <p:nvSpPr>
            <p:cNvPr id="343" name="Google Shape;343;p28"/>
            <p:cNvSpPr/>
            <p:nvPr/>
          </p:nvSpPr>
          <p:spPr>
            <a:xfrm>
              <a:off x="4659099" y="302297"/>
              <a:ext cx="3300838" cy="13317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800" b="1" dirty="0">
                  <a:solidFill>
                    <a:schemeClr val="accent2">
                      <a:lumMod val="75000"/>
                    </a:schemeClr>
                  </a:solidFill>
                  <a:latin typeface="AvantGarde" panose="00000400000000000000" pitchFamily="2" charset="0"/>
                  <a:ea typeface="AvantGarde" panose="00000400000000000000" pitchFamily="2" charset="0"/>
                  <a:cs typeface="AvantGarde" panose="00000400000000000000" pitchFamily="2" charset="0"/>
                  <a:sym typeface="Questrial"/>
                </a:rPr>
                <a:t>NỘI DUNG</a:t>
              </a:r>
              <a:endParaRPr dirty="0">
                <a:solidFill>
                  <a:schemeClr val="accent2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769" y="1259357"/>
            <a:ext cx="6248461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0"/>
          <p:cNvSpPr txBox="1"/>
          <p:nvPr/>
        </p:nvSpPr>
        <p:spPr>
          <a:xfrm>
            <a:off x="304516" y="-6247"/>
            <a:ext cx="11581833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1)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giả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đã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so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sánh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nhánh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cây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treo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rau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,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trái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trên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thuyền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với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sự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vật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nào</a:t>
            </a:r>
            <a:r>
              <a:rPr lang="en-US" sz="3600" b="1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? </a:t>
            </a:r>
            <a:endParaRPr lang="en-US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graphicFrame>
        <p:nvGraphicFramePr>
          <p:cNvPr id="2" name="Table 12">
            <a:extLst>
              <a:ext uri="{FF2B5EF4-FFF2-40B4-BE49-F238E27FC236}">
                <a16:creationId xmlns:a16="http://schemas.microsoft.com/office/drawing/2014/main" id="{7131B0ED-EFB7-E2B5-76ED-BD648BB6B3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2834187"/>
              </p:ext>
            </p:extLst>
          </p:nvPr>
        </p:nvGraphicFramePr>
        <p:xfrm>
          <a:off x="648182" y="1530819"/>
          <a:ext cx="11111696" cy="26296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04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73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138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9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vật</a:t>
                      </a:r>
                      <a:r>
                        <a:rPr lang="en-US" sz="4000" b="1" baseline="0" dirty="0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1</a:t>
                      </a:r>
                      <a:endParaRPr lang="en-US" sz="4000" b="1" dirty="0">
                        <a:solidFill>
                          <a:srgbClr val="FF0000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Từ so sánh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4000" b="1">
                          <a:solidFill>
                            <a:srgbClr val="FF0000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Sự vật 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9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Những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nhánh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cây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treo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rau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, </a:t>
                      </a:r>
                      <a:r>
                        <a:rPr lang="en-US" sz="4000" b="1" dirty="0" err="1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trái</a:t>
                      </a:r>
                      <a:r>
                        <a:rPr lang="en-US" sz="4000" b="1" dirty="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endParaRPr lang="en-US" sz="4000" b="1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lang="en-US" sz="4000" b="1" dirty="0"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TextBox 7">
            <a:extLst>
              <a:ext uri="{FF2B5EF4-FFF2-40B4-BE49-F238E27FC236}">
                <a16:creationId xmlns:a16="http://schemas.microsoft.com/office/drawing/2014/main" id="{B9009E21-9C09-8C30-AD32-0BCFF972F3DE}"/>
              </a:ext>
            </a:extLst>
          </p:cNvPr>
          <p:cNvSpPr txBox="1"/>
          <p:nvPr/>
        </p:nvSpPr>
        <p:spPr>
          <a:xfrm>
            <a:off x="5845214" y="2863255"/>
            <a:ext cx="1764983" cy="101598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ctr" defTabSz="1436888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là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  <p:sp>
        <p:nvSpPr>
          <p:cNvPr id="4" name="TextBox 31">
            <a:extLst>
              <a:ext uri="{FF2B5EF4-FFF2-40B4-BE49-F238E27FC236}">
                <a16:creationId xmlns:a16="http://schemas.microsoft.com/office/drawing/2014/main" id="{C741B28C-2461-4D81-7D56-694DA37C044C}"/>
              </a:ext>
            </a:extLst>
          </p:cNvPr>
          <p:cNvSpPr txBox="1"/>
          <p:nvPr/>
        </p:nvSpPr>
        <p:spPr>
          <a:xfrm>
            <a:off x="7708739" y="2888119"/>
            <a:ext cx="39469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43688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tiếng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mời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chào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không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3600" dirty="0" err="1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lời</a:t>
            </a:r>
            <a:r>
              <a:rPr lang="en-US" sz="3600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1;p24">
            <a:extLst>
              <a:ext uri="{FF2B5EF4-FFF2-40B4-BE49-F238E27FC236}">
                <a16:creationId xmlns:a16="http://schemas.microsoft.com/office/drawing/2014/main" id="{3FF55C68-30A3-6D8B-5EF9-279A7E83CC69}"/>
              </a:ext>
            </a:extLst>
          </p:cNvPr>
          <p:cNvSpPr txBox="1"/>
          <p:nvPr/>
        </p:nvSpPr>
        <p:spPr>
          <a:xfrm>
            <a:off x="295054" y="848995"/>
            <a:ext cx="1160189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" name="Google Shape;302;p24">
            <a:extLst>
              <a:ext uri="{FF2B5EF4-FFF2-40B4-BE49-F238E27FC236}">
                <a16:creationId xmlns:a16="http://schemas.microsoft.com/office/drawing/2014/main" id="{BE8564F3-D6AE-C50C-08B2-1627D6E03B46}"/>
              </a:ext>
            </a:extLst>
          </p:cNvPr>
          <p:cNvSpPr/>
          <p:nvPr/>
        </p:nvSpPr>
        <p:spPr>
          <a:xfrm>
            <a:off x="295054" y="2353548"/>
            <a:ext cx="7516028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sông được đặt tên là sông Hương vì dòng nước ở đây thường thoảng lên một mùi hương dìu dịu bởi nguồn sông chảy qua một cánh rừng mọc dày một loại cỏ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thạch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xương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bồ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zh-CN" altLang="en-US" sz="3600" kern="1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4" descr="Vẻ đẹp sông Hương, cầu Trường Tiền ở Huế - VnExpress Du lịch">
            <a:extLst>
              <a:ext uri="{FF2B5EF4-FFF2-40B4-BE49-F238E27FC236}">
                <a16:creationId xmlns:a16="http://schemas.microsoft.com/office/drawing/2014/main" id="{10FB86DD-2663-1CF4-A57E-3D8D8CB6A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87" y="2519126"/>
            <a:ext cx="3902359" cy="25951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5221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31"/>
          <p:cNvSpPr txBox="1"/>
          <p:nvPr/>
        </p:nvSpPr>
        <p:spPr>
          <a:xfrm>
            <a:off x="0" y="472440"/>
            <a:ext cx="1219199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2) </a:t>
            </a:r>
            <a:r>
              <a:rPr lang="vi-VN" sz="3600" dirty="0">
                <a:solidFill>
                  <a:schemeClr val="tx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Tác giả đã sử dụng những từ ngữ nào để diễn tả sự phong phú, hấp dẫn của rau, trái được bày bán ở chợ nổi Cà Mau? </a:t>
            </a:r>
            <a:endParaRPr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4" name="Google Shape;372;p31">
            <a:extLst>
              <a:ext uri="{FF2B5EF4-FFF2-40B4-BE49-F238E27FC236}">
                <a16:creationId xmlns:a16="http://schemas.microsoft.com/office/drawing/2014/main" id="{13CECF0B-384A-57A5-B9E6-C6089529D6FA}"/>
              </a:ext>
            </a:extLst>
          </p:cNvPr>
          <p:cNvSpPr txBox="1"/>
          <p:nvPr/>
        </p:nvSpPr>
        <p:spPr>
          <a:xfrm>
            <a:off x="231984" y="2328279"/>
            <a:ext cx="8495328" cy="3649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Những từ ngữ diễn tả sự phong phú, hấp dẫn của rau, trái được bày bán ở chợ nổi Cà Mau là: màu đỏ au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au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của chùm chôm </a:t>
            </a:r>
            <a:r>
              <a:rPr lang="vi-VN" sz="3600" b="1" dirty="0" err="1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chôm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; vàng ươm của khóm, xoài; xanh riết của cóc, ổi; tím của cà,... 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effectLst/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C842C2F0-35FD-41FD-0EC2-9062B615C2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80396" y="2226726"/>
            <a:ext cx="5373324" cy="4293578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03263" y="2320625"/>
            <a:ext cx="6248461" cy="221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 descr="Ảnh có chứa chong chóng, đồ họa véc-tơ, vật thể ngoài trời&#10;&#10;Mô tả được tạo tự độ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94" y="0"/>
            <a:ext cx="1214141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p34" descr="Ảnh có chứa văn bản, vật chứa, lon&#10;&#10;Mô tả được tạo tự độ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86414" y="3153325"/>
            <a:ext cx="5668166" cy="2495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1;p27">
            <a:extLst>
              <a:ext uri="{FF2B5EF4-FFF2-40B4-BE49-F238E27FC236}">
                <a16:creationId xmlns:a16="http://schemas.microsoft.com/office/drawing/2014/main" id="{BC708BF9-1595-841C-FC78-E881D5591D42}"/>
              </a:ext>
            </a:extLst>
          </p:cNvPr>
          <p:cNvSpPr txBox="1"/>
          <p:nvPr/>
        </p:nvSpPr>
        <p:spPr>
          <a:xfrm>
            <a:off x="439661" y="675681"/>
            <a:ext cx="11530392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0B050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2.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phường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sz="3600" b="1" dirty="0">
              <a:solidFill>
                <a:schemeClr val="tx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6" name="Google Shape;332;p27">
            <a:extLst>
              <a:ext uri="{FF2B5EF4-FFF2-40B4-BE49-F238E27FC236}">
                <a16:creationId xmlns:a16="http://schemas.microsoft.com/office/drawing/2014/main" id="{B967CF7E-E702-CAF6-4409-54FF73237B45}"/>
              </a:ext>
            </a:extLst>
          </p:cNvPr>
          <p:cNvSpPr/>
          <p:nvPr/>
        </p:nvSpPr>
        <p:spPr>
          <a:xfrm>
            <a:off x="3222584" y="2657409"/>
            <a:ext cx="8363673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trong đoạn cuối thể hiện sự thay đổi mà sông Hương tạo ra cho phố phường xung quanh là: không khí trong lành, tan biến tiếng ồn chợ búa, một vẻ êm đềm.  </a:t>
            </a:r>
            <a:endParaRPr lang="en-US" sz="3600" kern="1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" name="Hình ảnh 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EC12C3F9-7D6B-3DA9-7D7D-8A8509A8E1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61" y="3460154"/>
            <a:ext cx="1987407" cy="230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294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:a16="http://schemas.microsoft.com/office/drawing/2014/main" id="{9DC430B8-24AC-50C2-2493-FF87071A01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99" t="10633" r="8351" b="53693"/>
          <a:stretch/>
        </p:blipFill>
        <p:spPr>
          <a:xfrm>
            <a:off x="213360" y="616736"/>
            <a:ext cx="5440680" cy="52832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Hình ảnh 4" descr="Ảnh có chứa văn bản&#10;&#10;Mô tả được tạo tự động">
            <a:extLst>
              <a:ext uri="{FF2B5EF4-FFF2-40B4-BE49-F238E27FC236}">
                <a16:creationId xmlns:a16="http://schemas.microsoft.com/office/drawing/2014/main" id="{BD36F054-79ED-AEF5-C46A-07C0208A2A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23" t="59696" r="55784" b="16838"/>
          <a:stretch/>
        </p:blipFill>
        <p:spPr>
          <a:xfrm>
            <a:off x="6096000" y="1055196"/>
            <a:ext cx="5882640" cy="47002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076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"/>
          <p:cNvSpPr txBox="1"/>
          <p:nvPr/>
        </p:nvSpPr>
        <p:spPr>
          <a:xfrm>
            <a:off x="1668072" y="170728"/>
            <a:ext cx="9235280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Thứ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wgày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κáng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… 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wăm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20 …</a:t>
            </a:r>
            <a:endParaRPr dirty="0">
              <a:latin typeface="HP001 4 hàng" panose="020B0603050302020204" pitchFamily="34" charset="0"/>
            </a:endParaRPr>
          </a:p>
          <a:p>
            <a:pPr marL="0" marR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			</a:t>
            </a:r>
            <a:r>
              <a:rPr lang="en-US" sz="3600" b="1" dirty="0" err="1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TΗĞng</a:t>
            </a: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 VΗİΙ</a:t>
            </a:r>
            <a:endParaRPr dirty="0">
              <a:latin typeface="HP001 4 hàng" panose="020B0603050302020204" pitchFamily="34" charset="0"/>
            </a:endParaRPr>
          </a:p>
          <a:p>
            <a:pPr lvl="0" algn="ctr">
              <a:lnSpc>
                <a:spcPct val="125000"/>
              </a:lnSpc>
            </a:pPr>
            <a:r>
              <a:rPr lang="en-US" sz="3600" b="1" dirty="0">
                <a:solidFill>
                  <a:srgbClr val="7030A0"/>
                </a:solidFill>
                <a:latin typeface="HP001 4 hàng" panose="020B0603050302020204" pitchFamily="34" charset="0"/>
                <a:sym typeface="Arial"/>
              </a:rPr>
              <a:t>	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đǌ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Chợ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nổi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Cà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Mau</a:t>
            </a:r>
            <a:endParaRPr sz="3600" b="1" dirty="0">
              <a:solidFill>
                <a:srgbClr val="FF0000"/>
              </a:solidFill>
              <a:latin typeface="HP001 4 hàng" panose="020B0603050302020204" pitchFamily="34" charset="0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84267" y="1421403"/>
            <a:ext cx="5486453" cy="43392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grpSp>
        <p:nvGrpSpPr>
          <p:cNvPr id="7" name="Google Shape;109;p8">
            <a:extLst>
              <a:ext uri="{FF2B5EF4-FFF2-40B4-BE49-F238E27FC236}">
                <a16:creationId xmlns:a16="http://schemas.microsoft.com/office/drawing/2014/main" id="{FD608D83-4D10-9A1E-6E82-43957D64CF82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9" name="Google Shape;110;p8">
              <a:extLst>
                <a:ext uri="{FF2B5EF4-FFF2-40B4-BE49-F238E27FC236}">
                  <a16:creationId xmlns:a16="http://schemas.microsoft.com/office/drawing/2014/main" id="{CF877418-CE8E-AB02-0698-DED7C129BAFA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10" name="Google Shape;111;p8">
              <a:extLst>
                <a:ext uri="{FF2B5EF4-FFF2-40B4-BE49-F238E27FC236}">
                  <a16:creationId xmlns:a16="http://schemas.microsoft.com/office/drawing/2014/main" id="{C98D08C0-B794-4A05-38C6-C2FFF6767A9B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1" name="Google Shape;112;p8">
                <a:extLst>
                  <a:ext uri="{FF2B5EF4-FFF2-40B4-BE49-F238E27FC236}">
                    <a16:creationId xmlns:a16="http://schemas.microsoft.com/office/drawing/2014/main" id="{2F3BA97C-D681-CE4B-EF1C-4AA7B798A4B6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2" name="Google Shape;113;p8">
                <a:extLst>
                  <a:ext uri="{FF2B5EF4-FFF2-40B4-BE49-F238E27FC236}">
                    <a16:creationId xmlns:a16="http://schemas.microsoft.com/office/drawing/2014/main" id="{B06F4132-B18E-97DB-A0D4-2DE5C7F74CAE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1</a:t>
                </a:r>
                <a:endParaRPr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</p:grpSp>
      <p:sp>
        <p:nvSpPr>
          <p:cNvPr id="13" name="Google Shape;114;p8">
            <a:extLst>
              <a:ext uri="{FF2B5EF4-FFF2-40B4-BE49-F238E27FC236}">
                <a16:creationId xmlns:a16="http://schemas.microsoft.com/office/drawing/2014/main" id="{07F1F00E-8AD0-F42D-8DE0-9ABE21DACA41}"/>
              </a:ext>
            </a:extLst>
          </p:cNvPr>
          <p:cNvSpPr txBox="1"/>
          <p:nvPr/>
        </p:nvSpPr>
        <p:spPr>
          <a:xfrm>
            <a:off x="1181711" y="6222694"/>
            <a:ext cx="203860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Đọc mẫu</a:t>
            </a:r>
            <a:endParaRPr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15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5"/>
          <p:cNvSpPr txBox="1"/>
          <p:nvPr/>
        </p:nvSpPr>
        <p:spPr>
          <a:xfrm>
            <a:off x="1366584" y="0"/>
            <a:ext cx="9458832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Chợ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nổi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</a:t>
            </a:r>
            <a:r>
              <a:rPr lang="en-US" sz="3200" b="1" dirty="0" err="1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Cà</a:t>
            </a:r>
            <a:r>
              <a:rPr lang="en-US" sz="3200" b="1" dirty="0">
                <a:solidFill>
                  <a:srgbClr val="C55A11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  <a:sym typeface="Questrial"/>
              </a:rPr>
              <a:t> Mau</a:t>
            </a:r>
            <a:endParaRPr sz="3200" b="1" dirty="0">
              <a:solidFill>
                <a:srgbClr val="C55A11"/>
              </a:solidFill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  <a:sym typeface="Quest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D9EFDF-1BB5-F989-5865-00B4476F0E0A}"/>
              </a:ext>
            </a:extLst>
          </p:cNvPr>
          <p:cNvSpPr txBox="1"/>
          <p:nvPr/>
        </p:nvSpPr>
        <p:spPr>
          <a:xfrm>
            <a:off x="50356" y="584735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đậu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trùng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trình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Chủ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hóa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ghẽ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tắn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3DF814-C38C-92CC-CA88-77CF56D69017}"/>
              </a:ext>
            </a:extLst>
          </p:cNvPr>
          <p:cNvSpPr txBox="1"/>
          <p:nvPr/>
        </p:nvSpPr>
        <p:spPr>
          <a:xfrm>
            <a:off x="50356" y="1969730"/>
            <a:ext cx="118320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buôn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miệt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nhánh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thon,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buộc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kia,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treo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ghe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chèo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kéo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khách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long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au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chum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chôm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vàng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ươm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xoài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riết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cóc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ổi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tím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;…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12BDAC-102A-B0F0-5F3F-364F50F7FD34}"/>
              </a:ext>
            </a:extLst>
          </p:cNvPr>
          <p:cNvSpPr txBox="1"/>
          <p:nvPr/>
        </p:nvSpPr>
        <p:spPr>
          <a:xfrm>
            <a:off x="50356" y="4647386"/>
            <a:ext cx="118320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chợ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nổi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Mau,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ngập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tràn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rẫy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mía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mien man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dọc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triền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song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Trẹm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r"/>
            <a:r>
              <a:rPr lang="en-GB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NGUYỄN NGỌC TƯ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" name="Google Shape;125;p9">
            <a:extLst>
              <a:ext uri="{FF2B5EF4-FFF2-40B4-BE49-F238E27FC236}">
                <a16:creationId xmlns:a16="http://schemas.microsoft.com/office/drawing/2014/main" id="{230E9FA0-A007-3E1F-B94A-FE5FA68676BF}"/>
              </a:ext>
            </a:extLst>
          </p:cNvPr>
          <p:cNvGrpSpPr/>
          <p:nvPr/>
        </p:nvGrpSpPr>
        <p:grpSpPr>
          <a:xfrm>
            <a:off x="401854" y="6136322"/>
            <a:ext cx="2884548" cy="713772"/>
            <a:chOff x="508724" y="6144228"/>
            <a:chExt cx="2884548" cy="713772"/>
          </a:xfrm>
        </p:grpSpPr>
        <p:sp>
          <p:nvSpPr>
            <p:cNvPr id="6" name="Google Shape;126;p9">
              <a:extLst>
                <a:ext uri="{FF2B5EF4-FFF2-40B4-BE49-F238E27FC236}">
                  <a16:creationId xmlns:a16="http://schemas.microsoft.com/office/drawing/2014/main" id="{82DBEC58-C541-7318-DDAD-6BDAE186B049}"/>
                </a:ext>
              </a:extLst>
            </p:cNvPr>
            <p:cNvSpPr/>
            <p:nvPr/>
          </p:nvSpPr>
          <p:spPr>
            <a:xfrm>
              <a:off x="548472" y="6177626"/>
              <a:ext cx="2844800" cy="646331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28575" cap="flat" cmpd="sng">
              <a:solidFill>
                <a:srgbClr val="00B05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Calibri"/>
              </a:endParaRPr>
            </a:p>
          </p:txBody>
        </p:sp>
        <p:grpSp>
          <p:nvGrpSpPr>
            <p:cNvPr id="8" name="Google Shape;127;p9">
              <a:extLst>
                <a:ext uri="{FF2B5EF4-FFF2-40B4-BE49-F238E27FC236}">
                  <a16:creationId xmlns:a16="http://schemas.microsoft.com/office/drawing/2014/main" id="{399A12FF-F0DB-3374-EE96-B3B79A25B3FE}"/>
                </a:ext>
              </a:extLst>
            </p:cNvPr>
            <p:cNvGrpSpPr/>
            <p:nvPr/>
          </p:nvGrpSpPr>
          <p:grpSpPr>
            <a:xfrm>
              <a:off x="508724" y="6144228"/>
              <a:ext cx="713772" cy="713772"/>
              <a:chOff x="508724" y="6144228"/>
              <a:chExt cx="713772" cy="713772"/>
            </a:xfrm>
          </p:grpSpPr>
          <p:sp>
            <p:nvSpPr>
              <p:cNvPr id="14" name="Google Shape;128;p9">
                <a:extLst>
                  <a:ext uri="{FF2B5EF4-FFF2-40B4-BE49-F238E27FC236}">
                    <a16:creationId xmlns:a16="http://schemas.microsoft.com/office/drawing/2014/main" id="{F68660DC-7AD8-BA2E-5513-A5A566732124}"/>
                  </a:ext>
                </a:extLst>
              </p:cNvPr>
              <p:cNvSpPr/>
              <p:nvPr/>
            </p:nvSpPr>
            <p:spPr>
              <a:xfrm>
                <a:off x="508724" y="6144228"/>
                <a:ext cx="713772" cy="713772"/>
              </a:xfrm>
              <a:prstGeom prst="ellipse">
                <a:avLst/>
              </a:prstGeom>
              <a:solidFill>
                <a:srgbClr val="FFFFFF"/>
              </a:solidFill>
              <a:ln w="381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  <p:sp>
            <p:nvSpPr>
              <p:cNvPr id="15" name="Google Shape;129;p9">
                <a:extLst>
                  <a:ext uri="{FF2B5EF4-FFF2-40B4-BE49-F238E27FC236}">
                    <a16:creationId xmlns:a16="http://schemas.microsoft.com/office/drawing/2014/main" id="{878461F0-12D4-622C-C4EE-682756746662}"/>
                  </a:ext>
                </a:extLst>
              </p:cNvPr>
              <p:cNvSpPr/>
              <p:nvPr/>
            </p:nvSpPr>
            <p:spPr>
              <a:xfrm>
                <a:off x="576022" y="6211526"/>
                <a:ext cx="579176" cy="579176"/>
              </a:xfrm>
              <a:prstGeom prst="ellipse">
                <a:avLst/>
              </a:prstGeom>
              <a:solidFill>
                <a:srgbClr val="00B050"/>
              </a:solidFill>
              <a:ln w="127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4000" b="1">
                    <a:solidFill>
                      <a:schemeClr val="lt1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Calibri"/>
                  </a:rPr>
                  <a:t>2</a:t>
                </a:r>
                <a:endParaRPr sz="4000" b="1">
                  <a:solidFill>
                    <a:schemeClr val="lt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Calibri"/>
                </a:endParaRPr>
              </a:p>
            </p:txBody>
          </p:sp>
        </p:grpSp>
      </p:grpSp>
      <p:sp>
        <p:nvSpPr>
          <p:cNvPr id="16" name="Google Shape;130;p9">
            <a:extLst>
              <a:ext uri="{FF2B5EF4-FFF2-40B4-BE49-F238E27FC236}">
                <a16:creationId xmlns:a16="http://schemas.microsoft.com/office/drawing/2014/main" id="{D8D15746-7355-5889-118E-137C306EA467}"/>
              </a:ext>
            </a:extLst>
          </p:cNvPr>
          <p:cNvSpPr txBox="1"/>
          <p:nvPr/>
        </p:nvSpPr>
        <p:spPr>
          <a:xfrm>
            <a:off x="1151231" y="6222694"/>
            <a:ext cx="214443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Questrial"/>
              </a:rPr>
              <a:t>Chia đoạn</a:t>
            </a:r>
            <a:endParaRPr sz="2800" b="1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188259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2535</Words>
  <Application>Microsoft Office PowerPoint</Application>
  <PresentationFormat>Widescreen</PresentationFormat>
  <Paragraphs>122</Paragraphs>
  <Slides>34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AvantGarde</vt:lpstr>
      <vt:lpstr>Arial-Rounded</vt:lpstr>
      <vt:lpstr>SVN-Anastasia</vt:lpstr>
      <vt:lpstr>Arial</vt:lpstr>
      <vt:lpstr>HP001 4 hàng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Tuyết Nga</dc:creator>
  <cp:lastModifiedBy>M0</cp:lastModifiedBy>
  <cp:revision>35</cp:revision>
  <dcterms:created xsi:type="dcterms:W3CDTF">2021-12-21T12:51:08Z</dcterms:created>
  <dcterms:modified xsi:type="dcterms:W3CDTF">2023-01-31T00:53:35Z</dcterms:modified>
</cp:coreProperties>
</file>