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0" r:id="rId4"/>
    <p:sldId id="271" r:id="rId5"/>
    <p:sldId id="261" r:id="rId6"/>
    <p:sldId id="262" r:id="rId7"/>
    <p:sldId id="266" r:id="rId8"/>
    <p:sldId id="268" r:id="rId9"/>
    <p:sldId id="278" r:id="rId10"/>
    <p:sldId id="287" r:id="rId11"/>
    <p:sldId id="293" r:id="rId12"/>
  </p:sldIdLst>
  <p:sldSz cx="18288000" cy="10287000"/>
  <p:notesSz cx="6858000" cy="9144000"/>
  <p:embeddedFontLst>
    <p:embeddedFont>
      <p:font typeface="Gill Sans MT" panose="020B0502020104020203" pitchFamily="34" charset="0"/>
      <p:regular r:id="rId13"/>
      <p:bold r:id="rId14"/>
      <p:italic r:id="rId15"/>
      <p:boldItalic r:id="rId16"/>
    </p:embeddedFont>
    <p:embeddedFont>
      <p:font typeface="Luckiest Guy" panose="020B0604020202020204" charset="0"/>
      <p:regular r:id="rId17"/>
    </p:embeddedFont>
    <p:embeddedFont>
      <p:font typeface="Poppins" panose="00000500000000000000" pitchFamily="2" charset="0"/>
      <p:regular r:id="rId18"/>
    </p:embeddedFont>
    <p:embeddedFont>
      <p:font typeface="Poppins Medium Bold" panose="020B0604020202020204" charset="0"/>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086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795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483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170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268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75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531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106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274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610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983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11/24/2022</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153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sv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3.sv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svg"/><Relationship Id="rId7" Type="http://schemas.openxmlformats.org/officeDocument/2006/relationships/image" Target="../media/image23.jpe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7.svg"/><Relationship Id="rId5" Type="http://schemas.openxmlformats.org/officeDocument/2006/relationships/image" Target="../media/image21.sv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4.svg"/><Relationship Id="rId3" Type="http://schemas.openxmlformats.org/officeDocument/2006/relationships/image" Target="../media/image28.svg"/><Relationship Id="rId7" Type="http://schemas.openxmlformats.org/officeDocument/2006/relationships/image" Target="../media/image3.svg"/><Relationship Id="rId12"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2.svg"/><Relationship Id="rId5" Type="http://schemas.openxmlformats.org/officeDocument/2006/relationships/image" Target="../media/image30.jpe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7.sv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4496055" y="4775014"/>
            <a:ext cx="9802447" cy="2079095"/>
          </a:xfrm>
          <a:prstGeom prst="rect">
            <a:avLst/>
          </a:prstGeom>
        </p:spPr>
        <p:txBody>
          <a:bodyPr wrap="square" lIns="0" tIns="0" rIns="0" bIns="0" rtlCol="0" anchor="t">
            <a:spAutoFit/>
          </a:bodyPr>
          <a:lstStyle/>
          <a:p>
            <a:pPr algn="ctr">
              <a:lnSpc>
                <a:spcPct val="150000"/>
              </a:lnSpc>
            </a:pPr>
            <a:r>
              <a:rPr lang="en-US" sz="4800" b="1">
                <a:solidFill>
                  <a:srgbClr val="7030A0"/>
                </a:solidFill>
                <a:latin typeface="Arial" pitchFamily="34" charset="0"/>
                <a:cs typeface="Arial" pitchFamily="34" charset="0"/>
              </a:rPr>
              <a:t>CHÀO MỪNG CÁC EM HỌC SINH YÊU DẤU!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69129" y="670661"/>
            <a:ext cx="2718456" cy="2815727"/>
          </a:xfrm>
          <a:prstGeom prst="rect">
            <a:avLst/>
          </a:prstGeom>
        </p:spPr>
      </p:pic>
      <p:sp>
        <p:nvSpPr>
          <p:cNvPr id="17" name="Pentagon 16"/>
          <p:cNvSpPr/>
          <p:nvPr/>
        </p:nvSpPr>
        <p:spPr>
          <a:xfrm>
            <a:off x="838200" y="670661"/>
            <a:ext cx="5791200" cy="1043839"/>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itchFamily="34" charset="0"/>
                <a:cs typeface="Arial" pitchFamily="34" charset="0"/>
              </a:rPr>
              <a:t>3. Viết phong bì thư</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672" y="1691573"/>
            <a:ext cx="11189193" cy="70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621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Box 4"/>
          <p:cNvSpPr txBox="1"/>
          <p:nvPr/>
        </p:nvSpPr>
        <p:spPr>
          <a:xfrm>
            <a:off x="2545264" y="4174031"/>
            <a:ext cx="12934279" cy="1329338"/>
          </a:xfrm>
          <a:prstGeom prst="rect">
            <a:avLst/>
          </a:prstGeom>
        </p:spPr>
        <p:txBody>
          <a:bodyPr lIns="0" tIns="0" rIns="0" bIns="0" rtlCol="0" anchor="t">
            <a:spAutoFit/>
          </a:bodyPr>
          <a:lstStyle/>
          <a:p>
            <a:pPr marL="0" lvl="0" indent="0" algn="ctr">
              <a:lnSpc>
                <a:spcPts val="12000"/>
              </a:lnSpc>
              <a:spcBef>
                <a:spcPct val="0"/>
              </a:spcBef>
            </a:pPr>
            <a:r>
              <a:rPr lang="en-US" sz="5400" b="1">
                <a:solidFill>
                  <a:srgbClr val="BB332A"/>
                </a:solidFill>
                <a:latin typeface="Arial" pitchFamily="34" charset="0"/>
                <a:cs typeface="Arial" pitchFamily="34" charset="0"/>
              </a:rPr>
              <a:t>CẢM ƠN CÁC EM ĐÃ LẮNG NGHE!</a:t>
            </a:r>
            <a:endParaRPr lang="en-US" sz="5400" b="1" u="none">
              <a:solidFill>
                <a:srgbClr val="BB332A"/>
              </a:solidFill>
              <a:latin typeface="Arial" pitchFamily="34" charset="0"/>
              <a:cs typeface="Arial" pitchFamily="34" charset="0"/>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7966"/>
          <a:stretch>
            <a:fillRect/>
          </a:stretch>
        </p:blipFill>
        <p:spPr>
          <a:xfrm>
            <a:off x="5650664" y="5918901"/>
            <a:ext cx="6986672" cy="109159"/>
          </a:xfrm>
          <a:prstGeom prst="rect">
            <a:avLst/>
          </a:prstGeom>
        </p:spPr>
      </p:pic>
    </p:spTree>
    <p:extLst>
      <p:ext uri="{BB962C8B-B14F-4D97-AF65-F5344CB8AC3E}">
        <p14:creationId xmlns:p14="http://schemas.microsoft.com/office/powerpoint/2010/main" val="1917069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0"/>
            <a:ext cx="3124200" cy="2273666"/>
          </a:xfrm>
          <a:prstGeom prst="rect">
            <a:avLst/>
          </a:prstGeom>
        </p:spPr>
      </p:pic>
      <p:sp>
        <p:nvSpPr>
          <p:cNvPr id="15" name="Rounded Rectangle 14"/>
          <p:cNvSpPr/>
          <p:nvPr/>
        </p:nvSpPr>
        <p:spPr>
          <a:xfrm>
            <a:off x="4134835" y="394063"/>
            <a:ext cx="10820401" cy="116803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chemeClr val="bg1"/>
                </a:solidFill>
                <a:latin typeface="Arial" pitchFamily="34" charset="0"/>
                <a:cs typeface="Arial" pitchFamily="34" charset="0"/>
              </a:rPr>
              <a:t>BÀI ĐỌC 4. PHÉP MÀU TRÊN SA MẠC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nip Single Corner Rectangle 19"/>
          <p:cNvSpPr/>
          <p:nvPr/>
        </p:nvSpPr>
        <p:spPr>
          <a:xfrm>
            <a:off x="1600200" y="863308"/>
            <a:ext cx="7924800" cy="1022751"/>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accent5">
                    <a:lumMod val="50000"/>
                  </a:schemeClr>
                </a:solidFill>
              </a:rPr>
              <a:t>Câu hỏi 1</a:t>
            </a:r>
            <a:r>
              <a:rPr lang="vi-VN" sz="3600">
                <a:solidFill>
                  <a:schemeClr val="accent5">
                    <a:lumMod val="50000"/>
                  </a:schemeClr>
                </a:solidFill>
              </a:rPr>
              <a:t>: Theo em, lao động là gì?</a:t>
            </a:r>
          </a:p>
        </p:txBody>
      </p:sp>
      <p:sp>
        <p:nvSpPr>
          <p:cNvPr id="22" name="Rectangle 21"/>
          <p:cNvSpPr/>
          <p:nvPr/>
        </p:nvSpPr>
        <p:spPr>
          <a:xfrm>
            <a:off x="8510451" y="2962405"/>
            <a:ext cx="8634549" cy="5078313"/>
          </a:xfrm>
          <a:prstGeom prst="rect">
            <a:avLst/>
          </a:prstGeom>
        </p:spPr>
        <p:txBody>
          <a:bodyPr wrap="square">
            <a:spAutoFit/>
          </a:bodyPr>
          <a:lstStyle/>
          <a:p>
            <a:pPr algn="just">
              <a:lnSpc>
                <a:spcPct val="150000"/>
              </a:lnSpc>
            </a:pPr>
            <a:r>
              <a:rPr lang="vi-VN" sz="3600"/>
              <a:t>Lao động là vận dụng sức mạnh tay chân hoặc trí óc thông qua công cụ lao động để cải tạo thiên nhiên nhằm mục đích tinh thần phục vụ con người. Chính nhờ lao động mà con người có cuộc sống văn minh như ngày nay.</a:t>
            </a:r>
            <a:endParaRPr lang="en-US" sz="36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nip Single Corner Rectangle 19"/>
          <p:cNvSpPr/>
          <p:nvPr/>
        </p:nvSpPr>
        <p:spPr>
          <a:xfrm>
            <a:off x="1028700" y="863308"/>
            <a:ext cx="16116300" cy="1022751"/>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accent5">
                    <a:lumMod val="50000"/>
                  </a:schemeClr>
                </a:solidFill>
              </a:rPr>
              <a:t>Câu hỏi 2: </a:t>
            </a:r>
            <a:r>
              <a:rPr lang="vi-VN" sz="3600">
                <a:solidFill>
                  <a:schemeClr val="accent5">
                    <a:lumMod val="50000"/>
                  </a:schemeClr>
                </a:solidFill>
              </a:rPr>
              <a:t>Ở nhà, em có lao động không? Việc đó có giúp ích cho em không.</a:t>
            </a:r>
          </a:p>
        </p:txBody>
      </p:sp>
      <p:grpSp>
        <p:nvGrpSpPr>
          <p:cNvPr id="17" name="Group 16"/>
          <p:cNvGrpSpPr/>
          <p:nvPr/>
        </p:nvGrpSpPr>
        <p:grpSpPr>
          <a:xfrm>
            <a:off x="8562361" y="3309799"/>
            <a:ext cx="8329749" cy="4239351"/>
            <a:chOff x="8562361" y="3309799"/>
            <a:chExt cx="8329749" cy="4239351"/>
          </a:xfrm>
        </p:grpSpPr>
        <p:sp>
          <p:nvSpPr>
            <p:cNvPr id="22" name="Rectangle 21"/>
            <p:cNvSpPr/>
            <p:nvPr/>
          </p:nvSpPr>
          <p:spPr>
            <a:xfrm>
              <a:off x="8562361" y="4132830"/>
              <a:ext cx="8329749" cy="3416320"/>
            </a:xfrm>
            <a:prstGeom prst="rect">
              <a:avLst/>
            </a:prstGeom>
          </p:spPr>
          <p:txBody>
            <a:bodyPr wrap="square">
              <a:spAutoFit/>
            </a:bodyPr>
            <a:lstStyle/>
            <a:p>
              <a:pPr marL="571500" indent="-571500" algn="just">
                <a:lnSpc>
                  <a:spcPct val="150000"/>
                </a:lnSpc>
                <a:buFont typeface="Wingdings" pitchFamily="2" charset="2"/>
                <a:buChar char="Ø"/>
              </a:pPr>
              <a:r>
                <a:rPr lang="vi-VN" sz="3600"/>
                <a:t>Ở nhà, em thường giúp bố mẹ quét nhà, lau nhà, sắp xếp đồ đạc,... </a:t>
              </a:r>
              <a:endParaRPr lang="en-US" sz="3600"/>
            </a:p>
            <a:p>
              <a:pPr marL="571500" indent="-571500" algn="just">
                <a:lnSpc>
                  <a:spcPct val="150000"/>
                </a:lnSpc>
                <a:buFont typeface="Wingdings" pitchFamily="2" charset="2"/>
                <a:buChar char="Ø"/>
              </a:pPr>
              <a:r>
                <a:rPr lang="vi-VN" sz="3600"/>
                <a:t>Những việc đó giúp cho ngôi nhà của em luôn sạch đẹp, thoáng mát...</a:t>
              </a:r>
              <a:endParaRPr lang="en-US" sz="3600"/>
            </a:p>
          </p:txBody>
        </p:sp>
        <p:sp>
          <p:nvSpPr>
            <p:cNvPr id="13" name="TextBox 12"/>
            <p:cNvSpPr txBox="1"/>
            <p:nvPr/>
          </p:nvSpPr>
          <p:spPr>
            <a:xfrm>
              <a:off x="8686800" y="3309799"/>
              <a:ext cx="1539204" cy="646331"/>
            </a:xfrm>
            <a:prstGeom prst="rect">
              <a:avLst/>
            </a:prstGeom>
            <a:noFill/>
          </p:spPr>
          <p:txBody>
            <a:bodyPr wrap="none" rtlCol="0">
              <a:spAutoFit/>
            </a:bodyPr>
            <a:lstStyle/>
            <a:p>
              <a:r>
                <a:rPr lang="en-US" sz="3600" b="1" u="sng">
                  <a:latin typeface="Arial" pitchFamily="34" charset="0"/>
                  <a:cs typeface="Arial" pitchFamily="34" charset="0"/>
                </a:rPr>
                <a:t>Gợi ý:</a:t>
              </a:r>
            </a:p>
          </p:txBody>
        </p:sp>
      </p:grpSp>
    </p:spTree>
    <p:extLst>
      <p:ext uri="{BB962C8B-B14F-4D97-AF65-F5344CB8AC3E}">
        <p14:creationId xmlns:p14="http://schemas.microsoft.com/office/powerpoint/2010/main" val="34123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a:xfrm>
            <a:off x="1397799" y="3802745"/>
            <a:ext cx="5843184" cy="2681510"/>
            <a:chOff x="-161290" y="232410"/>
            <a:chExt cx="12611100" cy="5787390"/>
          </a:xfrm>
        </p:grpSpPr>
        <p:sp>
          <p:nvSpPr>
            <p:cNvPr id="6" name="Freeform 6"/>
            <p:cNvSpPr/>
            <p:nvPr/>
          </p:nvSpPr>
          <p:spPr>
            <a:xfrm>
              <a:off x="-161290" y="232410"/>
              <a:ext cx="12611101" cy="5787390"/>
            </a:xfrm>
            <a:custGeom>
              <a:avLst/>
              <a:gdLst/>
              <a:ahLst/>
              <a:cxnLst/>
              <a:rect l="l" t="t" r="r" b="b"/>
              <a:pathLst>
                <a:path w="12611101" h="5787390">
                  <a:moveTo>
                    <a:pt x="12551410" y="2688590"/>
                  </a:moveTo>
                  <a:cubicBezTo>
                    <a:pt x="12498070" y="2100580"/>
                    <a:pt x="12113260" y="1581150"/>
                    <a:pt x="11629390" y="1242060"/>
                  </a:cubicBezTo>
                  <a:cubicBezTo>
                    <a:pt x="11145520" y="902970"/>
                    <a:pt x="10571480" y="721360"/>
                    <a:pt x="9999980" y="575310"/>
                  </a:cubicBezTo>
                  <a:cubicBezTo>
                    <a:pt x="8357870" y="157480"/>
                    <a:pt x="6649720" y="0"/>
                    <a:pt x="4958080" y="110490"/>
                  </a:cubicBezTo>
                  <a:cubicBezTo>
                    <a:pt x="3895090" y="123190"/>
                    <a:pt x="3690620" y="267970"/>
                    <a:pt x="2651760" y="491490"/>
                  </a:cubicBezTo>
                  <a:cubicBezTo>
                    <a:pt x="2020570" y="626110"/>
                    <a:pt x="1366520" y="817880"/>
                    <a:pt x="916940" y="1280160"/>
                  </a:cubicBezTo>
                  <a:cubicBezTo>
                    <a:pt x="0" y="2223770"/>
                    <a:pt x="400050" y="3919220"/>
                    <a:pt x="1418590" y="4751070"/>
                  </a:cubicBezTo>
                  <a:cubicBezTo>
                    <a:pt x="2437130" y="5582920"/>
                    <a:pt x="3836670" y="5750560"/>
                    <a:pt x="5152390" y="5767070"/>
                  </a:cubicBezTo>
                  <a:cubicBezTo>
                    <a:pt x="6744970" y="5787390"/>
                    <a:pt x="8346440" y="5632450"/>
                    <a:pt x="9888220" y="5229860"/>
                  </a:cubicBezTo>
                  <a:cubicBezTo>
                    <a:pt x="10535920" y="5060950"/>
                    <a:pt x="11187430" y="4839970"/>
                    <a:pt x="11710670" y="4423410"/>
                  </a:cubicBezTo>
                  <a:cubicBezTo>
                    <a:pt x="12232640" y="4005580"/>
                    <a:pt x="12611101" y="3355340"/>
                    <a:pt x="12551410" y="2688590"/>
                  </a:cubicBezTo>
                  <a:close/>
                </a:path>
              </a:pathLst>
            </a:custGeom>
            <a:solidFill>
              <a:srgbClr val="D17A71"/>
            </a:solidFill>
            <a:ln w="12700">
              <a:solidFill>
                <a:srgbClr val="000000"/>
              </a:solidFill>
            </a:ln>
          </p:spPr>
        </p:sp>
      </p:grpSp>
      <p:grpSp>
        <p:nvGrpSpPr>
          <p:cNvPr id="7" name="Group 7"/>
          <p:cNvGrpSpPr>
            <a:grpSpLocks noChangeAspect="1"/>
          </p:cNvGrpSpPr>
          <p:nvPr/>
        </p:nvGrpSpPr>
        <p:grpSpPr>
          <a:xfrm>
            <a:off x="1397799" y="6576790"/>
            <a:ext cx="5843184" cy="2681510"/>
            <a:chOff x="-161290" y="232410"/>
            <a:chExt cx="12611100" cy="5787390"/>
          </a:xfrm>
        </p:grpSpPr>
        <p:sp>
          <p:nvSpPr>
            <p:cNvPr id="8" name="Freeform 8"/>
            <p:cNvSpPr/>
            <p:nvPr/>
          </p:nvSpPr>
          <p:spPr>
            <a:xfrm>
              <a:off x="-161290" y="232410"/>
              <a:ext cx="12611101" cy="5787390"/>
            </a:xfrm>
            <a:custGeom>
              <a:avLst/>
              <a:gdLst/>
              <a:ahLst/>
              <a:cxnLst/>
              <a:rect l="l" t="t" r="r" b="b"/>
              <a:pathLst>
                <a:path w="12611101" h="5787390">
                  <a:moveTo>
                    <a:pt x="12551410" y="2688590"/>
                  </a:moveTo>
                  <a:cubicBezTo>
                    <a:pt x="12498070" y="2100580"/>
                    <a:pt x="12113260" y="1581150"/>
                    <a:pt x="11629390" y="1242060"/>
                  </a:cubicBezTo>
                  <a:cubicBezTo>
                    <a:pt x="11145520" y="902970"/>
                    <a:pt x="10571480" y="721360"/>
                    <a:pt x="9999980" y="575310"/>
                  </a:cubicBezTo>
                  <a:cubicBezTo>
                    <a:pt x="8357870" y="157480"/>
                    <a:pt x="6649720" y="0"/>
                    <a:pt x="4958080" y="110490"/>
                  </a:cubicBezTo>
                  <a:cubicBezTo>
                    <a:pt x="3895090" y="123190"/>
                    <a:pt x="3690620" y="267970"/>
                    <a:pt x="2651760" y="491490"/>
                  </a:cubicBezTo>
                  <a:cubicBezTo>
                    <a:pt x="2020570" y="626110"/>
                    <a:pt x="1366520" y="817880"/>
                    <a:pt x="916940" y="1280160"/>
                  </a:cubicBezTo>
                  <a:cubicBezTo>
                    <a:pt x="0" y="2223770"/>
                    <a:pt x="400050" y="3919220"/>
                    <a:pt x="1418590" y="4751070"/>
                  </a:cubicBezTo>
                  <a:cubicBezTo>
                    <a:pt x="2437130" y="5582920"/>
                    <a:pt x="3836670" y="5750560"/>
                    <a:pt x="5152390" y="5767070"/>
                  </a:cubicBezTo>
                  <a:cubicBezTo>
                    <a:pt x="6744970" y="5787390"/>
                    <a:pt x="8346440" y="5632450"/>
                    <a:pt x="9888220" y="5229860"/>
                  </a:cubicBezTo>
                  <a:cubicBezTo>
                    <a:pt x="10535920" y="5060950"/>
                    <a:pt x="11187430" y="4839970"/>
                    <a:pt x="11710670" y="4423410"/>
                  </a:cubicBezTo>
                  <a:cubicBezTo>
                    <a:pt x="12232640" y="4005580"/>
                    <a:pt x="12611101" y="3355340"/>
                    <a:pt x="12551410" y="2688590"/>
                  </a:cubicBezTo>
                  <a:close/>
                </a:path>
              </a:pathLst>
            </a:custGeom>
            <a:solidFill>
              <a:srgbClr val="9B77B4"/>
            </a:solidFill>
            <a:ln w="12700">
              <a:solidFill>
                <a:srgbClr val="000000"/>
              </a:solidFill>
            </a:ln>
          </p:spPr>
        </p:sp>
      </p:grpSp>
      <p:grpSp>
        <p:nvGrpSpPr>
          <p:cNvPr id="12" name="Group 12"/>
          <p:cNvGrpSpPr>
            <a:grpSpLocks noChangeAspect="1"/>
          </p:cNvGrpSpPr>
          <p:nvPr/>
        </p:nvGrpSpPr>
        <p:grpSpPr>
          <a:xfrm>
            <a:off x="1028700" y="3802745"/>
            <a:ext cx="5843184" cy="2681510"/>
            <a:chOff x="-161290" y="232410"/>
            <a:chExt cx="12611100" cy="5787390"/>
          </a:xfrm>
        </p:grpSpPr>
        <p:sp>
          <p:nvSpPr>
            <p:cNvPr id="13" name="Freeform 13"/>
            <p:cNvSpPr/>
            <p:nvPr/>
          </p:nvSpPr>
          <p:spPr>
            <a:xfrm>
              <a:off x="-161290" y="232410"/>
              <a:ext cx="12611101" cy="5787390"/>
            </a:xfrm>
            <a:custGeom>
              <a:avLst/>
              <a:gdLst/>
              <a:ahLst/>
              <a:cxnLst/>
              <a:rect l="l" t="t" r="r" b="b"/>
              <a:pathLst>
                <a:path w="12611101" h="5787390">
                  <a:moveTo>
                    <a:pt x="12551410" y="2688590"/>
                  </a:moveTo>
                  <a:cubicBezTo>
                    <a:pt x="12498070" y="2100580"/>
                    <a:pt x="12113260" y="1581150"/>
                    <a:pt x="11629390" y="1242060"/>
                  </a:cubicBezTo>
                  <a:cubicBezTo>
                    <a:pt x="11145520" y="902970"/>
                    <a:pt x="10571480" y="721360"/>
                    <a:pt x="9999980" y="575310"/>
                  </a:cubicBezTo>
                  <a:cubicBezTo>
                    <a:pt x="8357870" y="157480"/>
                    <a:pt x="6649720" y="0"/>
                    <a:pt x="4958080" y="110490"/>
                  </a:cubicBezTo>
                  <a:cubicBezTo>
                    <a:pt x="3895090" y="123190"/>
                    <a:pt x="3690620" y="267970"/>
                    <a:pt x="2651760" y="491490"/>
                  </a:cubicBezTo>
                  <a:cubicBezTo>
                    <a:pt x="2020570" y="626110"/>
                    <a:pt x="1366520" y="817880"/>
                    <a:pt x="916940" y="1280160"/>
                  </a:cubicBezTo>
                  <a:cubicBezTo>
                    <a:pt x="0" y="2223770"/>
                    <a:pt x="400050" y="3919220"/>
                    <a:pt x="1418590" y="4751070"/>
                  </a:cubicBezTo>
                  <a:cubicBezTo>
                    <a:pt x="2437130" y="5582920"/>
                    <a:pt x="3836670" y="5750560"/>
                    <a:pt x="5152390" y="5767070"/>
                  </a:cubicBezTo>
                  <a:cubicBezTo>
                    <a:pt x="6744970" y="5787390"/>
                    <a:pt x="8346440" y="5632450"/>
                    <a:pt x="9888220" y="5229860"/>
                  </a:cubicBezTo>
                  <a:cubicBezTo>
                    <a:pt x="10535920" y="5060950"/>
                    <a:pt x="11187430" y="4839970"/>
                    <a:pt x="11710670" y="4423410"/>
                  </a:cubicBezTo>
                  <a:cubicBezTo>
                    <a:pt x="12232640" y="4005580"/>
                    <a:pt x="12611101" y="3355340"/>
                    <a:pt x="12551410" y="2688590"/>
                  </a:cubicBezTo>
                  <a:close/>
                </a:path>
              </a:pathLst>
            </a:custGeom>
            <a:blipFill>
              <a:blip r:embed="rId2"/>
              <a:stretch>
                <a:fillRect l="1327" t="-25273" r="-1327" b="-17108"/>
              </a:stretch>
            </a:blipFill>
          </p:spPr>
        </p:sp>
      </p:grpSp>
      <p:grpSp>
        <p:nvGrpSpPr>
          <p:cNvPr id="14" name="Group 14"/>
          <p:cNvGrpSpPr>
            <a:grpSpLocks noChangeAspect="1"/>
          </p:cNvGrpSpPr>
          <p:nvPr/>
        </p:nvGrpSpPr>
        <p:grpSpPr>
          <a:xfrm>
            <a:off x="1028700" y="6576790"/>
            <a:ext cx="5843184" cy="2681510"/>
            <a:chOff x="-161290" y="232410"/>
            <a:chExt cx="12611100" cy="5787390"/>
          </a:xfrm>
        </p:grpSpPr>
        <p:sp>
          <p:nvSpPr>
            <p:cNvPr id="15" name="Freeform 15"/>
            <p:cNvSpPr/>
            <p:nvPr/>
          </p:nvSpPr>
          <p:spPr>
            <a:xfrm>
              <a:off x="-161290" y="232410"/>
              <a:ext cx="12611101" cy="5787390"/>
            </a:xfrm>
            <a:custGeom>
              <a:avLst/>
              <a:gdLst/>
              <a:ahLst/>
              <a:cxnLst/>
              <a:rect l="l" t="t" r="r" b="b"/>
              <a:pathLst>
                <a:path w="12611101" h="5787390">
                  <a:moveTo>
                    <a:pt x="12551410" y="2688590"/>
                  </a:moveTo>
                  <a:cubicBezTo>
                    <a:pt x="12498070" y="2100580"/>
                    <a:pt x="12113260" y="1581150"/>
                    <a:pt x="11629390" y="1242060"/>
                  </a:cubicBezTo>
                  <a:cubicBezTo>
                    <a:pt x="11145520" y="902970"/>
                    <a:pt x="10571480" y="721360"/>
                    <a:pt x="9999980" y="575310"/>
                  </a:cubicBezTo>
                  <a:cubicBezTo>
                    <a:pt x="8357870" y="157480"/>
                    <a:pt x="6649720" y="0"/>
                    <a:pt x="4958080" y="110490"/>
                  </a:cubicBezTo>
                  <a:cubicBezTo>
                    <a:pt x="3895090" y="123190"/>
                    <a:pt x="3690620" y="267970"/>
                    <a:pt x="2651760" y="491490"/>
                  </a:cubicBezTo>
                  <a:cubicBezTo>
                    <a:pt x="2020570" y="626110"/>
                    <a:pt x="1366520" y="817880"/>
                    <a:pt x="916940" y="1280160"/>
                  </a:cubicBezTo>
                  <a:cubicBezTo>
                    <a:pt x="0" y="2223770"/>
                    <a:pt x="400050" y="3919220"/>
                    <a:pt x="1418590" y="4751070"/>
                  </a:cubicBezTo>
                  <a:cubicBezTo>
                    <a:pt x="2437130" y="5582920"/>
                    <a:pt x="3836670" y="5750560"/>
                    <a:pt x="5152390" y="5767070"/>
                  </a:cubicBezTo>
                  <a:cubicBezTo>
                    <a:pt x="6744970" y="5787390"/>
                    <a:pt x="8346440" y="5632450"/>
                    <a:pt x="9888220" y="5229860"/>
                  </a:cubicBezTo>
                  <a:cubicBezTo>
                    <a:pt x="10535920" y="5060950"/>
                    <a:pt x="11187430" y="4839970"/>
                    <a:pt x="11710670" y="4423410"/>
                  </a:cubicBezTo>
                  <a:cubicBezTo>
                    <a:pt x="12232640" y="4005580"/>
                    <a:pt x="12611101" y="3355340"/>
                    <a:pt x="12551410" y="2688590"/>
                  </a:cubicBezTo>
                  <a:close/>
                </a:path>
              </a:pathLst>
            </a:custGeom>
            <a:blipFill>
              <a:blip r:embed="rId3"/>
              <a:stretch>
                <a:fillRect l="1327" t="-34725" r="-1327" b="-26560"/>
              </a:stretch>
            </a:blipFill>
          </p:spPr>
        </p:sp>
      </p:grpSp>
      <p:sp>
        <p:nvSpPr>
          <p:cNvPr id="16" name="TextBox 16"/>
          <p:cNvSpPr txBox="1"/>
          <p:nvPr/>
        </p:nvSpPr>
        <p:spPr>
          <a:xfrm>
            <a:off x="7505780" y="1123950"/>
            <a:ext cx="9753520" cy="2418588"/>
          </a:xfrm>
          <a:prstGeom prst="rect">
            <a:avLst/>
          </a:prstGeom>
        </p:spPr>
        <p:txBody>
          <a:bodyPr lIns="0" tIns="0" rIns="0" bIns="0" rtlCol="0" anchor="t">
            <a:spAutoFit/>
          </a:bodyPr>
          <a:lstStyle/>
          <a:p>
            <a:pPr>
              <a:lnSpc>
                <a:spcPts val="9396"/>
              </a:lnSpc>
            </a:pPr>
            <a:r>
              <a:rPr lang="en-US" sz="8700">
                <a:solidFill>
                  <a:srgbClr val="000000"/>
                </a:solidFill>
                <a:latin typeface="Luckiest Guy"/>
              </a:rPr>
              <a:t>OUTDOOR CLAS ACTIVITY</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63356" y="2285619"/>
            <a:ext cx="2493663" cy="2582890"/>
          </a:xfrm>
          <a:prstGeom prst="rect">
            <a:avLst/>
          </a:prstGeom>
        </p:spPr>
      </p:pic>
      <p:sp>
        <p:nvSpPr>
          <p:cNvPr id="18" name="TextBox 18"/>
          <p:cNvSpPr txBox="1"/>
          <p:nvPr/>
        </p:nvSpPr>
        <p:spPr>
          <a:xfrm>
            <a:off x="7505780" y="3654821"/>
            <a:ext cx="5977728" cy="960120"/>
          </a:xfrm>
          <a:prstGeom prst="rect">
            <a:avLst/>
          </a:prstGeom>
        </p:spPr>
        <p:txBody>
          <a:bodyPr lIns="0" tIns="0" rIns="0" bIns="0" rtlCol="0" anchor="t">
            <a:spAutoFit/>
          </a:bodyPr>
          <a:lstStyle/>
          <a:p>
            <a:pPr>
              <a:lnSpc>
                <a:spcPts val="3780"/>
              </a:lnSpc>
            </a:pPr>
            <a:r>
              <a:rPr lang="en-US" sz="2700">
                <a:solidFill>
                  <a:srgbClr val="000000"/>
                </a:solidFill>
                <a:latin typeface="Poppins"/>
              </a:rPr>
              <a:t>Outdoor classes are for students to introduce nature to them.</a:t>
            </a:r>
          </a:p>
        </p:txBody>
      </p:sp>
      <p:sp>
        <p:nvSpPr>
          <p:cNvPr id="20" name="Pentagon 19"/>
          <p:cNvSpPr/>
          <p:nvPr/>
        </p:nvSpPr>
        <p:spPr>
          <a:xfrm>
            <a:off x="4319391" y="576895"/>
            <a:ext cx="8766152" cy="90361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Hình ảnh nông nghiệp ở I-xra-en</a:t>
            </a: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4295" y="4832586"/>
            <a:ext cx="8056343" cy="5363111"/>
          </a:xfrm>
          <a:prstGeom prst="rect">
            <a:avLst/>
          </a:prstGeom>
          <a:ln>
            <a:noFill/>
          </a:ln>
          <a:effectLst>
            <a:softEdge rad="112500"/>
          </a:effec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7393" y="1895793"/>
            <a:ext cx="7108739" cy="41621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7903" y="1895792"/>
            <a:ext cx="7301697" cy="416210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5542811" y="1123950"/>
            <a:ext cx="7202379" cy="2418588"/>
          </a:xfrm>
          <a:prstGeom prst="rect">
            <a:avLst/>
          </a:prstGeom>
        </p:spPr>
        <p:txBody>
          <a:bodyPr lIns="0" tIns="0" rIns="0" bIns="0" rtlCol="0" anchor="t">
            <a:spAutoFit/>
          </a:bodyPr>
          <a:lstStyle/>
          <a:p>
            <a:pPr algn="ctr">
              <a:lnSpc>
                <a:spcPts val="9396"/>
              </a:lnSpc>
            </a:pPr>
            <a:r>
              <a:rPr lang="en-US" sz="8700">
                <a:solidFill>
                  <a:srgbClr val="000000"/>
                </a:solidFill>
                <a:latin typeface="Luckiest Guy"/>
              </a:rPr>
              <a:t>CLASS SCHEDULE</a:t>
            </a:r>
          </a:p>
        </p:txBody>
      </p:sp>
      <p:sp>
        <p:nvSpPr>
          <p:cNvPr id="11" name="TextBox 11"/>
          <p:cNvSpPr txBox="1"/>
          <p:nvPr/>
        </p:nvSpPr>
        <p:spPr>
          <a:xfrm>
            <a:off x="6145204" y="4309777"/>
            <a:ext cx="1497017" cy="592418"/>
          </a:xfrm>
          <a:prstGeom prst="rect">
            <a:avLst/>
          </a:prstGeom>
        </p:spPr>
        <p:txBody>
          <a:bodyPr lIns="0" tIns="0" rIns="0" bIns="0" rtlCol="0" anchor="t">
            <a:spAutoFit/>
          </a:bodyPr>
          <a:lstStyle/>
          <a:p>
            <a:pPr>
              <a:lnSpc>
                <a:spcPts val="4620"/>
              </a:lnSpc>
            </a:pPr>
            <a:r>
              <a:rPr lang="en-US" sz="3300">
                <a:solidFill>
                  <a:srgbClr val="000000"/>
                </a:solidFill>
                <a:latin typeface="Poppins Medium Bold"/>
              </a:rPr>
              <a:t>7 am</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45189" y="496446"/>
            <a:ext cx="2493663" cy="2582890"/>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77046" y="7946327"/>
            <a:ext cx="1826301" cy="1891649"/>
          </a:xfrm>
          <a:prstGeom prst="rect">
            <a:avLst/>
          </a:prstGeom>
        </p:spPr>
      </p:pic>
      <p:sp>
        <p:nvSpPr>
          <p:cNvPr id="18" name="TextBox 18"/>
          <p:cNvSpPr txBox="1"/>
          <p:nvPr/>
        </p:nvSpPr>
        <p:spPr>
          <a:xfrm>
            <a:off x="7966815" y="4310092"/>
            <a:ext cx="2994034" cy="592418"/>
          </a:xfrm>
          <a:prstGeom prst="rect">
            <a:avLst/>
          </a:prstGeom>
        </p:spPr>
        <p:txBody>
          <a:bodyPr lIns="0" tIns="0" rIns="0" bIns="0" rtlCol="0" anchor="t">
            <a:spAutoFit/>
          </a:bodyPr>
          <a:lstStyle/>
          <a:p>
            <a:pPr>
              <a:lnSpc>
                <a:spcPts val="4620"/>
              </a:lnSpc>
            </a:pPr>
            <a:r>
              <a:rPr lang="en-US" sz="3300">
                <a:solidFill>
                  <a:srgbClr val="000000"/>
                </a:solidFill>
                <a:latin typeface="Poppins Medium Bold"/>
              </a:rPr>
              <a:t>Science</a:t>
            </a:r>
          </a:p>
        </p:txBody>
      </p:sp>
      <p:sp>
        <p:nvSpPr>
          <p:cNvPr id="19" name="TextBox 19"/>
          <p:cNvSpPr txBox="1"/>
          <p:nvPr/>
        </p:nvSpPr>
        <p:spPr>
          <a:xfrm>
            <a:off x="6145204" y="6670644"/>
            <a:ext cx="1497017" cy="592418"/>
          </a:xfrm>
          <a:prstGeom prst="rect">
            <a:avLst/>
          </a:prstGeom>
        </p:spPr>
        <p:txBody>
          <a:bodyPr lIns="0" tIns="0" rIns="0" bIns="0" rtlCol="0" anchor="t">
            <a:spAutoFit/>
          </a:bodyPr>
          <a:lstStyle/>
          <a:p>
            <a:pPr>
              <a:lnSpc>
                <a:spcPts val="4620"/>
              </a:lnSpc>
            </a:pPr>
            <a:r>
              <a:rPr lang="en-US" sz="3300">
                <a:solidFill>
                  <a:srgbClr val="000000"/>
                </a:solidFill>
                <a:latin typeface="Poppins Medium Bold"/>
              </a:rPr>
              <a:t>9 am</a:t>
            </a:r>
          </a:p>
        </p:txBody>
      </p:sp>
      <p:sp>
        <p:nvSpPr>
          <p:cNvPr id="20" name="TextBox 20"/>
          <p:cNvSpPr txBox="1"/>
          <p:nvPr/>
        </p:nvSpPr>
        <p:spPr>
          <a:xfrm>
            <a:off x="6145204" y="5490210"/>
            <a:ext cx="1497017" cy="592418"/>
          </a:xfrm>
          <a:prstGeom prst="rect">
            <a:avLst/>
          </a:prstGeom>
        </p:spPr>
        <p:txBody>
          <a:bodyPr lIns="0" tIns="0" rIns="0" bIns="0" rtlCol="0" anchor="t">
            <a:spAutoFit/>
          </a:bodyPr>
          <a:lstStyle/>
          <a:p>
            <a:pPr>
              <a:lnSpc>
                <a:spcPts val="4620"/>
              </a:lnSpc>
            </a:pPr>
            <a:r>
              <a:rPr lang="en-US" sz="3300">
                <a:solidFill>
                  <a:srgbClr val="000000"/>
                </a:solidFill>
                <a:latin typeface="Poppins Medium Bold"/>
              </a:rPr>
              <a:t>8 am</a:t>
            </a:r>
          </a:p>
        </p:txBody>
      </p:sp>
      <p:sp>
        <p:nvSpPr>
          <p:cNvPr id="21" name="TextBox 21"/>
          <p:cNvSpPr txBox="1"/>
          <p:nvPr/>
        </p:nvSpPr>
        <p:spPr>
          <a:xfrm>
            <a:off x="6145204" y="7851077"/>
            <a:ext cx="1497017" cy="592418"/>
          </a:xfrm>
          <a:prstGeom prst="rect">
            <a:avLst/>
          </a:prstGeom>
        </p:spPr>
        <p:txBody>
          <a:bodyPr lIns="0" tIns="0" rIns="0" bIns="0" rtlCol="0" anchor="t">
            <a:spAutoFit/>
          </a:bodyPr>
          <a:lstStyle/>
          <a:p>
            <a:pPr>
              <a:lnSpc>
                <a:spcPts val="4620"/>
              </a:lnSpc>
            </a:pPr>
            <a:r>
              <a:rPr lang="en-US" sz="3300">
                <a:solidFill>
                  <a:srgbClr val="000000"/>
                </a:solidFill>
                <a:latin typeface="Poppins Medium Bold"/>
              </a:rPr>
              <a:t>10 am</a:t>
            </a:r>
          </a:p>
        </p:txBody>
      </p:sp>
      <p:sp>
        <p:nvSpPr>
          <p:cNvPr id="22" name="TextBox 22"/>
          <p:cNvSpPr txBox="1"/>
          <p:nvPr/>
        </p:nvSpPr>
        <p:spPr>
          <a:xfrm>
            <a:off x="7966815" y="5490210"/>
            <a:ext cx="2994034" cy="592418"/>
          </a:xfrm>
          <a:prstGeom prst="rect">
            <a:avLst/>
          </a:prstGeom>
        </p:spPr>
        <p:txBody>
          <a:bodyPr lIns="0" tIns="0" rIns="0" bIns="0" rtlCol="0" anchor="t">
            <a:spAutoFit/>
          </a:bodyPr>
          <a:lstStyle/>
          <a:p>
            <a:pPr>
              <a:lnSpc>
                <a:spcPts val="4620"/>
              </a:lnSpc>
            </a:pPr>
            <a:r>
              <a:rPr lang="en-US" sz="3300">
                <a:solidFill>
                  <a:srgbClr val="000000"/>
                </a:solidFill>
                <a:latin typeface="Poppins Medium Bold"/>
              </a:rPr>
              <a:t>Mathematics</a:t>
            </a:r>
          </a:p>
        </p:txBody>
      </p:sp>
      <p:sp>
        <p:nvSpPr>
          <p:cNvPr id="23" name="TextBox 23"/>
          <p:cNvSpPr txBox="1"/>
          <p:nvPr/>
        </p:nvSpPr>
        <p:spPr>
          <a:xfrm>
            <a:off x="7966815" y="6668109"/>
            <a:ext cx="2994034" cy="592418"/>
          </a:xfrm>
          <a:prstGeom prst="rect">
            <a:avLst/>
          </a:prstGeom>
        </p:spPr>
        <p:txBody>
          <a:bodyPr lIns="0" tIns="0" rIns="0" bIns="0" rtlCol="0" anchor="t">
            <a:spAutoFit/>
          </a:bodyPr>
          <a:lstStyle/>
          <a:p>
            <a:pPr>
              <a:lnSpc>
                <a:spcPts val="4620"/>
              </a:lnSpc>
            </a:pPr>
            <a:r>
              <a:rPr lang="en-US" sz="3300">
                <a:solidFill>
                  <a:srgbClr val="000000"/>
                </a:solidFill>
                <a:latin typeface="Poppins Medium Bold"/>
              </a:rPr>
              <a:t>History</a:t>
            </a:r>
          </a:p>
        </p:txBody>
      </p:sp>
      <p:sp>
        <p:nvSpPr>
          <p:cNvPr id="24" name="TextBox 24"/>
          <p:cNvSpPr txBox="1"/>
          <p:nvPr/>
        </p:nvSpPr>
        <p:spPr>
          <a:xfrm>
            <a:off x="7966815" y="7846008"/>
            <a:ext cx="2994034" cy="592418"/>
          </a:xfrm>
          <a:prstGeom prst="rect">
            <a:avLst/>
          </a:prstGeom>
        </p:spPr>
        <p:txBody>
          <a:bodyPr lIns="0" tIns="0" rIns="0" bIns="0" rtlCol="0" anchor="t">
            <a:spAutoFit/>
          </a:bodyPr>
          <a:lstStyle/>
          <a:p>
            <a:pPr>
              <a:lnSpc>
                <a:spcPts val="4620"/>
              </a:lnSpc>
            </a:pPr>
            <a:r>
              <a:rPr lang="en-US" sz="3300">
                <a:solidFill>
                  <a:srgbClr val="000000"/>
                </a:solidFill>
                <a:latin typeface="Poppins Medium Bold"/>
              </a:rPr>
              <a:t>Biology</a:t>
            </a:r>
          </a:p>
        </p:txBody>
      </p:sp>
      <p:sp>
        <p:nvSpPr>
          <p:cNvPr id="34" name="Rectangle 33"/>
          <p:cNvSpPr/>
          <p:nvPr/>
        </p:nvSpPr>
        <p:spPr>
          <a:xfrm>
            <a:off x="412925" y="414274"/>
            <a:ext cx="17594224" cy="95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076" y="1162069"/>
            <a:ext cx="12170314" cy="459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2630" y="5642714"/>
            <a:ext cx="12300310" cy="205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5689" y="7654889"/>
            <a:ext cx="12191701" cy="21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Pentagon 53"/>
          <p:cNvSpPr/>
          <p:nvPr/>
        </p:nvSpPr>
        <p:spPr>
          <a:xfrm>
            <a:off x="706389" y="1336086"/>
            <a:ext cx="4836422" cy="90361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itchFamily="34" charset="0"/>
                <a:cs typeface="Arial" pitchFamily="34" charset="0"/>
              </a:rPr>
              <a:t>1. Đọc thành tiếng</a:t>
            </a:r>
          </a:p>
        </p:txBody>
      </p:sp>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200" y="5924357"/>
            <a:ext cx="4627611" cy="357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1717" y="2544617"/>
            <a:ext cx="4626893" cy="324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up 56"/>
          <p:cNvGrpSpPr/>
          <p:nvPr/>
        </p:nvGrpSpPr>
        <p:grpSpPr>
          <a:xfrm>
            <a:off x="4404439" y="94410"/>
            <a:ext cx="10118786" cy="1128367"/>
            <a:chOff x="1130184" y="810033"/>
            <a:chExt cx="5475866" cy="1128367"/>
          </a:xfrm>
        </p:grpSpPr>
        <p:pic>
          <p:nvPicPr>
            <p:cNvPr id="58"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30184" y="810033"/>
              <a:ext cx="5475866" cy="1128367"/>
            </a:xfrm>
            <a:prstGeom prst="rect">
              <a:avLst/>
            </a:prstGeom>
          </p:spPr>
        </p:pic>
        <p:sp>
          <p:nvSpPr>
            <p:cNvPr id="59" name="TextBox 58"/>
            <p:cNvSpPr txBox="1"/>
            <p:nvPr/>
          </p:nvSpPr>
          <p:spPr>
            <a:xfrm>
              <a:off x="1310648" y="983398"/>
              <a:ext cx="5216322"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HÌNH THÀNH KIẾN THỨC</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par>
                                <p:cTn id="13" presetID="22" presetClass="entr" presetSubtype="4"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par>
                                <p:cTn id="16" presetID="22" presetClass="entr" presetSubtype="4"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wipe(down)">
                                      <p:cBhvr>
                                        <p:cTn id="18" dur="500"/>
                                        <p:tgtEl>
                                          <p:spTgt spid="3075"/>
                                        </p:tgtEl>
                                      </p:cBhvr>
                                    </p:animEffect>
                                  </p:childTnLst>
                                </p:cTn>
                              </p:par>
                              <p:par>
                                <p:cTn id="19" presetID="22" presetClass="entr" presetSubtype="4"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wipe(down)">
                                      <p:cBhvr>
                                        <p:cTn id="21" dur="500"/>
                                        <p:tgtEl>
                                          <p:spTgt spid="3076"/>
                                        </p:tgtEl>
                                      </p:cBhvr>
                                    </p:animEffect>
                                  </p:childTnLst>
                                </p:cTn>
                              </p:par>
                              <p:par>
                                <p:cTn id="22" presetID="22" presetClass="entr" presetSubtype="4" fill="hold" nodeType="with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ipe(down)">
                                      <p:cBhvr>
                                        <p:cTn id="24" dur="500"/>
                                        <p:tgtEl>
                                          <p:spTgt spid="3078"/>
                                        </p:tgtEl>
                                      </p:cBhvr>
                                    </p:animEffect>
                                  </p:childTnLst>
                                </p:cTn>
                              </p:par>
                              <p:par>
                                <p:cTn id="25" presetID="22" presetClass="entr" presetSubtype="4" fill="hold" nodeType="with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wipe(down)">
                                      <p:cBhvr>
                                        <p:cTn id="2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19358">
            <a:off x="6455560" y="3685226"/>
            <a:ext cx="5376879" cy="53279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3522703" y="5990355"/>
            <a:ext cx="1861244" cy="31929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3522703" y="3131276"/>
            <a:ext cx="1861244" cy="3192985"/>
          </a:xfrm>
          <a:prstGeom prst="rect">
            <a:avLst/>
          </a:prstGeom>
        </p:spPr>
      </p:pic>
      <p:sp>
        <p:nvSpPr>
          <p:cNvPr id="8" name="TextBox 8"/>
          <p:cNvSpPr txBox="1"/>
          <p:nvPr/>
        </p:nvSpPr>
        <p:spPr>
          <a:xfrm>
            <a:off x="1028700" y="3128133"/>
            <a:ext cx="4839263" cy="714748"/>
          </a:xfrm>
          <a:prstGeom prst="rect">
            <a:avLst/>
          </a:prstGeom>
        </p:spPr>
        <p:txBody>
          <a:bodyPr lIns="0" tIns="0" rIns="0" bIns="0" rtlCol="0" anchor="t">
            <a:spAutoFit/>
          </a:bodyPr>
          <a:lstStyle/>
          <a:p>
            <a:pPr algn="r">
              <a:lnSpc>
                <a:spcPts val="5431"/>
              </a:lnSpc>
            </a:pPr>
            <a:r>
              <a:rPr lang="en-US" sz="5029">
                <a:solidFill>
                  <a:srgbClr val="000000"/>
                </a:solidFill>
                <a:latin typeface="Luckiest Guy"/>
              </a:rPr>
              <a:t>YAEL AMARI</a:t>
            </a:r>
          </a:p>
        </p:txBody>
      </p:sp>
      <p:sp>
        <p:nvSpPr>
          <p:cNvPr id="10" name="TextBox 10"/>
          <p:cNvSpPr txBox="1"/>
          <p:nvPr/>
        </p:nvSpPr>
        <p:spPr>
          <a:xfrm>
            <a:off x="1028700" y="6014383"/>
            <a:ext cx="4839263" cy="714748"/>
          </a:xfrm>
          <a:prstGeom prst="rect">
            <a:avLst/>
          </a:prstGeom>
        </p:spPr>
        <p:txBody>
          <a:bodyPr lIns="0" tIns="0" rIns="0" bIns="0" rtlCol="0" anchor="t">
            <a:spAutoFit/>
          </a:bodyPr>
          <a:lstStyle/>
          <a:p>
            <a:pPr algn="r">
              <a:lnSpc>
                <a:spcPts val="5431"/>
              </a:lnSpc>
            </a:pPr>
            <a:r>
              <a:rPr lang="en-US" sz="5029">
                <a:solidFill>
                  <a:srgbClr val="000000"/>
                </a:solidFill>
                <a:latin typeface="Luckiest Guy"/>
              </a:rPr>
              <a:t>YANIS PETROS</a:t>
            </a:r>
          </a:p>
        </p:txBody>
      </p:sp>
      <p:sp>
        <p:nvSpPr>
          <p:cNvPr id="12" name="TextBox 12"/>
          <p:cNvSpPr txBox="1"/>
          <p:nvPr/>
        </p:nvSpPr>
        <p:spPr>
          <a:xfrm>
            <a:off x="2139139" y="4218867"/>
            <a:ext cx="3706558" cy="960120"/>
          </a:xfrm>
          <a:prstGeom prst="rect">
            <a:avLst/>
          </a:prstGeom>
        </p:spPr>
        <p:txBody>
          <a:bodyPr lIns="0" tIns="0" rIns="0" bIns="0" rtlCol="0" anchor="t">
            <a:spAutoFit/>
          </a:bodyPr>
          <a:lstStyle/>
          <a:p>
            <a:pPr algn="r">
              <a:lnSpc>
                <a:spcPts val="3780"/>
              </a:lnSpc>
            </a:pPr>
            <a:r>
              <a:rPr lang="en-US" sz="2700">
                <a:solidFill>
                  <a:srgbClr val="000000"/>
                </a:solidFill>
                <a:latin typeface="Poppins"/>
              </a:rPr>
              <a:t>1st Place singing competition</a:t>
            </a:r>
          </a:p>
        </p:txBody>
      </p:sp>
      <p:sp>
        <p:nvSpPr>
          <p:cNvPr id="13" name="TextBox 13"/>
          <p:cNvSpPr txBox="1"/>
          <p:nvPr/>
        </p:nvSpPr>
        <p:spPr>
          <a:xfrm>
            <a:off x="2856833" y="7068688"/>
            <a:ext cx="2988864" cy="960120"/>
          </a:xfrm>
          <a:prstGeom prst="rect">
            <a:avLst/>
          </a:prstGeom>
        </p:spPr>
        <p:txBody>
          <a:bodyPr lIns="0" tIns="0" rIns="0" bIns="0" rtlCol="0" anchor="t">
            <a:spAutoFit/>
          </a:bodyPr>
          <a:lstStyle/>
          <a:p>
            <a:pPr algn="r">
              <a:lnSpc>
                <a:spcPts val="3780"/>
              </a:lnSpc>
            </a:pPr>
            <a:r>
              <a:rPr lang="en-US" sz="2700">
                <a:solidFill>
                  <a:srgbClr val="000000"/>
                </a:solidFill>
                <a:latin typeface="Poppins"/>
              </a:rPr>
              <a:t>2nd Place ballet competition</a:t>
            </a:r>
          </a:p>
        </p:txBody>
      </p:sp>
      <p:grpSp>
        <p:nvGrpSpPr>
          <p:cNvPr id="16" name="Group 16"/>
          <p:cNvGrpSpPr>
            <a:grpSpLocks noChangeAspect="1"/>
          </p:cNvGrpSpPr>
          <p:nvPr/>
        </p:nvGrpSpPr>
        <p:grpSpPr>
          <a:xfrm>
            <a:off x="6266583" y="3584796"/>
            <a:ext cx="2742882" cy="2640048"/>
            <a:chOff x="30480" y="591820"/>
            <a:chExt cx="12736830" cy="12259310"/>
          </a:xfrm>
        </p:grpSpPr>
        <p:sp>
          <p:nvSpPr>
            <p:cNvPr id="17" name="Freeform 17"/>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a:ln w="12700">
              <a:solidFill>
                <a:srgbClr val="000000"/>
              </a:solidFill>
            </a:ln>
          </p:spPr>
        </p:sp>
      </p:grpSp>
      <p:grpSp>
        <p:nvGrpSpPr>
          <p:cNvPr id="18" name="Group 18"/>
          <p:cNvGrpSpPr>
            <a:grpSpLocks noChangeAspect="1"/>
          </p:cNvGrpSpPr>
          <p:nvPr/>
        </p:nvGrpSpPr>
        <p:grpSpPr>
          <a:xfrm>
            <a:off x="6266583" y="6392195"/>
            <a:ext cx="2742882" cy="2640048"/>
            <a:chOff x="30480" y="591820"/>
            <a:chExt cx="12736830" cy="12259310"/>
          </a:xfrm>
        </p:grpSpPr>
        <p:sp>
          <p:nvSpPr>
            <p:cNvPr id="19" name="Freeform 19"/>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a:ln w="12700">
              <a:solidFill>
                <a:srgbClr val="000000"/>
              </a:solidFill>
            </a:ln>
          </p:spPr>
        </p:sp>
      </p:grpSp>
      <p:grpSp>
        <p:nvGrpSpPr>
          <p:cNvPr id="20" name="Group 20"/>
          <p:cNvGrpSpPr>
            <a:grpSpLocks noChangeAspect="1"/>
          </p:cNvGrpSpPr>
          <p:nvPr/>
        </p:nvGrpSpPr>
        <p:grpSpPr>
          <a:xfrm>
            <a:off x="9454191" y="6471045"/>
            <a:ext cx="2742882" cy="2640048"/>
            <a:chOff x="30480" y="591820"/>
            <a:chExt cx="12736830" cy="12259310"/>
          </a:xfrm>
        </p:grpSpPr>
        <p:sp>
          <p:nvSpPr>
            <p:cNvPr id="21" name="Freeform 21"/>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a:ln w="12700">
              <a:solidFill>
                <a:srgbClr val="000000"/>
              </a:solidFill>
            </a:ln>
          </p:spPr>
        </p:sp>
      </p:grpSp>
      <p:grpSp>
        <p:nvGrpSpPr>
          <p:cNvPr id="22" name="Group 22"/>
          <p:cNvGrpSpPr>
            <a:grpSpLocks noChangeAspect="1"/>
          </p:cNvGrpSpPr>
          <p:nvPr/>
        </p:nvGrpSpPr>
        <p:grpSpPr>
          <a:xfrm>
            <a:off x="9454191" y="3604640"/>
            <a:ext cx="2742882" cy="2640048"/>
            <a:chOff x="30480" y="591820"/>
            <a:chExt cx="12736830" cy="12259310"/>
          </a:xfrm>
        </p:grpSpPr>
        <p:sp>
          <p:nvSpPr>
            <p:cNvPr id="23" name="Freeform 23"/>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a:ln w="12700">
              <a:solidFill>
                <a:srgbClr val="000000"/>
              </a:solidFill>
            </a:ln>
          </p:spPr>
        </p:sp>
      </p:grpSp>
      <p:grpSp>
        <p:nvGrpSpPr>
          <p:cNvPr id="24" name="Group 24"/>
          <p:cNvGrpSpPr>
            <a:grpSpLocks noChangeAspect="1"/>
          </p:cNvGrpSpPr>
          <p:nvPr/>
        </p:nvGrpSpPr>
        <p:grpSpPr>
          <a:xfrm>
            <a:off x="6421949" y="3728158"/>
            <a:ext cx="2416082" cy="2325500"/>
            <a:chOff x="30480" y="591820"/>
            <a:chExt cx="12736830" cy="12259310"/>
          </a:xfrm>
        </p:grpSpPr>
        <p:sp>
          <p:nvSpPr>
            <p:cNvPr id="25" name="Freeform 2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6"/>
              <a:stretch>
                <a:fillRect l="-82568" t="-16335" r="-102279" b="-89883"/>
              </a:stretch>
            </a:blipFill>
          </p:spPr>
        </p:sp>
      </p:grpSp>
      <p:grpSp>
        <p:nvGrpSpPr>
          <p:cNvPr id="26" name="Group 26"/>
          <p:cNvGrpSpPr>
            <a:grpSpLocks noChangeAspect="1"/>
          </p:cNvGrpSpPr>
          <p:nvPr/>
        </p:nvGrpSpPr>
        <p:grpSpPr>
          <a:xfrm>
            <a:off x="6421949" y="6515713"/>
            <a:ext cx="2416082" cy="2325500"/>
            <a:chOff x="30480" y="591820"/>
            <a:chExt cx="12736830" cy="12259310"/>
          </a:xfrm>
        </p:grpSpPr>
        <p:sp>
          <p:nvSpPr>
            <p:cNvPr id="27" name="Freeform 27"/>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7"/>
              <a:stretch>
                <a:fillRect l="-34311" t="-9364" r="-71550" b="-39672"/>
              </a:stretch>
            </a:blipFill>
          </p:spPr>
        </p:sp>
      </p:grpSp>
      <p:grpSp>
        <p:nvGrpSpPr>
          <p:cNvPr id="28" name="Group 28"/>
          <p:cNvGrpSpPr>
            <a:grpSpLocks noChangeAspect="1"/>
          </p:cNvGrpSpPr>
          <p:nvPr/>
        </p:nvGrpSpPr>
        <p:grpSpPr>
          <a:xfrm>
            <a:off x="9609557" y="3737416"/>
            <a:ext cx="2416082" cy="2325500"/>
            <a:chOff x="30480" y="591820"/>
            <a:chExt cx="12736830" cy="12259310"/>
          </a:xfrm>
        </p:grpSpPr>
        <p:sp>
          <p:nvSpPr>
            <p:cNvPr id="29" name="Freeform 29"/>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8"/>
              <a:stretch>
                <a:fillRect l="-7745" t="-7344" r="-17328" b="-96708"/>
              </a:stretch>
            </a:blipFill>
          </p:spPr>
        </p:sp>
      </p:grpSp>
      <p:grpSp>
        <p:nvGrpSpPr>
          <p:cNvPr id="30" name="Group 30"/>
          <p:cNvGrpSpPr>
            <a:grpSpLocks noChangeAspect="1"/>
          </p:cNvGrpSpPr>
          <p:nvPr/>
        </p:nvGrpSpPr>
        <p:grpSpPr>
          <a:xfrm>
            <a:off x="9609557" y="6524972"/>
            <a:ext cx="2416082" cy="2325500"/>
            <a:chOff x="30480" y="591820"/>
            <a:chExt cx="12736830" cy="12259310"/>
          </a:xfrm>
        </p:grpSpPr>
        <p:sp>
          <p:nvSpPr>
            <p:cNvPr id="31" name="Freeform 31"/>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9"/>
              <a:stretch>
                <a:fillRect l="-37103" t="-65093" r="-28826" b="-105192"/>
              </a:stretch>
            </a:blipFill>
          </p:spPr>
        </p:sp>
      </p:grpSp>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78578" y="-666611"/>
            <a:ext cx="3335411" cy="3454757"/>
          </a:xfrm>
          <a:prstGeom prst="rect">
            <a:avLst/>
          </a:prstGeom>
        </p:spPr>
      </p:pic>
      <p:sp>
        <p:nvSpPr>
          <p:cNvPr id="39" name="Pentagon 38"/>
          <p:cNvSpPr/>
          <p:nvPr/>
        </p:nvSpPr>
        <p:spPr>
          <a:xfrm>
            <a:off x="616103" y="826909"/>
            <a:ext cx="3837222" cy="911022"/>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itchFamily="34" charset="0"/>
                <a:cs typeface="Arial" pitchFamily="34" charset="0"/>
              </a:rPr>
              <a:t>2. Đọc hiểu</a:t>
            </a:r>
          </a:p>
        </p:txBody>
      </p:sp>
      <p:sp>
        <p:nvSpPr>
          <p:cNvPr id="41" name="Rounded Rectangle 40"/>
          <p:cNvSpPr/>
          <p:nvPr/>
        </p:nvSpPr>
        <p:spPr>
          <a:xfrm>
            <a:off x="616103" y="2102645"/>
            <a:ext cx="5854381" cy="101594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latin typeface="Arial" pitchFamily="34" charset="0"/>
                <a:cs typeface="Arial" pitchFamily="34" charset="0"/>
              </a:rPr>
              <a:t>Trò chơi: Ghép đúng</a:t>
            </a:r>
          </a:p>
        </p:txBody>
      </p:sp>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718" y="3373798"/>
            <a:ext cx="12335423" cy="63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Arrow Connector 46"/>
          <p:cNvCxnSpPr/>
          <p:nvPr/>
        </p:nvCxnSpPr>
        <p:spPr>
          <a:xfrm>
            <a:off x="5181600" y="4010650"/>
            <a:ext cx="1084983" cy="1647741"/>
          </a:xfrm>
          <a:prstGeom prst="straightConnector1">
            <a:avLst/>
          </a:prstGeom>
          <a:ln w="57150">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288662" y="4218867"/>
            <a:ext cx="977921" cy="1349458"/>
          </a:xfrm>
          <a:prstGeom prst="straightConnector1">
            <a:avLst/>
          </a:prstGeom>
          <a:ln w="57150">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181599" y="7189770"/>
            <a:ext cx="1084983" cy="1660702"/>
          </a:xfrm>
          <a:prstGeom prst="straightConnector1">
            <a:avLst/>
          </a:prstGeom>
          <a:ln w="57150">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288662" y="7236457"/>
            <a:ext cx="977920" cy="1614015"/>
          </a:xfrm>
          <a:prstGeom prst="straightConnector1">
            <a:avLst/>
          </a:prstGeom>
          <a:ln w="57150">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arn(inVertical)">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arn(inVertical)">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arn(inVertical)">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8578" y="-666611"/>
            <a:ext cx="3335411" cy="345475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22652" y="7262950"/>
            <a:ext cx="2527339" cy="2617771"/>
          </a:xfrm>
          <a:prstGeom prst="rect">
            <a:avLst/>
          </a:prstGeom>
        </p:spPr>
      </p:pic>
      <p:grpSp>
        <p:nvGrpSpPr>
          <p:cNvPr id="15" name="Group 14"/>
          <p:cNvGrpSpPr/>
          <p:nvPr/>
        </p:nvGrpSpPr>
        <p:grpSpPr>
          <a:xfrm>
            <a:off x="5522681" y="109495"/>
            <a:ext cx="7069136" cy="1128367"/>
            <a:chOff x="1130185" y="810033"/>
            <a:chExt cx="7069136" cy="1128367"/>
          </a:xfrm>
        </p:grpSpPr>
        <p:pic>
          <p:nvPicPr>
            <p:cNvPr id="16"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0185" y="810033"/>
              <a:ext cx="7069136" cy="1128367"/>
            </a:xfrm>
            <a:prstGeom prst="rect">
              <a:avLst/>
            </a:prstGeom>
          </p:spPr>
        </p:pic>
        <p:sp>
          <p:nvSpPr>
            <p:cNvPr id="17" name="TextBox 16"/>
            <p:cNvSpPr txBox="1"/>
            <p:nvPr/>
          </p:nvSpPr>
          <p:spPr>
            <a:xfrm>
              <a:off x="1690272" y="983398"/>
              <a:ext cx="6364243"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LUYỆN TẬP</a:t>
              </a:r>
            </a:p>
          </p:txBody>
        </p:sp>
      </p:grpSp>
      <p:sp>
        <p:nvSpPr>
          <p:cNvPr id="18" name="Pentagon 17"/>
          <p:cNvSpPr/>
          <p:nvPr/>
        </p:nvSpPr>
        <p:spPr>
          <a:xfrm>
            <a:off x="664292" y="1405935"/>
            <a:ext cx="7492933" cy="90361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itchFamily="34" charset="0"/>
                <a:cs typeface="Arial" pitchFamily="34" charset="0"/>
              </a:rPr>
              <a:t>1. </a:t>
            </a:r>
            <a:r>
              <a:rPr lang="vi-VN" sz="4000" b="1">
                <a:solidFill>
                  <a:schemeClr val="bg1"/>
                </a:solidFill>
                <a:latin typeface="Arial" pitchFamily="34" charset="0"/>
                <a:cs typeface="Arial" pitchFamily="34" charset="0"/>
              </a:rPr>
              <a:t>Tìm bộ phận trả lời đúng </a:t>
            </a:r>
            <a:endParaRPr lang="en-US" sz="4000" b="1">
              <a:solidFill>
                <a:schemeClr val="bg1"/>
              </a:solidFill>
              <a:latin typeface="Arial" pitchFamily="34" charset="0"/>
              <a:cs typeface="Arial" pitchFamily="34" charset="0"/>
            </a:endParaRPr>
          </a:p>
        </p:txBody>
      </p:sp>
      <p:sp>
        <p:nvSpPr>
          <p:cNvPr id="19" name="Snip Single Corner Rectangle 18"/>
          <p:cNvSpPr/>
          <p:nvPr/>
        </p:nvSpPr>
        <p:spPr>
          <a:xfrm>
            <a:off x="664293" y="2515803"/>
            <a:ext cx="8922058" cy="1069788"/>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54620" y="2728589"/>
            <a:ext cx="8618065" cy="646331"/>
          </a:xfrm>
          <a:prstGeom prst="rect">
            <a:avLst/>
          </a:prstGeom>
        </p:spPr>
        <p:txBody>
          <a:bodyPr wrap="none">
            <a:spAutoFit/>
          </a:bodyPr>
          <a:lstStyle/>
          <a:p>
            <a:r>
              <a:rPr lang="en-US" sz="3600">
                <a:latin typeface="Arial" pitchFamily="34" charset="0"/>
                <a:cs typeface="Arial" pitchFamily="34" charset="0"/>
              </a:rPr>
              <a:t>Tìm bộ phận trả lời cho câu hỏi </a:t>
            </a:r>
            <a:r>
              <a:rPr lang="en-US" sz="3600" b="1">
                <a:latin typeface="Arial" pitchFamily="34" charset="0"/>
                <a:cs typeface="Arial" pitchFamily="34" charset="0"/>
              </a:rPr>
              <a:t>bằng gì?</a:t>
            </a:r>
          </a:p>
        </p:txBody>
      </p:sp>
      <p:sp>
        <p:nvSpPr>
          <p:cNvPr id="21" name="Snip Single Corner Rectangle 20"/>
          <p:cNvSpPr/>
          <p:nvPr/>
        </p:nvSpPr>
        <p:spPr>
          <a:xfrm>
            <a:off x="4616786" y="5296560"/>
            <a:ext cx="9698760" cy="5075341"/>
          </a:xfrm>
          <a:prstGeom prst="snip1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016710" y="5578019"/>
            <a:ext cx="9489290" cy="4708981"/>
          </a:xfrm>
          <a:prstGeom prst="rect">
            <a:avLst/>
          </a:prstGeom>
        </p:spPr>
        <p:txBody>
          <a:bodyPr wrap="square">
            <a:spAutoFit/>
          </a:bodyPr>
          <a:lstStyle/>
          <a:p>
            <a:pPr marL="742950" indent="-742950">
              <a:lnSpc>
                <a:spcPct val="150000"/>
              </a:lnSpc>
              <a:buFont typeface="+mj-lt"/>
              <a:buAutoNum type="arabicPeriod"/>
            </a:pPr>
            <a:r>
              <a:rPr lang="vi-VN" sz="4000">
                <a:solidFill>
                  <a:schemeClr val="bg1"/>
                </a:solidFill>
              </a:rPr>
              <a:t>I-xra-en phát triển chủ yếu bằng trí óc sáng tạo.</a:t>
            </a:r>
            <a:endParaRPr lang="en-US" sz="4000">
              <a:solidFill>
                <a:schemeClr val="bg1"/>
              </a:solidFill>
            </a:endParaRPr>
          </a:p>
          <a:p>
            <a:pPr marL="742950" indent="-742950">
              <a:lnSpc>
                <a:spcPct val="150000"/>
              </a:lnSpc>
              <a:buFont typeface="+mj-lt"/>
              <a:buAutoNum type="arabicPeriod"/>
            </a:pPr>
            <a:r>
              <a:rPr lang="vi-VN" sz="4000">
                <a:solidFill>
                  <a:schemeClr val="bg1"/>
                </a:solidFill>
              </a:rPr>
              <a:t>Người I-xra-en đã biến sa mạc thành ruộng đồng xanh tốt bằng kĩ thuật t</a:t>
            </a:r>
            <a:r>
              <a:rPr lang="en-US" sz="4000">
                <a:solidFill>
                  <a:schemeClr val="bg1"/>
                </a:solidFill>
                <a:latin typeface="Arial" pitchFamily="34" charset="0"/>
                <a:cs typeface="Arial" pitchFamily="34" charset="0"/>
              </a:rPr>
              <a:t>ướ</a:t>
            </a:r>
            <a:r>
              <a:rPr lang="vi-VN" sz="4000">
                <a:solidFill>
                  <a:schemeClr val="bg1"/>
                </a:solidFill>
              </a:rPr>
              <a:t>i nhỏ giọt.</a:t>
            </a:r>
            <a:endParaRPr lang="en-US" sz="4000">
              <a:solidFill>
                <a:schemeClr val="bg1"/>
              </a:solidFill>
            </a:endParaRPr>
          </a:p>
        </p:txBody>
      </p:sp>
      <p:cxnSp>
        <p:nvCxnSpPr>
          <p:cNvPr id="32" name="Straight Connector 31"/>
          <p:cNvCxnSpPr/>
          <p:nvPr/>
        </p:nvCxnSpPr>
        <p:spPr>
          <a:xfrm>
            <a:off x="7457164" y="7805992"/>
            <a:ext cx="16000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85590"/>
            <a:ext cx="9753520" cy="2418588"/>
          </a:xfrm>
          <a:prstGeom prst="rect">
            <a:avLst/>
          </a:prstGeom>
        </p:spPr>
        <p:txBody>
          <a:bodyPr lIns="0" tIns="0" rIns="0" bIns="0" rtlCol="0" anchor="t">
            <a:spAutoFit/>
          </a:bodyPr>
          <a:lstStyle/>
          <a:p>
            <a:pPr>
              <a:lnSpc>
                <a:spcPts val="9396"/>
              </a:lnSpc>
            </a:pPr>
            <a:r>
              <a:rPr lang="en-US" sz="8700">
                <a:solidFill>
                  <a:srgbClr val="000000"/>
                </a:solidFill>
                <a:latin typeface="Luckiest Guy"/>
              </a:rPr>
              <a:t>SCHOOL REGISTRATION</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6979186"/>
            <a:ext cx="4974042" cy="1044549"/>
          </a:xfrm>
          <a:prstGeom prst="rect">
            <a:avLst/>
          </a:prstGeom>
        </p:spPr>
      </p:pic>
      <p:sp>
        <p:nvSpPr>
          <p:cNvPr id="4" name="TextBox 4"/>
          <p:cNvSpPr txBox="1"/>
          <p:nvPr/>
        </p:nvSpPr>
        <p:spPr>
          <a:xfrm>
            <a:off x="1385673" y="7291525"/>
            <a:ext cx="4260096" cy="448446"/>
          </a:xfrm>
          <a:prstGeom prst="rect">
            <a:avLst/>
          </a:prstGeom>
        </p:spPr>
        <p:txBody>
          <a:bodyPr lIns="0" tIns="0" rIns="0" bIns="0" rtlCol="0" anchor="t">
            <a:spAutoFit/>
          </a:bodyPr>
          <a:lstStyle/>
          <a:p>
            <a:pPr algn="ctr">
              <a:lnSpc>
                <a:spcPts val="3429"/>
              </a:lnSpc>
            </a:pPr>
            <a:r>
              <a:rPr lang="en-US" sz="3175">
                <a:solidFill>
                  <a:srgbClr val="000000"/>
                </a:solidFill>
                <a:latin typeface="Luckiest Guy"/>
              </a:rPr>
              <a:t>START ON JANUARY</a:t>
            </a:r>
          </a:p>
        </p:txBody>
      </p:sp>
      <p:sp>
        <p:nvSpPr>
          <p:cNvPr id="5" name="TextBox 5"/>
          <p:cNvSpPr txBox="1"/>
          <p:nvPr/>
        </p:nvSpPr>
        <p:spPr>
          <a:xfrm>
            <a:off x="1028700" y="6209566"/>
            <a:ext cx="7170621" cy="483870"/>
          </a:xfrm>
          <a:prstGeom prst="rect">
            <a:avLst/>
          </a:prstGeom>
        </p:spPr>
        <p:txBody>
          <a:bodyPr lIns="0" tIns="0" rIns="0" bIns="0" rtlCol="0" anchor="t">
            <a:spAutoFit/>
          </a:bodyPr>
          <a:lstStyle/>
          <a:p>
            <a:pPr>
              <a:lnSpc>
                <a:spcPts val="3780"/>
              </a:lnSpc>
            </a:pPr>
            <a:r>
              <a:rPr lang="en-US" sz="2700">
                <a:solidFill>
                  <a:srgbClr val="000000"/>
                </a:solidFill>
                <a:latin typeface="Poppins"/>
              </a:rPr>
              <a:t>Open for Registration 20-22 December</a:t>
            </a:r>
          </a:p>
        </p:txBody>
      </p:sp>
      <p:grpSp>
        <p:nvGrpSpPr>
          <p:cNvPr id="7" name="Group 7"/>
          <p:cNvGrpSpPr>
            <a:grpSpLocks noChangeAspect="1"/>
          </p:cNvGrpSpPr>
          <p:nvPr/>
        </p:nvGrpSpPr>
        <p:grpSpPr>
          <a:xfrm>
            <a:off x="9586351" y="2303741"/>
            <a:ext cx="7917879" cy="6382514"/>
            <a:chOff x="0" y="0"/>
            <a:chExt cx="4605527" cy="3712464"/>
          </a:xfrm>
        </p:grpSpPr>
        <p:sp>
          <p:nvSpPr>
            <p:cNvPr id="8" name="Freeform 8"/>
            <p:cNvSpPr/>
            <p:nvPr/>
          </p:nvSpPr>
          <p:spPr>
            <a:xfrm>
              <a:off x="0" y="0"/>
              <a:ext cx="4605527" cy="3712464"/>
            </a:xfrm>
            <a:custGeom>
              <a:avLst/>
              <a:gdLst/>
              <a:ahLst/>
              <a:cxnLst/>
              <a:rect l="l" t="t" r="r" b="b"/>
              <a:pathLst>
                <a:path w="4605527" h="3712464">
                  <a:moveTo>
                    <a:pt x="4605527" y="3712464"/>
                  </a:moveTo>
                  <a:lnTo>
                    <a:pt x="0" y="3712464"/>
                  </a:lnTo>
                  <a:lnTo>
                    <a:pt x="0" y="0"/>
                  </a:lnTo>
                  <a:lnTo>
                    <a:pt x="4605527" y="0"/>
                  </a:lnTo>
                  <a:lnTo>
                    <a:pt x="4605527" y="3712464"/>
                  </a:lnTo>
                  <a:close/>
                </a:path>
              </a:pathLst>
            </a:custGeom>
            <a:blipFill>
              <a:blip r:embed="rId4"/>
              <a:stretch>
                <a:fillRect l="-67" r="-67"/>
              </a:stretch>
            </a:blipFill>
          </p:spPr>
        </p:sp>
        <p:sp>
          <p:nvSpPr>
            <p:cNvPr id="9" name="Freeform 9"/>
            <p:cNvSpPr/>
            <p:nvPr/>
          </p:nvSpPr>
          <p:spPr>
            <a:xfrm>
              <a:off x="44741" y="-24384"/>
              <a:ext cx="4526947" cy="3651107"/>
            </a:xfrm>
            <a:custGeom>
              <a:avLst/>
              <a:gdLst/>
              <a:ahLst/>
              <a:cxnLst/>
              <a:rect l="l" t="t" r="r" b="b"/>
              <a:pathLst>
                <a:path w="4526947" h="3651107">
                  <a:moveTo>
                    <a:pt x="2641386" y="3618544"/>
                  </a:moveTo>
                  <a:cubicBezTo>
                    <a:pt x="2240620" y="3651108"/>
                    <a:pt x="1838727" y="3569536"/>
                    <a:pt x="1453413" y="3454612"/>
                  </a:cubicBezTo>
                  <a:cubicBezTo>
                    <a:pt x="1161920" y="3367672"/>
                    <a:pt x="870095" y="3257995"/>
                    <a:pt x="635273" y="3064637"/>
                  </a:cubicBezTo>
                  <a:cubicBezTo>
                    <a:pt x="300543" y="2789014"/>
                    <a:pt x="112896" y="2363359"/>
                    <a:pt x="58919" y="1933123"/>
                  </a:cubicBezTo>
                  <a:cubicBezTo>
                    <a:pt x="0" y="1463506"/>
                    <a:pt x="97051" y="962320"/>
                    <a:pt x="389363" y="590080"/>
                  </a:cubicBezTo>
                  <a:cubicBezTo>
                    <a:pt x="681674" y="217839"/>
                    <a:pt x="1184181" y="0"/>
                    <a:pt x="1644781" y="108864"/>
                  </a:cubicBezTo>
                  <a:cubicBezTo>
                    <a:pt x="1961698" y="183769"/>
                    <a:pt x="2227591" y="396412"/>
                    <a:pt x="2459922" y="624599"/>
                  </a:cubicBezTo>
                  <a:cubicBezTo>
                    <a:pt x="2692255" y="852789"/>
                    <a:pt x="2905450" y="1104561"/>
                    <a:pt x="3173128" y="1290023"/>
                  </a:cubicBezTo>
                  <a:cubicBezTo>
                    <a:pt x="3393050" y="1442396"/>
                    <a:pt x="3643019" y="1545182"/>
                    <a:pt x="3874124" y="1679990"/>
                  </a:cubicBezTo>
                  <a:cubicBezTo>
                    <a:pt x="4105232" y="1814798"/>
                    <a:pt x="4325731" y="1992340"/>
                    <a:pt x="4432106" y="2237839"/>
                  </a:cubicBezTo>
                  <a:cubicBezTo>
                    <a:pt x="4526947" y="2456722"/>
                    <a:pt x="4479206" y="2666180"/>
                    <a:pt x="4356655" y="2859725"/>
                  </a:cubicBezTo>
                  <a:cubicBezTo>
                    <a:pt x="4333250" y="2896688"/>
                    <a:pt x="4308155" y="2931855"/>
                    <a:pt x="4281520" y="2965317"/>
                  </a:cubicBezTo>
                  <a:cubicBezTo>
                    <a:pt x="3903003" y="3440859"/>
                    <a:pt x="3213362" y="3572068"/>
                    <a:pt x="2641386" y="3618544"/>
                  </a:cubicBezTo>
                  <a:close/>
                  <a:moveTo>
                    <a:pt x="4223409" y="1187779"/>
                  </a:moveTo>
                  <a:cubicBezTo>
                    <a:pt x="4291389" y="1161310"/>
                    <a:pt x="4355485" y="1108141"/>
                    <a:pt x="4362212" y="1031173"/>
                  </a:cubicBezTo>
                  <a:cubicBezTo>
                    <a:pt x="4365996" y="987881"/>
                    <a:pt x="4355004" y="944757"/>
                    <a:pt x="4342804" y="903049"/>
                  </a:cubicBezTo>
                  <a:cubicBezTo>
                    <a:pt x="4247225" y="576292"/>
                    <a:pt x="4015401" y="20573"/>
                    <a:pt x="3585291" y="86123"/>
                  </a:cubicBezTo>
                  <a:cubicBezTo>
                    <a:pt x="3477023" y="102624"/>
                    <a:pt x="3376057" y="151054"/>
                    <a:pt x="3282599" y="208149"/>
                  </a:cubicBezTo>
                  <a:cubicBezTo>
                    <a:pt x="3172632" y="275330"/>
                    <a:pt x="3062352" y="368672"/>
                    <a:pt x="3044759" y="496331"/>
                  </a:cubicBezTo>
                  <a:cubicBezTo>
                    <a:pt x="3027857" y="618964"/>
                    <a:pt x="3102238" y="735455"/>
                    <a:pt x="3186304" y="826324"/>
                  </a:cubicBezTo>
                  <a:cubicBezTo>
                    <a:pt x="3332401" y="984246"/>
                    <a:pt x="3530408" y="1091965"/>
                    <a:pt x="3737932" y="1144730"/>
                  </a:cubicBezTo>
                  <a:cubicBezTo>
                    <a:pt x="3858914" y="1175490"/>
                    <a:pt x="3992751" y="1213094"/>
                    <a:pt x="4118093" y="1209270"/>
                  </a:cubicBezTo>
                  <a:cubicBezTo>
                    <a:pt x="4153352" y="1208193"/>
                    <a:pt x="4189754" y="1200880"/>
                    <a:pt x="4223409" y="1187779"/>
                  </a:cubicBezTo>
                  <a:close/>
                </a:path>
              </a:pathLst>
            </a:custGeom>
            <a:blipFill>
              <a:blip r:embed="rId5"/>
              <a:stretch>
                <a:fillRect l="-9884" r="-9884"/>
              </a:stretch>
            </a:blipFill>
          </p:spPr>
        </p:sp>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8578" y="-666611"/>
            <a:ext cx="3335411" cy="345475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22652" y="7262950"/>
            <a:ext cx="2527339" cy="2617771"/>
          </a:xfrm>
          <a:prstGeom prst="rect">
            <a:avLst/>
          </a:prstGeom>
        </p:spPr>
      </p:pic>
      <p:sp>
        <p:nvSpPr>
          <p:cNvPr id="13" name="Rounded Rectangle 12"/>
          <p:cNvSpPr/>
          <p:nvPr/>
        </p:nvSpPr>
        <p:spPr>
          <a:xfrm>
            <a:off x="475257" y="490841"/>
            <a:ext cx="17526000" cy="93976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2925" y="414274"/>
            <a:ext cx="17594224" cy="95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553618" y="608962"/>
            <a:ext cx="6422308" cy="90361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itchFamily="34" charset="0"/>
                <a:cs typeface="Arial" pitchFamily="34" charset="0"/>
              </a:rPr>
              <a:t>2. </a:t>
            </a:r>
            <a:r>
              <a:rPr lang="vi-VN" sz="4000" b="1"/>
              <a:t>Tìm từ chỉ đặc điểm </a:t>
            </a:r>
            <a:endParaRPr lang="en-US" sz="4000" b="1">
              <a:solidFill>
                <a:schemeClr val="bg1"/>
              </a:solidFill>
              <a:latin typeface="Arial" pitchFamily="34" charset="0"/>
              <a:cs typeface="Arial" pitchFamily="34" charset="0"/>
            </a:endParaRPr>
          </a:p>
        </p:txBody>
      </p:sp>
      <p:grpSp>
        <p:nvGrpSpPr>
          <p:cNvPr id="36" name="Group 35"/>
          <p:cNvGrpSpPr/>
          <p:nvPr/>
        </p:nvGrpSpPr>
        <p:grpSpPr>
          <a:xfrm>
            <a:off x="633813" y="1768847"/>
            <a:ext cx="14926463" cy="1069788"/>
            <a:chOff x="633813" y="1768847"/>
            <a:chExt cx="14926463" cy="1069788"/>
          </a:xfrm>
        </p:grpSpPr>
        <p:sp>
          <p:nvSpPr>
            <p:cNvPr id="19" name="Snip Single Corner Rectangle 18"/>
            <p:cNvSpPr/>
            <p:nvPr/>
          </p:nvSpPr>
          <p:spPr>
            <a:xfrm>
              <a:off x="633813" y="1768847"/>
              <a:ext cx="14895983" cy="1069788"/>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54620" y="1980575"/>
              <a:ext cx="14805656" cy="646331"/>
            </a:xfrm>
            <a:prstGeom prst="rect">
              <a:avLst/>
            </a:prstGeom>
          </p:spPr>
          <p:txBody>
            <a:bodyPr wrap="none">
              <a:spAutoFit/>
            </a:bodyPr>
            <a:lstStyle/>
            <a:p>
              <a:r>
                <a:rPr lang="vi-VN" sz="3600">
                  <a:latin typeface="Arial" pitchFamily="34" charset="0"/>
                  <a:cs typeface="Arial" pitchFamily="34" charset="0"/>
                </a:rPr>
                <a:t>Tìm các từ ngữ chỉ những sự vật thể hiện đặc điểm của nông thôn mới:</a:t>
              </a:r>
              <a:endParaRPr lang="en-US" sz="3600" b="1">
                <a:latin typeface="Arial" pitchFamily="34" charset="0"/>
                <a:cs typeface="Arial" pitchFamily="34" charset="0"/>
              </a:endParaRP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9271" y="9388775"/>
            <a:ext cx="18497269" cy="826938"/>
          </a:xfrm>
          <a:prstGeom prst="rect">
            <a:avLst/>
          </a:prstGeom>
        </p:spPr>
      </p:pic>
      <p:pic>
        <p:nvPicPr>
          <p:cNvPr id="2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792022" y="7955447"/>
            <a:ext cx="2495977" cy="2380538"/>
          </a:xfrm>
          <a:prstGeom prst="rect">
            <a:avLst/>
          </a:prstGeom>
        </p:spPr>
      </p:pic>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813" y="2958420"/>
            <a:ext cx="14432916" cy="61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074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416</TotalTime>
  <Words>307</Words>
  <Application>Microsoft Office PowerPoint</Application>
  <PresentationFormat>Custom</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Poppins</vt:lpstr>
      <vt:lpstr>Wingdings</vt:lpstr>
      <vt:lpstr>Luckiest Guy</vt:lpstr>
      <vt:lpstr>Gill Sans MT</vt:lpstr>
      <vt:lpstr>Poppins Medium Bold</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Trần Bích Hà</cp:lastModifiedBy>
  <cp:revision>30</cp:revision>
  <dcterms:created xsi:type="dcterms:W3CDTF">2006-08-16T00:00:00Z</dcterms:created>
  <dcterms:modified xsi:type="dcterms:W3CDTF">2022-11-24T04:51:01Z</dcterms:modified>
  <dc:identifier>DAFQyFwxp70</dc:identifier>
</cp:coreProperties>
</file>