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0" r:id="rId1"/>
  </p:sldMasterIdLst>
  <p:sldIdLst>
    <p:sldId id="257" r:id="rId2"/>
    <p:sldId id="256" r:id="rId3"/>
    <p:sldId id="259" r:id="rId4"/>
    <p:sldId id="275" r:id="rId5"/>
    <p:sldId id="276" r:id="rId6"/>
    <p:sldId id="278" r:id="rId7"/>
    <p:sldId id="282" r:id="rId8"/>
    <p:sldId id="262" r:id="rId9"/>
    <p:sldId id="284" r:id="rId10"/>
    <p:sldId id="286" r:id="rId11"/>
    <p:sldId id="264" r:id="rId12"/>
    <p:sldId id="266" r:id="rId13"/>
    <p:sldId id="289" r:id="rId14"/>
    <p:sldId id="271" r:id="rId15"/>
  </p:sldIdLst>
  <p:sldSz cx="18288000" cy="10287000"/>
  <p:notesSz cx="6858000" cy="9144000"/>
  <p:embeddedFontLst>
    <p:embeddedFont>
      <p:font typeface="Gill Sans MT" panose="020B0502020104020203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96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8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3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35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8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9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1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98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32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54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663030" y="6050842"/>
            <a:ext cx="10918410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b="1" u="none">
                <a:solidFill>
                  <a:srgbClr val="1C5189"/>
                </a:solidFill>
                <a:latin typeface="Arial" pitchFamily="34" charset="0"/>
                <a:cs typeface="Arial" pitchFamily="34" charset="0"/>
              </a:rPr>
              <a:t>Giáo viên: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68574" y="2933700"/>
            <a:ext cx="92964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XIN CHÀO CÁC EM </a:t>
            </a:r>
          </a:p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 SINH THÂN MẾN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484208" y="2253258"/>
            <a:ext cx="6376437" cy="2105245"/>
            <a:chOff x="4419308" y="-2069720"/>
            <a:chExt cx="6376437" cy="2105245"/>
          </a:xfrm>
        </p:grpSpPr>
        <p:grpSp>
          <p:nvGrpSpPr>
            <p:cNvPr id="27" name="Group 5"/>
            <p:cNvGrpSpPr/>
            <p:nvPr/>
          </p:nvGrpSpPr>
          <p:grpSpPr>
            <a:xfrm>
              <a:off x="4618066" y="-2069720"/>
              <a:ext cx="6033604" cy="2105245"/>
              <a:chOff x="-564991" y="-3059804"/>
              <a:chExt cx="5059102" cy="2251207"/>
            </a:xfrm>
          </p:grpSpPr>
          <p:sp>
            <p:nvSpPr>
              <p:cNvPr id="33" name="Freeform 6"/>
              <p:cNvSpPr/>
              <p:nvPr/>
            </p:nvSpPr>
            <p:spPr>
              <a:xfrm>
                <a:off x="-564991" y="-3059804"/>
                <a:ext cx="5059102" cy="2251207"/>
              </a:xfrm>
              <a:custGeom>
                <a:avLst/>
                <a:gdLst/>
                <a:ahLst/>
                <a:cxnLst/>
                <a:rect l="l" t="t" r="r" b="b"/>
                <a:pathLst>
                  <a:path w="6459894" h="1003787">
                    <a:moveTo>
                      <a:pt x="6335435" y="1003787"/>
                    </a:moveTo>
                    <a:lnTo>
                      <a:pt x="124460" y="1003787"/>
                    </a:lnTo>
                    <a:cubicBezTo>
                      <a:pt x="55880" y="1003787"/>
                      <a:pt x="0" y="947907"/>
                      <a:pt x="0" y="8793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335435" y="0"/>
                    </a:lnTo>
                    <a:cubicBezTo>
                      <a:pt x="6404015" y="0"/>
                      <a:pt x="6459894" y="55880"/>
                      <a:pt x="6459894" y="124460"/>
                    </a:cubicBezTo>
                    <a:lnTo>
                      <a:pt x="6459894" y="879327"/>
                    </a:lnTo>
                    <a:cubicBezTo>
                      <a:pt x="6459894" y="947907"/>
                      <a:pt x="6404015" y="1003787"/>
                      <a:pt x="6335435" y="1003787"/>
                    </a:cubicBezTo>
                    <a:close/>
                  </a:path>
                </a:pathLst>
              </a:custGeom>
              <a:solidFill>
                <a:srgbClr val="FFCC00"/>
              </a:solidFill>
            </p:spPr>
          </p:sp>
        </p:grpSp>
        <p:sp>
          <p:nvSpPr>
            <p:cNvPr id="30" name="TextBox 29"/>
            <p:cNvSpPr txBox="1"/>
            <p:nvPr/>
          </p:nvSpPr>
          <p:spPr>
            <a:xfrm>
              <a:off x="4419308" y="-1986593"/>
              <a:ext cx="637643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BÀI VIẾT 2.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CẢNH ĐẸP NON SÔNG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01140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 rot="5400000">
            <a:off x="14748063" y="430021"/>
            <a:ext cx="5788484" cy="0"/>
          </a:xfrm>
          <a:prstGeom prst="line">
            <a:avLst/>
          </a:prstGeom>
          <a:ln w="19050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8208" y="2968494"/>
            <a:ext cx="761004" cy="71153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613863" y="386225"/>
            <a:ext cx="9083878" cy="1145675"/>
            <a:chOff x="609600" y="365351"/>
            <a:chExt cx="6019800" cy="1120549"/>
          </a:xfrm>
        </p:grpSpPr>
        <p:sp>
          <p:nvSpPr>
            <p:cNvPr id="24" name="Rounded Rectangle 23"/>
            <p:cNvSpPr/>
            <p:nvPr/>
          </p:nvSpPr>
          <p:spPr>
            <a:xfrm>
              <a:off x="609600" y="365351"/>
              <a:ext cx="5867400" cy="96814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2000" y="517751"/>
              <a:ext cx="5867400" cy="96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Hoạt động 1. Chuẩn bị viết đoạn văn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08622" y="1947154"/>
            <a:ext cx="16333683" cy="1676400"/>
            <a:chOff x="1028700" y="2019300"/>
            <a:chExt cx="16333683" cy="1676400"/>
          </a:xfrm>
        </p:grpSpPr>
        <p:sp>
          <p:nvSpPr>
            <p:cNvPr id="26" name="Snip Single Corner Rectangle 25"/>
            <p:cNvSpPr/>
            <p:nvPr/>
          </p:nvSpPr>
          <p:spPr>
            <a:xfrm>
              <a:off x="1028700" y="2019300"/>
              <a:ext cx="15811500" cy="1676400"/>
            </a:xfrm>
            <a:prstGeom prst="snip1Rect">
              <a:avLst/>
            </a:prstGeom>
            <a:solidFill>
              <a:schemeClr val="bg1"/>
            </a:solidFill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44717" y="2101417"/>
              <a:ext cx="16017666" cy="1490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/>
                <a:t>Viết đoạn văn nêu những điều em quan sát được trong bức ảnh giới thiệu một cảnh đẹp ở nước ta.</a:t>
              </a:r>
              <a:endParaRPr lang="en-US" sz="320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6" y="4533687"/>
            <a:ext cx="8845257" cy="477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79212" y="5469206"/>
            <a:ext cx="8291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vi-VN" sz="3200"/>
              <a:t>Mỗi bức ảnh chụp cảnh đẹp nào, ở đâu?</a:t>
            </a:r>
            <a:endParaRPr lang="en-US" sz="320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vi-VN" sz="3200"/>
              <a:t>Em thấy những gì trong bức ảnh đó?</a:t>
            </a:r>
            <a:endParaRPr lang="en-US" sz="3200"/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vi-VN" sz="3200"/>
              <a:t>Cảnh đẹp đó có gì làm em yêu thích?</a:t>
            </a:r>
            <a:endParaRPr lang="en-US" sz="3200"/>
          </a:p>
        </p:txBody>
      </p:sp>
      <p:sp>
        <p:nvSpPr>
          <p:cNvPr id="4096" name="Pentagon 4095"/>
          <p:cNvSpPr/>
          <p:nvPr/>
        </p:nvSpPr>
        <p:spPr>
          <a:xfrm>
            <a:off x="999265" y="4533687"/>
            <a:ext cx="2120378" cy="935519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Gợi ý: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51708"/>
            <a:ext cx="7635339" cy="4438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09218"/>
            <a:ext cx="7647371" cy="430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9202631" y="571499"/>
            <a:ext cx="7925985" cy="845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Bức ảnh 1. Cầu Rồng (Đà Nẵng)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23263" y="1638300"/>
            <a:ext cx="86572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>
                <a:latin typeface="Arial" pitchFamily="34" charset="0"/>
                <a:cs typeface="Arial" pitchFamily="34" charset="0"/>
              </a:rPr>
              <a:t>Bức hình </a:t>
            </a:r>
            <a:r>
              <a:rPr lang="vi-VN" sz="2800">
                <a:latin typeface="Arial" pitchFamily="34" charset="0"/>
                <a:cs typeface="Arial" pitchFamily="34" charset="0"/>
              </a:rPr>
              <a:t>chụp hình câ</a:t>
            </a:r>
            <a:r>
              <a:rPr lang="en-US" sz="2800">
                <a:latin typeface="Arial" pitchFamily="34" charset="0"/>
                <a:cs typeface="Arial" pitchFamily="34" charset="0"/>
              </a:rPr>
              <a:t>y</a:t>
            </a:r>
            <a:r>
              <a:rPr lang="vi-VN" sz="2800">
                <a:latin typeface="Arial" pitchFamily="34" charset="0"/>
                <a:cs typeface="Arial" pitchFamily="34" charset="0"/>
              </a:rPr>
              <a:t> cầu có hình con rồng bắc qua dòng sông </a:t>
            </a:r>
            <a:r>
              <a:rPr lang="en-US" sz="2800">
                <a:latin typeface="Arial" pitchFamily="34" charset="0"/>
                <a:cs typeface="Arial" pitchFamily="34" charset="0"/>
              </a:rPr>
              <a:t>Hàn</a:t>
            </a:r>
            <a:r>
              <a:rPr lang="vi-VN" sz="2800">
                <a:latin typeface="Arial" pitchFamily="34" charset="0"/>
                <a:cs typeface="Arial" pitchFamily="34" charset="0"/>
              </a:rPr>
              <a:t>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26695" y="6348210"/>
            <a:ext cx="8163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800"/>
              <a:t>Bức </a:t>
            </a:r>
            <a:r>
              <a:rPr lang="en-US" sz="2800">
                <a:latin typeface="Arial" pitchFamily="34" charset="0"/>
                <a:cs typeface="Arial" pitchFamily="34" charset="0"/>
              </a:rPr>
              <a:t>hình chụp </a:t>
            </a:r>
            <a:r>
              <a:rPr lang="vi-VN" sz="2800"/>
              <a:t>cảnh đảo đá vôi lớn nhỏ với đủ hình </a:t>
            </a:r>
            <a:r>
              <a:rPr lang="en-US" sz="2800">
                <a:latin typeface="Arial" pitchFamily="34" charset="0"/>
                <a:cs typeface="Arial" pitchFamily="34" charset="0"/>
              </a:rPr>
              <a:t>thù khác nhau, </a:t>
            </a:r>
            <a:r>
              <a:rPr lang="vi-VN" sz="2800"/>
              <a:t>nằm rải rác tạo nên khung cảnh kì vĩ.</a:t>
            </a:r>
            <a:endParaRPr lang="en-US" sz="2800"/>
          </a:p>
        </p:txBody>
      </p:sp>
      <p:sp>
        <p:nvSpPr>
          <p:cNvPr id="21" name="Rectangle 20"/>
          <p:cNvSpPr/>
          <p:nvPr/>
        </p:nvSpPr>
        <p:spPr>
          <a:xfrm>
            <a:off x="9112945" y="3064710"/>
            <a:ext cx="84778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>
                <a:latin typeface="Arial" pitchFamily="34" charset="0"/>
                <a:cs typeface="Arial" pitchFamily="34" charset="0"/>
              </a:rPr>
              <a:t>C</a:t>
            </a:r>
            <a:r>
              <a:rPr lang="vi-VN" sz="2800"/>
              <a:t>ây cầu được thiết kế rất độc đáo với hình ảnh con rồng như đang bay lên, vào ban đêm có thể thổi lửa</a:t>
            </a:r>
            <a:r>
              <a:rPr lang="en-US" sz="2800"/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02631" y="5209218"/>
            <a:ext cx="8003108" cy="8454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Bức ảnh 2. Vịnh Hạ Long (Quảng Ninh)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02631" y="8380298"/>
            <a:ext cx="7925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>
                <a:latin typeface="Arial" pitchFamily="34" charset="0"/>
                <a:cs typeface="Arial" pitchFamily="34" charset="0"/>
              </a:rPr>
              <a:t>Tới Vịnh Hạ Long, chúng ta có </a:t>
            </a:r>
            <a:r>
              <a:rPr lang="vi-VN" sz="2800">
                <a:latin typeface="Arial" pitchFamily="34" charset="0"/>
                <a:cs typeface="Arial" pitchFamily="34" charset="0"/>
              </a:rPr>
              <a:t>thể ngắm nhìn khung cảnh </a:t>
            </a:r>
            <a:r>
              <a:rPr lang="en-US" sz="2800">
                <a:latin typeface="Arial" pitchFamily="34" charset="0"/>
                <a:cs typeface="Arial" pitchFamily="34" charset="0"/>
              </a:rPr>
              <a:t>tuyệt đẹp của đất nước.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3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5600" y="9518529"/>
            <a:ext cx="696934" cy="6516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85547" y="571499"/>
            <a:ext cx="4876799" cy="9131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SƠ ĐỒ BÀN TAY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9" y="4017231"/>
            <a:ext cx="9398573" cy="55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04469" y="1845401"/>
            <a:ext cx="9408149" cy="2048768"/>
            <a:chOff x="904469" y="1845401"/>
            <a:chExt cx="9408149" cy="2048768"/>
          </a:xfrm>
        </p:grpSpPr>
        <p:sp>
          <p:nvSpPr>
            <p:cNvPr id="3" name="Snip Single Corner Rectangle 2"/>
            <p:cNvSpPr/>
            <p:nvPr/>
          </p:nvSpPr>
          <p:spPr>
            <a:xfrm>
              <a:off x="904469" y="1845401"/>
              <a:ext cx="9398573" cy="1968531"/>
            </a:xfrm>
            <a:prstGeom prst="snip1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90771" y="1862844"/>
              <a:ext cx="912184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>
                  <a:latin typeface="Arial" pitchFamily="34" charset="0"/>
                  <a:cs typeface="Arial" pitchFamily="34" charset="0"/>
                </a:rPr>
                <a:t>Quy trình 5 bước theo </a:t>
              </a:r>
              <a:r>
                <a:rPr lang="en-US" sz="2800" b="1">
                  <a:latin typeface="Arial" pitchFamily="34" charset="0"/>
                  <a:cs typeface="Arial" pitchFamily="34" charset="0"/>
                </a:rPr>
                <a:t>“Sơ đồ bàn tay”</a:t>
              </a:r>
              <a:r>
                <a:rPr lang="en-US" sz="2800">
                  <a:latin typeface="Arial" pitchFamily="34" charset="0"/>
                  <a:cs typeface="Arial" pitchFamily="34" charset="0"/>
                </a:rPr>
                <a:t> gồm: </a:t>
              </a:r>
              <a:r>
                <a:rPr lang="vi-VN" sz="2800">
                  <a:latin typeface="Arial" pitchFamily="34" charset="0"/>
                  <a:cs typeface="Arial" pitchFamily="34" charset="0"/>
                </a:rPr>
                <a:t>Xác định nội dung (viết về gì?), tìm ý, sắp xếp ý, viết, hoàn chỉnh bài viết.</a:t>
              </a:r>
              <a:endParaRPr lang="en-US" sz="280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621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39722" y="1360345"/>
            <a:ext cx="455589" cy="4259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24371" y="591351"/>
            <a:ext cx="457165" cy="4274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751154" y="5356691"/>
            <a:ext cx="11197627" cy="3295814"/>
            <a:chOff x="3751154" y="5356691"/>
            <a:chExt cx="11197627" cy="3295814"/>
          </a:xfrm>
        </p:grpSpPr>
        <p:sp>
          <p:nvSpPr>
            <p:cNvPr id="27" name="Rounded Rectangle 26"/>
            <p:cNvSpPr/>
            <p:nvPr/>
          </p:nvSpPr>
          <p:spPr>
            <a:xfrm>
              <a:off x="3751154" y="5356691"/>
              <a:ext cx="11197627" cy="329581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77526" y="6092136"/>
              <a:ext cx="8480546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CẢM ƠN CÁC EM ĐÃ CHÚ Ý LẮNG NGHE!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68659" y="9104849"/>
            <a:ext cx="709464" cy="66334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7254353" y="5690955"/>
            <a:ext cx="4393286" cy="2604003"/>
            <a:chOff x="6947355" y="-2152846"/>
            <a:chExt cx="4393286" cy="2604003"/>
          </a:xfrm>
        </p:grpSpPr>
        <p:grpSp>
          <p:nvGrpSpPr>
            <p:cNvPr id="28" name="Group 5"/>
            <p:cNvGrpSpPr/>
            <p:nvPr/>
          </p:nvGrpSpPr>
          <p:grpSpPr>
            <a:xfrm>
              <a:off x="6947355" y="-2152846"/>
              <a:ext cx="4393286" cy="2604003"/>
              <a:chOff x="1388089" y="-3148694"/>
              <a:chExt cx="3683716" cy="2784546"/>
            </a:xfrm>
          </p:grpSpPr>
          <p:sp>
            <p:nvSpPr>
              <p:cNvPr id="29" name="Freeform 6"/>
              <p:cNvSpPr/>
              <p:nvPr/>
            </p:nvSpPr>
            <p:spPr>
              <a:xfrm>
                <a:off x="1388089" y="-3148694"/>
                <a:ext cx="3683716" cy="2784546"/>
              </a:xfrm>
              <a:custGeom>
                <a:avLst/>
                <a:gdLst/>
                <a:ahLst/>
                <a:cxnLst/>
                <a:rect l="l" t="t" r="r" b="b"/>
                <a:pathLst>
                  <a:path w="6459894" h="1003787">
                    <a:moveTo>
                      <a:pt x="6335435" y="1003787"/>
                    </a:moveTo>
                    <a:lnTo>
                      <a:pt x="124460" y="1003787"/>
                    </a:lnTo>
                    <a:cubicBezTo>
                      <a:pt x="55880" y="1003787"/>
                      <a:pt x="0" y="947907"/>
                      <a:pt x="0" y="8793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335435" y="0"/>
                    </a:lnTo>
                    <a:cubicBezTo>
                      <a:pt x="6404015" y="0"/>
                      <a:pt x="6459894" y="55880"/>
                      <a:pt x="6459894" y="124460"/>
                    </a:cubicBezTo>
                    <a:lnTo>
                      <a:pt x="6459894" y="879327"/>
                    </a:lnTo>
                    <a:cubicBezTo>
                      <a:pt x="6459894" y="947907"/>
                      <a:pt x="6404015" y="1003787"/>
                      <a:pt x="6335435" y="1003787"/>
                    </a:cubicBezTo>
                    <a:close/>
                  </a:path>
                </a:pathLst>
              </a:custGeom>
              <a:solidFill>
                <a:srgbClr val="FFCC00"/>
              </a:solidFill>
            </p:spPr>
          </p:sp>
        </p:grpSp>
        <p:sp>
          <p:nvSpPr>
            <p:cNvPr id="36" name="TextBox 35"/>
            <p:cNvSpPr txBox="1"/>
            <p:nvPr/>
          </p:nvSpPr>
          <p:spPr>
            <a:xfrm>
              <a:off x="7187933" y="-1949753"/>
              <a:ext cx="3839513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BÀI ĐỌC 2.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itchFamily="34" charset="0"/>
                  <a:cs typeface="Arial" pitchFamily="34" charset="0"/>
                </a:rPr>
                <a:t>SÔNG HƯƠNG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12" y="1846446"/>
            <a:ext cx="5865601" cy="374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97" y="5005334"/>
            <a:ext cx="4929582" cy="3826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9618" y="5097705"/>
            <a:ext cx="4786487" cy="3600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>
            <a:off x="1851416" y="6157695"/>
            <a:ext cx="14597783" cy="0"/>
          </a:xfrm>
          <a:prstGeom prst="line">
            <a:avLst/>
          </a:prstGeom>
          <a:ln w="19050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27917" y="9044937"/>
            <a:ext cx="709464" cy="66334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851417" y="1107600"/>
            <a:ext cx="6019800" cy="2055966"/>
            <a:chOff x="609600" y="365351"/>
            <a:chExt cx="6019800" cy="1120549"/>
          </a:xfrm>
        </p:grpSpPr>
        <p:sp>
          <p:nvSpPr>
            <p:cNvPr id="17" name="Rounded Rectangle 16"/>
            <p:cNvSpPr/>
            <p:nvPr/>
          </p:nvSpPr>
          <p:spPr>
            <a:xfrm>
              <a:off x="609600" y="365351"/>
              <a:ext cx="5867400" cy="96814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62000" y="517751"/>
              <a:ext cx="5867400" cy="96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NỘI DUNG BÀI HỌC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851417" y="3905816"/>
            <a:ext cx="5006584" cy="199968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Đọc thành tiếng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54831" y="3905815"/>
            <a:ext cx="8227867" cy="199968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</a:rPr>
              <a:t>3. </a:t>
            </a:r>
            <a:r>
              <a:rPr lang="vi-VN" sz="3600" b="1">
                <a:solidFill>
                  <a:schemeClr val="tx1"/>
                </a:solidFill>
              </a:rPr>
              <a:t>Nhận biết những sự vật được so sánh với nhau 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7" name="AutoShape 7"/>
          <p:cNvSpPr/>
          <p:nvPr/>
        </p:nvSpPr>
        <p:spPr>
          <a:xfrm>
            <a:off x="1851416" y="8595883"/>
            <a:ext cx="14597783" cy="0"/>
          </a:xfrm>
          <a:prstGeom prst="line">
            <a:avLst/>
          </a:prstGeom>
          <a:ln w="19050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31" name="Rounded Rectangle 30"/>
          <p:cNvSpPr/>
          <p:nvPr/>
        </p:nvSpPr>
        <p:spPr>
          <a:xfrm>
            <a:off x="1823342" y="6438900"/>
            <a:ext cx="5006584" cy="183560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Đọc hiểu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26756" y="6438900"/>
            <a:ext cx="8255942" cy="183560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 từ chỉ đặc điểm thích hợp để thể hiện lại hình ảnh so sánh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49836" y="1298176"/>
            <a:ext cx="709464" cy="66334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70054" y="757293"/>
            <a:ext cx="7469558" cy="1145675"/>
            <a:chOff x="609600" y="365351"/>
            <a:chExt cx="6019800" cy="1120549"/>
          </a:xfrm>
        </p:grpSpPr>
        <p:sp>
          <p:nvSpPr>
            <p:cNvPr id="28" name="Rounded Rectangle 27"/>
            <p:cNvSpPr/>
            <p:nvPr/>
          </p:nvSpPr>
          <p:spPr>
            <a:xfrm>
              <a:off x="609600" y="365351"/>
              <a:ext cx="5867400" cy="96814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62000" y="517751"/>
              <a:ext cx="5867400" cy="96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Hoạt động 1. Đọc thành tiếng</a:t>
              </a:r>
            </a:p>
          </p:txBody>
        </p:sp>
      </p:grpSp>
      <p:sp>
        <p:nvSpPr>
          <p:cNvPr id="3" name="Pentagon 2"/>
          <p:cNvSpPr/>
          <p:nvPr/>
        </p:nvSpPr>
        <p:spPr>
          <a:xfrm>
            <a:off x="767029" y="2351215"/>
            <a:ext cx="5119426" cy="9144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Đọc bài: Sông Hương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24175" y="3695700"/>
            <a:ext cx="3519226" cy="1066800"/>
          </a:xfrm>
          <a:prstGeom prst="wedgeRoundRectCallou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Giọng trầm ấm</a:t>
            </a:r>
          </a:p>
        </p:txBody>
      </p:sp>
      <p:sp>
        <p:nvSpPr>
          <p:cNvPr id="43" name="Rounded Rectangular Callout 42"/>
          <p:cNvSpPr/>
          <p:nvPr/>
        </p:nvSpPr>
        <p:spPr>
          <a:xfrm flipH="1">
            <a:off x="4544768" y="3695700"/>
            <a:ext cx="3694474" cy="1066800"/>
          </a:xfrm>
          <a:prstGeom prst="wedgeRoundRectCallou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Giọng nhẹ nhàng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534400" y="2405357"/>
            <a:ext cx="0" cy="7312326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entagon 43"/>
          <p:cNvSpPr/>
          <p:nvPr/>
        </p:nvSpPr>
        <p:spPr>
          <a:xfrm>
            <a:off x="8899384" y="2406404"/>
            <a:ext cx="4114799" cy="9144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Giải nghĩa từ khó:</a:t>
            </a:r>
          </a:p>
        </p:txBody>
      </p:sp>
      <p:sp>
        <p:nvSpPr>
          <p:cNvPr id="9" name="Flowchart: Delay 8"/>
          <p:cNvSpPr/>
          <p:nvPr/>
        </p:nvSpPr>
        <p:spPr>
          <a:xfrm flipH="1">
            <a:off x="8875321" y="3769895"/>
            <a:ext cx="777180" cy="838200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41538" y="3769895"/>
            <a:ext cx="7452636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Sắc độ: mức đậm, nhạt của màu.</a:t>
            </a:r>
          </a:p>
        </p:txBody>
      </p:sp>
      <p:sp>
        <p:nvSpPr>
          <p:cNvPr id="46" name="Flowchart: Delay 45"/>
          <p:cNvSpPr/>
          <p:nvPr/>
        </p:nvSpPr>
        <p:spPr>
          <a:xfrm flipH="1">
            <a:off x="8863289" y="5084082"/>
            <a:ext cx="777180" cy="838200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729506" y="5084082"/>
            <a:ext cx="7464668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Hương Giang: tên gọi khác của sông Hương</a:t>
            </a:r>
          </a:p>
        </p:txBody>
      </p:sp>
      <p:sp>
        <p:nvSpPr>
          <p:cNvPr id="48" name="Flowchart: Delay 47"/>
          <p:cNvSpPr/>
          <p:nvPr/>
        </p:nvSpPr>
        <p:spPr>
          <a:xfrm flipH="1">
            <a:off x="8863288" y="6281223"/>
            <a:ext cx="777180" cy="838200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29504" y="6281223"/>
            <a:ext cx="7464669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Lụa đào: màu lụa hồng</a:t>
            </a:r>
          </a:p>
        </p:txBody>
      </p:sp>
      <p:sp>
        <p:nvSpPr>
          <p:cNvPr id="50" name="Flowchart: Delay 49"/>
          <p:cNvSpPr/>
          <p:nvPr/>
        </p:nvSpPr>
        <p:spPr>
          <a:xfrm flipH="1">
            <a:off x="8863288" y="7563853"/>
            <a:ext cx="777180" cy="838200"/>
          </a:xfrm>
          <a:prstGeom prst="flowChartDelay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729505" y="7563853"/>
            <a:ext cx="7464668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Đặc ân: ơn đặc biệt</a:t>
            </a:r>
          </a:p>
        </p:txBody>
      </p:sp>
    </p:spTree>
    <p:extLst>
      <p:ext uri="{BB962C8B-B14F-4D97-AF65-F5344CB8AC3E}">
        <p14:creationId xmlns:p14="http://schemas.microsoft.com/office/powerpoint/2010/main" val="185629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3" grpId="0" animBg="1"/>
      <p:bldP spid="44" grpId="0" animBg="1"/>
      <p:bldP spid="9" grpId="0" animBg="1"/>
      <p:bldP spid="1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2171" y="8926626"/>
            <a:ext cx="709464" cy="663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49836" y="1298176"/>
            <a:ext cx="709464" cy="6633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1"/>
            <a:ext cx="18059400" cy="1002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4"/>
          <p:cNvPicPr>
            <a:picLocks noChangeAspect="1"/>
          </p:cNvPicPr>
          <p:nvPr/>
        </p:nvPicPr>
        <p:blipFill>
          <a:blip r:embed="rId4"/>
          <a:srcRect r="12296" b="19418"/>
          <a:stretch>
            <a:fillRect/>
          </a:stretch>
        </p:blipFill>
        <p:spPr>
          <a:xfrm>
            <a:off x="16904568" y="9037668"/>
            <a:ext cx="1383430" cy="12695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37475"/>
            <a:ext cx="96297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" y="3794233"/>
            <a:ext cx="96678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7402257"/>
            <a:ext cx="96488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9906000" y="-15713"/>
            <a:ext cx="0" cy="1003601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>
            <a:off x="10210801" y="335738"/>
            <a:ext cx="3124200" cy="69296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đọc: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15076" y="1397969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latin typeface="Arial" pitchFamily="34" charset="0"/>
                <a:cs typeface="Arial" pitchFamily="34" charset="0"/>
              </a:rPr>
              <a:t>1. Đọc nối tiếp từng câu trước lớp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15076" y="2169533"/>
            <a:ext cx="7422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latin typeface="Arial" pitchFamily="34" charset="0"/>
                <a:cs typeface="Arial" pitchFamily="34" charset="0"/>
              </a:rPr>
              <a:t>2. </a:t>
            </a:r>
            <a:r>
              <a:rPr lang="en-US" sz="3200">
                <a:latin typeface="Arial" pitchFamily="34" charset="0"/>
                <a:cs typeface="Arial" pitchFamily="34" charset="0"/>
              </a:rPr>
              <a:t>Hướng dẫn n</a:t>
            </a:r>
            <a:r>
              <a:rPr lang="vi-VN" sz="3200">
                <a:latin typeface="Arial" pitchFamily="34" charset="0"/>
                <a:cs typeface="Arial" pitchFamily="34" charset="0"/>
              </a:rPr>
              <a:t>gắt giọng đúng các câu</a:t>
            </a:r>
            <a:r>
              <a:rPr lang="en-US" sz="320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63726" y="3009900"/>
            <a:ext cx="7848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200">
                <a:solidFill>
                  <a:srgbClr val="0070C0"/>
                </a:solidFill>
              </a:rPr>
              <a:t>Sông Hương  là một bức tranh phong cảnh khổ dài  mà mỗi đoạn,  mỗi khúc 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vi-VN" sz="3200">
                <a:solidFill>
                  <a:srgbClr val="0070C0"/>
                </a:solidFill>
              </a:rPr>
              <a:t>đều có vẻ đẹp riêng của nó.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47684" y="5468411"/>
            <a:ext cx="7048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>
                <a:solidFill>
                  <a:srgbClr val="0070C0"/>
                </a:solidFill>
              </a:rPr>
              <a:t>Bao trùm lên cả bức tranh đó  là một màu xanh  có nhiều sắc độ,  đậm nhạt khác nhau : màu xanh da trời,  màu xanh của nước biếc,  màu xanh non của những bãi ngô,  thảm cỏ,...</a:t>
            </a:r>
            <a:endParaRPr lang="en-US" sz="320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074316" y="3200949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090358" y="3946633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5697200" y="3885575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218568" y="5702379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801600" y="6295663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639800" y="7106199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541815" y="6295663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564199" y="7106199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468600" y="7699483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011400" y="8578594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564199" y="3867420"/>
            <a:ext cx="0" cy="593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1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/>
      <p:bldP spid="21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49836" y="1298176"/>
            <a:ext cx="709464" cy="66334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27020" y="725338"/>
            <a:ext cx="5498716" cy="1145675"/>
            <a:chOff x="609600" y="365351"/>
            <a:chExt cx="6019800" cy="1120549"/>
          </a:xfrm>
        </p:grpSpPr>
        <p:sp>
          <p:nvSpPr>
            <p:cNvPr id="28" name="Rounded Rectangle 27"/>
            <p:cNvSpPr/>
            <p:nvPr/>
          </p:nvSpPr>
          <p:spPr>
            <a:xfrm>
              <a:off x="609600" y="365351"/>
              <a:ext cx="5867400" cy="96814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62000" y="517751"/>
              <a:ext cx="5867400" cy="96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Hoạt động 2. Đọc hiểu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33263" y="855857"/>
            <a:ext cx="10945137" cy="7335324"/>
            <a:chOff x="6733263" y="703776"/>
            <a:chExt cx="10945137" cy="7335324"/>
          </a:xfrm>
        </p:grpSpPr>
        <p:pic>
          <p:nvPicPr>
            <p:cNvPr id="17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733263" y="703776"/>
              <a:ext cx="10945137" cy="733532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391400" y="1376128"/>
              <a:ext cx="9602205" cy="5557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vi-VN" sz="3000">
                  <a:solidFill>
                    <a:schemeClr val="bg1"/>
                  </a:solidFill>
                </a:rPr>
                <a:t>Qua đoạn 2, em hiểu vì sao dòng sông được đặt tên là sông Hương?</a:t>
              </a:r>
              <a:endParaRPr lang="en-US" sz="3000">
                <a:solidFill>
                  <a:schemeClr val="bg1"/>
                </a:solidFill>
              </a:endParaRP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vi-VN" sz="3000">
                  <a:solidFill>
                    <a:schemeClr val="bg1"/>
                  </a:solidFill>
                </a:rPr>
                <a:t>Câu mở đầu đoạn 3 gọi sông Hương là gì?</a:t>
              </a:r>
              <a:endParaRPr lang="en-US" sz="3000">
                <a:solidFill>
                  <a:schemeClr val="bg1"/>
                </a:solidFill>
              </a:endParaRP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vi-VN" sz="3000">
                  <a:solidFill>
                    <a:schemeClr val="bg1"/>
                  </a:solidFill>
                </a:rPr>
                <a:t>Tìm những hình ảnh minh họa cho nhận xét nói trên vè vẻ đẹp của sông Hương.</a:t>
              </a:r>
              <a:endParaRPr lang="en-US" sz="3000">
                <a:solidFill>
                  <a:schemeClr val="bg1"/>
                </a:solidFill>
              </a:endParaRP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vi-VN" sz="3000">
                  <a:solidFill>
                    <a:schemeClr val="bg1"/>
                  </a:solidFill>
                </a:rPr>
                <a:t>Những từ ngữ nào trong đoạn cuối thể hiện sự thay đổi mà Sông Hương tạo ra cho phố phường xung quanh?</a:t>
              </a:r>
              <a:endParaRPr lang="en-US" sz="3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319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27020" y="725338"/>
            <a:ext cx="5498716" cy="1145675"/>
            <a:chOff x="609600" y="365351"/>
            <a:chExt cx="6019800" cy="1120549"/>
          </a:xfrm>
        </p:grpSpPr>
        <p:sp>
          <p:nvSpPr>
            <p:cNvPr id="28" name="Rounded Rectangle 27"/>
            <p:cNvSpPr/>
            <p:nvPr/>
          </p:nvSpPr>
          <p:spPr>
            <a:xfrm>
              <a:off x="609600" y="365351"/>
              <a:ext cx="5867400" cy="96814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62000" y="517751"/>
              <a:ext cx="5867400" cy="96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Hoạt động 2. Đọc hiểu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61047" y="2236700"/>
            <a:ext cx="8036245" cy="2702218"/>
            <a:chOff x="9382673" y="2441282"/>
            <a:chExt cx="8036245" cy="2702218"/>
          </a:xfrm>
        </p:grpSpPr>
        <p:sp>
          <p:nvSpPr>
            <p:cNvPr id="6" name="Rectangle 5"/>
            <p:cNvSpPr/>
            <p:nvPr/>
          </p:nvSpPr>
          <p:spPr>
            <a:xfrm>
              <a:off x="9499042" y="2615146"/>
              <a:ext cx="776025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Câu 4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 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Những từ ngữ nào trong đoạn cuối thể hiện sự thay đổi mà Sông Hương tạo ra cho phố phường xung quanh?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382673" y="2441282"/>
              <a:ext cx="8036245" cy="2702218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82673" y="6060432"/>
            <a:ext cx="8036245" cy="3419934"/>
            <a:chOff x="9382673" y="2441281"/>
            <a:chExt cx="8036245" cy="3419934"/>
          </a:xfrm>
        </p:grpSpPr>
        <p:sp>
          <p:nvSpPr>
            <p:cNvPr id="35" name="Rectangle 34"/>
            <p:cNvSpPr/>
            <p:nvPr/>
          </p:nvSpPr>
          <p:spPr>
            <a:xfrm>
              <a:off x="9499042" y="2615146"/>
              <a:ext cx="7760257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>
                  <a:latin typeface="Arial" pitchFamily="34" charset="0"/>
                  <a:cs typeface="Arial" pitchFamily="34" charset="0"/>
                </a:rPr>
                <a:t>Sông Hương “làm cho không khí thành phố trở nên trong lành, làm tan biến những tiếng ồn ào của chợ búa, tạo cho thành phố một vẻ êm đềm”.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382673" y="2441281"/>
              <a:ext cx="8036245" cy="3419934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67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709033" y="641619"/>
            <a:ext cx="7182136" cy="1627427"/>
            <a:chOff x="329594" y="96686"/>
            <a:chExt cx="9576183" cy="2169902"/>
          </a:xfrm>
        </p:grpSpPr>
        <p:grpSp>
          <p:nvGrpSpPr>
            <p:cNvPr id="9" name="Group 9"/>
            <p:cNvGrpSpPr/>
            <p:nvPr/>
          </p:nvGrpSpPr>
          <p:grpSpPr>
            <a:xfrm>
              <a:off x="329594" y="96686"/>
              <a:ext cx="9576183" cy="2169902"/>
              <a:chOff x="264334" y="77542"/>
              <a:chExt cx="7680092" cy="17402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264334" y="77542"/>
                <a:ext cx="7680092" cy="1740260"/>
              </a:xfrm>
              <a:custGeom>
                <a:avLst/>
                <a:gdLst/>
                <a:ahLst/>
                <a:cxnLst/>
                <a:rect l="l" t="t" r="r" b="b"/>
                <a:pathLst>
                  <a:path w="4789491" h="1003787">
                    <a:moveTo>
                      <a:pt x="4665030" y="1003787"/>
                    </a:moveTo>
                    <a:lnTo>
                      <a:pt x="124460" y="1003787"/>
                    </a:lnTo>
                    <a:cubicBezTo>
                      <a:pt x="55880" y="1003787"/>
                      <a:pt x="0" y="947907"/>
                      <a:pt x="0" y="8793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665030" y="0"/>
                    </a:lnTo>
                    <a:cubicBezTo>
                      <a:pt x="4733610" y="0"/>
                      <a:pt x="4789491" y="55880"/>
                      <a:pt x="4789491" y="124460"/>
                    </a:cubicBezTo>
                    <a:lnTo>
                      <a:pt x="4789491" y="879327"/>
                    </a:lnTo>
                    <a:cubicBezTo>
                      <a:pt x="4789491" y="947907"/>
                      <a:pt x="4733610" y="1003787"/>
                      <a:pt x="4665030" y="1003787"/>
                    </a:cubicBezTo>
                    <a:close/>
                  </a:path>
                </a:pathLst>
              </a:custGeom>
              <a:solidFill>
                <a:srgbClr val="FFCC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98085" y="196750"/>
              <a:ext cx="8839200" cy="19697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3200" b="1">
                  <a:solidFill>
                    <a:srgbClr val="1C5189"/>
                  </a:solidFill>
                  <a:latin typeface="Arial" pitchFamily="34" charset="0"/>
                  <a:cs typeface="Arial" pitchFamily="34" charset="0"/>
                </a:rPr>
                <a:t>1. </a:t>
              </a:r>
              <a:r>
                <a:rPr lang="vi-VN" sz="3200" b="1">
                  <a:solidFill>
                    <a:srgbClr val="1C5189"/>
                  </a:solidFill>
                </a:rPr>
                <a:t>Nhận biết những sự vật được so sánh với nhau </a:t>
              </a:r>
              <a:endParaRPr lang="en-US" sz="3200" b="1" u="none">
                <a:solidFill>
                  <a:srgbClr val="1C5189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0784304" y="1201464"/>
            <a:ext cx="7275095" cy="13526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HOẠT ĐỘNG LUYỆN TẬP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18675" y="2554144"/>
            <a:ext cx="9220200" cy="5922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/>
              <a:t>Trong các câu dưới đây, sông Hương được so sánh với những gì?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vi-VN" sz="3200"/>
              <a:t>a) Sông Hương là một bức tranh phong cảnh nhiều màu sắc.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vi-VN" sz="3200"/>
              <a:t>b) Vào mùa hè, Hương Giang như một dải lụa đào.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vi-VN" sz="3200"/>
              <a:t>c) Những đêm trăng sáng, dòng sông là một đường trăng dát vàng.</a:t>
            </a:r>
            <a:endParaRPr lang="en-US" sz="32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272002" y="641619"/>
            <a:ext cx="13504289" cy="1239806"/>
            <a:chOff x="698084" y="96686"/>
            <a:chExt cx="8839201" cy="2195625"/>
          </a:xfrm>
        </p:grpSpPr>
        <p:grpSp>
          <p:nvGrpSpPr>
            <p:cNvPr id="9" name="Group 9"/>
            <p:cNvGrpSpPr/>
            <p:nvPr/>
          </p:nvGrpSpPr>
          <p:grpSpPr>
            <a:xfrm>
              <a:off x="698084" y="96686"/>
              <a:ext cx="8839201" cy="2169902"/>
              <a:chOff x="559863" y="77542"/>
              <a:chExt cx="7089033" cy="17402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559863" y="77542"/>
                <a:ext cx="7089033" cy="1740260"/>
              </a:xfrm>
              <a:custGeom>
                <a:avLst/>
                <a:gdLst/>
                <a:ahLst/>
                <a:cxnLst/>
                <a:rect l="l" t="t" r="r" b="b"/>
                <a:pathLst>
                  <a:path w="4789491" h="1003787">
                    <a:moveTo>
                      <a:pt x="4665030" y="1003787"/>
                    </a:moveTo>
                    <a:lnTo>
                      <a:pt x="124460" y="1003787"/>
                    </a:lnTo>
                    <a:cubicBezTo>
                      <a:pt x="55880" y="1003787"/>
                      <a:pt x="0" y="947907"/>
                      <a:pt x="0" y="87932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665030" y="0"/>
                    </a:lnTo>
                    <a:cubicBezTo>
                      <a:pt x="4733610" y="0"/>
                      <a:pt x="4789491" y="55880"/>
                      <a:pt x="4789491" y="124460"/>
                    </a:cubicBezTo>
                    <a:lnTo>
                      <a:pt x="4789491" y="879327"/>
                    </a:lnTo>
                    <a:cubicBezTo>
                      <a:pt x="4789491" y="947907"/>
                      <a:pt x="4733610" y="1003787"/>
                      <a:pt x="4665030" y="1003787"/>
                    </a:cubicBezTo>
                    <a:close/>
                  </a:path>
                </a:pathLst>
              </a:custGeom>
              <a:solidFill>
                <a:srgbClr val="FFCC00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98085" y="322540"/>
              <a:ext cx="8839200" cy="19697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sz="3200" b="1">
                  <a:solidFill>
                    <a:srgbClr val="1C5189"/>
                  </a:solidFill>
                  <a:latin typeface="Arial" pitchFamily="34" charset="0"/>
                  <a:cs typeface="Arial" pitchFamily="34" charset="0"/>
                </a:rPr>
                <a:t>2. </a:t>
              </a:r>
              <a:r>
                <a:rPr lang="vi-VN" sz="3200" b="1">
                  <a:solidFill>
                    <a:srgbClr val="1C5189"/>
                  </a:solidFill>
                </a:rPr>
                <a:t>Chọn từ chỉ đặc điểm thích hợp để thể hiện lại hình ảnh so sánh.</a:t>
              </a:r>
              <a:endParaRPr lang="en-US" sz="3200" b="1" u="none">
                <a:solidFill>
                  <a:srgbClr val="1C5189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32854" y="2129589"/>
            <a:ext cx="16498491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Chọn từ chỉ đặc điểm thích hợp </a:t>
            </a:r>
            <a:r>
              <a:rPr lang="vi-VN" sz="2800" i="1">
                <a:solidFill>
                  <a:srgbClr val="FF0000"/>
                </a:solidFill>
              </a:rPr>
              <a:t>(lung linh, ửng hồng, đẹp) </a:t>
            </a:r>
            <a:r>
              <a:rPr lang="vi-VN" sz="2800"/>
              <a:t>để thể hiện lại hình ảnh so sánh ở các câu trên theo mẫu sau:</a:t>
            </a:r>
            <a:endParaRPr lang="en-US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22648"/>
            <a:ext cx="8229600" cy="132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8031" y="4248887"/>
            <a:ext cx="16060041" cy="830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latin typeface="Arial" pitchFamily="34" charset="0"/>
                <a:cs typeface="Arial" pitchFamily="34" charset="0"/>
              </a:rPr>
              <a:t>1. </a:t>
            </a:r>
            <a:r>
              <a:rPr lang="vi-VN" sz="2800">
                <a:latin typeface="Arial" pitchFamily="34" charset="0"/>
                <a:cs typeface="Arial" pitchFamily="34" charset="0"/>
              </a:rPr>
              <a:t>Đề bài yêu cầu gì?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1600" y="5229882"/>
            <a:ext cx="11291874" cy="685800"/>
            <a:chOff x="5181600" y="5130492"/>
            <a:chExt cx="11291874" cy="685800"/>
          </a:xfrm>
        </p:grpSpPr>
        <p:sp>
          <p:nvSpPr>
            <p:cNvPr id="6" name="Rectangle 5"/>
            <p:cNvSpPr/>
            <p:nvPr/>
          </p:nvSpPr>
          <p:spPr>
            <a:xfrm>
              <a:off x="5181600" y="5130492"/>
              <a:ext cx="10868415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1600" y="5194012"/>
              <a:ext cx="112918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solidFill>
                    <a:schemeClr val="accent1">
                      <a:lumMod val="75000"/>
                    </a:schemeClr>
                  </a:solidFill>
                </a:rPr>
                <a:t>Chọn các từ </a:t>
              </a:r>
              <a:r>
                <a:rPr lang="vi-VN" sz="2800">
                  <a:solidFill>
                    <a:srgbClr val="FF0000"/>
                  </a:solidFill>
                </a:rPr>
                <a:t>lung linh, ửng hồng, đẹp </a:t>
              </a:r>
              <a:r>
                <a:rPr lang="vi-VN" sz="2800">
                  <a:solidFill>
                    <a:schemeClr val="accent1">
                      <a:lumMod val="75000"/>
                    </a:schemeClr>
                  </a:solidFill>
                </a:rPr>
                <a:t>để thể hiện hình ảnh so sánh.</a:t>
              </a:r>
              <a:endParaRPr lang="en-US" sz="2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11298" y="7429500"/>
            <a:ext cx="15064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latin typeface="Arial" pitchFamily="34" charset="0"/>
                <a:cs typeface="Arial" pitchFamily="34" charset="0"/>
              </a:rPr>
              <a:t>3. </a:t>
            </a:r>
            <a:r>
              <a:rPr lang="vi-VN" sz="2800"/>
              <a:t>Các từ lung linh, đẹp, ửng hồng là từ chỉ sự vật, từ chỉ đặc điểm hay từ so sánh?</a:t>
            </a:r>
            <a:endParaRPr lang="en-US" sz="2800"/>
          </a:p>
        </p:txBody>
      </p:sp>
      <p:sp>
        <p:nvSpPr>
          <p:cNvPr id="14" name="Rectangle 13"/>
          <p:cNvSpPr/>
          <p:nvPr/>
        </p:nvSpPr>
        <p:spPr>
          <a:xfrm>
            <a:off x="958031" y="5829300"/>
            <a:ext cx="9696885" cy="83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latin typeface="Arial" pitchFamily="34" charset="0"/>
                <a:cs typeface="Arial" pitchFamily="34" charset="0"/>
              </a:rPr>
              <a:t>2. </a:t>
            </a:r>
            <a:r>
              <a:rPr lang="vi-VN" sz="2800"/>
              <a:t>Sơ đồ so sánh có mấy yếu tố?</a:t>
            </a:r>
            <a:r>
              <a:rPr lang="en-US" sz="2800"/>
              <a:t> </a:t>
            </a:r>
            <a:r>
              <a:rPr lang="vi-VN" sz="2800"/>
              <a:t>Đó là những yếu tố nào?  </a:t>
            </a:r>
            <a:endParaRPr lang="en-US" sz="2800"/>
          </a:p>
        </p:txBody>
      </p:sp>
      <p:grpSp>
        <p:nvGrpSpPr>
          <p:cNvPr id="17" name="Group 16"/>
          <p:cNvGrpSpPr/>
          <p:nvPr/>
        </p:nvGrpSpPr>
        <p:grpSpPr>
          <a:xfrm>
            <a:off x="1371600" y="6743700"/>
            <a:ext cx="12428691" cy="685800"/>
            <a:chOff x="1371600" y="6743700"/>
            <a:chExt cx="12428691" cy="685800"/>
          </a:xfrm>
        </p:grpSpPr>
        <p:sp>
          <p:nvSpPr>
            <p:cNvPr id="23" name="Rectangle 22"/>
            <p:cNvSpPr/>
            <p:nvPr/>
          </p:nvSpPr>
          <p:spPr>
            <a:xfrm>
              <a:off x="1371600" y="6743700"/>
              <a:ext cx="12428691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0198" y="6824990"/>
              <a:ext cx="122800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solidFill>
                    <a:schemeClr val="accent1">
                      <a:lumMod val="75000"/>
                    </a:schemeClr>
                  </a:solidFill>
                </a:rPr>
                <a:t>Sơ đồ so sánh có 4 yếu tố</a:t>
              </a:r>
              <a:r>
                <a:rPr lang="en-US" sz="2800">
                  <a:solidFill>
                    <a:schemeClr val="accent1">
                      <a:lumMod val="75000"/>
                    </a:schemeClr>
                  </a:solidFill>
                </a:rPr>
                <a:t>,</a:t>
              </a:r>
              <a:r>
                <a:rPr lang="en-US" sz="280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gồm: Sự vật 1, đặc điểm, từ so sánh và sự vật 2.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599" y="8415517"/>
            <a:ext cx="10868415" cy="685800"/>
            <a:chOff x="1371599" y="8415517"/>
            <a:chExt cx="10868415" cy="685800"/>
          </a:xfrm>
        </p:grpSpPr>
        <p:sp>
          <p:nvSpPr>
            <p:cNvPr id="26" name="Rectangle 25"/>
            <p:cNvSpPr/>
            <p:nvPr/>
          </p:nvSpPr>
          <p:spPr>
            <a:xfrm>
              <a:off x="1371599" y="8415517"/>
              <a:ext cx="10868415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08166" y="8483676"/>
              <a:ext cx="104150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>
                  <a:solidFill>
                    <a:schemeClr val="accent1">
                      <a:lumMod val="75000"/>
                    </a:schemeClr>
                  </a:solidFill>
                </a:rPr>
                <a:t>Các từ lung linh, đẹp, ửng hồng là từ chỉ sự vật, từ chỉ đặc điểm.</a:t>
              </a:r>
              <a:endParaRPr lang="en-US" sz="2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31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376</TotalTime>
  <Words>827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Wingdings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Hoai Ham Hap</dc:creator>
  <cp:lastModifiedBy>dell</cp:lastModifiedBy>
  <cp:revision>30</cp:revision>
  <dcterms:created xsi:type="dcterms:W3CDTF">2006-08-16T00:00:00Z</dcterms:created>
  <dcterms:modified xsi:type="dcterms:W3CDTF">2022-12-01T22:17:30Z</dcterms:modified>
  <dc:identifier>DAFQGhn5ems</dc:identifier>
</cp:coreProperties>
</file>