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0" r:id="rId1"/>
  </p:sldMasterIdLst>
  <p:notesMasterIdLst>
    <p:notesMasterId r:id="rId11"/>
  </p:notesMasterIdLst>
  <p:sldIdLst>
    <p:sldId id="311" r:id="rId2"/>
    <p:sldId id="259" r:id="rId3"/>
    <p:sldId id="260" r:id="rId4"/>
    <p:sldId id="283" r:id="rId5"/>
    <p:sldId id="288" r:id="rId6"/>
    <p:sldId id="287" r:id="rId7"/>
    <p:sldId id="298" r:id="rId8"/>
    <p:sldId id="293" r:id="rId9"/>
    <p:sldId id="265" r:id="rId10"/>
  </p:sldIdLst>
  <p:sldSz cx="18288000" cy="10287000"/>
  <p:notesSz cx="6858000" cy="9144000"/>
  <p:embeddedFontLst>
    <p:embeddedFont>
      <p:font typeface="Gill Sans MT" panose="020B0502020104020203" pitchFamily="34" charset="0"/>
      <p:regular r:id="rId12"/>
      <p:bold r:id="rId13"/>
      <p:italic r:id="rId14"/>
      <p:boldItalic r:id="rId15"/>
    </p:embeddedFont>
    <p:embeddedFont>
      <p:font typeface="VNI-Avo" panose="020B0604020202020204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E3863-133A-4D16-ACE4-F818FF80372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CB9E6-AEE6-4599-9CC6-54B995D4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8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EC297550-8885-453D-9AD3-343D5CEF359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6858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7356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6669" y="1203448"/>
            <a:ext cx="12955610" cy="3812147"/>
          </a:xfrm>
        </p:spPr>
        <p:txBody>
          <a:bodyPr bIns="0" anchor="b">
            <a:normAutofit/>
          </a:bodyPr>
          <a:lstStyle>
            <a:lvl1pPr algn="l">
              <a:defRPr sz="9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6670" y="5296807"/>
            <a:ext cx="12955608" cy="146643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700" b="0" cap="all" baseline="0">
                <a:solidFill>
                  <a:schemeClr val="tx1"/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4751" y="493961"/>
            <a:ext cx="7460873" cy="46380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6497" y="1198460"/>
            <a:ext cx="1216529" cy="75536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626670" y="5292813"/>
            <a:ext cx="1295560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727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00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58667" y="1198460"/>
            <a:ext cx="2423613" cy="6989834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67008" y="1198460"/>
            <a:ext cx="11743245" cy="69898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158667" y="1198460"/>
            <a:ext cx="0" cy="6989834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14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62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359" y="2634195"/>
            <a:ext cx="12964731" cy="2831925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1359" y="5709293"/>
            <a:ext cx="12945669" cy="1519394"/>
          </a:xfrm>
        </p:spPr>
        <p:txBody>
          <a:bodyPr tIns="91440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81359" y="5707478"/>
            <a:ext cx="1294566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77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826" y="1207334"/>
            <a:ext cx="14408453" cy="15889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0997" y="3016318"/>
            <a:ext cx="6967728" cy="51728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20657" y="3026015"/>
            <a:ext cx="6967728" cy="5162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8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787" y="1206245"/>
            <a:ext cx="14411492" cy="158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787" y="3029324"/>
            <a:ext cx="6967728" cy="120291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787" y="4236404"/>
            <a:ext cx="6967728" cy="3966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18543" y="3034505"/>
            <a:ext cx="6967728" cy="12033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18543" y="4232237"/>
            <a:ext cx="6967728" cy="39560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51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34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8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007" y="1198460"/>
            <a:ext cx="4909649" cy="337067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5571" y="1198461"/>
            <a:ext cx="9018705" cy="6988239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7007" y="4808237"/>
            <a:ext cx="4912520" cy="3372272"/>
          </a:xfrm>
        </p:spPr>
        <p:txBody>
          <a:bodyPr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172420" y="4808237"/>
            <a:ext cx="49042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184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216081" y="723256"/>
            <a:ext cx="6111800" cy="7723652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6809" y="1694270"/>
            <a:ext cx="8298492" cy="27458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86584" y="1683814"/>
            <a:ext cx="4186757" cy="5799491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5494" y="4718988"/>
            <a:ext cx="8286606" cy="3005613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71074" y="8204785"/>
            <a:ext cx="8291027" cy="48018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1073" y="477961"/>
            <a:ext cx="8311506" cy="48139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2171074" y="4715408"/>
            <a:ext cx="829102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25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29215"/>
            <a:ext cx="18288000" cy="615891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9189720"/>
            <a:ext cx="18288000" cy="11144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7369" y="1206779"/>
            <a:ext cx="14404913" cy="1573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7369" y="3023599"/>
            <a:ext cx="14404913" cy="517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31208" y="495555"/>
            <a:ext cx="5251073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7369" y="493961"/>
            <a:ext cx="8908254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091" y="1198460"/>
            <a:ext cx="1216529" cy="75536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4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192620"/>
            <a:ext cx="18288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75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8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7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gi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"/>
            <a:ext cx="18288000" cy="103148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195" y="5961229"/>
            <a:ext cx="19064250" cy="43799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418" y="6334827"/>
            <a:ext cx="4681901" cy="2821194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126" y="4708634"/>
            <a:ext cx="1062038" cy="497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0815" y="4659506"/>
            <a:ext cx="1045451" cy="253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9867" y="5961122"/>
            <a:ext cx="5240120" cy="43554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23130" y="1941008"/>
            <a:ext cx="13295189" cy="2662364"/>
          </a:xfrm>
          <a:prstGeom prst="rect">
            <a:avLst/>
          </a:prstGeom>
          <a:noFill/>
        </p:spPr>
        <p:txBody>
          <a:bodyPr wrap="square" lIns="136901" tIns="68501" rIns="136901" bIns="68501">
            <a:spAutoFit/>
          </a:bodyPr>
          <a:lstStyle/>
          <a:p>
            <a:pPr algn="ctr" defTabSz="10266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2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</a:t>
            </a:r>
            <a:r>
              <a:rPr lang="en-US" sz="82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2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möøng</a:t>
            </a:r>
            <a:r>
              <a:rPr lang="en-US" sz="82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2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quyù</a:t>
            </a:r>
            <a:r>
              <a:rPr lang="en-US" sz="82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2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thaày</a:t>
            </a:r>
            <a:r>
              <a:rPr lang="en-US" sz="82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2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coâ</a:t>
            </a:r>
            <a:r>
              <a:rPr lang="en-US" sz="82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2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veà</a:t>
            </a:r>
            <a:r>
              <a:rPr lang="en-US" sz="82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2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döï</a:t>
            </a:r>
            <a:r>
              <a:rPr lang="en-US" sz="82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2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giôø</a:t>
            </a:r>
            <a:r>
              <a:rPr lang="en-US" sz="82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2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thaêm</a:t>
            </a:r>
            <a:r>
              <a:rPr lang="en-US" sz="82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2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lôùp</a:t>
            </a:r>
            <a:endParaRPr lang="en-US" sz="820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82945" y="444547"/>
            <a:ext cx="9835376" cy="784671"/>
          </a:xfrm>
          <a:prstGeom prst="rect">
            <a:avLst/>
          </a:prstGeom>
          <a:noFill/>
        </p:spPr>
        <p:txBody>
          <a:bodyPr wrap="square" lIns="136901" tIns="68501" rIns="136901" bIns="68501" rtlCol="0">
            <a:spAutoFit/>
          </a:bodyPr>
          <a:lstStyle/>
          <a:p>
            <a:pPr defTabSz="1368821"/>
            <a:r>
              <a:rPr lang="en-US" sz="420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420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VNI-Avo" pitchFamily="2" charset="0"/>
              </a:rPr>
              <a:t>t</a:t>
            </a:r>
            <a:r>
              <a:rPr lang="en-US" sz="4200">
                <a:solidFill>
                  <a:prstClr val="black"/>
                </a:solidFill>
                <a:latin typeface="VNI-Avo" pitchFamily="2" charset="0"/>
              </a:rPr>
              <a:t>ieåu </a:t>
            </a:r>
            <a:r>
              <a:rPr lang="en-US" sz="4200" dirty="0" err="1">
                <a:solidFill>
                  <a:prstClr val="black"/>
                </a:solidFill>
                <a:latin typeface="VNI-Avo" pitchFamily="2" charset="0"/>
              </a:rPr>
              <a:t>hoïc</a:t>
            </a:r>
            <a:endParaRPr lang="en-US" sz="42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61578" y="9156046"/>
            <a:ext cx="8008577" cy="784671"/>
          </a:xfrm>
          <a:prstGeom prst="rect">
            <a:avLst/>
          </a:prstGeom>
          <a:noFill/>
        </p:spPr>
        <p:txBody>
          <a:bodyPr wrap="square" lIns="136901" tIns="68501" rIns="136901" bIns="68501" rtlCol="0">
            <a:spAutoFit/>
          </a:bodyPr>
          <a:lstStyle/>
          <a:p>
            <a:pPr defTabSz="1368821"/>
            <a:r>
              <a:rPr lang="en-US" sz="4200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42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4200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  <p:pic>
        <p:nvPicPr>
          <p:cNvPr id="1026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60" y="708446"/>
            <a:ext cx="5986757" cy="598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942" y="-2435241"/>
            <a:ext cx="714375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42242" y="1943748"/>
            <a:ext cx="91440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6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642" numSld="2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844452" y="266700"/>
            <a:ext cx="16721928" cy="154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31"/>
              </a:lnSpc>
            </a:pPr>
            <a:r>
              <a:rPr lang="en-US" sz="4800" b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GIỚI THIỆU CẢNH ĐẸP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77256" y="2050526"/>
            <a:ext cx="16008993" cy="2505698"/>
            <a:chOff x="1139503" y="2050526"/>
            <a:chExt cx="16008993" cy="2505698"/>
          </a:xfrm>
        </p:grpSpPr>
        <p:sp>
          <p:nvSpPr>
            <p:cNvPr id="15" name="Rounded Rectangle 14"/>
            <p:cNvSpPr/>
            <p:nvPr/>
          </p:nvSpPr>
          <p:spPr>
            <a:xfrm>
              <a:off x="1139503" y="2050526"/>
              <a:ext cx="16008993" cy="250569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447800" y="2149213"/>
              <a:ext cx="153924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/>
                <a:t>Hồ Gươm – còn gọi là hồ Hoàn Kiếm, ở trung tâm Thủ đô Hà Nội; hồ được đặt tên như vậy vì gắn với sự tích vua Lê Lợi sau khi chiến thắng giặc Minh đã trả gươm thần cho Long Quân.</a:t>
              </a:r>
              <a:endParaRPr lang="en-US" sz="320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03" y="4880162"/>
            <a:ext cx="7019517" cy="5140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932102"/>
            <a:ext cx="9184380" cy="5088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783036" y="419100"/>
            <a:ext cx="16721928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31"/>
              </a:lnSpc>
            </a:pPr>
            <a:r>
              <a:rPr lang="en-US" sz="5400" b="1" dirty="0">
                <a:solidFill>
                  <a:srgbClr val="764640"/>
                </a:solidFill>
                <a:latin typeface="Arial" pitchFamily="34" charset="0"/>
                <a:cs typeface="Arial" pitchFamily="34" charset="0"/>
              </a:rPr>
              <a:t>BÀI 11: CẢNH ĐẸP NON SÔNG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47800" y="2705100"/>
            <a:ext cx="15468600" cy="7162800"/>
            <a:chOff x="3200400" y="3564540"/>
            <a:chExt cx="12039600" cy="5693760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00400" y="3564540"/>
              <a:ext cx="12039600" cy="569376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062912" y="5147574"/>
              <a:ext cx="9144000" cy="332687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/>
                <a:t>Đất nước Việt Nam chúng ta rất đẹp. Đất nước này do các dân tộc anh em cùng chung tay xâ</a:t>
              </a:r>
              <a:r>
                <a:rPr lang="en-US" sz="3600"/>
                <a:t>y</a:t>
              </a:r>
              <a:r>
                <a:rPr lang="vi-VN" sz="3600"/>
                <a:t> dựng nên và bảo vệ để các em có cuộc sống thanh bình. </a:t>
              </a:r>
              <a:endParaRPr lang="en-US" sz="3600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119552" y="190500"/>
            <a:ext cx="16537680" cy="1228755"/>
            <a:chOff x="1119552" y="569220"/>
            <a:chExt cx="16537680" cy="1228755"/>
          </a:xfrm>
        </p:grpSpPr>
        <p:pic>
          <p:nvPicPr>
            <p:cNvPr id="14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114800" y="569220"/>
              <a:ext cx="10210800" cy="1228755"/>
            </a:xfrm>
            <a:prstGeom prst="rect">
              <a:avLst/>
            </a:prstGeom>
          </p:spPr>
        </p:pic>
        <p:sp>
          <p:nvSpPr>
            <p:cNvPr id="15" name="TextBox 6"/>
            <p:cNvSpPr txBox="1"/>
            <p:nvPr/>
          </p:nvSpPr>
          <p:spPr>
            <a:xfrm>
              <a:off x="1119552" y="736169"/>
              <a:ext cx="16537680" cy="728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BÀI ĐỌC 1. TRÊN HỒ BA BỂ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67" y="1638300"/>
            <a:ext cx="16002001" cy="524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52" y="6879322"/>
            <a:ext cx="15984416" cy="319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99105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85800" y="1028700"/>
            <a:ext cx="7391400" cy="1066800"/>
            <a:chOff x="685800" y="1028700"/>
            <a:chExt cx="7848600" cy="1066800"/>
          </a:xfrm>
        </p:grpSpPr>
        <p:sp>
          <p:nvSpPr>
            <p:cNvPr id="4" name="Rounded Rectangle 3"/>
            <p:cNvSpPr/>
            <p:nvPr/>
          </p:nvSpPr>
          <p:spPr>
            <a:xfrm>
              <a:off x="685800" y="1028700"/>
              <a:ext cx="7696200" cy="914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838200" y="1181100"/>
              <a:ext cx="76962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Hoạt động 1. Đọc thành tiếng</a:t>
              </a:r>
            </a:p>
          </p:txBody>
        </p:sp>
      </p:grpSp>
      <p:sp>
        <p:nvSpPr>
          <p:cNvPr id="12" name="Pentagon 11"/>
          <p:cNvSpPr/>
          <p:nvPr/>
        </p:nvSpPr>
        <p:spPr>
          <a:xfrm>
            <a:off x="829322" y="7048500"/>
            <a:ext cx="7218570" cy="60960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Chú ý cách phát âm từ địa phương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9" y="907536"/>
            <a:ext cx="7696200" cy="569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414" y="6606955"/>
            <a:ext cx="7696200" cy="346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Pentagon 22"/>
          <p:cNvSpPr/>
          <p:nvPr/>
        </p:nvSpPr>
        <p:spPr>
          <a:xfrm>
            <a:off x="764329" y="2247900"/>
            <a:ext cx="5342878" cy="68580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 lớp đọc đồng thanh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9322" y="7962900"/>
            <a:ext cx="5492433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 và n ( leo – neo)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6492" y="9029700"/>
            <a:ext cx="5665263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Dấu hỏi – dấu ngã (sẻ - sẽ)</a:t>
            </a:r>
          </a:p>
        </p:txBody>
      </p:sp>
    </p:spTree>
    <p:extLst>
      <p:ext uri="{BB962C8B-B14F-4D97-AF65-F5344CB8AC3E}">
        <p14:creationId xmlns:p14="http://schemas.microsoft.com/office/powerpoint/2010/main" val="165627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14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85800" y="1028700"/>
            <a:ext cx="7391400" cy="1066800"/>
            <a:chOff x="685800" y="1028700"/>
            <a:chExt cx="7848600" cy="1066800"/>
          </a:xfrm>
        </p:grpSpPr>
        <p:sp>
          <p:nvSpPr>
            <p:cNvPr id="4" name="Rounded Rectangle 3"/>
            <p:cNvSpPr/>
            <p:nvPr/>
          </p:nvSpPr>
          <p:spPr>
            <a:xfrm>
              <a:off x="685800" y="1028700"/>
              <a:ext cx="7696200" cy="914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838200" y="1181100"/>
              <a:ext cx="76962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Hoạt động 1. Đọc thành tiếng</a:t>
              </a:r>
            </a:p>
          </p:txBody>
        </p:sp>
      </p:grpSp>
      <p:sp>
        <p:nvSpPr>
          <p:cNvPr id="6" name="Pentagon 5"/>
          <p:cNvSpPr/>
          <p:nvPr/>
        </p:nvSpPr>
        <p:spPr>
          <a:xfrm>
            <a:off x="685801" y="2432538"/>
            <a:ext cx="3200400" cy="91440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 nghĩa từ</a:t>
            </a:r>
            <a:endParaRPr lang="en-US" sz="3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4114800" y="2432538"/>
            <a:ext cx="9525000" cy="914400"/>
          </a:xfrm>
          <a:prstGeom prst="snip1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Ghép từ ngữ ở bên A với nghĩa phù hợp ở bên B: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619500"/>
            <a:ext cx="13260967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4648200" y="4610100"/>
            <a:ext cx="1371600" cy="12954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648200" y="6019800"/>
            <a:ext cx="1371600" cy="12954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648200" y="4610100"/>
            <a:ext cx="1371600" cy="26670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648200" y="8648700"/>
            <a:ext cx="1371600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4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85800" y="1028700"/>
            <a:ext cx="5902911" cy="1066800"/>
            <a:chOff x="685800" y="1028700"/>
            <a:chExt cx="7848600" cy="1066800"/>
          </a:xfrm>
        </p:grpSpPr>
        <p:sp>
          <p:nvSpPr>
            <p:cNvPr id="4" name="Rounded Rectangle 3"/>
            <p:cNvSpPr/>
            <p:nvPr/>
          </p:nvSpPr>
          <p:spPr>
            <a:xfrm>
              <a:off x="685800" y="1028700"/>
              <a:ext cx="7696200" cy="914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838200" y="1181100"/>
              <a:ext cx="76962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Hoạt động 2. Đọc hiểu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22477" y="1119554"/>
            <a:ext cx="5411665" cy="914400"/>
            <a:chOff x="6922477" y="1119554"/>
            <a:chExt cx="5411665" cy="914400"/>
          </a:xfrm>
        </p:grpSpPr>
        <p:sp>
          <p:nvSpPr>
            <p:cNvPr id="11" name="Pentagon 10"/>
            <p:cNvSpPr/>
            <p:nvPr/>
          </p:nvSpPr>
          <p:spPr>
            <a:xfrm>
              <a:off x="6922477" y="1119554"/>
              <a:ext cx="5411665" cy="914400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37955" y="1296769"/>
              <a:ext cx="466845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Trò chơi: Phỏng vấn</a:t>
              </a:r>
              <a:endPara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8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585" y="7506433"/>
            <a:ext cx="3868615" cy="278056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00421" y="2705100"/>
            <a:ext cx="9369348" cy="3962400"/>
            <a:chOff x="1316251" y="2705100"/>
            <a:chExt cx="8042643" cy="2668555"/>
          </a:xfrm>
        </p:grpSpPr>
        <p:sp>
          <p:nvSpPr>
            <p:cNvPr id="15" name="Rounded Rectangular Callout 14"/>
            <p:cNvSpPr/>
            <p:nvPr/>
          </p:nvSpPr>
          <p:spPr>
            <a:xfrm>
              <a:off x="1316251" y="2705100"/>
              <a:ext cx="8042643" cy="2668555"/>
            </a:xfrm>
            <a:prstGeom prst="wedgeRoundRectCallou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499275" y="2744881"/>
              <a:ext cx="757785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/>
                <a:t>Vì sao tác giả có cảm giác thuyền lướt trên mây, trên núi? Chọn ý đúng?</a:t>
              </a:r>
              <a:endParaRPr lang="en-US" sz="32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81752" y="7010599"/>
            <a:ext cx="6192251" cy="2514600"/>
            <a:chOff x="9841523" y="2739364"/>
            <a:chExt cx="6192251" cy="2514600"/>
          </a:xfrm>
        </p:grpSpPr>
        <p:sp>
          <p:nvSpPr>
            <p:cNvPr id="17" name="Rounded Rectangular Callout 16"/>
            <p:cNvSpPr/>
            <p:nvPr/>
          </p:nvSpPr>
          <p:spPr>
            <a:xfrm flipH="1">
              <a:off x="9841523" y="2739364"/>
              <a:ext cx="6192251" cy="2514600"/>
            </a:xfrm>
            <a:prstGeom prst="wedgeRoundRectCallou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146323" y="3108864"/>
              <a:ext cx="5638800" cy="1490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/>
                <a:t>Ý a đúng</a:t>
              </a:r>
              <a:r>
                <a:rPr lang="vi-VN" sz="3200"/>
                <a:t>: Vì thuyền lướt trên mặt hồ có in bóng mây, núi.</a:t>
              </a:r>
              <a:endParaRPr lang="en-US" sz="3200"/>
            </a:p>
          </p:txBody>
        </p:sp>
      </p:grpSp>
      <p:sp>
        <p:nvSpPr>
          <p:cNvPr id="7" name="Rectangle 6"/>
          <p:cNvSpPr/>
          <p:nvPr/>
        </p:nvSpPr>
        <p:spPr>
          <a:xfrm>
            <a:off x="1025769" y="4229100"/>
            <a:ext cx="9144000" cy="22288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/>
              <a:t>a. </a:t>
            </a:r>
            <a:r>
              <a:rPr lang="vi-VN" sz="3200"/>
              <a:t>Vì thuyết lướt trên mặt hồ có in bóng mây, núi.</a:t>
            </a:r>
            <a:endParaRPr lang="en-US" sz="3200"/>
          </a:p>
          <a:p>
            <a:pPr lvl="0">
              <a:lnSpc>
                <a:spcPct val="150000"/>
              </a:lnSpc>
            </a:pPr>
            <a:r>
              <a:rPr lang="en-US" sz="3200"/>
              <a:t>b. </a:t>
            </a:r>
            <a:r>
              <a:rPr lang="vi-VN" sz="3200"/>
              <a:t>Vì mái chèo khua làm bóng núi rung rinh.</a:t>
            </a:r>
            <a:endParaRPr lang="en-US" sz="3200"/>
          </a:p>
          <a:p>
            <a:pPr lvl="0">
              <a:lnSpc>
                <a:spcPct val="150000"/>
              </a:lnSpc>
            </a:pPr>
            <a:r>
              <a:rPr lang="en-US" sz="3200"/>
              <a:t>c. </a:t>
            </a:r>
            <a:r>
              <a:rPr lang="vi-VN" sz="3200"/>
              <a:t>Vì xung quanh hồ có núi dựng cheo leo.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64230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1465" y="1543597"/>
            <a:ext cx="12877800" cy="1005254"/>
            <a:chOff x="685800" y="1028700"/>
            <a:chExt cx="7848600" cy="1005254"/>
          </a:xfrm>
        </p:grpSpPr>
        <p:sp>
          <p:nvSpPr>
            <p:cNvPr id="4" name="Rounded Rectangle 3"/>
            <p:cNvSpPr/>
            <p:nvPr/>
          </p:nvSpPr>
          <p:spPr>
            <a:xfrm>
              <a:off x="685800" y="1028700"/>
              <a:ext cx="7696200" cy="914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838200" y="1119554"/>
              <a:ext cx="76962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Hoạt động 1. Tìm hiểu c</a:t>
              </a:r>
              <a:r>
                <a:rPr lang="vi-VN" sz="36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ách viết hoa tên địa lí Việt Nam</a:t>
              </a:r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46510" y="304517"/>
            <a:ext cx="7594978" cy="987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475238"/>
            <a:ext cx="575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03251" y="3771900"/>
            <a:ext cx="989814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b="1" u="sng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Câu hỏi</a:t>
            </a:r>
            <a:r>
              <a:rPr lang="en-US" sz="3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3400">
                <a:solidFill>
                  <a:schemeClr val="bg1"/>
                </a:solidFill>
              </a:rPr>
              <a:t>Tên riêng hồ Ba Bể được viết như thế nào? Chọn ý đúng:</a:t>
            </a:r>
            <a:endParaRPr lang="en-US" sz="3400">
              <a:solidFill>
                <a:schemeClr val="bg1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sz="3400">
                <a:solidFill>
                  <a:schemeClr val="bg1"/>
                </a:solidFill>
              </a:rPr>
              <a:t>Viết hoa chữ cái đầu của mỗi tiếng: Ba Bể</a:t>
            </a:r>
            <a:endParaRPr lang="en-US" sz="3400">
              <a:solidFill>
                <a:schemeClr val="bg1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3400">
                <a:solidFill>
                  <a:schemeClr val="bg1"/>
                </a:solidFill>
              </a:rPr>
              <a:t>Viết hoa chữ cái đầu của tiếng đầu tiên: Ba bể</a:t>
            </a:r>
            <a:endParaRPr lang="en-US" sz="3400">
              <a:solidFill>
                <a:schemeClr val="bg1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vi-VN" sz="3400">
                <a:solidFill>
                  <a:schemeClr val="bg1"/>
                </a:solidFill>
              </a:rPr>
              <a:t>Viết hoa chữ cái đầu của tiếng đầu tiên, đặt dấu gạch nối giữa các tiếng: Ba-bể</a:t>
            </a:r>
            <a:endParaRPr lang="en-US" sz="3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69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28800" y="1300113"/>
            <a:ext cx="11768286" cy="1824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CẢM ƠN CÁC CON ĐÃ CHÚ Ý LẮNG NGHE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HẸN GẶP LẠI CÁC CON TRONG TIẾT HỌC SAU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1472</TotalTime>
  <Words>371</Words>
  <Application>Microsoft Office PowerPoint</Application>
  <PresentationFormat>Custom</PresentationFormat>
  <Paragraphs>32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Gill Sans MT</vt:lpstr>
      <vt:lpstr>等线</vt:lpstr>
      <vt:lpstr>Times New Roman</vt:lpstr>
      <vt:lpstr>Arial</vt:lpstr>
      <vt:lpstr>VNI-Avo</vt:lpstr>
      <vt:lpstr>Calibri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Ham Hap</dc:creator>
  <cp:lastModifiedBy>Minhthangpc.VN</cp:lastModifiedBy>
  <cp:revision>46</cp:revision>
  <dcterms:created xsi:type="dcterms:W3CDTF">2006-08-16T00:00:00Z</dcterms:created>
  <dcterms:modified xsi:type="dcterms:W3CDTF">2023-01-31T21:16:41Z</dcterms:modified>
  <dc:identifier>DAFQGhn5ems</dc:identifier>
</cp:coreProperties>
</file>