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5"/>
  </p:notesMasterIdLst>
  <p:sldIdLst>
    <p:sldId id="264" r:id="rId2"/>
    <p:sldId id="289" r:id="rId3"/>
    <p:sldId id="279" r:id="rId4"/>
    <p:sldId id="303" r:id="rId5"/>
    <p:sldId id="278" r:id="rId6"/>
    <p:sldId id="280" r:id="rId7"/>
    <p:sldId id="304" r:id="rId8"/>
    <p:sldId id="300" r:id="rId9"/>
    <p:sldId id="305" r:id="rId10"/>
    <p:sldId id="301" r:id="rId11"/>
    <p:sldId id="302" r:id="rId12"/>
    <p:sldId id="284" r:id="rId13"/>
    <p:sldId id="285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671A6"/>
    <a:srgbClr val="D9EBF6"/>
    <a:srgbClr val="F9F9D2"/>
    <a:srgbClr val="FF6600"/>
    <a:srgbClr val="F9DD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iểu Trung bình 2 - Màu chủ đề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357" autoAdjust="0"/>
  </p:normalViewPr>
  <p:slideViewPr>
    <p:cSldViewPr snapToGrid="0">
      <p:cViewPr>
        <p:scale>
          <a:sx n="75" d="100"/>
          <a:sy n="75" d="100"/>
        </p:scale>
        <p:origin x="43" y="-1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F87E1C-A28B-4B69-B2C6-EAC2A069F80D}" type="datetimeFigureOut">
              <a:rPr lang="en-US" smtClean="0"/>
              <a:t>2/27/2023</a:t>
            </a:fld>
            <a:endParaRPr lang="en-US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AFF119-9356-40F9-8900-CEF5489B7C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10607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AFF119-9356-40F9-8900-CEF5489B7C2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67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AFF119-9356-40F9-8900-CEF5489B7C2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43226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AFF119-9356-40F9-8900-CEF5489B7C2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25289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AFF119-9356-40F9-8900-CEF5489B7C2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73871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AFF119-9356-40F9-8900-CEF5489B7C2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33624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AFF119-9356-40F9-8900-CEF5489B7C2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11540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6.png"/><Relationship Id="rId5" Type="http://schemas.openxmlformats.org/officeDocument/2006/relationships/image" Target="../media/image11.png"/><Relationship Id="rId4" Type="http://schemas.openxmlformats.org/officeDocument/2006/relationships/image" Target="../media/image15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35">
            <a:extLst>
              <a:ext uri="{FF2B5EF4-FFF2-40B4-BE49-F238E27FC236}">
                <a16:creationId xmlns:a16="http://schemas.microsoft.com/office/drawing/2014/main" id="{36F910B7-E4AE-8CE8-8604-FE93F413B151}"/>
              </a:ext>
            </a:extLst>
          </p:cNvPr>
          <p:cNvGrpSpPr/>
          <p:nvPr userDrawn="1"/>
        </p:nvGrpSpPr>
        <p:grpSpPr>
          <a:xfrm>
            <a:off x="3446310" y="0"/>
            <a:ext cx="8745690" cy="6858000"/>
            <a:chOff x="3446310" y="0"/>
            <a:chExt cx="8745690" cy="6858000"/>
          </a:xfrm>
        </p:grpSpPr>
        <p:pic>
          <p:nvPicPr>
            <p:cNvPr id="3" name="图片 4">
              <a:extLst>
                <a:ext uri="{FF2B5EF4-FFF2-40B4-BE49-F238E27FC236}">
                  <a16:creationId xmlns:a16="http://schemas.microsoft.com/office/drawing/2014/main" id="{2D556A06-47B2-DA11-07E7-9005CFBCB7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2067"/>
            <a:stretch/>
          </p:blipFill>
          <p:spPr>
            <a:xfrm>
              <a:off x="4233069" y="0"/>
              <a:ext cx="7958931" cy="6858000"/>
            </a:xfrm>
            <a:prstGeom prst="rect">
              <a:avLst/>
            </a:prstGeom>
          </p:spPr>
        </p:pic>
        <p:pic>
          <p:nvPicPr>
            <p:cNvPr id="4" name="图片 6">
              <a:extLst>
                <a:ext uri="{FF2B5EF4-FFF2-40B4-BE49-F238E27FC236}">
                  <a16:creationId xmlns:a16="http://schemas.microsoft.com/office/drawing/2014/main" id="{43FF279D-29F8-B661-8B4D-BC7AF452C03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57937" y="5648325"/>
              <a:ext cx="695325" cy="733425"/>
            </a:xfrm>
            <a:prstGeom prst="rect">
              <a:avLst/>
            </a:prstGeom>
          </p:spPr>
        </p:pic>
        <p:pic>
          <p:nvPicPr>
            <p:cNvPr id="5" name="图片 8">
              <a:extLst>
                <a:ext uri="{FF2B5EF4-FFF2-40B4-BE49-F238E27FC236}">
                  <a16:creationId xmlns:a16="http://schemas.microsoft.com/office/drawing/2014/main" id="{C287997B-0F1D-ED49-31A8-FD0A2D7E2BC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96633" y="430187"/>
              <a:ext cx="455560" cy="607413"/>
            </a:xfrm>
            <a:prstGeom prst="rect">
              <a:avLst/>
            </a:prstGeom>
          </p:spPr>
        </p:pic>
        <p:pic>
          <p:nvPicPr>
            <p:cNvPr id="6" name="图片 10">
              <a:extLst>
                <a:ext uri="{FF2B5EF4-FFF2-40B4-BE49-F238E27FC236}">
                  <a16:creationId xmlns:a16="http://schemas.microsoft.com/office/drawing/2014/main" id="{98A4B3AB-9ED9-E008-A39D-501A7029361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86586" y="2025821"/>
              <a:ext cx="896088" cy="1006134"/>
            </a:xfrm>
            <a:prstGeom prst="rect">
              <a:avLst/>
            </a:prstGeom>
          </p:spPr>
        </p:pic>
        <p:pic>
          <p:nvPicPr>
            <p:cNvPr id="7" name="图片 12">
              <a:extLst>
                <a:ext uri="{FF2B5EF4-FFF2-40B4-BE49-F238E27FC236}">
                  <a16:creationId xmlns:a16="http://schemas.microsoft.com/office/drawing/2014/main" id="{5ED3D8C8-8001-4536-34D1-4C8EF5DA837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89292" y="4142968"/>
              <a:ext cx="783488" cy="554038"/>
            </a:xfrm>
            <a:prstGeom prst="rect">
              <a:avLst/>
            </a:prstGeom>
          </p:spPr>
        </p:pic>
        <p:pic>
          <p:nvPicPr>
            <p:cNvPr id="8" name="图片 14">
              <a:extLst>
                <a:ext uri="{FF2B5EF4-FFF2-40B4-BE49-F238E27FC236}">
                  <a16:creationId xmlns:a16="http://schemas.microsoft.com/office/drawing/2014/main" id="{AD4B6B44-3D94-0A8B-C9A5-7BB041A98A4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46310" y="1528960"/>
              <a:ext cx="851499" cy="654050"/>
            </a:xfrm>
            <a:prstGeom prst="rect">
              <a:avLst/>
            </a:prstGeom>
          </p:spPr>
        </p:pic>
      </p:grpSp>
      <p:pic>
        <p:nvPicPr>
          <p:cNvPr id="9" name="图片 16">
            <a:extLst>
              <a:ext uri="{FF2B5EF4-FFF2-40B4-BE49-F238E27FC236}">
                <a16:creationId xmlns:a16="http://schemas.microsoft.com/office/drawing/2014/main" id="{46260699-EED2-6277-FE01-7C66F8D026D1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5141" y="3199882"/>
            <a:ext cx="866773" cy="1040128"/>
          </a:xfrm>
          <a:prstGeom prst="rect">
            <a:avLst/>
          </a:prstGeom>
        </p:spPr>
      </p:pic>
      <p:pic>
        <p:nvPicPr>
          <p:cNvPr id="10" name="图片 18">
            <a:extLst>
              <a:ext uri="{FF2B5EF4-FFF2-40B4-BE49-F238E27FC236}">
                <a16:creationId xmlns:a16="http://schemas.microsoft.com/office/drawing/2014/main" id="{45AAD4DA-AAB7-06B3-B78A-27B2B0BD11FB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0260" y="4794496"/>
            <a:ext cx="1271590" cy="1220541"/>
          </a:xfrm>
          <a:prstGeom prst="rect">
            <a:avLst/>
          </a:prstGeom>
        </p:spPr>
      </p:pic>
      <p:pic>
        <p:nvPicPr>
          <p:cNvPr id="11" name="图片 20">
            <a:extLst>
              <a:ext uri="{FF2B5EF4-FFF2-40B4-BE49-F238E27FC236}">
                <a16:creationId xmlns:a16="http://schemas.microsoft.com/office/drawing/2014/main" id="{1E9FE7F9-2408-93E7-E022-F51AC660930C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02" y="369690"/>
            <a:ext cx="1447379" cy="1813320"/>
          </a:xfrm>
          <a:prstGeom prst="rect">
            <a:avLst/>
          </a:prstGeom>
        </p:spPr>
      </p:pic>
      <p:pic>
        <p:nvPicPr>
          <p:cNvPr id="12" name="图片 22">
            <a:extLst>
              <a:ext uri="{FF2B5EF4-FFF2-40B4-BE49-F238E27FC236}">
                <a16:creationId xmlns:a16="http://schemas.microsoft.com/office/drawing/2014/main" id="{2B913091-BEAA-C5CE-5DD4-AE2FC9055479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3114" y="440382"/>
            <a:ext cx="1043328" cy="1453929"/>
          </a:xfrm>
          <a:prstGeom prst="rect">
            <a:avLst/>
          </a:prstGeom>
        </p:spPr>
      </p:pic>
      <p:grpSp>
        <p:nvGrpSpPr>
          <p:cNvPr id="13" name="组合 36">
            <a:extLst>
              <a:ext uri="{FF2B5EF4-FFF2-40B4-BE49-F238E27FC236}">
                <a16:creationId xmlns:a16="http://schemas.microsoft.com/office/drawing/2014/main" id="{AB1D0A1C-0C1F-7925-3510-CEE29DDEBDB0}"/>
              </a:ext>
            </a:extLst>
          </p:cNvPr>
          <p:cNvGrpSpPr/>
          <p:nvPr userDrawn="1"/>
        </p:nvGrpSpPr>
        <p:grpSpPr>
          <a:xfrm>
            <a:off x="600467" y="2146176"/>
            <a:ext cx="3666335" cy="4478038"/>
            <a:chOff x="600467" y="2146176"/>
            <a:chExt cx="3666335" cy="4478038"/>
          </a:xfrm>
        </p:grpSpPr>
        <p:pic>
          <p:nvPicPr>
            <p:cNvPr id="14" name="图片 24">
              <a:extLst>
                <a:ext uri="{FF2B5EF4-FFF2-40B4-BE49-F238E27FC236}">
                  <a16:creationId xmlns:a16="http://schemas.microsoft.com/office/drawing/2014/main" id="{FA78BB4A-8AC9-9AE1-2306-6E715CB820B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2760" y="2146176"/>
              <a:ext cx="2569761" cy="4226173"/>
            </a:xfrm>
            <a:prstGeom prst="rect">
              <a:avLst/>
            </a:prstGeom>
          </p:spPr>
        </p:pic>
        <p:pic>
          <p:nvPicPr>
            <p:cNvPr id="15" name="图片 28">
              <a:extLst>
                <a:ext uri="{FF2B5EF4-FFF2-40B4-BE49-F238E27FC236}">
                  <a16:creationId xmlns:a16="http://schemas.microsoft.com/office/drawing/2014/main" id="{7CAC6F03-4567-F8C6-924E-DC7AA17E0E9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0467" y="5192837"/>
              <a:ext cx="3666335" cy="1431377"/>
            </a:xfrm>
            <a:prstGeom prst="rect">
              <a:avLst/>
            </a:prstGeom>
          </p:spPr>
        </p:pic>
      </p:grpSp>
      <p:pic>
        <p:nvPicPr>
          <p:cNvPr id="16" name="图片 26">
            <a:extLst>
              <a:ext uri="{FF2B5EF4-FFF2-40B4-BE49-F238E27FC236}">
                <a16:creationId xmlns:a16="http://schemas.microsoft.com/office/drawing/2014/main" id="{EBE5E322-A067-BC7D-7740-60B87B21632C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2895" y="4959051"/>
            <a:ext cx="1302246" cy="863990"/>
          </a:xfrm>
          <a:prstGeom prst="rect">
            <a:avLst/>
          </a:prstGeom>
        </p:spPr>
      </p:pic>
      <p:pic>
        <p:nvPicPr>
          <p:cNvPr id="17" name="图片 29">
            <a:extLst>
              <a:ext uri="{FF2B5EF4-FFF2-40B4-BE49-F238E27FC236}">
                <a16:creationId xmlns:a16="http://schemas.microsoft.com/office/drawing/2014/main" id="{F09B21E0-F03B-765B-EC38-52BA3DD16ED4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10257502" y="440382"/>
            <a:ext cx="1112208" cy="984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9261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55A8AD8-5C65-A454-DDCE-74D6F9A90AE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249834" y="262587"/>
            <a:ext cx="11692333" cy="63328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图片 22">
            <a:extLst>
              <a:ext uri="{FF2B5EF4-FFF2-40B4-BE49-F238E27FC236}">
                <a16:creationId xmlns:a16="http://schemas.microsoft.com/office/drawing/2014/main" id="{C4C40478-208F-79EA-767C-8B6B5355C36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672" y="5404071"/>
            <a:ext cx="1043328" cy="1453929"/>
          </a:xfrm>
          <a:prstGeom prst="rect">
            <a:avLst/>
          </a:prstGeom>
        </p:spPr>
      </p:pic>
      <p:pic>
        <p:nvPicPr>
          <p:cNvPr id="5" name="图片 26">
            <a:extLst>
              <a:ext uri="{FF2B5EF4-FFF2-40B4-BE49-F238E27FC236}">
                <a16:creationId xmlns:a16="http://schemas.microsoft.com/office/drawing/2014/main" id="{0E06F57E-8DCA-E228-E36B-362004EF869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9754" y="125793"/>
            <a:ext cx="1302246" cy="863990"/>
          </a:xfrm>
          <a:prstGeom prst="rect">
            <a:avLst/>
          </a:prstGeom>
        </p:spPr>
      </p:pic>
      <p:pic>
        <p:nvPicPr>
          <p:cNvPr id="6" name="图片 20">
            <a:extLst>
              <a:ext uri="{FF2B5EF4-FFF2-40B4-BE49-F238E27FC236}">
                <a16:creationId xmlns:a16="http://schemas.microsoft.com/office/drawing/2014/main" id="{093B778A-FDA5-12C7-064D-99696DB1BA1A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28" y="5550887"/>
            <a:ext cx="1043328" cy="1307113"/>
          </a:xfrm>
          <a:prstGeom prst="rect">
            <a:avLst/>
          </a:prstGeom>
        </p:spPr>
      </p:pic>
      <p:pic>
        <p:nvPicPr>
          <p:cNvPr id="7" name="图片 29">
            <a:extLst>
              <a:ext uri="{FF2B5EF4-FFF2-40B4-BE49-F238E27FC236}">
                <a16:creationId xmlns:a16="http://schemas.microsoft.com/office/drawing/2014/main" id="{8D581265-B2AC-32C7-FF2B-ED12C17140F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5412" y="125793"/>
            <a:ext cx="1112208" cy="984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3756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9D8559E-B4FF-AFF7-6F51-46FFF7E8291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249834" y="262587"/>
            <a:ext cx="11692333" cy="63328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99836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xt, letter&#10;&#10;Description automatically generated">
            <a:extLst>
              <a:ext uri="{FF2B5EF4-FFF2-40B4-BE49-F238E27FC236}">
                <a16:creationId xmlns:a16="http://schemas.microsoft.com/office/drawing/2014/main" id="{2DE0C57F-8224-225C-0C9E-E75935B1714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581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61DF9E02-FD09-5B0C-0044-7D762B0DEC1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135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9Slide.vn - 2019">
            <a:extLst>
              <a:ext uri="{FF2B5EF4-FFF2-40B4-BE49-F238E27FC236}">
                <a16:creationId xmlns:a16="http://schemas.microsoft.com/office/drawing/2014/main" id="{ABD081D5-DFEE-20F8-F92C-8AABD646198B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54DB1BD0-9154-45A6-BE1B-F3511BC16D82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80B60659-F606-0DFA-A4ED-66A4FDC30B91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37143" y="443317"/>
            <a:ext cx="3006465" cy="2985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2925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2A21158-6EFB-41CE-A474-DFE70E2199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6856" y="749300"/>
            <a:ext cx="10718801" cy="5359400"/>
          </a:xfrm>
          <a:custGeom>
            <a:avLst/>
            <a:gdLst>
              <a:gd name="connsiteX0" fmla="*/ 0 w 12068630"/>
              <a:gd name="connsiteY0" fmla="*/ 0 h 6034314"/>
              <a:gd name="connsiteX1" fmla="*/ 10191654 w 12068630"/>
              <a:gd name="connsiteY1" fmla="*/ 0 h 6034314"/>
              <a:gd name="connsiteX2" fmla="*/ 10205996 w 12068630"/>
              <a:gd name="connsiteY2" fmla="*/ 98440 h 6034314"/>
              <a:gd name="connsiteX3" fmla="*/ 10243458 w 12068630"/>
              <a:gd name="connsiteY3" fmla="*/ 391886 h 6034314"/>
              <a:gd name="connsiteX4" fmla="*/ 10243458 w 12068630"/>
              <a:gd name="connsiteY4" fmla="*/ 870857 h 6034314"/>
              <a:gd name="connsiteX5" fmla="*/ 10141858 w 12068630"/>
              <a:gd name="connsiteY5" fmla="*/ 1335314 h 6034314"/>
              <a:gd name="connsiteX6" fmla="*/ 10156372 w 12068630"/>
              <a:gd name="connsiteY6" fmla="*/ 1654628 h 6034314"/>
              <a:gd name="connsiteX7" fmla="*/ 10301515 w 12068630"/>
              <a:gd name="connsiteY7" fmla="*/ 1785257 h 6034314"/>
              <a:gd name="connsiteX8" fmla="*/ 10577286 w 12068630"/>
              <a:gd name="connsiteY8" fmla="*/ 1654628 h 6034314"/>
              <a:gd name="connsiteX9" fmla="*/ 10940144 w 12068630"/>
              <a:gd name="connsiteY9" fmla="*/ 1378857 h 6034314"/>
              <a:gd name="connsiteX10" fmla="*/ 11273972 w 12068630"/>
              <a:gd name="connsiteY10" fmla="*/ 1320800 h 6034314"/>
              <a:gd name="connsiteX11" fmla="*/ 11883572 w 12068630"/>
              <a:gd name="connsiteY11" fmla="*/ 1045028 h 6034314"/>
              <a:gd name="connsiteX12" fmla="*/ 11941629 w 12068630"/>
              <a:gd name="connsiteY12" fmla="*/ 29028 h 6034314"/>
              <a:gd name="connsiteX13" fmla="*/ 11913004 w 12068630"/>
              <a:gd name="connsiteY13" fmla="*/ 0 h 6034314"/>
              <a:gd name="connsiteX14" fmla="*/ 12068630 w 12068630"/>
              <a:gd name="connsiteY14" fmla="*/ 0 h 6034314"/>
              <a:gd name="connsiteX15" fmla="*/ 12068630 w 12068630"/>
              <a:gd name="connsiteY15" fmla="*/ 6034314 h 6034314"/>
              <a:gd name="connsiteX16" fmla="*/ 0 w 12068630"/>
              <a:gd name="connsiteY16" fmla="*/ 6034314 h 6034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2068630" h="6034314">
                <a:moveTo>
                  <a:pt x="0" y="0"/>
                </a:moveTo>
                <a:lnTo>
                  <a:pt x="10191654" y="0"/>
                </a:lnTo>
                <a:lnTo>
                  <a:pt x="10205996" y="98440"/>
                </a:lnTo>
                <a:cubicBezTo>
                  <a:pt x="10223161" y="208417"/>
                  <a:pt x="10241644" y="314779"/>
                  <a:pt x="10243458" y="391886"/>
                </a:cubicBezTo>
                <a:cubicBezTo>
                  <a:pt x="10248296" y="597505"/>
                  <a:pt x="10260391" y="713619"/>
                  <a:pt x="10243458" y="870857"/>
                </a:cubicBezTo>
                <a:cubicBezTo>
                  <a:pt x="10226525" y="1028095"/>
                  <a:pt x="10156372" y="1204686"/>
                  <a:pt x="10141858" y="1335314"/>
                </a:cubicBezTo>
                <a:cubicBezTo>
                  <a:pt x="10127344" y="1465943"/>
                  <a:pt x="10129762" y="1579638"/>
                  <a:pt x="10156372" y="1654628"/>
                </a:cubicBezTo>
                <a:cubicBezTo>
                  <a:pt x="10182981" y="1729619"/>
                  <a:pt x="10231363" y="1785257"/>
                  <a:pt x="10301515" y="1785257"/>
                </a:cubicBezTo>
                <a:cubicBezTo>
                  <a:pt x="10371667" y="1785257"/>
                  <a:pt x="10470848" y="1722361"/>
                  <a:pt x="10577286" y="1654628"/>
                </a:cubicBezTo>
                <a:cubicBezTo>
                  <a:pt x="10683724" y="1586895"/>
                  <a:pt x="10824030" y="1434495"/>
                  <a:pt x="10940144" y="1378857"/>
                </a:cubicBezTo>
                <a:cubicBezTo>
                  <a:pt x="11056258" y="1323219"/>
                  <a:pt x="11116734" y="1376438"/>
                  <a:pt x="11273972" y="1320800"/>
                </a:cubicBezTo>
                <a:cubicBezTo>
                  <a:pt x="11431210" y="1265162"/>
                  <a:pt x="11772296" y="1260323"/>
                  <a:pt x="11883572" y="1045028"/>
                </a:cubicBezTo>
                <a:cubicBezTo>
                  <a:pt x="11994848" y="829733"/>
                  <a:pt x="12115800" y="273352"/>
                  <a:pt x="11941629" y="29028"/>
                </a:cubicBezTo>
                <a:lnTo>
                  <a:pt x="11913004" y="0"/>
                </a:lnTo>
                <a:lnTo>
                  <a:pt x="12068630" y="0"/>
                </a:lnTo>
                <a:lnTo>
                  <a:pt x="12068630" y="6034314"/>
                </a:lnTo>
                <a:lnTo>
                  <a:pt x="0" y="6034314"/>
                </a:lnTo>
                <a:close/>
              </a:path>
            </a:pathLst>
          </a:cu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3BBF620-9824-C6B1-C0C3-F6B779E06B8C}"/>
              </a:ext>
            </a:extLst>
          </p:cNvPr>
          <p:cNvSpPr txBox="1"/>
          <p:nvPr/>
        </p:nvSpPr>
        <p:spPr>
          <a:xfrm>
            <a:off x="3657600" y="1960230"/>
            <a:ext cx="48768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>
                <a:ln>
                  <a:solidFill>
                    <a:sysClr val="windowText" lastClr="000000"/>
                  </a:solidFill>
                </a:ln>
                <a:solidFill>
                  <a:srgbClr val="F87D00"/>
                </a:solidFill>
                <a:effectLst>
                  <a:glow rad="228600">
                    <a:srgbClr val="505069">
                      <a:satMod val="175000"/>
                      <a:alpha val="40000"/>
                    </a:srgbClr>
                  </a:glow>
                </a:effectLst>
                <a:uLnTx/>
                <a:uFillTx/>
                <a:latin typeface="SVN-Poky's" panose="020B0606040200020203" pitchFamily="34" charset="0"/>
                <a:cs typeface="+mn-cs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1288996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6F1C44F1-4DF6-BC8B-74CF-118B843CE47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85" t="51729" r="26837" b="30223"/>
          <a:stretch/>
        </p:blipFill>
        <p:spPr>
          <a:xfrm>
            <a:off x="2159111" y="2109261"/>
            <a:ext cx="7873779" cy="4284263"/>
          </a:xfrm>
          <a:prstGeom prst="rect">
            <a:avLst/>
          </a:prstGeom>
        </p:spPr>
      </p:pic>
      <p:grpSp>
        <p:nvGrpSpPr>
          <p:cNvPr id="6" name="Nhóm 5">
            <a:extLst>
              <a:ext uri="{FF2B5EF4-FFF2-40B4-BE49-F238E27FC236}">
                <a16:creationId xmlns:a16="http://schemas.microsoft.com/office/drawing/2014/main" id="{7A770383-DAC3-1BBC-0713-C46E8ED8FE1A}"/>
              </a:ext>
            </a:extLst>
          </p:cNvPr>
          <p:cNvGrpSpPr/>
          <p:nvPr/>
        </p:nvGrpSpPr>
        <p:grpSpPr>
          <a:xfrm>
            <a:off x="954157" y="427383"/>
            <a:ext cx="795130" cy="795130"/>
            <a:chOff x="954157" y="427383"/>
            <a:chExt cx="795130" cy="795130"/>
          </a:xfrm>
        </p:grpSpPr>
        <p:sp>
          <p:nvSpPr>
            <p:cNvPr id="4" name="Hình Bầu dục 3">
              <a:extLst>
                <a:ext uri="{FF2B5EF4-FFF2-40B4-BE49-F238E27FC236}">
                  <a16:creationId xmlns:a16="http://schemas.microsoft.com/office/drawing/2014/main" id="{4471A5C2-6D35-C321-807E-49F71617A98B}"/>
                </a:ext>
              </a:extLst>
            </p:cNvPr>
            <p:cNvSpPr/>
            <p:nvPr/>
          </p:nvSpPr>
          <p:spPr>
            <a:xfrm>
              <a:off x="954157" y="427383"/>
              <a:ext cx="795130" cy="795130"/>
            </a:xfrm>
            <a:prstGeom prst="ellipse">
              <a:avLst/>
            </a:prstGeom>
            <a:ln w="28575">
              <a:solidFill>
                <a:srgbClr val="00B0F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Hình Bầu dục 4">
              <a:extLst>
                <a:ext uri="{FF2B5EF4-FFF2-40B4-BE49-F238E27FC236}">
                  <a16:creationId xmlns:a16="http://schemas.microsoft.com/office/drawing/2014/main" id="{346ABB23-AFA6-A59F-1C0F-D1214B394D41}"/>
                </a:ext>
              </a:extLst>
            </p:cNvPr>
            <p:cNvSpPr/>
            <p:nvPr/>
          </p:nvSpPr>
          <p:spPr>
            <a:xfrm>
              <a:off x="1030357" y="503583"/>
              <a:ext cx="642730" cy="642730"/>
            </a:xfrm>
            <a:prstGeom prst="ellipse">
              <a:avLst/>
            </a:prstGeom>
            <a:solidFill>
              <a:srgbClr val="00B0F0"/>
            </a:solidFill>
            <a:ln w="28575">
              <a:solidFill>
                <a:srgbClr val="00B0F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400" b="1" dirty="0">
                  <a:ln w="381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4</a:t>
              </a:r>
            </a:p>
          </p:txBody>
        </p:sp>
      </p:grp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EC79637F-04CA-B0F8-F51E-E2638BAB89AB}"/>
              </a:ext>
            </a:extLst>
          </p:cNvPr>
          <p:cNvSpPr txBox="1"/>
          <p:nvPr/>
        </p:nvSpPr>
        <p:spPr>
          <a:xfrm>
            <a:off x="1825487" y="385416"/>
            <a:ext cx="992281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Tập ước lượng: </a:t>
            </a:r>
          </a:p>
          <a:p>
            <a:r>
              <a:rPr lang="en-US" sz="360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b) Quan sát tranh rồi ước lượng số gam hạt sen trong mỗi lọ sau:</a:t>
            </a:r>
            <a:endParaRPr lang="en-US" sz="3600" dirty="0"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8FA72F0D-BB32-4973-B7E6-42AF17DB732F}"/>
              </a:ext>
            </a:extLst>
          </p:cNvPr>
          <p:cNvSpPr/>
          <p:nvPr/>
        </p:nvSpPr>
        <p:spPr>
          <a:xfrm>
            <a:off x="5090160" y="5684520"/>
            <a:ext cx="1965960" cy="624840"/>
          </a:xfrm>
          <a:prstGeom prst="roundRect">
            <a:avLst/>
          </a:prstGeom>
          <a:solidFill>
            <a:srgbClr val="D9EBF6"/>
          </a:solidFill>
          <a:ln w="38100">
            <a:solidFill>
              <a:srgbClr val="2671A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ysClr val="windowText" lastClr="0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240g</a:t>
            </a:r>
          </a:p>
        </p:txBody>
      </p:sp>
      <p:sp>
        <p:nvSpPr>
          <p:cNvPr id="8" name="Hình chữ nhật: Góc Tròn 7">
            <a:extLst>
              <a:ext uri="{FF2B5EF4-FFF2-40B4-BE49-F238E27FC236}">
                <a16:creationId xmlns:a16="http://schemas.microsoft.com/office/drawing/2014/main" id="{E00CBC87-F878-0106-D074-3E34EC011C0E}"/>
              </a:ext>
            </a:extLst>
          </p:cNvPr>
          <p:cNvSpPr/>
          <p:nvPr/>
        </p:nvSpPr>
        <p:spPr>
          <a:xfrm>
            <a:off x="7620000" y="5699760"/>
            <a:ext cx="1965960" cy="624840"/>
          </a:xfrm>
          <a:prstGeom prst="roundRect">
            <a:avLst/>
          </a:prstGeom>
          <a:solidFill>
            <a:srgbClr val="D9EBF6"/>
          </a:solidFill>
          <a:ln w="38100">
            <a:solidFill>
              <a:srgbClr val="2671A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ysClr val="windowText" lastClr="0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360g</a:t>
            </a:r>
          </a:p>
        </p:txBody>
      </p:sp>
    </p:spTree>
    <p:extLst>
      <p:ext uri="{BB962C8B-B14F-4D97-AF65-F5344CB8AC3E}">
        <p14:creationId xmlns:p14="http://schemas.microsoft.com/office/powerpoint/2010/main" val="288863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" grpId="0" animBg="1"/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6F1C44F1-4DF6-BC8B-74CF-118B843CE47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65" t="75843" r="21031" b="4062"/>
          <a:stretch/>
        </p:blipFill>
        <p:spPr>
          <a:xfrm>
            <a:off x="1845366" y="2037065"/>
            <a:ext cx="8501269" cy="4317352"/>
          </a:xfrm>
          <a:prstGeom prst="rect">
            <a:avLst/>
          </a:prstGeom>
        </p:spPr>
      </p:pic>
      <p:grpSp>
        <p:nvGrpSpPr>
          <p:cNvPr id="6" name="Nhóm 5">
            <a:extLst>
              <a:ext uri="{FF2B5EF4-FFF2-40B4-BE49-F238E27FC236}">
                <a16:creationId xmlns:a16="http://schemas.microsoft.com/office/drawing/2014/main" id="{7A770383-DAC3-1BBC-0713-C46E8ED8FE1A}"/>
              </a:ext>
            </a:extLst>
          </p:cNvPr>
          <p:cNvGrpSpPr/>
          <p:nvPr/>
        </p:nvGrpSpPr>
        <p:grpSpPr>
          <a:xfrm>
            <a:off x="954157" y="427383"/>
            <a:ext cx="795130" cy="795130"/>
            <a:chOff x="954157" y="427383"/>
            <a:chExt cx="795130" cy="795130"/>
          </a:xfrm>
        </p:grpSpPr>
        <p:sp>
          <p:nvSpPr>
            <p:cNvPr id="4" name="Hình Bầu dục 3">
              <a:extLst>
                <a:ext uri="{FF2B5EF4-FFF2-40B4-BE49-F238E27FC236}">
                  <a16:creationId xmlns:a16="http://schemas.microsoft.com/office/drawing/2014/main" id="{4471A5C2-6D35-C321-807E-49F71617A98B}"/>
                </a:ext>
              </a:extLst>
            </p:cNvPr>
            <p:cNvSpPr/>
            <p:nvPr/>
          </p:nvSpPr>
          <p:spPr>
            <a:xfrm>
              <a:off x="954157" y="427383"/>
              <a:ext cx="795130" cy="795130"/>
            </a:xfrm>
            <a:prstGeom prst="ellipse">
              <a:avLst/>
            </a:prstGeom>
            <a:ln w="28575">
              <a:solidFill>
                <a:srgbClr val="00B0F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Hình Bầu dục 4">
              <a:extLst>
                <a:ext uri="{FF2B5EF4-FFF2-40B4-BE49-F238E27FC236}">
                  <a16:creationId xmlns:a16="http://schemas.microsoft.com/office/drawing/2014/main" id="{346ABB23-AFA6-A59F-1C0F-D1214B394D41}"/>
                </a:ext>
              </a:extLst>
            </p:cNvPr>
            <p:cNvSpPr/>
            <p:nvPr/>
          </p:nvSpPr>
          <p:spPr>
            <a:xfrm>
              <a:off x="1030357" y="503583"/>
              <a:ext cx="642730" cy="642730"/>
            </a:xfrm>
            <a:prstGeom prst="ellipse">
              <a:avLst/>
            </a:prstGeom>
            <a:solidFill>
              <a:srgbClr val="00B0F0"/>
            </a:solidFill>
            <a:ln w="28575">
              <a:solidFill>
                <a:srgbClr val="00B0F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400" b="1" dirty="0">
                  <a:ln w="381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4</a:t>
              </a:r>
            </a:p>
          </p:txBody>
        </p:sp>
      </p:grp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EC79637F-04CA-B0F8-F51E-E2638BAB89AB}"/>
              </a:ext>
            </a:extLst>
          </p:cNvPr>
          <p:cNvSpPr txBox="1"/>
          <p:nvPr/>
        </p:nvSpPr>
        <p:spPr>
          <a:xfrm>
            <a:off x="1825487" y="385416"/>
            <a:ext cx="992281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Tập ước lượng: </a:t>
            </a:r>
          </a:p>
          <a:p>
            <a:r>
              <a:rPr lang="en-US" sz="360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c) Quan sát tranh rồi ước lượng mỗi bình sau chứa khoảng bao nhiêu lít nước:</a:t>
            </a:r>
            <a:endParaRPr lang="en-US" sz="3600" dirty="0"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8FA72F0D-BB32-4973-B7E6-42AF17DB732F}"/>
              </a:ext>
            </a:extLst>
          </p:cNvPr>
          <p:cNvSpPr/>
          <p:nvPr/>
        </p:nvSpPr>
        <p:spPr>
          <a:xfrm>
            <a:off x="4922520" y="5676677"/>
            <a:ext cx="1965960" cy="624840"/>
          </a:xfrm>
          <a:prstGeom prst="roundRect">
            <a:avLst/>
          </a:prstGeom>
          <a:solidFill>
            <a:srgbClr val="D9EBF6"/>
          </a:solidFill>
          <a:ln w="38100">
            <a:solidFill>
              <a:srgbClr val="2671A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ysClr val="windowText" lastClr="0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10 </a:t>
            </a:r>
            <a:r>
              <a:rPr lang="en-US" sz="3600" b="1" i="1">
                <a:solidFill>
                  <a:sysClr val="windowText" lastClr="0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l</a:t>
            </a:r>
          </a:p>
        </p:txBody>
      </p:sp>
      <p:sp>
        <p:nvSpPr>
          <p:cNvPr id="8" name="Hình chữ nhật: Góc Tròn 7">
            <a:extLst>
              <a:ext uri="{FF2B5EF4-FFF2-40B4-BE49-F238E27FC236}">
                <a16:creationId xmlns:a16="http://schemas.microsoft.com/office/drawing/2014/main" id="{E00CBC87-F878-0106-D074-3E34EC011C0E}"/>
              </a:ext>
            </a:extLst>
          </p:cNvPr>
          <p:cNvSpPr/>
          <p:nvPr/>
        </p:nvSpPr>
        <p:spPr>
          <a:xfrm>
            <a:off x="8001000" y="5676677"/>
            <a:ext cx="1965960" cy="624840"/>
          </a:xfrm>
          <a:prstGeom prst="roundRect">
            <a:avLst/>
          </a:prstGeom>
          <a:solidFill>
            <a:srgbClr val="D9EBF6"/>
          </a:solidFill>
          <a:ln w="38100">
            <a:solidFill>
              <a:srgbClr val="2671A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ysClr val="windowText" lastClr="0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5 </a:t>
            </a:r>
            <a:r>
              <a:rPr lang="en-US" sz="3600" b="1" i="1">
                <a:solidFill>
                  <a:sysClr val="windowText" lastClr="0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l</a:t>
            </a:r>
          </a:p>
        </p:txBody>
      </p:sp>
    </p:spTree>
    <p:extLst>
      <p:ext uri="{BB962C8B-B14F-4D97-AF65-F5344CB8AC3E}">
        <p14:creationId xmlns:p14="http://schemas.microsoft.com/office/powerpoint/2010/main" val="2850045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" grpId="0" animBg="1"/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>
            <a:extLst>
              <a:ext uri="{FF2B5EF4-FFF2-40B4-BE49-F238E27FC236}">
                <a16:creationId xmlns:a16="http://schemas.microsoft.com/office/drawing/2014/main" id="{140776CE-5D43-2DBE-37A6-95FD95E48112}"/>
              </a:ext>
            </a:extLst>
          </p:cNvPr>
          <p:cNvSpPr txBox="1"/>
          <p:nvPr/>
        </p:nvSpPr>
        <p:spPr>
          <a:xfrm>
            <a:off x="6252912" y="2535604"/>
            <a:ext cx="608148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normalizeH="0" baseline="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latin typeface="SVN-Ziclets" panose="02000603000000000000" pitchFamily="2" charset="0"/>
              </a:rPr>
              <a:t>Dặn</a:t>
            </a:r>
            <a:r>
              <a:rPr kumimoji="0" lang="en-US" sz="8000" b="1" i="0" u="none" strike="noStrike" kern="1200" normalizeH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latin typeface="SVN-Ziclets" panose="02000603000000000000" pitchFamily="2" charset="0"/>
              </a:rPr>
              <a:t> </a:t>
            </a:r>
            <a:r>
              <a:rPr kumimoji="0" lang="en-US" sz="8000" b="1" i="0" u="none" strike="noStrike" kern="1200" normalizeH="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latin typeface="SVN-Ziclets" panose="02000603000000000000" pitchFamily="2" charset="0"/>
              </a:rPr>
              <a:t>dò</a:t>
            </a:r>
            <a:endParaRPr kumimoji="0" lang="en-US" sz="8000" b="1" i="0" u="none" strike="noStrike" kern="1200" normalizeH="0" baseline="0" noProof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uLnTx/>
              <a:uFillTx/>
              <a:latin typeface="SVN-Ziclets" panose="02000603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9919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>
            <a:extLst>
              <a:ext uri="{FF2B5EF4-FFF2-40B4-BE49-F238E27FC236}">
                <a16:creationId xmlns:a16="http://schemas.microsoft.com/office/drawing/2014/main" id="{140776CE-5D43-2DBE-37A6-95FD95E48112}"/>
              </a:ext>
            </a:extLst>
          </p:cNvPr>
          <p:cNvSpPr txBox="1"/>
          <p:nvPr/>
        </p:nvSpPr>
        <p:spPr>
          <a:xfrm>
            <a:off x="6233033" y="2151727"/>
            <a:ext cx="587282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normalizeH="0" baseline="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latin typeface="SVN-Ziclets" panose="02000603000000000000" pitchFamily="2" charset="0"/>
              </a:rPr>
              <a:t>Tạm</a:t>
            </a:r>
            <a:r>
              <a:rPr kumimoji="0" lang="en-US" sz="8000" b="1" i="0" u="none" strike="noStrike" kern="1200" normalizeH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latin typeface="SVN-Ziclets" panose="02000603000000000000" pitchFamily="2" charset="0"/>
              </a:rPr>
              <a:t> </a:t>
            </a:r>
            <a:r>
              <a:rPr kumimoji="0" lang="en-US" sz="8000" b="1" i="0" u="none" strike="noStrike" kern="1200" normalizeH="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latin typeface="SVN-Ziclets" panose="02000603000000000000" pitchFamily="2" charset="0"/>
              </a:rPr>
              <a:t>biệt</a:t>
            </a:r>
            <a:r>
              <a:rPr kumimoji="0" lang="en-US" sz="8000" b="1" i="0" u="none" strike="noStrike" kern="1200" normalizeH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latin typeface="SVN-Ziclets" panose="02000603000000000000" pitchFamily="2" charset="0"/>
              </a:rPr>
              <a:t> </a:t>
            </a:r>
            <a:r>
              <a:rPr kumimoji="0" lang="en-US" sz="8000" b="1" i="0" u="none" strike="noStrike" kern="1200" normalizeH="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latin typeface="SVN-Ziclets" panose="02000603000000000000" pitchFamily="2" charset="0"/>
              </a:rPr>
              <a:t>các</a:t>
            </a:r>
            <a:r>
              <a:rPr kumimoji="0" lang="en-US" sz="8000" b="1" i="0" u="none" strike="noStrike" kern="1200" normalizeH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latin typeface="SVN-Ziclets" panose="02000603000000000000" pitchFamily="2" charset="0"/>
              </a:rPr>
              <a:t> </a:t>
            </a:r>
            <a:r>
              <a:rPr kumimoji="0" lang="en-US" sz="8000" b="1" i="0" u="none" strike="noStrike" kern="1200" normalizeH="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latin typeface="SVN-Ziclets" panose="02000603000000000000" pitchFamily="2" charset="0"/>
              </a:rPr>
              <a:t>em</a:t>
            </a:r>
            <a:endParaRPr kumimoji="0" lang="en-US" sz="8000" b="1" i="0" u="none" strike="noStrike" kern="1200" normalizeH="0" baseline="0" noProof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uLnTx/>
              <a:uFillTx/>
              <a:latin typeface="SVN-Ziclets" panose="02000603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5901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Hình ảnh 13">
            <a:extLst>
              <a:ext uri="{FF2B5EF4-FFF2-40B4-BE49-F238E27FC236}">
                <a16:creationId xmlns:a16="http://schemas.microsoft.com/office/drawing/2014/main" id="{757197B8-44F7-23EF-705C-A31D6A06C7E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46" t="26559" r="3309" b="5888"/>
          <a:stretch/>
        </p:blipFill>
        <p:spPr>
          <a:xfrm>
            <a:off x="2560817" y="1785636"/>
            <a:ext cx="8761228" cy="3508325"/>
          </a:xfrm>
          <a:prstGeom prst="rect">
            <a:avLst/>
          </a:prstGeom>
        </p:spPr>
      </p:pic>
      <p:sp>
        <p:nvSpPr>
          <p:cNvPr id="38" name="Hộp Văn bản 37">
            <a:extLst>
              <a:ext uri="{FF2B5EF4-FFF2-40B4-BE49-F238E27FC236}">
                <a16:creationId xmlns:a16="http://schemas.microsoft.com/office/drawing/2014/main" id="{58D6E6F6-32F9-4395-9F73-F3930D05C304}"/>
              </a:ext>
            </a:extLst>
          </p:cNvPr>
          <p:cNvSpPr txBox="1"/>
          <p:nvPr/>
        </p:nvSpPr>
        <p:spPr>
          <a:xfrm>
            <a:off x="1097956" y="432841"/>
            <a:ext cx="1056596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chemeClr val="accent5">
                    <a:lumMod val="5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Làm tròn giá bán mỗi quyển sách sau đến hàng chục nghìn.</a:t>
            </a:r>
            <a:endParaRPr lang="en-US" sz="4000" dirty="0">
              <a:solidFill>
                <a:schemeClr val="accent5">
                  <a:lumMod val="50000"/>
                </a:schemeClr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FE99A65E-242E-DC8A-FA50-A818EEB82B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10466" y="3468756"/>
            <a:ext cx="2129156" cy="2807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4157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BAB0C408-B5AA-B77C-E68E-63E3B39C25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887" y="0"/>
            <a:ext cx="10936225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6E32F9D-DD31-A08F-382F-69B5C19835FF}"/>
              </a:ext>
            </a:extLst>
          </p:cNvPr>
          <p:cNvSpPr txBox="1"/>
          <p:nvPr/>
        </p:nvSpPr>
        <p:spPr>
          <a:xfrm>
            <a:off x="2567144" y="304800"/>
            <a:ext cx="8432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Thứ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hai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ngày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 6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tháng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 3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năm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 2023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95F7875-3B2C-D259-376A-3802AFE24B62}"/>
              </a:ext>
            </a:extLst>
          </p:cNvPr>
          <p:cNvSpPr txBox="1"/>
          <p:nvPr/>
        </p:nvSpPr>
        <p:spPr>
          <a:xfrm>
            <a:off x="4644543" y="987343"/>
            <a:ext cx="8432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Toán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anose="020B0603050302020204" pitchFamily="34" charset="0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EA7730B-E713-4E02-BBC5-19647E8736DE}"/>
              </a:ext>
            </a:extLst>
          </p:cNvPr>
          <p:cNvSpPr txBox="1"/>
          <p:nvPr/>
        </p:nvSpPr>
        <p:spPr>
          <a:xfrm>
            <a:off x="3963823" y="1669886"/>
            <a:ext cx="49873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>
                <a:solidFill>
                  <a:srgbClr val="C00000"/>
                </a:solidFill>
                <a:latin typeface="HP001 4 hàng" panose="020B0603050302020204" pitchFamily="34" charset="0"/>
              </a:rPr>
              <a:t>Em</a:t>
            </a:r>
            <a:r>
              <a:rPr lang="en-US" sz="3600" b="1" dirty="0">
                <a:solidFill>
                  <a:srgbClr val="C00000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HP001 4 hàng" panose="020B0603050302020204" pitchFamily="34" charset="0"/>
              </a:rPr>
              <a:t>vui</a:t>
            </a:r>
            <a:r>
              <a:rPr lang="en-US" sz="3600" b="1" dirty="0">
                <a:solidFill>
                  <a:srgbClr val="C00000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HP001 4 hàng" panose="020B0603050302020204" pitchFamily="34" charset="0"/>
              </a:rPr>
              <a:t>học</a:t>
            </a:r>
            <a:r>
              <a:rPr lang="en-US" sz="3600" b="1" dirty="0">
                <a:solidFill>
                  <a:srgbClr val="C00000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HP001 4 hàng" panose="020B0603050302020204" pitchFamily="34" charset="0"/>
              </a:rPr>
              <a:t>toán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HP001 4 hàng" panose="020B0603050302020204" pitchFamily="34" charset="0"/>
              <a:cs typeface="+mn-cs"/>
            </a:endParaRPr>
          </a:p>
        </p:txBody>
      </p:sp>
      <p:pic>
        <p:nvPicPr>
          <p:cNvPr id="8" name="Hình ảnh 7" descr="Ảnh có chứa văn bản&#10;&#10;Mô tả được tạo tự động">
            <a:extLst>
              <a:ext uri="{FF2B5EF4-FFF2-40B4-BE49-F238E27FC236}">
                <a16:creationId xmlns:a16="http://schemas.microsoft.com/office/drawing/2014/main" id="{F3F66BF8-F7EC-4BF7-1DC5-B7576FB929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3734" y="3339368"/>
            <a:ext cx="3721948" cy="3213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4667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8556E33-9685-8ADC-0B69-2C74F225BA73}"/>
              </a:ext>
            </a:extLst>
          </p:cNvPr>
          <p:cNvSpPr/>
          <p:nvPr/>
        </p:nvSpPr>
        <p:spPr>
          <a:xfrm>
            <a:off x="322846" y="268425"/>
            <a:ext cx="1702709" cy="415498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dirty="0">
                <a:ln w="0"/>
                <a:effectLst>
                  <a:reflection blurRad="6350" stA="53000" endA="300" endPos="35500" dir="5400000" sy="-90000" algn="bl" rotWithShape="0"/>
                </a:effectLst>
              </a:rPr>
              <a:t>YÊU</a:t>
            </a:r>
          </a:p>
          <a:p>
            <a:pPr algn="ctr"/>
            <a:r>
              <a:rPr lang="en-US" sz="6600" b="1" cap="none" spc="0" dirty="0">
                <a:ln w="0"/>
                <a:effectLst>
                  <a:reflection blurRad="6350" stA="53000" endA="300" endPos="35500" dir="5400000" sy="-90000" algn="bl" rotWithShape="0"/>
                </a:effectLst>
              </a:rPr>
              <a:t>CẦU</a:t>
            </a:r>
          </a:p>
          <a:p>
            <a:pPr algn="ctr"/>
            <a:r>
              <a:rPr lang="en-US" sz="6600" b="1" dirty="0">
                <a:ln w="0"/>
                <a:effectLst>
                  <a:reflection blurRad="6350" stA="53000" endA="300" endPos="35500" dir="5400000" sy="-90000" algn="bl" rotWithShape="0"/>
                </a:effectLst>
              </a:rPr>
              <a:t>CẦN</a:t>
            </a:r>
          </a:p>
          <a:p>
            <a:pPr algn="ctr"/>
            <a:r>
              <a:rPr lang="en-US" sz="6600" b="1" dirty="0">
                <a:ln w="0"/>
                <a:effectLst>
                  <a:reflection blurRad="6350" stA="53000" endA="300" endPos="35500" dir="5400000" sy="-90000" algn="bl" rotWithShape="0"/>
                </a:effectLst>
              </a:rPr>
              <a:t>ĐẠT</a:t>
            </a:r>
            <a:endParaRPr lang="en-US" sz="6600" b="1" cap="none" spc="0" dirty="0">
              <a:ln w="0"/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697D6C0-7E37-C900-3F49-9C6FD3ECDAC6}"/>
              </a:ext>
            </a:extLst>
          </p:cNvPr>
          <p:cNvGrpSpPr/>
          <p:nvPr/>
        </p:nvGrpSpPr>
        <p:grpSpPr>
          <a:xfrm>
            <a:off x="3349389" y="1311910"/>
            <a:ext cx="419100" cy="419100"/>
            <a:chOff x="3714750" y="1007765"/>
            <a:chExt cx="706735" cy="706735"/>
          </a:xfrm>
        </p:grpSpPr>
        <p:sp>
          <p:nvSpPr>
            <p:cNvPr id="4" name="Flowchart: Connector 3">
              <a:extLst>
                <a:ext uri="{FF2B5EF4-FFF2-40B4-BE49-F238E27FC236}">
                  <a16:creationId xmlns:a16="http://schemas.microsoft.com/office/drawing/2014/main" id="{EFA04C6C-8A79-2E28-C5C7-2DC874BB7741}"/>
                </a:ext>
              </a:extLst>
            </p:cNvPr>
            <p:cNvSpPr/>
            <p:nvPr/>
          </p:nvSpPr>
          <p:spPr>
            <a:xfrm>
              <a:off x="3714750" y="1007765"/>
              <a:ext cx="706735" cy="706735"/>
            </a:xfrm>
            <a:prstGeom prst="flowChartConnector">
              <a:avLst/>
            </a:prstGeom>
            <a:noFill/>
            <a:ln w="76200">
              <a:solidFill>
                <a:srgbClr val="365F8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5" name="Flowchart: Connector 4">
              <a:extLst>
                <a:ext uri="{FF2B5EF4-FFF2-40B4-BE49-F238E27FC236}">
                  <a16:creationId xmlns:a16="http://schemas.microsoft.com/office/drawing/2014/main" id="{EDB51978-44C8-E9EF-B867-BBAA41AACD60}"/>
                </a:ext>
              </a:extLst>
            </p:cNvPr>
            <p:cNvSpPr/>
            <p:nvPr/>
          </p:nvSpPr>
          <p:spPr>
            <a:xfrm>
              <a:off x="3896666" y="1189681"/>
              <a:ext cx="342901" cy="342901"/>
            </a:xfrm>
            <a:prstGeom prst="flowChartConnector">
              <a:avLst/>
            </a:prstGeom>
            <a:solidFill>
              <a:srgbClr val="2F528F"/>
            </a:solidFill>
            <a:ln w="76200">
              <a:solidFill>
                <a:srgbClr val="365F8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8DF318A6-30C0-32DA-23C1-B6CF53A79849}"/>
              </a:ext>
            </a:extLst>
          </p:cNvPr>
          <p:cNvGrpSpPr/>
          <p:nvPr/>
        </p:nvGrpSpPr>
        <p:grpSpPr>
          <a:xfrm>
            <a:off x="2631910" y="3382256"/>
            <a:ext cx="419100" cy="419100"/>
            <a:chOff x="3714750" y="1007765"/>
            <a:chExt cx="706735" cy="706735"/>
          </a:xfrm>
        </p:grpSpPr>
        <p:sp>
          <p:nvSpPr>
            <p:cNvPr id="7" name="Flowchart: Connector 6">
              <a:extLst>
                <a:ext uri="{FF2B5EF4-FFF2-40B4-BE49-F238E27FC236}">
                  <a16:creationId xmlns:a16="http://schemas.microsoft.com/office/drawing/2014/main" id="{B49786F7-0D55-1F07-7C13-689AD198A340}"/>
                </a:ext>
              </a:extLst>
            </p:cNvPr>
            <p:cNvSpPr/>
            <p:nvPr/>
          </p:nvSpPr>
          <p:spPr>
            <a:xfrm>
              <a:off x="3714750" y="1007765"/>
              <a:ext cx="706735" cy="706735"/>
            </a:xfrm>
            <a:prstGeom prst="flowChartConnector">
              <a:avLst/>
            </a:prstGeom>
            <a:noFill/>
            <a:ln w="76200">
              <a:solidFill>
                <a:srgbClr val="2ABB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8" name="Flowchart: Connector 7">
              <a:extLst>
                <a:ext uri="{FF2B5EF4-FFF2-40B4-BE49-F238E27FC236}">
                  <a16:creationId xmlns:a16="http://schemas.microsoft.com/office/drawing/2014/main" id="{DC43934F-EB3A-A8B9-4589-B3AF813B8BD6}"/>
                </a:ext>
              </a:extLst>
            </p:cNvPr>
            <p:cNvSpPr/>
            <p:nvPr/>
          </p:nvSpPr>
          <p:spPr>
            <a:xfrm>
              <a:off x="3896666" y="1189681"/>
              <a:ext cx="342901" cy="342901"/>
            </a:xfrm>
            <a:prstGeom prst="flowChartConnector">
              <a:avLst/>
            </a:prstGeom>
            <a:solidFill>
              <a:srgbClr val="2ABBC8"/>
            </a:solidFill>
            <a:ln w="76200">
              <a:solidFill>
                <a:srgbClr val="2ABB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</p:grpSp>
      <p:sp>
        <p:nvSpPr>
          <p:cNvPr id="12" name="Arc 11">
            <a:extLst>
              <a:ext uri="{FF2B5EF4-FFF2-40B4-BE49-F238E27FC236}">
                <a16:creationId xmlns:a16="http://schemas.microsoft.com/office/drawing/2014/main" id="{D6104987-D112-920D-ED4C-E0E87D595B13}"/>
              </a:ext>
            </a:extLst>
          </p:cNvPr>
          <p:cNvSpPr/>
          <p:nvPr/>
        </p:nvSpPr>
        <p:spPr>
          <a:xfrm rot="1407683">
            <a:off x="2812599" y="1428673"/>
            <a:ext cx="532160" cy="2347836"/>
          </a:xfrm>
          <a:prstGeom prst="arc">
            <a:avLst>
              <a:gd name="adj1" fmla="val 16613922"/>
              <a:gd name="adj2" fmla="val 4394306"/>
            </a:avLst>
          </a:prstGeom>
          <a:ln w="57150">
            <a:solidFill>
              <a:srgbClr val="3D6485"/>
            </a:solidFill>
            <a:prstDash val="sys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3" name="Arc 12">
            <a:extLst>
              <a:ext uri="{FF2B5EF4-FFF2-40B4-BE49-F238E27FC236}">
                <a16:creationId xmlns:a16="http://schemas.microsoft.com/office/drawing/2014/main" id="{7C7D4CAD-F590-A527-EB10-0AD79B260A05}"/>
              </a:ext>
            </a:extLst>
          </p:cNvPr>
          <p:cNvSpPr/>
          <p:nvPr/>
        </p:nvSpPr>
        <p:spPr>
          <a:xfrm rot="2763529">
            <a:off x="1626704" y="3367563"/>
            <a:ext cx="532160" cy="2347836"/>
          </a:xfrm>
          <a:prstGeom prst="arc">
            <a:avLst>
              <a:gd name="adj1" fmla="val 16613922"/>
              <a:gd name="adj2" fmla="val 3845533"/>
            </a:avLst>
          </a:prstGeom>
          <a:ln w="57150">
            <a:solidFill>
              <a:srgbClr val="2ABBC8"/>
            </a:solidFill>
            <a:prstDash val="sys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467DB5B-A07D-7AFC-9378-4BF35213691D}"/>
              </a:ext>
            </a:extLst>
          </p:cNvPr>
          <p:cNvGrpSpPr/>
          <p:nvPr/>
        </p:nvGrpSpPr>
        <p:grpSpPr>
          <a:xfrm>
            <a:off x="1185179" y="5026660"/>
            <a:ext cx="419100" cy="419100"/>
            <a:chOff x="3714750" y="1007765"/>
            <a:chExt cx="706735" cy="706735"/>
          </a:xfrm>
        </p:grpSpPr>
        <p:sp>
          <p:nvSpPr>
            <p:cNvPr id="15" name="Flowchart: Connector 14">
              <a:extLst>
                <a:ext uri="{FF2B5EF4-FFF2-40B4-BE49-F238E27FC236}">
                  <a16:creationId xmlns:a16="http://schemas.microsoft.com/office/drawing/2014/main" id="{E1460F42-A132-10B4-14A7-00A5A29801D4}"/>
                </a:ext>
              </a:extLst>
            </p:cNvPr>
            <p:cNvSpPr/>
            <p:nvPr/>
          </p:nvSpPr>
          <p:spPr>
            <a:xfrm>
              <a:off x="3714750" y="1007765"/>
              <a:ext cx="706735" cy="706735"/>
            </a:xfrm>
            <a:prstGeom prst="flowChartConnector">
              <a:avLst/>
            </a:prstGeom>
            <a:noFill/>
            <a:ln w="76200">
              <a:solidFill>
                <a:srgbClr val="FA6A2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6" name="Flowchart: Connector 15">
              <a:extLst>
                <a:ext uri="{FF2B5EF4-FFF2-40B4-BE49-F238E27FC236}">
                  <a16:creationId xmlns:a16="http://schemas.microsoft.com/office/drawing/2014/main" id="{F191AD59-68A8-35F9-9F4D-6625DFBC8027}"/>
                </a:ext>
              </a:extLst>
            </p:cNvPr>
            <p:cNvSpPr/>
            <p:nvPr/>
          </p:nvSpPr>
          <p:spPr>
            <a:xfrm>
              <a:off x="3896666" y="1189681"/>
              <a:ext cx="342901" cy="342901"/>
            </a:xfrm>
            <a:prstGeom prst="flowChartConnector">
              <a:avLst/>
            </a:prstGeom>
            <a:solidFill>
              <a:srgbClr val="FA6A2B"/>
            </a:solidFill>
            <a:ln w="76200">
              <a:solidFill>
                <a:srgbClr val="FA6A2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</p:grp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AB5FFB0E-A378-EA38-1647-50E00DDEE55A}"/>
              </a:ext>
            </a:extLst>
          </p:cNvPr>
          <p:cNvSpPr/>
          <p:nvPr/>
        </p:nvSpPr>
        <p:spPr>
          <a:xfrm>
            <a:off x="4072936" y="1121201"/>
            <a:ext cx="7418024" cy="1449056"/>
          </a:xfrm>
          <a:prstGeom prst="roundRect">
            <a:avLst>
              <a:gd name="adj" fmla="val 50000"/>
            </a:avLst>
          </a:prstGeom>
          <a:solidFill>
            <a:schemeClr val="accent1">
              <a:lumMod val="60000"/>
              <a:lumOff val="40000"/>
            </a:schemeClr>
          </a:solidFill>
          <a:ln w="76200">
            <a:solidFill>
              <a:srgbClr val="2F52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C4B2F526-20CB-F150-B668-B8FC8C781630}"/>
              </a:ext>
            </a:extLst>
          </p:cNvPr>
          <p:cNvSpPr/>
          <p:nvPr/>
        </p:nvSpPr>
        <p:spPr>
          <a:xfrm>
            <a:off x="3349389" y="2867277"/>
            <a:ext cx="7418024" cy="1449056"/>
          </a:xfrm>
          <a:prstGeom prst="roundRect">
            <a:avLst>
              <a:gd name="adj" fmla="val 50000"/>
            </a:avLst>
          </a:prstGeom>
          <a:solidFill>
            <a:srgbClr val="48CED8"/>
          </a:solidFill>
          <a:ln w="76200">
            <a:solidFill>
              <a:srgbClr val="2ABB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C3AAD551-746F-4A6D-D325-FC95B16EE32E}"/>
              </a:ext>
            </a:extLst>
          </p:cNvPr>
          <p:cNvSpPr/>
          <p:nvPr/>
        </p:nvSpPr>
        <p:spPr>
          <a:xfrm>
            <a:off x="2212345" y="4552141"/>
            <a:ext cx="7418024" cy="1449056"/>
          </a:xfrm>
          <a:prstGeom prst="roundRect">
            <a:avLst>
              <a:gd name="adj" fmla="val 50000"/>
            </a:avLst>
          </a:prstGeom>
          <a:solidFill>
            <a:srgbClr val="FFA642"/>
          </a:solidFill>
          <a:ln w="76200">
            <a:solidFill>
              <a:srgbClr val="FA6A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77CC6B9-6F97-E26D-29B2-A88771D95409}"/>
              </a:ext>
            </a:extLst>
          </p:cNvPr>
          <p:cNvSpPr txBox="1"/>
          <p:nvPr/>
        </p:nvSpPr>
        <p:spPr>
          <a:xfrm>
            <a:off x="4551325" y="1140122"/>
            <a:ext cx="6187440" cy="14301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6000"/>
              </a:lnSpc>
              <a:spcAft>
                <a:spcPts val="800"/>
              </a:spcAft>
            </a:pPr>
            <a:r>
              <a:rPr lang="en-US" sz="2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1. </a:t>
            </a:r>
            <a:r>
              <a:rPr lang="vi-VN" sz="2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Thực hành vẽ trang trí hình tròn, vẽ đường tròn không cần dùng compa.</a:t>
            </a:r>
            <a:endParaRPr lang="en-US" sz="28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4C4F8A3-8168-EB77-D801-533E66E18510}"/>
              </a:ext>
            </a:extLst>
          </p:cNvPr>
          <p:cNvSpPr txBox="1"/>
          <p:nvPr/>
        </p:nvSpPr>
        <p:spPr>
          <a:xfrm>
            <a:off x="3936033" y="3022059"/>
            <a:ext cx="618744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2. </a:t>
            </a:r>
            <a:r>
              <a:rPr lang="vi-VN" sz="2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Vận dụng được cách làm tròn số trong một số trường hợp đơn giản.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CAE1DEF-DBD8-5038-BEDA-0247C65CE182}"/>
              </a:ext>
            </a:extLst>
          </p:cNvPr>
          <p:cNvSpPr txBox="1"/>
          <p:nvPr/>
        </p:nvSpPr>
        <p:spPr>
          <a:xfrm>
            <a:off x="3001935" y="4641736"/>
            <a:ext cx="6187440" cy="14301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6000"/>
              </a:lnSpc>
              <a:spcAft>
                <a:spcPts val="800"/>
              </a:spcAft>
            </a:pPr>
            <a:r>
              <a:rPr lang="en-US" sz="2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3. </a:t>
            </a:r>
            <a:r>
              <a:rPr lang="en-US" sz="28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Phát</a:t>
            </a:r>
            <a:r>
              <a:rPr lang="en-US" sz="2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triển</a:t>
            </a:r>
            <a:r>
              <a:rPr lang="en-US" sz="2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năng</a:t>
            </a:r>
            <a:r>
              <a:rPr lang="en-US" sz="2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lực</a:t>
            </a:r>
            <a:r>
              <a:rPr lang="en-US" sz="2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lập</a:t>
            </a:r>
            <a:r>
              <a:rPr lang="en-US" sz="2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luận</a:t>
            </a:r>
            <a:r>
              <a:rPr lang="en-US" sz="2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tư</a:t>
            </a:r>
            <a:r>
              <a:rPr lang="en-US" sz="2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duy</a:t>
            </a:r>
            <a:r>
              <a:rPr lang="en-US" sz="2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toán</a:t>
            </a:r>
            <a:r>
              <a:rPr lang="en-US" sz="2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học</a:t>
            </a:r>
            <a:r>
              <a:rPr lang="en-US" sz="2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2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năng</a:t>
            </a:r>
            <a:r>
              <a:rPr lang="en-US" sz="2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lực</a:t>
            </a:r>
            <a:r>
              <a:rPr lang="en-US" sz="2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giao</a:t>
            </a:r>
            <a:r>
              <a:rPr lang="en-US" sz="2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tiếp</a:t>
            </a:r>
            <a:r>
              <a:rPr lang="en-US" sz="2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toán</a:t>
            </a:r>
            <a:r>
              <a:rPr lang="en-US" sz="2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học</a:t>
            </a:r>
            <a:r>
              <a:rPr lang="en-US" sz="2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27681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 animBg="1"/>
      <p:bldP spid="13" grpId="0" animBg="1"/>
      <p:bldP spid="18" grpId="0" animBg="1"/>
      <p:bldP spid="19" grpId="0" animBg="1"/>
      <p:bldP spid="20" grpId="0" animBg="1"/>
      <p:bldP spid="23" grpId="0"/>
      <p:bldP spid="25" grpId="0"/>
      <p:bldP spid="2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:a16="http://schemas.microsoft.com/office/drawing/2014/main" id="{9FFCE79D-9C84-F75A-0A37-4DE5FC8F55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6573" y="943587"/>
            <a:ext cx="8998856" cy="4739655"/>
          </a:xfrm>
          <a:prstGeom prst="rect">
            <a:avLst/>
          </a:prstGeom>
        </p:spPr>
      </p:pic>
      <p:pic>
        <p:nvPicPr>
          <p:cNvPr id="3" name="图片 9">
            <a:extLst>
              <a:ext uri="{FF2B5EF4-FFF2-40B4-BE49-F238E27FC236}">
                <a16:creationId xmlns:a16="http://schemas.microsoft.com/office/drawing/2014/main" id="{BDFD8F1F-8057-1643-0415-1BD76C45B9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2423" y="4241584"/>
            <a:ext cx="1593005" cy="200665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8AB6FCF-2BB5-DEDC-AE6D-40E1DE21B13C}"/>
              </a:ext>
            </a:extLst>
          </p:cNvPr>
          <p:cNvSpPr txBox="1"/>
          <p:nvPr/>
        </p:nvSpPr>
        <p:spPr>
          <a:xfrm>
            <a:off x="2833851" y="2664813"/>
            <a:ext cx="608148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VN-Ziclets" panose="02000603000000000000" pitchFamily="2" charset="0"/>
                <a:cs typeface="+mn-cs"/>
              </a:rPr>
              <a:t>Luyệ</a:t>
            </a:r>
            <a:r>
              <a:rPr lang="en-US" sz="8000" dirty="0">
                <a:solidFill>
                  <a:prstClr val="white"/>
                </a:solidFill>
                <a:latin typeface="SVN-Ziclets" panose="02000603000000000000" pitchFamily="2" charset="0"/>
              </a:rPr>
              <a:t>n </a:t>
            </a:r>
            <a:r>
              <a:rPr lang="en-US" sz="8000" dirty="0" err="1">
                <a:solidFill>
                  <a:prstClr val="white"/>
                </a:solidFill>
                <a:latin typeface="SVN-Ziclets" panose="02000603000000000000" pitchFamily="2" charset="0"/>
              </a:rPr>
              <a:t>tập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VN-Ziclets" panose="02000603000000000000" pitchFamily="2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8525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Nhóm 5">
            <a:extLst>
              <a:ext uri="{FF2B5EF4-FFF2-40B4-BE49-F238E27FC236}">
                <a16:creationId xmlns:a16="http://schemas.microsoft.com/office/drawing/2014/main" id="{7A770383-DAC3-1BBC-0713-C46E8ED8FE1A}"/>
              </a:ext>
            </a:extLst>
          </p:cNvPr>
          <p:cNvGrpSpPr/>
          <p:nvPr/>
        </p:nvGrpSpPr>
        <p:grpSpPr>
          <a:xfrm>
            <a:off x="248101" y="134228"/>
            <a:ext cx="795130" cy="795130"/>
            <a:chOff x="954157" y="427383"/>
            <a:chExt cx="795130" cy="795130"/>
          </a:xfrm>
        </p:grpSpPr>
        <p:sp>
          <p:nvSpPr>
            <p:cNvPr id="4" name="Hình Bầu dục 3">
              <a:extLst>
                <a:ext uri="{FF2B5EF4-FFF2-40B4-BE49-F238E27FC236}">
                  <a16:creationId xmlns:a16="http://schemas.microsoft.com/office/drawing/2014/main" id="{4471A5C2-6D35-C321-807E-49F71617A98B}"/>
                </a:ext>
              </a:extLst>
            </p:cNvPr>
            <p:cNvSpPr/>
            <p:nvPr/>
          </p:nvSpPr>
          <p:spPr>
            <a:xfrm>
              <a:off x="954157" y="427383"/>
              <a:ext cx="795130" cy="795130"/>
            </a:xfrm>
            <a:prstGeom prst="ellipse">
              <a:avLst/>
            </a:prstGeom>
            <a:ln w="28575">
              <a:solidFill>
                <a:srgbClr val="00B0F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Hình Bầu dục 4">
              <a:extLst>
                <a:ext uri="{FF2B5EF4-FFF2-40B4-BE49-F238E27FC236}">
                  <a16:creationId xmlns:a16="http://schemas.microsoft.com/office/drawing/2014/main" id="{346ABB23-AFA6-A59F-1C0F-D1214B394D41}"/>
                </a:ext>
              </a:extLst>
            </p:cNvPr>
            <p:cNvSpPr/>
            <p:nvPr/>
          </p:nvSpPr>
          <p:spPr>
            <a:xfrm>
              <a:off x="1030357" y="503583"/>
              <a:ext cx="642730" cy="642730"/>
            </a:xfrm>
            <a:prstGeom prst="ellipse">
              <a:avLst/>
            </a:prstGeom>
            <a:solidFill>
              <a:srgbClr val="00B0F0"/>
            </a:solidFill>
            <a:ln w="28575">
              <a:solidFill>
                <a:srgbClr val="00B0F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400" b="1" dirty="0">
                  <a:ln w="381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3</a:t>
              </a:r>
            </a:p>
          </p:txBody>
        </p:sp>
      </p:grp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EC79637F-04CA-B0F8-F51E-E2638BAB89AB}"/>
              </a:ext>
            </a:extLst>
          </p:cNvPr>
          <p:cNvSpPr txBox="1"/>
          <p:nvPr/>
        </p:nvSpPr>
        <p:spPr>
          <a:xfrm>
            <a:off x="1119431" y="218295"/>
            <a:ext cx="106401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Thảo luận rồi vẽ đường tròn lớn trên sân trường mà không dùng compa.</a:t>
            </a:r>
            <a:endParaRPr lang="en-US" sz="3600" dirty="0">
              <a:solidFill>
                <a:srgbClr val="0070C0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pic>
        <p:nvPicPr>
          <p:cNvPr id="10" name="Hình ảnh 9">
            <a:extLst>
              <a:ext uri="{FF2B5EF4-FFF2-40B4-BE49-F238E27FC236}">
                <a16:creationId xmlns:a16="http://schemas.microsoft.com/office/drawing/2014/main" id="{3D4E21B9-728A-3007-5F83-CE45B10C3F0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8" t="18167" r="5180" b="3427"/>
          <a:stretch/>
        </p:blipFill>
        <p:spPr>
          <a:xfrm>
            <a:off x="2006322" y="1418624"/>
            <a:ext cx="8179357" cy="5049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246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Nhóm 5">
            <a:extLst>
              <a:ext uri="{FF2B5EF4-FFF2-40B4-BE49-F238E27FC236}">
                <a16:creationId xmlns:a16="http://schemas.microsoft.com/office/drawing/2014/main" id="{7A770383-DAC3-1BBC-0713-C46E8ED8FE1A}"/>
              </a:ext>
            </a:extLst>
          </p:cNvPr>
          <p:cNvGrpSpPr/>
          <p:nvPr/>
        </p:nvGrpSpPr>
        <p:grpSpPr>
          <a:xfrm>
            <a:off x="248101" y="134228"/>
            <a:ext cx="795130" cy="795130"/>
            <a:chOff x="954157" y="427383"/>
            <a:chExt cx="795130" cy="795130"/>
          </a:xfrm>
        </p:grpSpPr>
        <p:sp>
          <p:nvSpPr>
            <p:cNvPr id="4" name="Hình Bầu dục 3">
              <a:extLst>
                <a:ext uri="{FF2B5EF4-FFF2-40B4-BE49-F238E27FC236}">
                  <a16:creationId xmlns:a16="http://schemas.microsoft.com/office/drawing/2014/main" id="{4471A5C2-6D35-C321-807E-49F71617A98B}"/>
                </a:ext>
              </a:extLst>
            </p:cNvPr>
            <p:cNvSpPr/>
            <p:nvPr/>
          </p:nvSpPr>
          <p:spPr>
            <a:xfrm>
              <a:off x="954157" y="427383"/>
              <a:ext cx="795130" cy="795130"/>
            </a:xfrm>
            <a:prstGeom prst="ellipse">
              <a:avLst/>
            </a:prstGeom>
            <a:ln w="28575">
              <a:solidFill>
                <a:srgbClr val="00B0F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Hình Bầu dục 4">
              <a:extLst>
                <a:ext uri="{FF2B5EF4-FFF2-40B4-BE49-F238E27FC236}">
                  <a16:creationId xmlns:a16="http://schemas.microsoft.com/office/drawing/2014/main" id="{346ABB23-AFA6-A59F-1C0F-D1214B394D41}"/>
                </a:ext>
              </a:extLst>
            </p:cNvPr>
            <p:cNvSpPr/>
            <p:nvPr/>
          </p:nvSpPr>
          <p:spPr>
            <a:xfrm>
              <a:off x="1030357" y="503583"/>
              <a:ext cx="642730" cy="642730"/>
            </a:xfrm>
            <a:prstGeom prst="ellipse">
              <a:avLst/>
            </a:prstGeom>
            <a:solidFill>
              <a:srgbClr val="00B0F0"/>
            </a:solidFill>
            <a:ln w="28575">
              <a:solidFill>
                <a:srgbClr val="00B0F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400" b="1" dirty="0">
                  <a:ln w="381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3</a:t>
              </a:r>
            </a:p>
          </p:txBody>
        </p:sp>
      </p:grp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EC79637F-04CA-B0F8-F51E-E2638BAB89AB}"/>
              </a:ext>
            </a:extLst>
          </p:cNvPr>
          <p:cNvSpPr txBox="1"/>
          <p:nvPr/>
        </p:nvSpPr>
        <p:spPr>
          <a:xfrm>
            <a:off x="1119431" y="218295"/>
            <a:ext cx="106401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Thảo luận rồi vẽ đường tròn lớn trên sân trường mà không dùng compa.</a:t>
            </a:r>
            <a:endParaRPr lang="en-US" sz="3600" dirty="0">
              <a:solidFill>
                <a:srgbClr val="0070C0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pic>
        <p:nvPicPr>
          <p:cNvPr id="10" name="Hình ảnh 9">
            <a:extLst>
              <a:ext uri="{FF2B5EF4-FFF2-40B4-BE49-F238E27FC236}">
                <a16:creationId xmlns:a16="http://schemas.microsoft.com/office/drawing/2014/main" id="{3D4E21B9-728A-3007-5F83-CE45B10C3F0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8" t="18167" r="5180" b="3427"/>
          <a:stretch/>
        </p:blipFill>
        <p:spPr>
          <a:xfrm>
            <a:off x="4151044" y="1418624"/>
            <a:ext cx="3889913" cy="240153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E78DC8D-B4B9-5D84-95A0-FA21914066BF}"/>
              </a:ext>
            </a:extLst>
          </p:cNvPr>
          <p:cNvSpPr txBox="1"/>
          <p:nvPr/>
        </p:nvSpPr>
        <p:spPr>
          <a:xfrm>
            <a:off x="487680" y="3962048"/>
            <a:ext cx="11176000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Em tham khảo cách làm sau:</a:t>
            </a:r>
          </a:p>
          <a:p>
            <a:pPr algn="just"/>
            <a:r>
              <a:rPr lang="vi-VN" sz="2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Cắt một đoạn dây với độ dài tùy ý, buộc mỗi đầu dây vào một cái cọc. 1 đầu dây của cọc được buộc thêm 1 viên phấn.</a:t>
            </a:r>
          </a:p>
          <a:p>
            <a:pPr algn="just"/>
            <a:r>
              <a:rPr lang="vi-VN" sz="2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 bạn học sinh đứng cố định ở một đầu dây, một bạn khác kéo căng cây và xoay chiếc cọc còn lại 1 vòng tạo thành một hình tròn.</a:t>
            </a:r>
          </a:p>
        </p:txBody>
      </p:sp>
    </p:spTree>
    <p:extLst>
      <p:ext uri="{BB962C8B-B14F-4D97-AF65-F5344CB8AC3E}">
        <p14:creationId xmlns:p14="http://schemas.microsoft.com/office/powerpoint/2010/main" val="361792107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6F1C44F1-4DF6-BC8B-74CF-118B843CE47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37" t="10296" r="8599" b="54246"/>
          <a:stretch/>
        </p:blipFill>
        <p:spPr>
          <a:xfrm>
            <a:off x="2462850" y="1999806"/>
            <a:ext cx="7266300" cy="4431473"/>
          </a:xfrm>
          <a:prstGeom prst="rect">
            <a:avLst/>
          </a:prstGeom>
        </p:spPr>
      </p:pic>
      <p:grpSp>
        <p:nvGrpSpPr>
          <p:cNvPr id="6" name="Nhóm 5">
            <a:extLst>
              <a:ext uri="{FF2B5EF4-FFF2-40B4-BE49-F238E27FC236}">
                <a16:creationId xmlns:a16="http://schemas.microsoft.com/office/drawing/2014/main" id="{7A770383-DAC3-1BBC-0713-C46E8ED8FE1A}"/>
              </a:ext>
            </a:extLst>
          </p:cNvPr>
          <p:cNvGrpSpPr/>
          <p:nvPr/>
        </p:nvGrpSpPr>
        <p:grpSpPr>
          <a:xfrm>
            <a:off x="954157" y="427383"/>
            <a:ext cx="795130" cy="795130"/>
            <a:chOff x="954157" y="427383"/>
            <a:chExt cx="795130" cy="795130"/>
          </a:xfrm>
        </p:grpSpPr>
        <p:sp>
          <p:nvSpPr>
            <p:cNvPr id="4" name="Hình Bầu dục 3">
              <a:extLst>
                <a:ext uri="{FF2B5EF4-FFF2-40B4-BE49-F238E27FC236}">
                  <a16:creationId xmlns:a16="http://schemas.microsoft.com/office/drawing/2014/main" id="{4471A5C2-6D35-C321-807E-49F71617A98B}"/>
                </a:ext>
              </a:extLst>
            </p:cNvPr>
            <p:cNvSpPr/>
            <p:nvPr/>
          </p:nvSpPr>
          <p:spPr>
            <a:xfrm>
              <a:off x="954157" y="427383"/>
              <a:ext cx="795130" cy="795130"/>
            </a:xfrm>
            <a:prstGeom prst="ellipse">
              <a:avLst/>
            </a:prstGeom>
            <a:ln w="28575">
              <a:solidFill>
                <a:srgbClr val="00B0F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Hình Bầu dục 4">
              <a:extLst>
                <a:ext uri="{FF2B5EF4-FFF2-40B4-BE49-F238E27FC236}">
                  <a16:creationId xmlns:a16="http://schemas.microsoft.com/office/drawing/2014/main" id="{346ABB23-AFA6-A59F-1C0F-D1214B394D41}"/>
                </a:ext>
              </a:extLst>
            </p:cNvPr>
            <p:cNvSpPr/>
            <p:nvPr/>
          </p:nvSpPr>
          <p:spPr>
            <a:xfrm>
              <a:off x="1030357" y="503583"/>
              <a:ext cx="642730" cy="642730"/>
            </a:xfrm>
            <a:prstGeom prst="ellipse">
              <a:avLst/>
            </a:prstGeom>
            <a:solidFill>
              <a:srgbClr val="00B0F0"/>
            </a:solidFill>
            <a:ln w="28575">
              <a:solidFill>
                <a:srgbClr val="00B0F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400" b="1" dirty="0">
                  <a:ln w="381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4</a:t>
              </a:r>
            </a:p>
          </p:txBody>
        </p:sp>
      </p:grp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EC79637F-04CA-B0F8-F51E-E2638BAB89AB}"/>
              </a:ext>
            </a:extLst>
          </p:cNvPr>
          <p:cNvSpPr txBox="1"/>
          <p:nvPr/>
        </p:nvSpPr>
        <p:spPr>
          <a:xfrm>
            <a:off x="1825487" y="385416"/>
            <a:ext cx="992281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Tập ước lượng: </a:t>
            </a:r>
          </a:p>
          <a:p>
            <a:r>
              <a:rPr lang="en-US" sz="360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a) Quan sát tranh và nhận xét cách ước lượng của hai bạn dưới đây:</a:t>
            </a:r>
            <a:endParaRPr lang="en-US" sz="3600" dirty="0"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1074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6F1C44F1-4DF6-BC8B-74CF-118B843CE47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37" t="10296" r="8599" b="54246"/>
          <a:stretch/>
        </p:blipFill>
        <p:spPr>
          <a:xfrm>
            <a:off x="556592" y="2139742"/>
            <a:ext cx="6524596" cy="3979132"/>
          </a:xfrm>
          <a:prstGeom prst="rect">
            <a:avLst/>
          </a:prstGeom>
        </p:spPr>
      </p:pic>
      <p:grpSp>
        <p:nvGrpSpPr>
          <p:cNvPr id="6" name="Nhóm 5">
            <a:extLst>
              <a:ext uri="{FF2B5EF4-FFF2-40B4-BE49-F238E27FC236}">
                <a16:creationId xmlns:a16="http://schemas.microsoft.com/office/drawing/2014/main" id="{7A770383-DAC3-1BBC-0713-C46E8ED8FE1A}"/>
              </a:ext>
            </a:extLst>
          </p:cNvPr>
          <p:cNvGrpSpPr/>
          <p:nvPr/>
        </p:nvGrpSpPr>
        <p:grpSpPr>
          <a:xfrm>
            <a:off x="954157" y="427383"/>
            <a:ext cx="795130" cy="795130"/>
            <a:chOff x="954157" y="427383"/>
            <a:chExt cx="795130" cy="795130"/>
          </a:xfrm>
        </p:grpSpPr>
        <p:sp>
          <p:nvSpPr>
            <p:cNvPr id="4" name="Hình Bầu dục 3">
              <a:extLst>
                <a:ext uri="{FF2B5EF4-FFF2-40B4-BE49-F238E27FC236}">
                  <a16:creationId xmlns:a16="http://schemas.microsoft.com/office/drawing/2014/main" id="{4471A5C2-6D35-C321-807E-49F71617A98B}"/>
                </a:ext>
              </a:extLst>
            </p:cNvPr>
            <p:cNvSpPr/>
            <p:nvPr/>
          </p:nvSpPr>
          <p:spPr>
            <a:xfrm>
              <a:off x="954157" y="427383"/>
              <a:ext cx="795130" cy="795130"/>
            </a:xfrm>
            <a:prstGeom prst="ellipse">
              <a:avLst/>
            </a:prstGeom>
            <a:ln w="28575">
              <a:solidFill>
                <a:srgbClr val="00B0F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Hình Bầu dục 4">
              <a:extLst>
                <a:ext uri="{FF2B5EF4-FFF2-40B4-BE49-F238E27FC236}">
                  <a16:creationId xmlns:a16="http://schemas.microsoft.com/office/drawing/2014/main" id="{346ABB23-AFA6-A59F-1C0F-D1214B394D41}"/>
                </a:ext>
              </a:extLst>
            </p:cNvPr>
            <p:cNvSpPr/>
            <p:nvPr/>
          </p:nvSpPr>
          <p:spPr>
            <a:xfrm>
              <a:off x="1030357" y="503583"/>
              <a:ext cx="642730" cy="642730"/>
            </a:xfrm>
            <a:prstGeom prst="ellipse">
              <a:avLst/>
            </a:prstGeom>
            <a:solidFill>
              <a:srgbClr val="00B0F0"/>
            </a:solidFill>
            <a:ln w="28575">
              <a:solidFill>
                <a:srgbClr val="00B0F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400" b="1" dirty="0">
                  <a:ln w="381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4</a:t>
              </a:r>
            </a:p>
          </p:txBody>
        </p:sp>
      </p:grp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EC79637F-04CA-B0F8-F51E-E2638BAB89AB}"/>
              </a:ext>
            </a:extLst>
          </p:cNvPr>
          <p:cNvSpPr txBox="1"/>
          <p:nvPr/>
        </p:nvSpPr>
        <p:spPr>
          <a:xfrm>
            <a:off x="1825487" y="385416"/>
            <a:ext cx="992281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Tập ước lượng: </a:t>
            </a:r>
          </a:p>
          <a:p>
            <a:r>
              <a:rPr lang="en-US" sz="360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a) Quan sát tranh và nhận xét cách ước lượng của hai bạn dưới đây:</a:t>
            </a:r>
            <a:endParaRPr lang="en-US" sz="3600" dirty="0"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147C43E-E097-B1FF-A354-77378F774AF2}"/>
              </a:ext>
            </a:extLst>
          </p:cNvPr>
          <p:cNvSpPr txBox="1"/>
          <p:nvPr/>
        </p:nvSpPr>
        <p:spPr>
          <a:xfrm>
            <a:off x="7081188" y="2776312"/>
            <a:ext cx="4554220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Bạn Thảo và Huy ước lượng số hạt trọng lọ dựa vào việc </a:t>
            </a:r>
            <a:r>
              <a:rPr lang="vi-VN" sz="2800" b="0" i="0" dirty="0">
                <a:solidFill>
                  <a:schemeClr val="accent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quan sát lọ bên cạnh đã biết số hạt và chia thành các phần bằng nhau.</a:t>
            </a:r>
            <a:endParaRPr lang="en-US" sz="2800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229166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heme/theme1.xml><?xml version="1.0" encoding="utf-8"?>
<a:theme xmlns:a="http://schemas.openxmlformats.org/drawingml/2006/main" name="Office 主题​​">
  <a:themeElements>
    <a:clrScheme name="自定义 233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94341"/>
      </a:accent1>
      <a:accent2>
        <a:srgbClr val="0DC8DB"/>
      </a:accent2>
      <a:accent3>
        <a:srgbClr val="505069"/>
      </a:accent3>
      <a:accent4>
        <a:srgbClr val="F94341"/>
      </a:accent4>
      <a:accent5>
        <a:srgbClr val="0DC8DB"/>
      </a:accent5>
      <a:accent6>
        <a:srgbClr val="505069"/>
      </a:accent6>
      <a:hlink>
        <a:srgbClr val="F94341"/>
      </a:hlink>
      <a:folHlink>
        <a:srgbClr val="0DC8DB"/>
      </a:folHlink>
    </a:clrScheme>
    <a:fontScheme name="自定义 2">
      <a:majorFont>
        <a:latin typeface="Humanst521 BT"/>
        <a:ea typeface="字魂59号-创粗黑"/>
        <a:cs typeface=""/>
      </a:majorFont>
      <a:minorFont>
        <a:latin typeface="Humanst521 BT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282</TotalTime>
  <Words>329</Words>
  <Application>Microsoft Office PowerPoint</Application>
  <PresentationFormat>Widescreen</PresentationFormat>
  <Paragraphs>45</Paragraphs>
  <Slides>13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2" baseType="lpstr">
      <vt:lpstr>Arial</vt:lpstr>
      <vt:lpstr>AvantGarde</vt:lpstr>
      <vt:lpstr>Calibri</vt:lpstr>
      <vt:lpstr>HP001 4 hàng</vt:lpstr>
      <vt:lpstr>Humanst521 BT</vt:lpstr>
      <vt:lpstr>SVN-Poky's</vt:lpstr>
      <vt:lpstr>SVN-Ziclets</vt:lpstr>
      <vt:lpstr>Times New Roman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subject>9Slide.vn</dc:subject>
  <dc:creator>MY PC</dc:creator>
  <dc:description>9Slide.vn</dc:description>
  <cp:lastModifiedBy>An Thach</cp:lastModifiedBy>
  <cp:revision>16</cp:revision>
  <dcterms:created xsi:type="dcterms:W3CDTF">2023-01-08T11:29:18Z</dcterms:created>
  <dcterms:modified xsi:type="dcterms:W3CDTF">2023-02-27T07:24:05Z</dcterms:modified>
  <cp:category>9Slide.vn</cp:category>
</cp:coreProperties>
</file>