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64" r:id="rId2"/>
  </p:sldMasterIdLst>
  <p:notesMasterIdLst>
    <p:notesMasterId r:id="rId48"/>
  </p:notesMasterIdLst>
  <p:sldIdLst>
    <p:sldId id="327" r:id="rId3"/>
    <p:sldId id="258" r:id="rId4"/>
    <p:sldId id="268" r:id="rId5"/>
    <p:sldId id="269" r:id="rId6"/>
    <p:sldId id="270" r:id="rId7"/>
    <p:sldId id="295" r:id="rId8"/>
    <p:sldId id="272" r:id="rId9"/>
    <p:sldId id="317" r:id="rId10"/>
    <p:sldId id="319" r:id="rId11"/>
    <p:sldId id="320" r:id="rId12"/>
    <p:sldId id="291" r:id="rId13"/>
    <p:sldId id="292" r:id="rId14"/>
    <p:sldId id="298" r:id="rId15"/>
    <p:sldId id="289" r:id="rId16"/>
    <p:sldId id="321" r:id="rId17"/>
    <p:sldId id="322" r:id="rId18"/>
    <p:sldId id="275" r:id="rId19"/>
    <p:sldId id="285" r:id="rId20"/>
    <p:sldId id="286" r:id="rId21"/>
    <p:sldId id="287" r:id="rId22"/>
    <p:sldId id="288" r:id="rId23"/>
    <p:sldId id="299" r:id="rId24"/>
    <p:sldId id="300" r:id="rId25"/>
    <p:sldId id="301" r:id="rId26"/>
    <p:sldId id="277" r:id="rId27"/>
    <p:sldId id="294" r:id="rId28"/>
    <p:sldId id="274" r:id="rId29"/>
    <p:sldId id="302" r:id="rId30"/>
    <p:sldId id="303" r:id="rId31"/>
    <p:sldId id="304" r:id="rId32"/>
    <p:sldId id="305" r:id="rId33"/>
    <p:sldId id="306" r:id="rId34"/>
    <p:sldId id="284" r:id="rId35"/>
    <p:sldId id="315" r:id="rId36"/>
    <p:sldId id="323" r:id="rId37"/>
    <p:sldId id="307" r:id="rId38"/>
    <p:sldId id="279" r:id="rId39"/>
    <p:sldId id="308" r:id="rId40"/>
    <p:sldId id="309" r:id="rId41"/>
    <p:sldId id="311" r:id="rId42"/>
    <p:sldId id="310" r:id="rId43"/>
    <p:sldId id="316" r:id="rId44"/>
    <p:sldId id="324" r:id="rId45"/>
    <p:sldId id="325" r:id="rId46"/>
    <p:sldId id="32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F9B7"/>
    <a:srgbClr val="C4DC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82" d="100"/>
          <a:sy n="82"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2B945-F531-4BD9-9CBE-5F992B214242}" type="datetimeFigureOut">
              <a:rPr lang="en-US" smtClean="0"/>
              <a:t>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DE7543-BCB4-428A-905E-0601AA70332D}" type="slidenum">
              <a:rPr lang="en-US" smtClean="0"/>
              <a:t>‹#›</a:t>
            </a:fld>
            <a:endParaRPr lang="en-US"/>
          </a:p>
        </p:txBody>
      </p:sp>
    </p:spTree>
    <p:extLst>
      <p:ext uri="{BB962C8B-B14F-4D97-AF65-F5344CB8AC3E}">
        <p14:creationId xmlns:p14="http://schemas.microsoft.com/office/powerpoint/2010/main" val="3233030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47990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图片 22" descr="未标题-1">
            <a:extLst>
              <a:ext uri="{FF2B5EF4-FFF2-40B4-BE49-F238E27FC236}">
                <a16:creationId xmlns:a16="http://schemas.microsoft.com/office/drawing/2014/main" id="{3CE68C2D-92A1-A10D-611F-B49E738465B9}"/>
              </a:ext>
            </a:extLst>
          </p:cNvPr>
          <p:cNvPicPr>
            <a:picLocks noChangeAspect="1"/>
          </p:cNvPicPr>
          <p:nvPr userDrawn="1"/>
        </p:nvPicPr>
        <p:blipFill>
          <a:blip r:embed="rId2"/>
          <a:stretch>
            <a:fillRect/>
          </a:stretch>
        </p:blipFill>
        <p:spPr>
          <a:xfrm>
            <a:off x="-26987" y="-15240"/>
            <a:ext cx="12245975" cy="6888480"/>
          </a:xfrm>
          <a:prstGeom prst="rect">
            <a:avLst/>
          </a:prstGeom>
        </p:spPr>
      </p:pic>
    </p:spTree>
    <p:extLst>
      <p:ext uri="{BB962C8B-B14F-4D97-AF65-F5344CB8AC3E}">
        <p14:creationId xmlns:p14="http://schemas.microsoft.com/office/powerpoint/2010/main" val="3927991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Tree>
    <p:extLst>
      <p:ext uri="{BB962C8B-B14F-4D97-AF65-F5344CB8AC3E}">
        <p14:creationId xmlns:p14="http://schemas.microsoft.com/office/powerpoint/2010/main" val="1333938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Tree>
    <p:extLst>
      <p:ext uri="{BB962C8B-B14F-4D97-AF65-F5344CB8AC3E}">
        <p14:creationId xmlns:p14="http://schemas.microsoft.com/office/powerpoint/2010/main" val="2797287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Tree>
    <p:extLst>
      <p:ext uri="{BB962C8B-B14F-4D97-AF65-F5344CB8AC3E}">
        <p14:creationId xmlns:p14="http://schemas.microsoft.com/office/powerpoint/2010/main" val="2195871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Tree>
    <p:extLst>
      <p:ext uri="{BB962C8B-B14F-4D97-AF65-F5344CB8AC3E}">
        <p14:creationId xmlns:p14="http://schemas.microsoft.com/office/powerpoint/2010/main" val="2742330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Tree>
    <p:extLst>
      <p:ext uri="{BB962C8B-B14F-4D97-AF65-F5344CB8AC3E}">
        <p14:creationId xmlns:p14="http://schemas.microsoft.com/office/powerpoint/2010/main" val="2725574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739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154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851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图片 7" descr="444">
            <a:extLst>
              <a:ext uri="{FF2B5EF4-FFF2-40B4-BE49-F238E27FC236}">
                <a16:creationId xmlns:a16="http://schemas.microsoft.com/office/drawing/2014/main" id="{DCA15B04-2CEB-7569-4DD6-AED9474C999C}"/>
              </a:ext>
            </a:extLst>
          </p:cNvPr>
          <p:cNvPicPr>
            <a:picLocks noChangeAspect="1"/>
          </p:cNvPicPr>
          <p:nvPr userDrawn="1"/>
        </p:nvPicPr>
        <p:blipFill>
          <a:blip r:embed="rId2"/>
          <a:stretch>
            <a:fillRect/>
          </a:stretch>
        </p:blipFill>
        <p:spPr>
          <a:xfrm>
            <a:off x="-8255" y="3810"/>
            <a:ext cx="12208510" cy="6851015"/>
          </a:xfrm>
          <a:prstGeom prst="rect">
            <a:avLst/>
          </a:prstGeom>
        </p:spPr>
      </p:pic>
    </p:spTree>
    <p:extLst>
      <p:ext uri="{BB962C8B-B14F-4D97-AF65-F5344CB8AC3E}">
        <p14:creationId xmlns:p14="http://schemas.microsoft.com/office/powerpoint/2010/main" val="1282095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356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Tree>
    <p:extLst>
      <p:ext uri="{BB962C8B-B14F-4D97-AF65-F5344CB8AC3E}">
        <p14:creationId xmlns:p14="http://schemas.microsoft.com/office/powerpoint/2010/main" val="3962834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Tree>
    <p:extLst>
      <p:ext uri="{BB962C8B-B14F-4D97-AF65-F5344CB8AC3E}">
        <p14:creationId xmlns:p14="http://schemas.microsoft.com/office/powerpoint/2010/main" val="2718375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Tree>
    <p:extLst>
      <p:ext uri="{BB962C8B-B14F-4D97-AF65-F5344CB8AC3E}">
        <p14:creationId xmlns:p14="http://schemas.microsoft.com/office/powerpoint/2010/main" val="3788136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Tree>
    <p:extLst>
      <p:ext uri="{BB962C8B-B14F-4D97-AF65-F5344CB8AC3E}">
        <p14:creationId xmlns:p14="http://schemas.microsoft.com/office/powerpoint/2010/main" val="2083097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Tree>
    <p:extLst>
      <p:ext uri="{BB962C8B-B14F-4D97-AF65-F5344CB8AC3E}">
        <p14:creationId xmlns:p14="http://schemas.microsoft.com/office/powerpoint/2010/main" val="2861238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Tree>
    <p:extLst>
      <p:ext uri="{BB962C8B-B14F-4D97-AF65-F5344CB8AC3E}">
        <p14:creationId xmlns:p14="http://schemas.microsoft.com/office/powerpoint/2010/main" val="2890674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A92523C1-168A-44C2-827E-FAACB3943308}"/>
              </a:ext>
            </a:extLst>
          </p:cNvPr>
          <p:cNvSpPr txBox="1"/>
          <p:nvPr userDrawn="1"/>
        </p:nvSpPr>
        <p:spPr>
          <a:xfrm>
            <a:off x="0" y="-1601780"/>
            <a:ext cx="12192000" cy="458780"/>
          </a:xfrm>
          <a:prstGeom prst="rect">
            <a:avLst/>
          </a:prstGeom>
          <a:noFill/>
        </p:spPr>
        <p:txBody>
          <a:bodyPr vert="horz" wrap="square" rtlCol="0">
            <a:spAutoFit/>
          </a:bodyPr>
          <a:lstStyle/>
          <a:p>
            <a:pPr algn="ctr">
              <a:lnSpc>
                <a:spcPct val="107000"/>
              </a:lnSpc>
              <a:spcAft>
                <a:spcPts val="800"/>
              </a:spcAft>
            </a:pPr>
            <a:r>
              <a:rPr lang="en-US" sz="2400">
                <a:solidFill>
                  <a:srgbClr val="CFCFCF"/>
                </a:solidFill>
                <a:effectLst/>
                <a:latin typeface="Arial" panose="020B0604020202020204" pitchFamily="34" charset="0"/>
                <a:ea typeface="Calibri" panose="020F0502020204030204" pitchFamily="34" charset="0"/>
                <a:cs typeface="Arial" panose="020B0604020202020204" pitchFamily="34" charset="0"/>
              </a:rPr>
              <a:t>www.9slide.vn</a:t>
            </a:r>
          </a:p>
        </p:txBody>
      </p:sp>
      <p:sp>
        <p:nvSpPr>
          <p:cNvPr id="2" name="Title Placeholder 1">
            <a:extLst>
              <a:ext uri="{FF2B5EF4-FFF2-40B4-BE49-F238E27FC236}">
                <a16:creationId xmlns:a16="http://schemas.microsoft.com/office/drawing/2014/main" id="{045C715C-0DF4-FE26-6CFC-731C4109F2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258B2F-2E3A-1542-49CC-BCB19B346D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4BF4F-BF22-6276-0BDE-3F29E525EE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C11CD-DF44-4F1C-8B72-E66D9DD71F6A}" type="datetimeFigureOut">
              <a:rPr lang="en-US" smtClean="0"/>
              <a:t>1/21/2024</a:t>
            </a:fld>
            <a:endParaRPr lang="en-US"/>
          </a:p>
        </p:txBody>
      </p:sp>
      <p:sp>
        <p:nvSpPr>
          <p:cNvPr id="5" name="Footer Placeholder 4">
            <a:extLst>
              <a:ext uri="{FF2B5EF4-FFF2-40B4-BE49-F238E27FC236}">
                <a16:creationId xmlns:a16="http://schemas.microsoft.com/office/drawing/2014/main" id="{BD58D84D-0076-A15F-5F71-8D970565A2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512617-2C6B-68D9-45D7-608DC18075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E315E-FE99-48C7-9C11-715684C66C58}" type="slidenum">
              <a:rPr lang="en-US" smtClean="0"/>
              <a:t>‹#›</a:t>
            </a:fld>
            <a:endParaRPr lang="en-US"/>
          </a:p>
        </p:txBody>
      </p:sp>
    </p:spTree>
    <p:extLst>
      <p:ext uri="{BB962C8B-B14F-4D97-AF65-F5344CB8AC3E}">
        <p14:creationId xmlns:p14="http://schemas.microsoft.com/office/powerpoint/2010/main" val="2460753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7342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8.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35E270-DB2E-9CC0-2D17-68426BE4F924}"/>
              </a:ext>
            </a:extLst>
          </p:cNvPr>
          <p:cNvSpPr txBox="1"/>
          <p:nvPr/>
        </p:nvSpPr>
        <p:spPr>
          <a:xfrm>
            <a:off x="4661902" y="1510968"/>
            <a:ext cx="286819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E65CA4"/>
                </a:solidFill>
                <a:effectLst/>
                <a:uLnTx/>
                <a:uFillTx/>
                <a:latin typeface="Arial" panose="020B0604020202020204" pitchFamily="34" charset="0"/>
                <a:ea typeface="+mn-ea"/>
                <a:cs typeface="+mn-cs"/>
              </a:rPr>
              <a:t>Tiếng Việt</a:t>
            </a:r>
            <a:endParaRPr kumimoji="0" lang="vi-VN" sz="4800" b="1" i="0" u="none" strike="noStrike" kern="1200" cap="none" spc="0" normalizeH="0" baseline="0" noProof="0" dirty="0">
              <a:ln>
                <a:noFill/>
              </a:ln>
              <a:solidFill>
                <a:srgbClr val="FF92C1"/>
              </a:solidFill>
              <a:effectLst/>
              <a:uLnTx/>
              <a:uFillTx/>
              <a:latin typeface="iCiel Cadena" panose="02000503000000020004" pitchFamily="50" charset="-93"/>
              <a:ea typeface="+mn-ea"/>
              <a:cs typeface="+mn-cs"/>
            </a:endParaRPr>
          </a:p>
        </p:txBody>
      </p:sp>
      <p:sp>
        <p:nvSpPr>
          <p:cNvPr id="3" name="TextBox 2">
            <a:extLst>
              <a:ext uri="{FF2B5EF4-FFF2-40B4-BE49-F238E27FC236}">
                <a16:creationId xmlns:a16="http://schemas.microsoft.com/office/drawing/2014/main" id="{580F7D00-E854-F9B7-34CC-93960EAA9272}"/>
              </a:ext>
            </a:extLst>
          </p:cNvPr>
          <p:cNvSpPr txBox="1"/>
          <p:nvPr/>
        </p:nvSpPr>
        <p:spPr>
          <a:xfrm>
            <a:off x="2209800" y="2438400"/>
            <a:ext cx="8528297" cy="738664"/>
          </a:xfrm>
          <a:prstGeom prst="rect">
            <a:avLst/>
          </a:prstGeom>
          <a:noFill/>
        </p:spPr>
        <p:txBody>
          <a:bodyPr wrap="none" rtlCol="0">
            <a:spAutoFit/>
          </a:bodyPr>
          <a:lstStyle>
            <a:defPPr>
              <a:defRPr lang="en-US"/>
            </a:defPPr>
            <a:lvl1pPr>
              <a:defRPr sz="6000">
                <a:solidFill>
                  <a:srgbClr val="6F4B87"/>
                </a:solidFill>
                <a:latin typeface="iCiel Cadena" panose="02000503000000020004" pitchFamily="50" charset="-93"/>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6F4B87"/>
                </a:solidFill>
                <a:effectLst/>
                <a:uLnTx/>
                <a:uFillTx/>
                <a:latin typeface="Arial" panose="020B0604020202020204" pitchFamily="34" charset="0"/>
                <a:ea typeface="+mn-ea"/>
                <a:cs typeface="Arial" panose="020B0604020202020204" pitchFamily="34" charset="0"/>
              </a:rPr>
              <a:t>BÀI 5: CÓC KIỆN TRỜI (</a:t>
            </a:r>
            <a:r>
              <a:rPr kumimoji="0" lang="en-US" sz="4200" b="1" i="0" u="none" strike="noStrike" kern="1200" cap="none" spc="0" normalizeH="0" baseline="0" noProof="0" dirty="0" err="1">
                <a:ln>
                  <a:noFill/>
                </a:ln>
                <a:solidFill>
                  <a:srgbClr val="6F4B87"/>
                </a:solidFill>
                <a:effectLst/>
                <a:uLnTx/>
                <a:uFillTx/>
                <a:latin typeface="Arial" panose="020B0604020202020204" pitchFamily="34" charset="0"/>
                <a:ea typeface="+mn-ea"/>
                <a:cs typeface="Arial" panose="020B0604020202020204" pitchFamily="34" charset="0"/>
              </a:rPr>
              <a:t>Tiết</a:t>
            </a:r>
            <a:r>
              <a:rPr kumimoji="0" lang="en-US" sz="4200" b="1" i="0" u="none" strike="noStrike" kern="1200" cap="none" spc="0" normalizeH="0" baseline="0" noProof="0" dirty="0">
                <a:ln>
                  <a:noFill/>
                </a:ln>
                <a:solidFill>
                  <a:srgbClr val="6F4B87"/>
                </a:solidFill>
                <a:effectLst/>
                <a:uLnTx/>
                <a:uFillTx/>
                <a:latin typeface="Arial" panose="020B0604020202020204" pitchFamily="34" charset="0"/>
                <a:ea typeface="+mn-ea"/>
                <a:cs typeface="Arial" panose="020B0604020202020204" pitchFamily="34" charset="0"/>
              </a:rPr>
              <a:t> 1+2)</a:t>
            </a:r>
          </a:p>
        </p:txBody>
      </p:sp>
      <p:pic>
        <p:nvPicPr>
          <p:cNvPr id="4" name="Picture 3" descr="Logo, company name&#10;&#10;Description automatically generated">
            <a:extLst>
              <a:ext uri="{FF2B5EF4-FFF2-40B4-BE49-F238E27FC236}">
                <a16:creationId xmlns:a16="http://schemas.microsoft.com/office/drawing/2014/main" id="{1EF60B6E-CE42-08DD-82A2-844BBCFC28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1" y="-13996"/>
            <a:ext cx="1504544" cy="1498527"/>
          </a:xfrm>
          <a:prstGeom prst="rect">
            <a:avLst/>
          </a:prstGeom>
        </p:spPr>
      </p:pic>
    </p:spTree>
    <p:extLst>
      <p:ext uri="{BB962C8B-B14F-4D97-AF65-F5344CB8AC3E}">
        <p14:creationId xmlns:p14="http://schemas.microsoft.com/office/powerpoint/2010/main" val="1731396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36CD949-E530-7CD2-2693-B7F9ED9E0A12}"/>
              </a:ext>
            </a:extLst>
          </p:cNvPr>
          <p:cNvSpPr/>
          <p:nvPr/>
        </p:nvSpPr>
        <p:spPr>
          <a:xfrm>
            <a:off x="266700" y="304800"/>
            <a:ext cx="11658600" cy="62484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F1185AB-1904-4A05-2770-914661ACD4C6}"/>
              </a:ext>
            </a:extLst>
          </p:cNvPr>
          <p:cNvSpPr txBox="1"/>
          <p:nvPr/>
        </p:nvSpPr>
        <p:spPr>
          <a:xfrm>
            <a:off x="838200" y="1228397"/>
            <a:ext cx="10698841" cy="3970318"/>
          </a:xfrm>
          <a:prstGeom prst="rect">
            <a:avLst/>
          </a:prstGeom>
          <a:noFill/>
        </p:spPr>
        <p:txBody>
          <a:bodyPr wrap="square" rtlCol="0">
            <a:spAutoFit/>
          </a:bodyPr>
          <a:lstStyle/>
          <a:p>
            <a:pPr marL="0" marR="0" lvl="0" indent="347663"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Trời đành mời cóc vào. Cóc tâu:</a:t>
            </a:r>
          </a:p>
          <a:p>
            <a:pPr marL="0" marR="0" lvl="0" indent="347663"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Muôn tâu Thượng đế! Đã lâu lắm rồi, trần gian không hề có mưa. Thượng đế cần làm mưa ngay để cứu muôn loài.</a:t>
            </a:r>
          </a:p>
          <a:p>
            <a:pPr marL="0" marR="0" lvl="0" indent="347663"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Trời dịu giọng:</a:t>
            </a:r>
          </a:p>
          <a:p>
            <a:pPr marL="0" marR="0" lvl="0" indent="347663"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Thôi cậu về đi. Ta sẽ cho mưa xuống!</a:t>
            </a:r>
          </a:p>
          <a:p>
            <a:pPr marL="0" marR="0" lvl="0" indent="347663"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Lại còn dặn thêm:</a:t>
            </a:r>
          </a:p>
          <a:p>
            <a:pPr marL="0" marR="0" lvl="0" indent="347663"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Lần sau, hễ muốn mưa, cậu chỉ cần nghiến răng báo hiệu cho ta!</a:t>
            </a:r>
          </a:p>
          <a:p>
            <a:pPr marL="0" marR="0" lvl="0" indent="347663"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Cóc về đến trần gian thì nước đã ngập cả ruộng đồng.</a:t>
            </a:r>
          </a:p>
          <a:p>
            <a:pPr marL="0" marR="0" lvl="0" indent="347663"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Từ đó, hễ cóc nghiến răng là trời đổ mưa.</a:t>
            </a:r>
          </a:p>
        </p:txBody>
      </p:sp>
      <p:sp>
        <p:nvSpPr>
          <p:cNvPr id="6" name="TextBox 5">
            <a:extLst>
              <a:ext uri="{FF2B5EF4-FFF2-40B4-BE49-F238E27FC236}">
                <a16:creationId xmlns:a16="http://schemas.microsoft.com/office/drawing/2014/main" id="{70FF56C8-0471-A049-52A6-E1972E577292}"/>
              </a:ext>
            </a:extLst>
          </p:cNvPr>
          <p:cNvSpPr txBox="1"/>
          <p:nvPr/>
        </p:nvSpPr>
        <p:spPr>
          <a:xfrm>
            <a:off x="7696200" y="5629602"/>
            <a:ext cx="3657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Truyện cổ Việt Nam</a:t>
            </a:r>
          </a:p>
        </p:txBody>
      </p:sp>
      <p:sp>
        <p:nvSpPr>
          <p:cNvPr id="8" name="Google Shape;27680;p39">
            <a:extLst>
              <a:ext uri="{FF2B5EF4-FFF2-40B4-BE49-F238E27FC236}">
                <a16:creationId xmlns:a16="http://schemas.microsoft.com/office/drawing/2014/main" id="{20533A2F-2C62-3F75-869B-95F99F47D470}"/>
              </a:ext>
            </a:extLst>
          </p:cNvPr>
          <p:cNvSpPr txBox="1">
            <a:spLocks/>
          </p:cNvSpPr>
          <p:nvPr/>
        </p:nvSpPr>
        <p:spPr>
          <a:xfrm>
            <a:off x="4360256" y="381000"/>
            <a:ext cx="3471488" cy="707456"/>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vi-VN" sz="4000" b="1" i="0" u="none" strike="noStrike" kern="1200" cap="none" spc="0" normalizeH="0" baseline="0" noProof="0">
                <a:ln>
                  <a:noFill/>
                </a:ln>
                <a:solidFill>
                  <a:srgbClr val="00B0F0"/>
                </a:solidFill>
                <a:effectLst/>
                <a:uLnTx/>
                <a:uFillTx/>
                <a:latin typeface="Arial" panose="020B0604020202020204" pitchFamily="34" charset="0"/>
                <a:ea typeface="+mj-ea"/>
                <a:cs typeface="+mj-cs"/>
              </a:rPr>
              <a:t>Cóc kiện trời</a:t>
            </a:r>
            <a:endParaRPr kumimoji="0" lang="en-US" sz="4000" b="1" i="0" u="none" strike="noStrike" kern="1200" cap="none" spc="0" normalizeH="0" baseline="0" noProof="0" dirty="0">
              <a:ln>
                <a:noFill/>
              </a:ln>
              <a:solidFill>
                <a:srgbClr val="00B0F0"/>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184026010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36CD949-E530-7CD2-2693-B7F9ED9E0A12}"/>
              </a:ext>
            </a:extLst>
          </p:cNvPr>
          <p:cNvSpPr/>
          <p:nvPr/>
        </p:nvSpPr>
        <p:spPr>
          <a:xfrm>
            <a:off x="266700" y="304800"/>
            <a:ext cx="11658600" cy="62484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F1185AB-1904-4A05-2770-914661ACD4C6}"/>
              </a:ext>
            </a:extLst>
          </p:cNvPr>
          <p:cNvSpPr txBox="1"/>
          <p:nvPr/>
        </p:nvSpPr>
        <p:spPr>
          <a:xfrm>
            <a:off x="381001" y="1073826"/>
            <a:ext cx="11429998" cy="1692771"/>
          </a:xfrm>
          <a:prstGeom prst="rect">
            <a:avLst/>
          </a:prstGeom>
          <a:noFill/>
        </p:spPr>
        <p:txBody>
          <a:bodyPr wrap="square" rtlCol="0">
            <a:spAutoFit/>
          </a:bodyPr>
          <a:lstStyle/>
          <a:p>
            <a:pPr marL="0" marR="0" lvl="0" indent="74771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Ngày xưa, có một năm trời hạn hán, ruộng đồng nứt nẻ, cây cối trụi trơ, chim muông khát khô.</a:t>
            </a:r>
          </a:p>
          <a:p>
            <a:pPr marL="0" marR="0" lvl="0" indent="74771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Cóc thấy nguy quá, bèn lên thiên đình kiện Trời. Dọc đường, gặp cua, gấu, cọp, ong, cáo. Tất cả đều xin đi theo.</a:t>
            </a:r>
          </a:p>
        </p:txBody>
      </p:sp>
      <p:sp>
        <p:nvSpPr>
          <p:cNvPr id="7" name="Google Shape;27680;p39">
            <a:extLst>
              <a:ext uri="{FF2B5EF4-FFF2-40B4-BE49-F238E27FC236}">
                <a16:creationId xmlns:a16="http://schemas.microsoft.com/office/drawing/2014/main" id="{952A5A51-25B4-22A9-03E5-BC8FAAEC69F3}"/>
              </a:ext>
            </a:extLst>
          </p:cNvPr>
          <p:cNvSpPr txBox="1">
            <a:spLocks/>
          </p:cNvSpPr>
          <p:nvPr/>
        </p:nvSpPr>
        <p:spPr>
          <a:xfrm>
            <a:off x="4360256" y="381000"/>
            <a:ext cx="3471488" cy="707456"/>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vi-VN" sz="4000" b="1" i="0" u="none" strike="noStrike" kern="1200" cap="none" spc="0" normalizeH="0" baseline="0" noProof="0">
                <a:ln>
                  <a:noFill/>
                </a:ln>
                <a:solidFill>
                  <a:srgbClr val="00B0F0"/>
                </a:solidFill>
                <a:effectLst/>
                <a:uLnTx/>
                <a:uFillTx/>
                <a:latin typeface="Arial" panose="020B0604020202020204" pitchFamily="34" charset="0"/>
                <a:ea typeface="+mj-ea"/>
                <a:cs typeface="+mj-cs"/>
              </a:rPr>
              <a:t>Cóc kiện trời</a:t>
            </a:r>
            <a:endParaRPr kumimoji="0" lang="en-US" sz="4000" b="1" i="0" u="none" strike="noStrike" kern="1200" cap="none" spc="0" normalizeH="0" baseline="0" noProof="0" dirty="0">
              <a:ln>
                <a:noFill/>
              </a:ln>
              <a:solidFill>
                <a:srgbClr val="00B0F0"/>
              </a:solidFill>
              <a:effectLst/>
              <a:uLnTx/>
              <a:uFillTx/>
              <a:latin typeface="Calibri" panose="020F0502020204030204"/>
              <a:ea typeface="+mj-ea"/>
              <a:cs typeface="+mj-cs"/>
            </a:endParaRPr>
          </a:p>
        </p:txBody>
      </p:sp>
      <p:sp>
        <p:nvSpPr>
          <p:cNvPr id="8" name="TextBox 7">
            <a:extLst>
              <a:ext uri="{FF2B5EF4-FFF2-40B4-BE49-F238E27FC236}">
                <a16:creationId xmlns:a16="http://schemas.microsoft.com/office/drawing/2014/main" id="{D03C22D2-0658-A3D2-93BA-DC770FA55A35}"/>
              </a:ext>
            </a:extLst>
          </p:cNvPr>
          <p:cNvSpPr txBox="1"/>
          <p:nvPr/>
        </p:nvSpPr>
        <p:spPr>
          <a:xfrm>
            <a:off x="381001" y="2766597"/>
            <a:ext cx="11429998" cy="3293209"/>
          </a:xfrm>
          <a:prstGeom prst="rect">
            <a:avLst/>
          </a:prstGeom>
          <a:noFill/>
        </p:spPr>
        <p:txBody>
          <a:bodyPr wrap="square" rtlCol="0">
            <a:spAutoFit/>
          </a:bodyPr>
          <a:lstStyle/>
          <a:p>
            <a:pPr marL="0" marR="0" lvl="0" indent="74771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Đến cửa Nhà Trời, chỉ thấy một cái trống to, cóc bảo:</a:t>
            </a:r>
          </a:p>
          <a:p>
            <a:pPr marL="0" marR="0" lvl="0" indent="74771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Anh cua bò vào chum nước này, cô ong đợi sau cánh cửa. Còn chị cáo, anh gấu, anh cọp thì nấp hai bên.</a:t>
            </a:r>
          </a:p>
          <a:p>
            <a:pPr marL="0" marR="0" lvl="0" indent="74771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Sắp đặt xong, cóc lấy dùi đánh ba hồi trống. Thấy cóc dám náo động thiên đình, Trời nổi giận, sai gà ra trị tội. Gà vừa bay đến, cáo nhảy xổ tới, cắn cổ gà tha đi. Trời sai chó bắt cáo. Chó mới ra tới cửa đã bị gấu quật ngã. Trời sai Thần Sét trị gấu. Thần Sét hùng hổ đi ra, chưa kịp nhìn địch thủ đã bị ong bay ra đốt túi bụi. Thần nhảy vào chum nước, lập tức cua giơ càng ra kẹp. Thần đau quá, nhảy ra thì bị cọp vồ. </a:t>
            </a:r>
          </a:p>
        </p:txBody>
      </p:sp>
      <p:sp>
        <p:nvSpPr>
          <p:cNvPr id="10" name="Oval 9">
            <a:extLst>
              <a:ext uri="{FF2B5EF4-FFF2-40B4-BE49-F238E27FC236}">
                <a16:creationId xmlns:a16="http://schemas.microsoft.com/office/drawing/2014/main" id="{9CDE4496-F8D8-6E60-BBCE-9E9B67A7E4A3}"/>
              </a:ext>
            </a:extLst>
          </p:cNvPr>
          <p:cNvSpPr/>
          <p:nvPr/>
        </p:nvSpPr>
        <p:spPr>
          <a:xfrm>
            <a:off x="609600" y="1027690"/>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Arial Rounded MT Bold" pitchFamily="34" charset="0"/>
                <a:ea typeface="+mn-ea"/>
                <a:cs typeface="+mn-cs"/>
              </a:rPr>
              <a:t>1</a:t>
            </a:r>
          </a:p>
        </p:txBody>
      </p:sp>
      <p:sp>
        <p:nvSpPr>
          <p:cNvPr id="11" name="Oval 10">
            <a:extLst>
              <a:ext uri="{FF2B5EF4-FFF2-40B4-BE49-F238E27FC236}">
                <a16:creationId xmlns:a16="http://schemas.microsoft.com/office/drawing/2014/main" id="{06A2144B-3E29-D2EA-F485-154D8055B061}"/>
              </a:ext>
            </a:extLst>
          </p:cNvPr>
          <p:cNvSpPr/>
          <p:nvPr/>
        </p:nvSpPr>
        <p:spPr>
          <a:xfrm>
            <a:off x="614548" y="2758228"/>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a:ln>
                  <a:noFill/>
                </a:ln>
                <a:solidFill>
                  <a:prstClr val="black"/>
                </a:solidFill>
                <a:effectLst/>
                <a:uLnTx/>
                <a:uFillTx/>
                <a:latin typeface="Arial Rounded MT Bold" pitchFamily="34" charset="0"/>
                <a:ea typeface="+mn-ea"/>
                <a:cs typeface="+mn-cs"/>
              </a:rPr>
              <a:t>2</a:t>
            </a:r>
            <a:endParaRPr kumimoji="0" lang="en-US" sz="3200" b="0" i="0" u="none" strike="noStrike" kern="0" cap="none" spc="0" normalizeH="0" baseline="0" noProof="0" dirty="0">
              <a:ln>
                <a:noFill/>
              </a:ln>
              <a:solidFill>
                <a:prstClr val="black"/>
              </a:solidFill>
              <a:effectLst/>
              <a:uLnTx/>
              <a:uFillTx/>
              <a:latin typeface="Arial Rounded MT Bold" pitchFamily="34" charset="0"/>
              <a:ea typeface="+mn-ea"/>
              <a:cs typeface="+mn-cs"/>
            </a:endParaRPr>
          </a:p>
        </p:txBody>
      </p:sp>
      <p:pic>
        <p:nvPicPr>
          <p:cNvPr id="12" name="Picture 11">
            <a:extLst>
              <a:ext uri="{FF2B5EF4-FFF2-40B4-BE49-F238E27FC236}">
                <a16:creationId xmlns:a16="http://schemas.microsoft.com/office/drawing/2014/main" id="{4D2B3D19-D24C-E2C7-EA59-8D19F220CF8A}"/>
              </a:ext>
            </a:extLst>
          </p:cNvPr>
          <p:cNvPicPr>
            <a:picLocks noChangeAspect="1"/>
          </p:cNvPicPr>
          <p:nvPr/>
        </p:nvPicPr>
        <p:blipFill>
          <a:blip r:embed="rId2"/>
          <a:stretch>
            <a:fillRect/>
          </a:stretch>
        </p:blipFill>
        <p:spPr>
          <a:xfrm>
            <a:off x="762000" y="69327"/>
            <a:ext cx="2754637" cy="971636"/>
          </a:xfrm>
          <a:prstGeom prst="rect">
            <a:avLst/>
          </a:prstGeom>
        </p:spPr>
      </p:pic>
    </p:spTree>
    <p:extLst>
      <p:ext uri="{BB962C8B-B14F-4D97-AF65-F5344CB8AC3E}">
        <p14:creationId xmlns:p14="http://schemas.microsoft.com/office/powerpoint/2010/main" val="27478742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36CD949-E530-7CD2-2693-B7F9ED9E0A12}"/>
              </a:ext>
            </a:extLst>
          </p:cNvPr>
          <p:cNvSpPr/>
          <p:nvPr/>
        </p:nvSpPr>
        <p:spPr>
          <a:xfrm>
            <a:off x="266700" y="304800"/>
            <a:ext cx="11658600" cy="62484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F1185AB-1904-4A05-2770-914661ACD4C6}"/>
              </a:ext>
            </a:extLst>
          </p:cNvPr>
          <p:cNvSpPr txBox="1"/>
          <p:nvPr/>
        </p:nvSpPr>
        <p:spPr>
          <a:xfrm>
            <a:off x="838200" y="1269728"/>
            <a:ext cx="10698841" cy="3970318"/>
          </a:xfrm>
          <a:prstGeom prst="rect">
            <a:avLst/>
          </a:prstGeom>
          <a:noFill/>
        </p:spPr>
        <p:txBody>
          <a:bodyPr wrap="square" rtlCol="0">
            <a:spAutoFit/>
          </a:bodyPr>
          <a:lstStyle/>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Trời đành mời cóc vào. Cóc tâu:</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Muôn tâu Thượng đế! Đã lâu lắm rồi, trần gian không hề có mưa. Thượng đế cần làm mưa ngay để cứu muôn loài.</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Trời dịu giọng:</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Thôi cậu về đi. Ta sẽ cho mưa xuống!</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Lại còn dặn thêm:</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Lần sau, hễ muốn mưa, cậu chỉ cần nghiến răng báo hiệu cho ta!</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Cóc về đến trần gian thì nước đã ngập cả ruộng đồng.</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Từ đó, hễ cóc nghiến răng là trời đổ mưa.</a:t>
            </a:r>
          </a:p>
        </p:txBody>
      </p:sp>
      <p:sp>
        <p:nvSpPr>
          <p:cNvPr id="6" name="TextBox 5">
            <a:extLst>
              <a:ext uri="{FF2B5EF4-FFF2-40B4-BE49-F238E27FC236}">
                <a16:creationId xmlns:a16="http://schemas.microsoft.com/office/drawing/2014/main" id="{70FF56C8-0471-A049-52A6-E1972E577292}"/>
              </a:ext>
            </a:extLst>
          </p:cNvPr>
          <p:cNvSpPr txBox="1"/>
          <p:nvPr/>
        </p:nvSpPr>
        <p:spPr>
          <a:xfrm>
            <a:off x="7696200" y="5691715"/>
            <a:ext cx="3657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Truyện cổ Việt Nam</a:t>
            </a:r>
          </a:p>
        </p:txBody>
      </p:sp>
      <p:sp>
        <p:nvSpPr>
          <p:cNvPr id="8" name="Google Shape;27680;p39">
            <a:extLst>
              <a:ext uri="{FF2B5EF4-FFF2-40B4-BE49-F238E27FC236}">
                <a16:creationId xmlns:a16="http://schemas.microsoft.com/office/drawing/2014/main" id="{20533A2F-2C62-3F75-869B-95F99F47D470}"/>
              </a:ext>
            </a:extLst>
          </p:cNvPr>
          <p:cNvSpPr txBox="1">
            <a:spLocks/>
          </p:cNvSpPr>
          <p:nvPr/>
        </p:nvSpPr>
        <p:spPr>
          <a:xfrm>
            <a:off x="4360256" y="381000"/>
            <a:ext cx="3471488" cy="707456"/>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vi-VN" sz="4000" b="1" i="0" u="none" strike="noStrike" kern="1200" cap="none" spc="0" normalizeH="0" baseline="0" noProof="0">
                <a:ln>
                  <a:noFill/>
                </a:ln>
                <a:solidFill>
                  <a:srgbClr val="00B0F0"/>
                </a:solidFill>
                <a:effectLst/>
                <a:uLnTx/>
                <a:uFillTx/>
                <a:latin typeface="Arial" panose="020B0604020202020204" pitchFamily="34" charset="0"/>
                <a:ea typeface="+mj-ea"/>
                <a:cs typeface="+mj-cs"/>
              </a:rPr>
              <a:t>Cóc kiện trời</a:t>
            </a:r>
            <a:endParaRPr kumimoji="0" lang="en-US" sz="4000" b="1" i="0" u="none" strike="noStrike" kern="1200" cap="none" spc="0" normalizeH="0" baseline="0" noProof="0" dirty="0">
              <a:ln>
                <a:noFill/>
              </a:ln>
              <a:solidFill>
                <a:srgbClr val="00B0F0"/>
              </a:solidFill>
              <a:effectLst/>
              <a:uLnTx/>
              <a:uFillTx/>
              <a:latin typeface="Calibri" panose="020F0502020204030204"/>
              <a:ea typeface="+mj-ea"/>
              <a:cs typeface="+mj-cs"/>
            </a:endParaRPr>
          </a:p>
        </p:txBody>
      </p:sp>
      <p:sp>
        <p:nvSpPr>
          <p:cNvPr id="12" name="Oval 11">
            <a:extLst>
              <a:ext uri="{FF2B5EF4-FFF2-40B4-BE49-F238E27FC236}">
                <a16:creationId xmlns:a16="http://schemas.microsoft.com/office/drawing/2014/main" id="{58E86F04-5FCD-FEBA-8D3F-1981AC4B4035}"/>
              </a:ext>
            </a:extLst>
          </p:cNvPr>
          <p:cNvSpPr/>
          <p:nvPr/>
        </p:nvSpPr>
        <p:spPr>
          <a:xfrm>
            <a:off x="990600" y="1217331"/>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a:ln>
                  <a:noFill/>
                </a:ln>
                <a:solidFill>
                  <a:prstClr val="black"/>
                </a:solidFill>
                <a:effectLst/>
                <a:uLnTx/>
                <a:uFillTx/>
                <a:latin typeface="Arial Rounded MT Bold" pitchFamily="34" charset="0"/>
                <a:ea typeface="+mn-ea"/>
                <a:cs typeface="+mn-cs"/>
              </a:rPr>
              <a:t>3</a:t>
            </a:r>
            <a:endParaRPr kumimoji="0" lang="en-US" sz="3200" b="0" i="0" u="none" strike="noStrike" kern="0" cap="none" spc="0" normalizeH="0" baseline="0" noProof="0" dirty="0">
              <a:ln>
                <a:noFill/>
              </a:ln>
              <a:solidFill>
                <a:prstClr val="black"/>
              </a:solidFill>
              <a:effectLst/>
              <a:uLnTx/>
              <a:uFillTx/>
              <a:latin typeface="Arial Rounded MT Bold" pitchFamily="34" charset="0"/>
              <a:ea typeface="+mn-ea"/>
              <a:cs typeface="+mn-cs"/>
            </a:endParaRPr>
          </a:p>
        </p:txBody>
      </p:sp>
      <p:pic>
        <p:nvPicPr>
          <p:cNvPr id="16" name="Picture 15">
            <a:extLst>
              <a:ext uri="{FF2B5EF4-FFF2-40B4-BE49-F238E27FC236}">
                <a16:creationId xmlns:a16="http://schemas.microsoft.com/office/drawing/2014/main" id="{D535E933-D56A-0615-2B0C-FF2EFDB108FF}"/>
              </a:ext>
            </a:extLst>
          </p:cNvPr>
          <p:cNvPicPr>
            <a:picLocks noChangeAspect="1"/>
          </p:cNvPicPr>
          <p:nvPr/>
        </p:nvPicPr>
        <p:blipFill>
          <a:blip r:embed="rId2"/>
          <a:stretch>
            <a:fillRect/>
          </a:stretch>
        </p:blipFill>
        <p:spPr>
          <a:xfrm>
            <a:off x="762000" y="69327"/>
            <a:ext cx="2754637" cy="971636"/>
          </a:xfrm>
          <a:prstGeom prst="rect">
            <a:avLst/>
          </a:prstGeom>
        </p:spPr>
      </p:pic>
      <p:sp>
        <p:nvSpPr>
          <p:cNvPr id="9" name="Oval 8">
            <a:extLst>
              <a:ext uri="{FF2B5EF4-FFF2-40B4-BE49-F238E27FC236}">
                <a16:creationId xmlns:a16="http://schemas.microsoft.com/office/drawing/2014/main" id="{6AEDBDD0-A4B8-4357-18B0-9AA924279153}"/>
              </a:ext>
            </a:extLst>
          </p:cNvPr>
          <p:cNvSpPr/>
          <p:nvPr/>
        </p:nvSpPr>
        <p:spPr>
          <a:xfrm>
            <a:off x="990600" y="4724400"/>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a:ln>
                  <a:noFill/>
                </a:ln>
                <a:solidFill>
                  <a:prstClr val="black"/>
                </a:solidFill>
                <a:effectLst/>
                <a:uLnTx/>
                <a:uFillTx/>
                <a:latin typeface="Arial Rounded MT Bold" pitchFamily="34" charset="0"/>
                <a:ea typeface="+mn-ea"/>
                <a:cs typeface="+mn-cs"/>
              </a:rPr>
              <a:t>4</a:t>
            </a:r>
            <a:endParaRPr kumimoji="0" lang="en-US" sz="3200" b="0" i="0" u="none" strike="noStrike" kern="0" cap="none" spc="0" normalizeH="0" baseline="0" noProof="0" dirty="0">
              <a:ln>
                <a:noFill/>
              </a:ln>
              <a:solidFill>
                <a:prstClr val="black"/>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501339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28948C-1D37-34D8-F267-B457102D9221}"/>
              </a:ext>
            </a:extLst>
          </p:cNvPr>
          <p:cNvPicPr>
            <a:picLocks noChangeAspect="1"/>
          </p:cNvPicPr>
          <p:nvPr/>
        </p:nvPicPr>
        <p:blipFill>
          <a:blip r:embed="rId2"/>
          <a:stretch>
            <a:fillRect/>
          </a:stretch>
        </p:blipFill>
        <p:spPr>
          <a:xfrm>
            <a:off x="3147830" y="177771"/>
            <a:ext cx="5896340" cy="1727931"/>
          </a:xfrm>
          <a:prstGeom prst="rect">
            <a:avLst/>
          </a:prstGeom>
        </p:spPr>
      </p:pic>
      <p:sp>
        <p:nvSpPr>
          <p:cNvPr id="7" name="TextBox 6">
            <a:extLst>
              <a:ext uri="{FF2B5EF4-FFF2-40B4-BE49-F238E27FC236}">
                <a16:creationId xmlns:a16="http://schemas.microsoft.com/office/drawing/2014/main" id="{AFCE2BF0-3A35-9484-98F5-7D31787D44A9}"/>
              </a:ext>
            </a:extLst>
          </p:cNvPr>
          <p:cNvSpPr txBox="1"/>
          <p:nvPr/>
        </p:nvSpPr>
        <p:spPr>
          <a:xfrm>
            <a:off x="2264869" y="2110663"/>
            <a:ext cx="3167133" cy="1008481"/>
          </a:xfrm>
          <a:prstGeom prst="rect">
            <a:avLst/>
          </a:prstGeom>
          <a:solidFill>
            <a:srgbClr val="EDD0C5"/>
          </a:solid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nl-NL" sz="60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hạn hán</a:t>
            </a:r>
            <a:endParaRPr kumimoji="0" lang="en-US" sz="80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endParaRPr>
          </a:p>
        </p:txBody>
      </p:sp>
      <p:sp>
        <p:nvSpPr>
          <p:cNvPr id="9" name="TextBox 8">
            <a:extLst>
              <a:ext uri="{FF2B5EF4-FFF2-40B4-BE49-F238E27FC236}">
                <a16:creationId xmlns:a16="http://schemas.microsoft.com/office/drawing/2014/main" id="{13D98D68-4964-3A59-01C6-1471FBE309A0}"/>
              </a:ext>
            </a:extLst>
          </p:cNvPr>
          <p:cNvSpPr txBox="1"/>
          <p:nvPr/>
        </p:nvSpPr>
        <p:spPr>
          <a:xfrm>
            <a:off x="2264869" y="3657600"/>
            <a:ext cx="2931923" cy="1015663"/>
          </a:xfrm>
          <a:prstGeom prst="rect">
            <a:avLst/>
          </a:prstGeom>
          <a:solidFill>
            <a:srgbClr val="FFFDEE"/>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0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nứt nẻ</a:t>
            </a:r>
            <a:endParaRPr kumimoji="0" lang="en-US" sz="60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endParaRPr>
          </a:p>
        </p:txBody>
      </p:sp>
      <p:sp>
        <p:nvSpPr>
          <p:cNvPr id="11" name="TextBox 10">
            <a:extLst>
              <a:ext uri="{FF2B5EF4-FFF2-40B4-BE49-F238E27FC236}">
                <a16:creationId xmlns:a16="http://schemas.microsoft.com/office/drawing/2014/main" id="{A6099FD4-0991-05A5-6D0C-6ABE82630461}"/>
              </a:ext>
            </a:extLst>
          </p:cNvPr>
          <p:cNvSpPr txBox="1"/>
          <p:nvPr/>
        </p:nvSpPr>
        <p:spPr>
          <a:xfrm>
            <a:off x="2264869" y="5211719"/>
            <a:ext cx="3214922" cy="1015663"/>
          </a:xfrm>
          <a:prstGeom prst="rect">
            <a:avLst/>
          </a:prstGeom>
          <a:solidFill>
            <a:srgbClr val="EAC8EE"/>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0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trụi trơ</a:t>
            </a:r>
            <a:endParaRPr kumimoji="0" lang="en-US" sz="60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endParaRPr>
          </a:p>
        </p:txBody>
      </p:sp>
      <p:sp>
        <p:nvSpPr>
          <p:cNvPr id="13" name="TextBox 12">
            <a:extLst>
              <a:ext uri="{FF2B5EF4-FFF2-40B4-BE49-F238E27FC236}">
                <a16:creationId xmlns:a16="http://schemas.microsoft.com/office/drawing/2014/main" id="{BF139EFC-AAE4-EA82-0738-DAA15B74C9B6}"/>
              </a:ext>
            </a:extLst>
          </p:cNvPr>
          <p:cNvSpPr txBox="1"/>
          <p:nvPr/>
        </p:nvSpPr>
        <p:spPr>
          <a:xfrm>
            <a:off x="6671734" y="5211719"/>
            <a:ext cx="3743961" cy="1015663"/>
          </a:xfrm>
          <a:prstGeom prst="rect">
            <a:avLst/>
          </a:prstGeom>
          <a:solidFill>
            <a:srgbClr val="F6EB6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nl-NL" sz="60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khát khô</a:t>
            </a:r>
            <a:endParaRPr kumimoji="0" lang="en-US" sz="60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endParaRPr>
          </a:p>
        </p:txBody>
      </p:sp>
      <p:sp>
        <p:nvSpPr>
          <p:cNvPr id="15" name="TextBox 14">
            <a:extLst>
              <a:ext uri="{FF2B5EF4-FFF2-40B4-BE49-F238E27FC236}">
                <a16:creationId xmlns:a16="http://schemas.microsoft.com/office/drawing/2014/main" id="{0C0868FA-5684-14F1-B228-15A4203BA00E}"/>
              </a:ext>
            </a:extLst>
          </p:cNvPr>
          <p:cNvSpPr txBox="1"/>
          <p:nvPr/>
        </p:nvSpPr>
        <p:spPr>
          <a:xfrm>
            <a:off x="6671734" y="3657600"/>
            <a:ext cx="3573223" cy="1015663"/>
          </a:xfrm>
          <a:prstGeom prst="rect">
            <a:avLst/>
          </a:prstGeom>
          <a:solidFill>
            <a:srgbClr val="FCD2B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0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náo động</a:t>
            </a:r>
            <a:endParaRPr kumimoji="0" lang="en-US" sz="60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endParaRPr>
          </a:p>
        </p:txBody>
      </p:sp>
      <p:sp>
        <p:nvSpPr>
          <p:cNvPr id="17" name="TextBox 16">
            <a:extLst>
              <a:ext uri="{FF2B5EF4-FFF2-40B4-BE49-F238E27FC236}">
                <a16:creationId xmlns:a16="http://schemas.microsoft.com/office/drawing/2014/main" id="{D1393F99-F4B7-2255-27C0-061197683349}"/>
              </a:ext>
            </a:extLst>
          </p:cNvPr>
          <p:cNvSpPr txBox="1"/>
          <p:nvPr/>
        </p:nvSpPr>
        <p:spPr>
          <a:xfrm>
            <a:off x="6671734" y="2110663"/>
            <a:ext cx="3167133" cy="1015663"/>
          </a:xfrm>
          <a:prstGeom prst="rect">
            <a:avLst/>
          </a:prstGeom>
          <a:solidFill>
            <a:srgbClr val="FBDCA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0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túi bụi</a:t>
            </a:r>
            <a:endParaRPr kumimoji="0" lang="en-US" sz="60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endParaRPr>
          </a:p>
        </p:txBody>
      </p:sp>
    </p:spTree>
    <p:extLst>
      <p:ext uri="{BB962C8B-B14F-4D97-AF65-F5344CB8AC3E}">
        <p14:creationId xmlns:p14="http://schemas.microsoft.com/office/powerpoint/2010/main" val="33861575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FDDA039-EB4A-C447-03D1-7904F8BF0F45}"/>
              </a:ext>
            </a:extLst>
          </p:cNvPr>
          <p:cNvGrpSpPr/>
          <p:nvPr/>
        </p:nvGrpSpPr>
        <p:grpSpPr>
          <a:xfrm>
            <a:off x="3276600" y="4402704"/>
            <a:ext cx="5943600" cy="990600"/>
            <a:chOff x="3276600" y="5480185"/>
            <a:chExt cx="5943600" cy="990600"/>
          </a:xfrm>
        </p:grpSpPr>
        <p:pic>
          <p:nvPicPr>
            <p:cNvPr id="4" name="Picture 3">
              <a:extLst>
                <a:ext uri="{FF2B5EF4-FFF2-40B4-BE49-F238E27FC236}">
                  <a16:creationId xmlns:a16="http://schemas.microsoft.com/office/drawing/2014/main" id="{F1E9369C-2D2D-E5D9-2BF1-DB9909B0B26E}"/>
                </a:ext>
              </a:extLst>
            </p:cNvPr>
            <p:cNvPicPr>
              <a:picLocks noChangeAspect="1"/>
            </p:cNvPicPr>
            <p:nvPr/>
          </p:nvPicPr>
          <p:blipFill>
            <a:blip r:embed="rId2"/>
            <a:stretch>
              <a:fillRect/>
            </a:stretch>
          </p:blipFill>
          <p:spPr>
            <a:xfrm>
              <a:off x="3276600" y="5480185"/>
              <a:ext cx="5943600" cy="990600"/>
            </a:xfrm>
            <a:prstGeom prst="rect">
              <a:avLst/>
            </a:prstGeom>
          </p:spPr>
        </p:pic>
        <p:sp>
          <p:nvSpPr>
            <p:cNvPr id="5" name="TextBox 4">
              <a:extLst>
                <a:ext uri="{FF2B5EF4-FFF2-40B4-BE49-F238E27FC236}">
                  <a16:creationId xmlns:a16="http://schemas.microsoft.com/office/drawing/2014/main" id="{8FDB0B0A-B391-C8D1-1887-2286B3ADE8F0}"/>
                </a:ext>
              </a:extLst>
            </p:cNvPr>
            <p:cNvSpPr txBox="1"/>
            <p:nvPr/>
          </p:nvSpPr>
          <p:spPr>
            <a:xfrm>
              <a:off x="3655383" y="5654468"/>
              <a:ext cx="5186035" cy="642035"/>
            </a:xfrm>
            <a:prstGeom prst="rect">
              <a:avLst/>
            </a:prstGeom>
            <a:noFill/>
          </p:spPr>
          <p:txBody>
            <a:bodyPr wrap="none" rtlCol="0">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3600" b="1" i="0" u="none" strike="noStrike" kern="1200" cap="none" spc="0" normalizeH="0" baseline="0" noProof="0" dirty="0">
                  <a:ln>
                    <a:noFill/>
                  </a:ln>
                  <a:solidFill>
                    <a:srgbClr val="70AD47"/>
                  </a:solidFill>
                  <a:effectLst/>
                  <a:uLnTx/>
                  <a:uFillTx/>
                  <a:latin typeface="Arial" panose="020B0604020202020204" pitchFamily="34" charset="0"/>
                  <a:ea typeface="Calibri" panose="020F0502020204030204" pitchFamily="34" charset="0"/>
                  <a:cs typeface="Arial" panose="020B0604020202020204" pitchFamily="34" charset="0"/>
                </a:rPr>
                <a:t>Luyện đọc nối tiếp câu</a:t>
              </a:r>
              <a:endParaRPr kumimoji="0" lang="en-US" sz="3600" b="1" i="0" u="none" strike="noStrike" kern="1200" cap="none" spc="0" normalizeH="0" baseline="0" noProof="0" dirty="0">
                <a:ln>
                  <a:noFill/>
                </a:ln>
                <a:solidFill>
                  <a:srgbClr val="70AD47"/>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1AA80113-CB48-18B8-5009-B89048FADB51}"/>
              </a:ext>
            </a:extLst>
          </p:cNvPr>
          <p:cNvPicPr>
            <a:picLocks noChangeAspect="1"/>
          </p:cNvPicPr>
          <p:nvPr/>
        </p:nvPicPr>
        <p:blipFill>
          <a:blip r:embed="rId3"/>
          <a:stretch>
            <a:fillRect/>
          </a:stretch>
        </p:blipFill>
        <p:spPr>
          <a:xfrm>
            <a:off x="1170005" y="656968"/>
            <a:ext cx="9851990" cy="3749365"/>
          </a:xfrm>
          <a:prstGeom prst="rect">
            <a:avLst/>
          </a:prstGeom>
        </p:spPr>
      </p:pic>
    </p:spTree>
    <p:extLst>
      <p:ext uri="{BB962C8B-B14F-4D97-AF65-F5344CB8AC3E}">
        <p14:creationId xmlns:p14="http://schemas.microsoft.com/office/powerpoint/2010/main" val="78143246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36CD949-E530-7CD2-2693-B7F9ED9E0A12}"/>
              </a:ext>
            </a:extLst>
          </p:cNvPr>
          <p:cNvSpPr/>
          <p:nvPr/>
        </p:nvSpPr>
        <p:spPr>
          <a:xfrm>
            <a:off x="266700" y="304800"/>
            <a:ext cx="11658600" cy="62484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F1185AB-1904-4A05-2770-914661ACD4C6}"/>
              </a:ext>
            </a:extLst>
          </p:cNvPr>
          <p:cNvSpPr txBox="1"/>
          <p:nvPr/>
        </p:nvSpPr>
        <p:spPr>
          <a:xfrm>
            <a:off x="381001" y="1073826"/>
            <a:ext cx="11429998" cy="1692771"/>
          </a:xfrm>
          <a:prstGeom prst="rect">
            <a:avLst/>
          </a:prstGeom>
          <a:noFill/>
        </p:spPr>
        <p:txBody>
          <a:bodyPr wrap="square" rtlCol="0">
            <a:spAutoFit/>
          </a:bodyPr>
          <a:lstStyle/>
          <a:p>
            <a:pPr marL="0" marR="0" lvl="0" indent="74771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Ngày xưa, có một năm trời hạn hán, ruộng đồng nứt nẻ, cây cối trụi trơ, chim muông khát khô.</a:t>
            </a:r>
          </a:p>
          <a:p>
            <a:pPr marL="0" marR="0" lvl="0" indent="74771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Cóc thấy nguy quá, bèn lên thiên đình kiện Trời. Dọc đường, gặp cua, gấu, cọp, ong, cáo. Tất cả đều xin đi theo.</a:t>
            </a:r>
          </a:p>
        </p:txBody>
      </p:sp>
      <p:sp>
        <p:nvSpPr>
          <p:cNvPr id="7" name="Google Shape;27680;p39">
            <a:extLst>
              <a:ext uri="{FF2B5EF4-FFF2-40B4-BE49-F238E27FC236}">
                <a16:creationId xmlns:a16="http://schemas.microsoft.com/office/drawing/2014/main" id="{952A5A51-25B4-22A9-03E5-BC8FAAEC69F3}"/>
              </a:ext>
            </a:extLst>
          </p:cNvPr>
          <p:cNvSpPr txBox="1">
            <a:spLocks/>
          </p:cNvSpPr>
          <p:nvPr/>
        </p:nvSpPr>
        <p:spPr>
          <a:xfrm>
            <a:off x="4360256" y="381000"/>
            <a:ext cx="3471488" cy="707456"/>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vi-VN" sz="4000" b="1" i="0" u="none" strike="noStrike" kern="1200" cap="none" spc="0" normalizeH="0" baseline="0" noProof="0">
                <a:ln>
                  <a:noFill/>
                </a:ln>
                <a:solidFill>
                  <a:srgbClr val="00B0F0"/>
                </a:solidFill>
                <a:effectLst/>
                <a:uLnTx/>
                <a:uFillTx/>
                <a:latin typeface="Arial" panose="020B0604020202020204" pitchFamily="34" charset="0"/>
                <a:ea typeface="+mj-ea"/>
                <a:cs typeface="+mj-cs"/>
              </a:rPr>
              <a:t>Cóc kiện trời</a:t>
            </a:r>
            <a:endParaRPr kumimoji="0" lang="en-US" sz="4000" b="1" i="0" u="none" strike="noStrike" kern="1200" cap="none" spc="0" normalizeH="0" baseline="0" noProof="0" dirty="0">
              <a:ln>
                <a:noFill/>
              </a:ln>
              <a:solidFill>
                <a:srgbClr val="00B0F0"/>
              </a:solidFill>
              <a:effectLst/>
              <a:uLnTx/>
              <a:uFillTx/>
              <a:latin typeface="Calibri" panose="020F0502020204030204"/>
              <a:ea typeface="+mj-ea"/>
              <a:cs typeface="+mj-cs"/>
            </a:endParaRPr>
          </a:p>
        </p:txBody>
      </p:sp>
      <p:sp>
        <p:nvSpPr>
          <p:cNvPr id="8" name="TextBox 7">
            <a:extLst>
              <a:ext uri="{FF2B5EF4-FFF2-40B4-BE49-F238E27FC236}">
                <a16:creationId xmlns:a16="http://schemas.microsoft.com/office/drawing/2014/main" id="{D03C22D2-0658-A3D2-93BA-DC770FA55A35}"/>
              </a:ext>
            </a:extLst>
          </p:cNvPr>
          <p:cNvSpPr txBox="1"/>
          <p:nvPr/>
        </p:nvSpPr>
        <p:spPr>
          <a:xfrm>
            <a:off x="381001" y="2766597"/>
            <a:ext cx="11429998" cy="3293209"/>
          </a:xfrm>
          <a:prstGeom prst="rect">
            <a:avLst/>
          </a:prstGeom>
          <a:noFill/>
        </p:spPr>
        <p:txBody>
          <a:bodyPr wrap="square" rtlCol="0">
            <a:spAutoFit/>
          </a:bodyPr>
          <a:lstStyle/>
          <a:p>
            <a:pPr marL="0" marR="0" lvl="0" indent="74771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Đến cửa Nhà Trời, chỉ thấy một cái trống to, cóc bảo:</a:t>
            </a:r>
          </a:p>
          <a:p>
            <a:pPr marL="0" marR="0" lvl="0" indent="74771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Anh cua bò vào chum nước này, cô ong đợi sau cánh cửa. Còn chị cáo, anh gấu, anh cọp thì nấp hai bên.</a:t>
            </a:r>
          </a:p>
          <a:p>
            <a:pPr marL="0" marR="0" lvl="0" indent="74771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Sắp đặt xong, cóc lấy dùi đánh ba hồi trống. Thấy cóc dám náo động thiên đình, Trời nổi giận, sai gà ra trị tội. Gà vừa bay đến, cáo nhảy xổ tới, cắn cổ gà tha đi. Trời sai chó bắt cáo. Chó mới ra tới cửa đã bị gấu quật ngã. Trời sai Thần Sét trị gấu. Thần Sét hùng hổ đi ra, chưa kịp nhìn địch thủ đã bị ong bay ra đốt túi bụi. Thần nhảy vào chum nước, lập tức cua giơ càng ra kẹp. Thần đau quá, nhảy ra thì bị cọp vồ. </a:t>
            </a:r>
          </a:p>
        </p:txBody>
      </p:sp>
      <p:sp>
        <p:nvSpPr>
          <p:cNvPr id="10" name="Oval 9">
            <a:extLst>
              <a:ext uri="{FF2B5EF4-FFF2-40B4-BE49-F238E27FC236}">
                <a16:creationId xmlns:a16="http://schemas.microsoft.com/office/drawing/2014/main" id="{9CDE4496-F8D8-6E60-BBCE-9E9B67A7E4A3}"/>
              </a:ext>
            </a:extLst>
          </p:cNvPr>
          <p:cNvSpPr/>
          <p:nvPr/>
        </p:nvSpPr>
        <p:spPr>
          <a:xfrm>
            <a:off x="609600" y="1027690"/>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Arial Rounded MT Bold" pitchFamily="34" charset="0"/>
                <a:ea typeface="+mn-ea"/>
                <a:cs typeface="+mn-cs"/>
              </a:rPr>
              <a:t>1</a:t>
            </a:r>
          </a:p>
        </p:txBody>
      </p:sp>
      <p:sp>
        <p:nvSpPr>
          <p:cNvPr id="11" name="Oval 10">
            <a:extLst>
              <a:ext uri="{FF2B5EF4-FFF2-40B4-BE49-F238E27FC236}">
                <a16:creationId xmlns:a16="http://schemas.microsoft.com/office/drawing/2014/main" id="{06A2144B-3E29-D2EA-F485-154D8055B061}"/>
              </a:ext>
            </a:extLst>
          </p:cNvPr>
          <p:cNvSpPr/>
          <p:nvPr/>
        </p:nvSpPr>
        <p:spPr>
          <a:xfrm>
            <a:off x="614548" y="2758228"/>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a:ln>
                  <a:noFill/>
                </a:ln>
                <a:solidFill>
                  <a:prstClr val="black"/>
                </a:solidFill>
                <a:effectLst/>
                <a:uLnTx/>
                <a:uFillTx/>
                <a:latin typeface="Arial Rounded MT Bold" pitchFamily="34" charset="0"/>
                <a:ea typeface="+mn-ea"/>
                <a:cs typeface="+mn-cs"/>
              </a:rPr>
              <a:t>2</a:t>
            </a:r>
            <a:endParaRPr kumimoji="0" lang="en-US" sz="3200" b="0" i="0" u="none" strike="noStrike" kern="0" cap="none" spc="0" normalizeH="0" baseline="0" noProof="0" dirty="0">
              <a:ln>
                <a:noFill/>
              </a:ln>
              <a:solidFill>
                <a:prstClr val="black"/>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840814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36CD949-E530-7CD2-2693-B7F9ED9E0A12}"/>
              </a:ext>
            </a:extLst>
          </p:cNvPr>
          <p:cNvSpPr/>
          <p:nvPr/>
        </p:nvSpPr>
        <p:spPr>
          <a:xfrm>
            <a:off x="266700" y="304800"/>
            <a:ext cx="11658600" cy="62484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F1185AB-1904-4A05-2770-914661ACD4C6}"/>
              </a:ext>
            </a:extLst>
          </p:cNvPr>
          <p:cNvSpPr txBox="1"/>
          <p:nvPr/>
        </p:nvSpPr>
        <p:spPr>
          <a:xfrm>
            <a:off x="838200" y="1269728"/>
            <a:ext cx="10698841" cy="3970318"/>
          </a:xfrm>
          <a:prstGeom prst="rect">
            <a:avLst/>
          </a:prstGeom>
          <a:noFill/>
        </p:spPr>
        <p:txBody>
          <a:bodyPr wrap="square" rtlCol="0">
            <a:spAutoFit/>
          </a:bodyPr>
          <a:lstStyle/>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Trời đành mời cóc vào. Cóc tâu:</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Muôn tâu Thượng đế! Đã lâu lắm rồi, trần gian không hề có mưa. Thượng đế cần làm mưa ngay để cứu muôn loài.</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Trời dịu giọng:</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Thôi cậu về đi. Ta sẽ cho mưa xuống!</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Lại còn dặn thêm:</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Lần sau, hễ muốn mưa, cậu chỉ cần nghiến răng báo hiệu cho ta!</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Cóc về đến trần gian thì nước đã ngập cả ruộng đồng.</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Từ đó, hễ cóc nghiến răng là trời đổ mưa.</a:t>
            </a:r>
          </a:p>
        </p:txBody>
      </p:sp>
      <p:sp>
        <p:nvSpPr>
          <p:cNvPr id="6" name="TextBox 5">
            <a:extLst>
              <a:ext uri="{FF2B5EF4-FFF2-40B4-BE49-F238E27FC236}">
                <a16:creationId xmlns:a16="http://schemas.microsoft.com/office/drawing/2014/main" id="{70FF56C8-0471-A049-52A6-E1972E577292}"/>
              </a:ext>
            </a:extLst>
          </p:cNvPr>
          <p:cNvSpPr txBox="1"/>
          <p:nvPr/>
        </p:nvSpPr>
        <p:spPr>
          <a:xfrm>
            <a:off x="7696200" y="5691715"/>
            <a:ext cx="3657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Truyện cổ Việt Nam</a:t>
            </a:r>
          </a:p>
        </p:txBody>
      </p:sp>
      <p:sp>
        <p:nvSpPr>
          <p:cNvPr id="8" name="Google Shape;27680;p39">
            <a:extLst>
              <a:ext uri="{FF2B5EF4-FFF2-40B4-BE49-F238E27FC236}">
                <a16:creationId xmlns:a16="http://schemas.microsoft.com/office/drawing/2014/main" id="{20533A2F-2C62-3F75-869B-95F99F47D470}"/>
              </a:ext>
            </a:extLst>
          </p:cNvPr>
          <p:cNvSpPr txBox="1">
            <a:spLocks/>
          </p:cNvSpPr>
          <p:nvPr/>
        </p:nvSpPr>
        <p:spPr>
          <a:xfrm>
            <a:off x="4360256" y="381000"/>
            <a:ext cx="3471488" cy="707456"/>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vi-VN" sz="4000" b="1" i="0" u="none" strike="noStrike" kern="1200" cap="none" spc="0" normalizeH="0" baseline="0" noProof="0">
                <a:ln>
                  <a:noFill/>
                </a:ln>
                <a:solidFill>
                  <a:srgbClr val="00B0F0"/>
                </a:solidFill>
                <a:effectLst/>
                <a:uLnTx/>
                <a:uFillTx/>
                <a:latin typeface="Arial" panose="020B0604020202020204" pitchFamily="34" charset="0"/>
                <a:ea typeface="+mj-ea"/>
                <a:cs typeface="+mj-cs"/>
              </a:rPr>
              <a:t>Cóc kiện trời</a:t>
            </a:r>
            <a:endParaRPr kumimoji="0" lang="en-US" sz="4000" b="1" i="0" u="none" strike="noStrike" kern="1200" cap="none" spc="0" normalizeH="0" baseline="0" noProof="0" dirty="0">
              <a:ln>
                <a:noFill/>
              </a:ln>
              <a:solidFill>
                <a:srgbClr val="00B0F0"/>
              </a:solidFill>
              <a:effectLst/>
              <a:uLnTx/>
              <a:uFillTx/>
              <a:latin typeface="Calibri" panose="020F0502020204030204"/>
              <a:ea typeface="+mj-ea"/>
              <a:cs typeface="+mj-cs"/>
            </a:endParaRPr>
          </a:p>
        </p:txBody>
      </p:sp>
      <p:sp>
        <p:nvSpPr>
          <p:cNvPr id="12" name="Oval 11">
            <a:extLst>
              <a:ext uri="{FF2B5EF4-FFF2-40B4-BE49-F238E27FC236}">
                <a16:creationId xmlns:a16="http://schemas.microsoft.com/office/drawing/2014/main" id="{58E86F04-5FCD-FEBA-8D3F-1981AC4B4035}"/>
              </a:ext>
            </a:extLst>
          </p:cNvPr>
          <p:cNvSpPr/>
          <p:nvPr/>
        </p:nvSpPr>
        <p:spPr>
          <a:xfrm>
            <a:off x="990600" y="1248946"/>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a:ln>
                  <a:noFill/>
                </a:ln>
                <a:solidFill>
                  <a:prstClr val="black"/>
                </a:solidFill>
                <a:effectLst/>
                <a:uLnTx/>
                <a:uFillTx/>
                <a:latin typeface="Arial Rounded MT Bold" pitchFamily="34" charset="0"/>
                <a:ea typeface="+mn-ea"/>
                <a:cs typeface="+mn-cs"/>
              </a:rPr>
              <a:t>3</a:t>
            </a:r>
            <a:endParaRPr kumimoji="0" lang="en-US" sz="3200" b="0" i="0" u="none" strike="noStrike" kern="0" cap="none" spc="0" normalizeH="0" baseline="0" noProof="0" dirty="0">
              <a:ln>
                <a:noFill/>
              </a:ln>
              <a:solidFill>
                <a:prstClr val="black"/>
              </a:solidFill>
              <a:effectLst/>
              <a:uLnTx/>
              <a:uFillTx/>
              <a:latin typeface="Arial Rounded MT Bold" pitchFamily="34" charset="0"/>
              <a:ea typeface="+mn-ea"/>
              <a:cs typeface="+mn-cs"/>
            </a:endParaRPr>
          </a:p>
        </p:txBody>
      </p:sp>
      <p:sp>
        <p:nvSpPr>
          <p:cNvPr id="9" name="Oval 8">
            <a:extLst>
              <a:ext uri="{FF2B5EF4-FFF2-40B4-BE49-F238E27FC236}">
                <a16:creationId xmlns:a16="http://schemas.microsoft.com/office/drawing/2014/main" id="{6AEDBDD0-A4B8-4357-18B0-9AA924279153}"/>
              </a:ext>
            </a:extLst>
          </p:cNvPr>
          <p:cNvSpPr/>
          <p:nvPr/>
        </p:nvSpPr>
        <p:spPr>
          <a:xfrm>
            <a:off x="990600" y="4724400"/>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a:ln>
                  <a:noFill/>
                </a:ln>
                <a:solidFill>
                  <a:prstClr val="black"/>
                </a:solidFill>
                <a:effectLst/>
                <a:uLnTx/>
                <a:uFillTx/>
                <a:latin typeface="Arial Rounded MT Bold" pitchFamily="34" charset="0"/>
                <a:ea typeface="+mn-ea"/>
                <a:cs typeface="+mn-cs"/>
              </a:rPr>
              <a:t>4</a:t>
            </a:r>
            <a:endParaRPr kumimoji="0" lang="en-US" sz="3200" b="0" i="0" u="none" strike="noStrike" kern="0" cap="none" spc="0" normalizeH="0" baseline="0" noProof="0" dirty="0">
              <a:ln>
                <a:noFill/>
              </a:ln>
              <a:solidFill>
                <a:prstClr val="black"/>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5257850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E2A64F9-9DCC-8C80-45DE-D8E938BCF86E}"/>
              </a:ext>
            </a:extLst>
          </p:cNvPr>
          <p:cNvSpPr/>
          <p:nvPr/>
        </p:nvSpPr>
        <p:spPr>
          <a:xfrm>
            <a:off x="1066800" y="457201"/>
            <a:ext cx="10058400" cy="61722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18CF369-7FFD-7FB8-1A90-8D511EA3ED8D}"/>
              </a:ext>
            </a:extLst>
          </p:cNvPr>
          <p:cNvSpPr txBox="1"/>
          <p:nvPr/>
        </p:nvSpPr>
        <p:spPr>
          <a:xfrm>
            <a:off x="3040741" y="5819807"/>
            <a:ext cx="6110514" cy="580993"/>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nl-NL"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Thiên đình: Triều đình ở trên trời</a:t>
            </a:r>
            <a:endParaRPr kumimoji="0" lang="en-US" sz="28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endParaRPr>
          </a:p>
        </p:txBody>
      </p:sp>
      <p:pic>
        <p:nvPicPr>
          <p:cNvPr id="1030" name="Picture 6" descr="CỔNG THIÊN ĐÌNH - YouTube">
            <a:extLst>
              <a:ext uri="{FF2B5EF4-FFF2-40B4-BE49-F238E27FC236}">
                <a16:creationId xmlns:a16="http://schemas.microsoft.com/office/drawing/2014/main" id="{80C6FDAB-7817-69F0-33FC-99B4CD2C1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645" y="1053015"/>
            <a:ext cx="8200707" cy="46143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0D03B8C-E818-1948-D787-82A2BFDFE970}"/>
              </a:ext>
            </a:extLst>
          </p:cNvPr>
          <p:cNvPicPr>
            <a:picLocks noChangeAspect="1"/>
          </p:cNvPicPr>
          <p:nvPr/>
        </p:nvPicPr>
        <p:blipFill>
          <a:blip r:embed="rId3"/>
          <a:stretch>
            <a:fillRect/>
          </a:stretch>
        </p:blipFill>
        <p:spPr>
          <a:xfrm>
            <a:off x="4001842" y="0"/>
            <a:ext cx="4188315" cy="1182727"/>
          </a:xfrm>
          <a:prstGeom prst="rect">
            <a:avLst/>
          </a:prstGeom>
        </p:spPr>
      </p:pic>
    </p:spTree>
    <p:extLst>
      <p:ext uri="{BB962C8B-B14F-4D97-AF65-F5344CB8AC3E}">
        <p14:creationId xmlns:p14="http://schemas.microsoft.com/office/powerpoint/2010/main" val="31153891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97D4F98-5270-0A06-D6CB-675B901C8F1E}"/>
              </a:ext>
            </a:extLst>
          </p:cNvPr>
          <p:cNvSpPr/>
          <p:nvPr/>
        </p:nvSpPr>
        <p:spPr>
          <a:xfrm>
            <a:off x="1066800" y="457201"/>
            <a:ext cx="10058400" cy="61722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18CF369-7FFD-7FB8-1A90-8D511EA3ED8D}"/>
              </a:ext>
            </a:extLst>
          </p:cNvPr>
          <p:cNvSpPr txBox="1"/>
          <p:nvPr/>
        </p:nvSpPr>
        <p:spPr>
          <a:xfrm>
            <a:off x="3200400" y="5714296"/>
            <a:ext cx="6110514" cy="580993"/>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nl-NL"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Náo động: Làm ầm ĩ, ồn ào.</a:t>
            </a:r>
            <a:endParaRPr kumimoji="0" lang="en-US" sz="28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endParaRPr>
          </a:p>
        </p:txBody>
      </p:sp>
      <p:pic>
        <p:nvPicPr>
          <p:cNvPr id="2" name="Picture 1">
            <a:extLst>
              <a:ext uri="{FF2B5EF4-FFF2-40B4-BE49-F238E27FC236}">
                <a16:creationId xmlns:a16="http://schemas.microsoft.com/office/drawing/2014/main" id="{90D03B8C-E818-1948-D787-82A2BFDFE970}"/>
              </a:ext>
            </a:extLst>
          </p:cNvPr>
          <p:cNvPicPr>
            <a:picLocks noChangeAspect="1"/>
          </p:cNvPicPr>
          <p:nvPr/>
        </p:nvPicPr>
        <p:blipFill>
          <a:blip r:embed="rId2"/>
          <a:stretch>
            <a:fillRect/>
          </a:stretch>
        </p:blipFill>
        <p:spPr>
          <a:xfrm>
            <a:off x="4001840" y="990"/>
            <a:ext cx="4188315" cy="1182727"/>
          </a:xfrm>
          <a:prstGeom prst="rect">
            <a:avLst/>
          </a:prstGeom>
        </p:spPr>
      </p:pic>
      <p:pic>
        <p:nvPicPr>
          <p:cNvPr id="12" name="Picture 11">
            <a:extLst>
              <a:ext uri="{FF2B5EF4-FFF2-40B4-BE49-F238E27FC236}">
                <a16:creationId xmlns:a16="http://schemas.microsoft.com/office/drawing/2014/main" id="{BFFBA5A4-8A2F-FFA9-2ACB-870C3E57C5FF}"/>
              </a:ext>
            </a:extLst>
          </p:cNvPr>
          <p:cNvPicPr>
            <a:picLocks noChangeAspect="1"/>
          </p:cNvPicPr>
          <p:nvPr/>
        </p:nvPicPr>
        <p:blipFill>
          <a:blip r:embed="rId3"/>
          <a:stretch>
            <a:fillRect/>
          </a:stretch>
        </p:blipFill>
        <p:spPr>
          <a:xfrm>
            <a:off x="3135912" y="1258269"/>
            <a:ext cx="5920176" cy="4341463"/>
          </a:xfrm>
          <a:prstGeom prst="rect">
            <a:avLst/>
          </a:prstGeom>
        </p:spPr>
      </p:pic>
    </p:spTree>
    <p:extLst>
      <p:ext uri="{BB962C8B-B14F-4D97-AF65-F5344CB8AC3E}">
        <p14:creationId xmlns:p14="http://schemas.microsoft.com/office/powerpoint/2010/main" val="19954794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35FB42F3-5A34-3ED4-3F76-46914A754E43}"/>
              </a:ext>
            </a:extLst>
          </p:cNvPr>
          <p:cNvSpPr/>
          <p:nvPr/>
        </p:nvSpPr>
        <p:spPr>
          <a:xfrm>
            <a:off x="533400" y="457201"/>
            <a:ext cx="11125200" cy="61722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18CF369-7FFD-7FB8-1A90-8D511EA3ED8D}"/>
              </a:ext>
            </a:extLst>
          </p:cNvPr>
          <p:cNvSpPr txBox="1"/>
          <p:nvPr/>
        </p:nvSpPr>
        <p:spPr>
          <a:xfrm>
            <a:off x="914400" y="5460814"/>
            <a:ext cx="10744200" cy="1107932"/>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Thần Sét: Vị thần thi hành lệnh của Trời theo luật thiên đình, theo quan niệm tính ngưỡng của người xưa.</a:t>
            </a:r>
            <a:endParaRPr kumimoji="0" lang="en-US" sz="28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endParaRPr>
          </a:p>
        </p:txBody>
      </p:sp>
      <p:pic>
        <p:nvPicPr>
          <p:cNvPr id="2" name="Picture 1">
            <a:extLst>
              <a:ext uri="{FF2B5EF4-FFF2-40B4-BE49-F238E27FC236}">
                <a16:creationId xmlns:a16="http://schemas.microsoft.com/office/drawing/2014/main" id="{90D03B8C-E818-1948-D787-82A2BFDFE970}"/>
              </a:ext>
            </a:extLst>
          </p:cNvPr>
          <p:cNvPicPr>
            <a:picLocks noChangeAspect="1"/>
          </p:cNvPicPr>
          <p:nvPr/>
        </p:nvPicPr>
        <p:blipFill>
          <a:blip r:embed="rId2"/>
          <a:stretch>
            <a:fillRect/>
          </a:stretch>
        </p:blipFill>
        <p:spPr>
          <a:xfrm>
            <a:off x="4001840" y="990"/>
            <a:ext cx="4188315" cy="1182727"/>
          </a:xfrm>
          <a:prstGeom prst="rect">
            <a:avLst/>
          </a:prstGeom>
        </p:spPr>
      </p:pic>
      <p:pic>
        <p:nvPicPr>
          <p:cNvPr id="6" name="Picture 2" descr="Thần Sét - Thần Thoại Việt Nam - Việt Nam Overnight">
            <a:extLst>
              <a:ext uri="{FF2B5EF4-FFF2-40B4-BE49-F238E27FC236}">
                <a16:creationId xmlns:a16="http://schemas.microsoft.com/office/drawing/2014/main" id="{E7B6B546-91D5-6B43-0197-4445DCA87D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85"/>
          <a:stretch/>
        </p:blipFill>
        <p:spPr bwMode="auto">
          <a:xfrm>
            <a:off x="3185765" y="1173821"/>
            <a:ext cx="5820470" cy="4206895"/>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14394942-72FC-F82B-BD35-112693285137}"/>
              </a:ext>
            </a:extLst>
          </p:cNvPr>
          <p:cNvSpPr/>
          <p:nvPr/>
        </p:nvSpPr>
        <p:spPr>
          <a:xfrm>
            <a:off x="1881011" y="1981200"/>
            <a:ext cx="2638778" cy="2638778"/>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solidFill>
              <a:srgbClr val="2A2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13657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10D303-8714-13B4-AC8F-FB5F724FABE9}"/>
              </a:ext>
            </a:extLst>
          </p:cNvPr>
          <p:cNvPicPr>
            <a:picLocks noChangeAspect="1"/>
          </p:cNvPicPr>
          <p:nvPr/>
        </p:nvPicPr>
        <p:blipFill>
          <a:blip r:embed="rId2"/>
          <a:stretch>
            <a:fillRect/>
          </a:stretch>
        </p:blipFill>
        <p:spPr>
          <a:xfrm>
            <a:off x="2826327" y="1796337"/>
            <a:ext cx="6539346" cy="1680324"/>
          </a:xfrm>
          <a:prstGeom prst="rect">
            <a:avLst/>
          </a:prstGeom>
        </p:spPr>
      </p:pic>
    </p:spTree>
    <p:extLst>
      <p:ext uri="{BB962C8B-B14F-4D97-AF65-F5344CB8AC3E}">
        <p14:creationId xmlns:p14="http://schemas.microsoft.com/office/powerpoint/2010/main" val="417055877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97D4F98-5270-0A06-D6CB-675B901C8F1E}"/>
              </a:ext>
            </a:extLst>
          </p:cNvPr>
          <p:cNvSpPr/>
          <p:nvPr/>
        </p:nvSpPr>
        <p:spPr>
          <a:xfrm>
            <a:off x="533400" y="457201"/>
            <a:ext cx="11125200" cy="61722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98" name="Picture 2" descr="Tranh phong cảnh làng quê Việt Nam đẹp và thơ mộng - Tranh Vẽ Theo Yêu Cầu">
            <a:extLst>
              <a:ext uri="{FF2B5EF4-FFF2-40B4-BE49-F238E27FC236}">
                <a16:creationId xmlns:a16="http://schemas.microsoft.com/office/drawing/2014/main" id="{D874275C-B49F-6AB4-D968-7FCAF3F37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31226"/>
            <a:ext cx="8991600" cy="45955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18CF369-7FFD-7FB8-1A90-8D511EA3ED8D}"/>
              </a:ext>
            </a:extLst>
          </p:cNvPr>
          <p:cNvSpPr txBox="1"/>
          <p:nvPr/>
        </p:nvSpPr>
        <p:spPr>
          <a:xfrm>
            <a:off x="1578429" y="5819806"/>
            <a:ext cx="8991600" cy="580993"/>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Trần gian: Thế giới của con người trên mặt đất</a:t>
            </a:r>
            <a:endParaRPr kumimoji="0" lang="en-US" sz="28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endParaRPr>
          </a:p>
        </p:txBody>
      </p:sp>
      <p:pic>
        <p:nvPicPr>
          <p:cNvPr id="2" name="Picture 1">
            <a:extLst>
              <a:ext uri="{FF2B5EF4-FFF2-40B4-BE49-F238E27FC236}">
                <a16:creationId xmlns:a16="http://schemas.microsoft.com/office/drawing/2014/main" id="{90D03B8C-E818-1948-D787-82A2BFDFE970}"/>
              </a:ext>
            </a:extLst>
          </p:cNvPr>
          <p:cNvPicPr>
            <a:picLocks noChangeAspect="1"/>
          </p:cNvPicPr>
          <p:nvPr/>
        </p:nvPicPr>
        <p:blipFill>
          <a:blip r:embed="rId3"/>
          <a:stretch>
            <a:fillRect/>
          </a:stretch>
        </p:blipFill>
        <p:spPr>
          <a:xfrm>
            <a:off x="4001840" y="990"/>
            <a:ext cx="4188315" cy="1182727"/>
          </a:xfrm>
          <a:prstGeom prst="rect">
            <a:avLst/>
          </a:prstGeom>
        </p:spPr>
      </p:pic>
    </p:spTree>
    <p:extLst>
      <p:ext uri="{BB962C8B-B14F-4D97-AF65-F5344CB8AC3E}">
        <p14:creationId xmlns:p14="http://schemas.microsoft.com/office/powerpoint/2010/main" val="414627252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97D4F98-5270-0A06-D6CB-675B901C8F1E}"/>
              </a:ext>
            </a:extLst>
          </p:cNvPr>
          <p:cNvSpPr/>
          <p:nvPr/>
        </p:nvSpPr>
        <p:spPr>
          <a:xfrm>
            <a:off x="1066800" y="457201"/>
            <a:ext cx="10058400" cy="61722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50" name="Picture 2" descr="Ngọc Hoàng Thượng đế – Wikipedia tiếng Việt">
            <a:extLst>
              <a:ext uri="{FF2B5EF4-FFF2-40B4-BE49-F238E27FC236}">
                <a16:creationId xmlns:a16="http://schemas.microsoft.com/office/drawing/2014/main" id="{E1B3ABB9-A0A7-4046-DC13-AB9FDB52E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791" y="779410"/>
            <a:ext cx="4023458" cy="56213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0D03B8C-E818-1948-D787-82A2BFDFE970}"/>
              </a:ext>
            </a:extLst>
          </p:cNvPr>
          <p:cNvPicPr>
            <a:picLocks noChangeAspect="1"/>
          </p:cNvPicPr>
          <p:nvPr/>
        </p:nvPicPr>
        <p:blipFill>
          <a:blip r:embed="rId3"/>
          <a:stretch>
            <a:fillRect/>
          </a:stretch>
        </p:blipFill>
        <p:spPr>
          <a:xfrm>
            <a:off x="4001840" y="990"/>
            <a:ext cx="4188315" cy="1182727"/>
          </a:xfrm>
          <a:prstGeom prst="rect">
            <a:avLst/>
          </a:prstGeom>
        </p:spPr>
      </p:pic>
      <p:sp>
        <p:nvSpPr>
          <p:cNvPr id="7" name="Oval 6">
            <a:extLst>
              <a:ext uri="{FF2B5EF4-FFF2-40B4-BE49-F238E27FC236}">
                <a16:creationId xmlns:a16="http://schemas.microsoft.com/office/drawing/2014/main" id="{14394942-72FC-F82B-BD35-112693285137}"/>
              </a:ext>
            </a:extLst>
          </p:cNvPr>
          <p:cNvSpPr/>
          <p:nvPr/>
        </p:nvSpPr>
        <p:spPr>
          <a:xfrm>
            <a:off x="6557627" y="1066800"/>
            <a:ext cx="3502284" cy="3502284"/>
          </a:xfrm>
          <a:prstGeom prst="ellipse">
            <a:avLst/>
          </a:prstGeom>
          <a:blipFill dpi="0" rotWithShape="1">
            <a:blip r:embed="rId4">
              <a:extLst>
                <a:ext uri="{28A0092B-C50C-407E-A947-70E740481C1C}">
                  <a14:useLocalDpi xmlns:a14="http://schemas.microsoft.com/office/drawing/2010/main" val="0"/>
                </a:ext>
              </a:extLst>
            </a:blip>
            <a:srcRect/>
            <a:stretch>
              <a:fillRect t="637"/>
            </a:stretch>
          </a:blipFill>
          <a:ln>
            <a:solidFill>
              <a:srgbClr val="2A2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18CF369-7FFD-7FB8-1A90-8D511EA3ED8D}"/>
              </a:ext>
            </a:extLst>
          </p:cNvPr>
          <p:cNvSpPr txBox="1"/>
          <p:nvPr/>
        </p:nvSpPr>
        <p:spPr>
          <a:xfrm>
            <a:off x="5706243" y="4706102"/>
            <a:ext cx="5214948" cy="1634871"/>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Thượng đế: Vị vua trên thiên đình, theo quan niệm tín ngưỡng của người xưa.</a:t>
            </a:r>
            <a:endParaRPr kumimoji="0" lang="en-US" sz="28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endParaRPr>
          </a:p>
        </p:txBody>
      </p:sp>
    </p:spTree>
    <p:extLst>
      <p:ext uri="{BB962C8B-B14F-4D97-AF65-F5344CB8AC3E}">
        <p14:creationId xmlns:p14="http://schemas.microsoft.com/office/powerpoint/2010/main" val="33320896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D3EC65-6537-CB1E-C0EB-2193AED932A2}"/>
              </a:ext>
            </a:extLst>
          </p:cNvPr>
          <p:cNvPicPr>
            <a:picLocks noChangeAspect="1"/>
          </p:cNvPicPr>
          <p:nvPr/>
        </p:nvPicPr>
        <p:blipFill>
          <a:blip r:embed="rId2"/>
          <a:stretch>
            <a:fillRect/>
          </a:stretch>
        </p:blipFill>
        <p:spPr>
          <a:xfrm>
            <a:off x="3180292" y="78769"/>
            <a:ext cx="5579292" cy="2123307"/>
          </a:xfrm>
          <a:prstGeom prst="rect">
            <a:avLst/>
          </a:prstGeom>
        </p:spPr>
      </p:pic>
      <p:sp>
        <p:nvSpPr>
          <p:cNvPr id="4" name="Rectangle 3">
            <a:extLst>
              <a:ext uri="{FF2B5EF4-FFF2-40B4-BE49-F238E27FC236}">
                <a16:creationId xmlns:a16="http://schemas.microsoft.com/office/drawing/2014/main" id="{158A3071-4ADF-D430-3519-5CAC7A56DED6}"/>
              </a:ext>
            </a:extLst>
          </p:cNvPr>
          <p:cNvSpPr/>
          <p:nvPr/>
        </p:nvSpPr>
        <p:spPr>
          <a:xfrm>
            <a:off x="4760764" y="2438400"/>
            <a:ext cx="2959464" cy="667299"/>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endParaRPr>
          </a:p>
        </p:txBody>
      </p:sp>
      <p:grpSp>
        <p:nvGrpSpPr>
          <p:cNvPr id="22" name="Group 21">
            <a:extLst>
              <a:ext uri="{FF2B5EF4-FFF2-40B4-BE49-F238E27FC236}">
                <a16:creationId xmlns:a16="http://schemas.microsoft.com/office/drawing/2014/main" id="{D544DD17-A8C2-7E5B-10BA-4D2FD46F8992}"/>
              </a:ext>
            </a:extLst>
          </p:cNvPr>
          <p:cNvGrpSpPr/>
          <p:nvPr/>
        </p:nvGrpSpPr>
        <p:grpSpPr>
          <a:xfrm>
            <a:off x="2329338" y="3382054"/>
            <a:ext cx="3645680" cy="798653"/>
            <a:chOff x="2329338" y="3382054"/>
            <a:chExt cx="3645680" cy="798653"/>
          </a:xfrm>
        </p:grpSpPr>
        <p:sp>
          <p:nvSpPr>
            <p:cNvPr id="3" name="Rounded Rectangle 7">
              <a:extLst>
                <a:ext uri="{FF2B5EF4-FFF2-40B4-BE49-F238E27FC236}">
                  <a16:creationId xmlns:a16="http://schemas.microsoft.com/office/drawing/2014/main" id="{91664FE0-A116-5528-C591-1425D33775A8}"/>
                </a:ext>
              </a:extLst>
            </p:cNvPr>
            <p:cNvSpPr/>
            <p:nvPr/>
          </p:nvSpPr>
          <p:spPr>
            <a:xfrm>
              <a:off x="2329338" y="3382054"/>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5" name="Rectangle 4">
              <a:extLst>
                <a:ext uri="{FF2B5EF4-FFF2-40B4-BE49-F238E27FC236}">
                  <a16:creationId xmlns:a16="http://schemas.microsoft.com/office/drawing/2014/main" id="{26A2E8F5-CEB9-6895-7056-E25B1E4EE060}"/>
                </a:ext>
              </a:extLst>
            </p:cNvPr>
            <p:cNvSpPr/>
            <p:nvPr/>
          </p:nvSpPr>
          <p:spPr>
            <a:xfrm>
              <a:off x="3081692" y="3488992"/>
              <a:ext cx="1518364" cy="603435"/>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endParaRPr>
            </a:p>
          </p:txBody>
        </p:sp>
        <p:sp>
          <p:nvSpPr>
            <p:cNvPr id="6" name="Oval 5">
              <a:extLst>
                <a:ext uri="{FF2B5EF4-FFF2-40B4-BE49-F238E27FC236}">
                  <a16:creationId xmlns:a16="http://schemas.microsoft.com/office/drawing/2014/main" id="{062B026E-5ABD-2A5D-A2BB-14DEFDA80BD0}"/>
                </a:ext>
              </a:extLst>
            </p:cNvPr>
            <p:cNvSpPr/>
            <p:nvPr/>
          </p:nvSpPr>
          <p:spPr>
            <a:xfrm>
              <a:off x="2470272" y="3529380"/>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grpSp>
      <p:grpSp>
        <p:nvGrpSpPr>
          <p:cNvPr id="25" name="Group 24">
            <a:extLst>
              <a:ext uri="{FF2B5EF4-FFF2-40B4-BE49-F238E27FC236}">
                <a16:creationId xmlns:a16="http://schemas.microsoft.com/office/drawing/2014/main" id="{FB2673BB-A10D-DD5E-E7D8-D07DDC8AFF89}"/>
              </a:ext>
            </a:extLst>
          </p:cNvPr>
          <p:cNvGrpSpPr/>
          <p:nvPr/>
        </p:nvGrpSpPr>
        <p:grpSpPr>
          <a:xfrm>
            <a:off x="2329338" y="4359042"/>
            <a:ext cx="3645680" cy="798653"/>
            <a:chOff x="2329338" y="4359042"/>
            <a:chExt cx="3645680" cy="798653"/>
          </a:xfrm>
        </p:grpSpPr>
        <p:sp>
          <p:nvSpPr>
            <p:cNvPr id="7" name="Rounded Rectangle 9">
              <a:extLst>
                <a:ext uri="{FF2B5EF4-FFF2-40B4-BE49-F238E27FC236}">
                  <a16:creationId xmlns:a16="http://schemas.microsoft.com/office/drawing/2014/main" id="{E1672C3E-ECBD-32A2-35AD-8540B572603A}"/>
                </a:ext>
              </a:extLst>
            </p:cNvPr>
            <p:cNvSpPr/>
            <p:nvPr/>
          </p:nvSpPr>
          <p:spPr>
            <a:xfrm>
              <a:off x="2329338" y="4359042"/>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9" name="Rectangle 8">
              <a:extLst>
                <a:ext uri="{FF2B5EF4-FFF2-40B4-BE49-F238E27FC236}">
                  <a16:creationId xmlns:a16="http://schemas.microsoft.com/office/drawing/2014/main" id="{B0D9E48C-5D6D-2723-07D3-C05070006187}"/>
                </a:ext>
              </a:extLst>
            </p:cNvPr>
            <p:cNvSpPr/>
            <p:nvPr/>
          </p:nvSpPr>
          <p:spPr>
            <a:xfrm>
              <a:off x="3081692" y="4465980"/>
              <a:ext cx="1654620" cy="603435"/>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endParaRPr>
            </a:p>
          </p:txBody>
        </p:sp>
        <p:sp>
          <p:nvSpPr>
            <p:cNvPr id="10" name="Oval 9">
              <a:extLst>
                <a:ext uri="{FF2B5EF4-FFF2-40B4-BE49-F238E27FC236}">
                  <a16:creationId xmlns:a16="http://schemas.microsoft.com/office/drawing/2014/main" id="{49B0B92D-68ED-622E-56D0-D8CE9A81BF97}"/>
                </a:ext>
              </a:extLst>
            </p:cNvPr>
            <p:cNvSpPr/>
            <p:nvPr/>
          </p:nvSpPr>
          <p:spPr>
            <a:xfrm>
              <a:off x="2470272" y="4506368"/>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grpSp>
      <p:grpSp>
        <p:nvGrpSpPr>
          <p:cNvPr id="34" name="Group 33">
            <a:extLst>
              <a:ext uri="{FF2B5EF4-FFF2-40B4-BE49-F238E27FC236}">
                <a16:creationId xmlns:a16="http://schemas.microsoft.com/office/drawing/2014/main" id="{6CF13AC1-1714-ABE4-2D50-644B8CC5A36C}"/>
              </a:ext>
            </a:extLst>
          </p:cNvPr>
          <p:cNvGrpSpPr/>
          <p:nvPr/>
        </p:nvGrpSpPr>
        <p:grpSpPr>
          <a:xfrm>
            <a:off x="2329337" y="5424784"/>
            <a:ext cx="5119273" cy="798653"/>
            <a:chOff x="2329337" y="5424784"/>
            <a:chExt cx="5119273" cy="798653"/>
          </a:xfrm>
        </p:grpSpPr>
        <p:sp>
          <p:nvSpPr>
            <p:cNvPr id="11" name="Rounded Rectangle 12">
              <a:extLst>
                <a:ext uri="{FF2B5EF4-FFF2-40B4-BE49-F238E27FC236}">
                  <a16:creationId xmlns:a16="http://schemas.microsoft.com/office/drawing/2014/main" id="{5D6126B8-613A-E0DF-5207-5B3FA95813B8}"/>
                </a:ext>
              </a:extLst>
            </p:cNvPr>
            <p:cNvSpPr/>
            <p:nvPr/>
          </p:nvSpPr>
          <p:spPr>
            <a:xfrm>
              <a:off x="2329337" y="5424784"/>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2" name="Rectangle 11">
              <a:extLst>
                <a:ext uri="{FF2B5EF4-FFF2-40B4-BE49-F238E27FC236}">
                  <a16:creationId xmlns:a16="http://schemas.microsoft.com/office/drawing/2014/main" id="{A6FD3987-2534-F678-A3E5-702F030F0BDF}"/>
                </a:ext>
              </a:extLst>
            </p:cNvPr>
            <p:cNvSpPr/>
            <p:nvPr/>
          </p:nvSpPr>
          <p:spPr>
            <a:xfrm>
              <a:off x="3081692" y="5531722"/>
              <a:ext cx="297549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Ngắt</a:t>
              </a:r>
              <a:r>
                <a:rPr kumimoji="0" lang="zh-CN" altLang="en-US"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nghỉ</a:t>
              </a:r>
              <a:r>
                <a:rPr kumimoji="0" lang="zh-CN" altLang="en-US"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đúng</a:t>
              </a:r>
              <a:r>
                <a:rPr kumimoji="0" lang="zh-CN" altLang="en-US"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chỗ</a:t>
              </a:r>
              <a:endParaRPr kumimoji="0" lang="zh-CN" altLang="en-US"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endParaRPr>
            </a:p>
          </p:txBody>
        </p:sp>
        <p:sp>
          <p:nvSpPr>
            <p:cNvPr id="13" name="Oval 12">
              <a:extLst>
                <a:ext uri="{FF2B5EF4-FFF2-40B4-BE49-F238E27FC236}">
                  <a16:creationId xmlns:a16="http://schemas.microsoft.com/office/drawing/2014/main" id="{E1FEB2AB-35C3-C32D-B19C-068C32C8B3F0}"/>
                </a:ext>
              </a:extLst>
            </p:cNvPr>
            <p:cNvSpPr/>
            <p:nvPr/>
          </p:nvSpPr>
          <p:spPr>
            <a:xfrm>
              <a:off x="2470272" y="5572110"/>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grpSp>
      <p:grpSp>
        <p:nvGrpSpPr>
          <p:cNvPr id="21" name="Group 20">
            <a:extLst>
              <a:ext uri="{FF2B5EF4-FFF2-40B4-BE49-F238E27FC236}">
                <a16:creationId xmlns:a16="http://schemas.microsoft.com/office/drawing/2014/main" id="{7CC28AB8-3373-D4F2-C490-EEDE897FEE97}"/>
              </a:ext>
            </a:extLst>
          </p:cNvPr>
          <p:cNvGrpSpPr/>
          <p:nvPr/>
        </p:nvGrpSpPr>
        <p:grpSpPr>
          <a:xfrm>
            <a:off x="6137469" y="3467883"/>
            <a:ext cx="2308834" cy="712824"/>
            <a:chOff x="5969938" y="3875212"/>
            <a:chExt cx="2308834" cy="712824"/>
          </a:xfrm>
        </p:grpSpPr>
        <p:pic>
          <p:nvPicPr>
            <p:cNvPr id="1028" name="Picture 4" descr="Cute Star Clipart Png, Transparent Png - kindpng">
              <a:extLst>
                <a:ext uri="{FF2B5EF4-FFF2-40B4-BE49-F238E27FC236}">
                  <a16:creationId xmlns:a16="http://schemas.microsoft.com/office/drawing/2014/main" id="{8949B78C-C4C5-B4A6-3551-7313B12D9949}"/>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69938"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4" descr="Cute Star Clipart Png, Transparent Png - kindpng">
              <a:extLst>
                <a:ext uri="{FF2B5EF4-FFF2-40B4-BE49-F238E27FC236}">
                  <a16:creationId xmlns:a16="http://schemas.microsoft.com/office/drawing/2014/main" id="{895784D3-60F9-190D-FC30-8B3B925862D8}"/>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783783"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4" descr="Cute Star Clipart Png, Transparent Png - kindpng">
              <a:extLst>
                <a:ext uri="{FF2B5EF4-FFF2-40B4-BE49-F238E27FC236}">
                  <a16:creationId xmlns:a16="http://schemas.microsoft.com/office/drawing/2014/main" id="{9D1BB690-B9F9-9EC5-54B4-76B6C86125B3}"/>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597629"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2337DD8F-92DF-F78B-D96E-736F647433EE}"/>
              </a:ext>
            </a:extLst>
          </p:cNvPr>
          <p:cNvGrpSpPr/>
          <p:nvPr/>
        </p:nvGrpSpPr>
        <p:grpSpPr>
          <a:xfrm>
            <a:off x="6294193" y="4395301"/>
            <a:ext cx="2308834" cy="712824"/>
            <a:chOff x="5969938" y="3875212"/>
            <a:chExt cx="2308834" cy="712824"/>
          </a:xfrm>
        </p:grpSpPr>
        <p:pic>
          <p:nvPicPr>
            <p:cNvPr id="27" name="Picture 4" descr="Cute Star Clipart Png, Transparent Png - kindpng">
              <a:extLst>
                <a:ext uri="{FF2B5EF4-FFF2-40B4-BE49-F238E27FC236}">
                  <a16:creationId xmlns:a16="http://schemas.microsoft.com/office/drawing/2014/main" id="{56A630CF-0330-BC9D-8711-FA1E10AFCA32}"/>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69938"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 name="Picture 4" descr="Cute Star Clipart Png, Transparent Png - kindpng">
              <a:extLst>
                <a:ext uri="{FF2B5EF4-FFF2-40B4-BE49-F238E27FC236}">
                  <a16:creationId xmlns:a16="http://schemas.microsoft.com/office/drawing/2014/main" id="{8C8245EF-8B33-157B-50CA-418131A06501}"/>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783783"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Picture 4" descr="Cute Star Clipart Png, Transparent Png - kindpng">
              <a:extLst>
                <a:ext uri="{FF2B5EF4-FFF2-40B4-BE49-F238E27FC236}">
                  <a16:creationId xmlns:a16="http://schemas.microsoft.com/office/drawing/2014/main" id="{22EDCDB9-50A4-8A3F-9D98-22036DEE4732}"/>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597629"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6645F4C3-D17C-3BA5-11AC-766FA4A7839D}"/>
              </a:ext>
            </a:extLst>
          </p:cNvPr>
          <p:cNvGrpSpPr/>
          <p:nvPr/>
        </p:nvGrpSpPr>
        <p:grpSpPr>
          <a:xfrm>
            <a:off x="7632457" y="5403673"/>
            <a:ext cx="2308834" cy="712824"/>
            <a:chOff x="5969938" y="3875212"/>
            <a:chExt cx="2308834" cy="712824"/>
          </a:xfrm>
        </p:grpSpPr>
        <p:pic>
          <p:nvPicPr>
            <p:cNvPr id="31" name="Picture 4" descr="Cute Star Clipart Png, Transparent Png - kindpng">
              <a:extLst>
                <a:ext uri="{FF2B5EF4-FFF2-40B4-BE49-F238E27FC236}">
                  <a16:creationId xmlns:a16="http://schemas.microsoft.com/office/drawing/2014/main" id="{F76F5F3C-55F8-62EA-2793-51BC63356E50}"/>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69938"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2" name="Picture 4" descr="Cute Star Clipart Png, Transparent Png - kindpng">
              <a:extLst>
                <a:ext uri="{FF2B5EF4-FFF2-40B4-BE49-F238E27FC236}">
                  <a16:creationId xmlns:a16="http://schemas.microsoft.com/office/drawing/2014/main" id="{181C71E4-EED1-3F8C-A019-9AF2A955810A}"/>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783783"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3" name="Picture 4" descr="Cute Star Clipart Png, Transparent Png - kindpng">
              <a:extLst>
                <a:ext uri="{FF2B5EF4-FFF2-40B4-BE49-F238E27FC236}">
                  <a16:creationId xmlns:a16="http://schemas.microsoft.com/office/drawing/2014/main" id="{BEF4ADF3-3BA2-4A28-48B7-F4AFA1B0A6AE}"/>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597629"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4193234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36CD949-E530-7CD2-2693-B7F9ED9E0A12}"/>
              </a:ext>
            </a:extLst>
          </p:cNvPr>
          <p:cNvSpPr/>
          <p:nvPr/>
        </p:nvSpPr>
        <p:spPr>
          <a:xfrm>
            <a:off x="266700" y="304800"/>
            <a:ext cx="11658600" cy="62484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F1185AB-1904-4A05-2770-914661ACD4C6}"/>
              </a:ext>
            </a:extLst>
          </p:cNvPr>
          <p:cNvSpPr txBox="1"/>
          <p:nvPr/>
        </p:nvSpPr>
        <p:spPr>
          <a:xfrm>
            <a:off x="381001" y="1073826"/>
            <a:ext cx="11429998" cy="1692771"/>
          </a:xfrm>
          <a:prstGeom prst="rect">
            <a:avLst/>
          </a:prstGeom>
          <a:noFill/>
        </p:spPr>
        <p:txBody>
          <a:bodyPr wrap="square" rtlCol="0">
            <a:spAutoFit/>
          </a:bodyPr>
          <a:lstStyle/>
          <a:p>
            <a:pPr marL="0" marR="0" lvl="0" indent="74771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Ngày xưa, có một năm trời hạn hán, ruộng đồng nứt nẻ, cây cối trụi trơ, chim muông khát khô.</a:t>
            </a:r>
          </a:p>
          <a:p>
            <a:pPr marL="0" marR="0" lvl="0" indent="74771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Cóc thấy nguy quá, bèn lên thiên đình kiện Trời. Dọc đường, gặp cua, gấu, cọp, ong, cáo. Tất cả đều xin đi theo.</a:t>
            </a:r>
          </a:p>
        </p:txBody>
      </p:sp>
      <p:sp>
        <p:nvSpPr>
          <p:cNvPr id="7" name="Google Shape;27680;p39">
            <a:extLst>
              <a:ext uri="{FF2B5EF4-FFF2-40B4-BE49-F238E27FC236}">
                <a16:creationId xmlns:a16="http://schemas.microsoft.com/office/drawing/2014/main" id="{952A5A51-25B4-22A9-03E5-BC8FAAEC69F3}"/>
              </a:ext>
            </a:extLst>
          </p:cNvPr>
          <p:cNvSpPr txBox="1">
            <a:spLocks/>
          </p:cNvSpPr>
          <p:nvPr/>
        </p:nvSpPr>
        <p:spPr>
          <a:xfrm>
            <a:off x="4360256" y="381000"/>
            <a:ext cx="3471488" cy="707456"/>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vi-VN" sz="4000" b="1" i="0" u="none" strike="noStrike" kern="1200" cap="none" spc="0" normalizeH="0" baseline="0" noProof="0">
                <a:ln>
                  <a:noFill/>
                </a:ln>
                <a:solidFill>
                  <a:srgbClr val="00B0F0"/>
                </a:solidFill>
                <a:effectLst/>
                <a:uLnTx/>
                <a:uFillTx/>
                <a:latin typeface="Arial" panose="020B0604020202020204" pitchFamily="34" charset="0"/>
                <a:ea typeface="+mj-ea"/>
                <a:cs typeface="+mj-cs"/>
              </a:rPr>
              <a:t>Cóc kiện trời</a:t>
            </a:r>
            <a:endParaRPr kumimoji="0" lang="en-US" sz="4000" b="1" i="0" u="none" strike="noStrike" kern="1200" cap="none" spc="0" normalizeH="0" baseline="0" noProof="0" dirty="0">
              <a:ln>
                <a:noFill/>
              </a:ln>
              <a:solidFill>
                <a:srgbClr val="00B0F0"/>
              </a:solidFill>
              <a:effectLst/>
              <a:uLnTx/>
              <a:uFillTx/>
              <a:latin typeface="Calibri" panose="020F0502020204030204"/>
              <a:ea typeface="+mj-ea"/>
              <a:cs typeface="+mj-cs"/>
            </a:endParaRPr>
          </a:p>
        </p:txBody>
      </p:sp>
      <p:sp>
        <p:nvSpPr>
          <p:cNvPr id="8" name="TextBox 7">
            <a:extLst>
              <a:ext uri="{FF2B5EF4-FFF2-40B4-BE49-F238E27FC236}">
                <a16:creationId xmlns:a16="http://schemas.microsoft.com/office/drawing/2014/main" id="{D03C22D2-0658-A3D2-93BA-DC770FA55A35}"/>
              </a:ext>
            </a:extLst>
          </p:cNvPr>
          <p:cNvSpPr txBox="1"/>
          <p:nvPr/>
        </p:nvSpPr>
        <p:spPr>
          <a:xfrm>
            <a:off x="381001" y="2766597"/>
            <a:ext cx="11429998" cy="3293209"/>
          </a:xfrm>
          <a:prstGeom prst="rect">
            <a:avLst/>
          </a:prstGeom>
          <a:noFill/>
        </p:spPr>
        <p:txBody>
          <a:bodyPr wrap="square" rtlCol="0">
            <a:spAutoFit/>
          </a:bodyPr>
          <a:lstStyle/>
          <a:p>
            <a:pPr marL="0" marR="0" lvl="0" indent="74771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Đến cửa Nhà Trời, chỉ thấy một cái trống to, cóc bảo:</a:t>
            </a:r>
          </a:p>
          <a:p>
            <a:pPr marL="0" marR="0" lvl="0" indent="74771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Anh cua bò vào chum nước này, cô ong đợi sau cánh cửa. Còn chị cáo, anh gấu, anh cọp thì nấp hai bên.</a:t>
            </a:r>
          </a:p>
          <a:p>
            <a:pPr marL="0" marR="0" lvl="0" indent="74771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Sắp đặt xong, cóc lấy dùi đánh ba hồi trống. Thấy cóc dám náo động thiên đình, Trời nổi giận, sai gà ra trị tội. Gà vừa bay đến, cáo nhảy xổ tới, cắn cổ gà tha đi. Trời sai chó bắt cáo. Chó mới ra tới cửa đã bị gấu quật ngã. Trời sai Thần Sét trị gấu. Thần Sét hùng hổ đi ra, chưa kịp nhìn địch thủ đã bị ong bay ra đốt túi bụi. Thần nhảy vào chum nước, lập tức cua giơ càng ra kẹp. Thần đau quá, nhảy ra thì bị cọp vồ. </a:t>
            </a:r>
          </a:p>
        </p:txBody>
      </p:sp>
      <p:sp>
        <p:nvSpPr>
          <p:cNvPr id="10" name="Oval 9">
            <a:extLst>
              <a:ext uri="{FF2B5EF4-FFF2-40B4-BE49-F238E27FC236}">
                <a16:creationId xmlns:a16="http://schemas.microsoft.com/office/drawing/2014/main" id="{9CDE4496-F8D8-6E60-BBCE-9E9B67A7E4A3}"/>
              </a:ext>
            </a:extLst>
          </p:cNvPr>
          <p:cNvSpPr/>
          <p:nvPr/>
        </p:nvSpPr>
        <p:spPr>
          <a:xfrm>
            <a:off x="609600" y="1027690"/>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Arial Rounded MT Bold" pitchFamily="34" charset="0"/>
                <a:ea typeface="+mn-ea"/>
                <a:cs typeface="+mn-cs"/>
              </a:rPr>
              <a:t>1</a:t>
            </a:r>
          </a:p>
        </p:txBody>
      </p:sp>
      <p:sp>
        <p:nvSpPr>
          <p:cNvPr id="11" name="Oval 10">
            <a:extLst>
              <a:ext uri="{FF2B5EF4-FFF2-40B4-BE49-F238E27FC236}">
                <a16:creationId xmlns:a16="http://schemas.microsoft.com/office/drawing/2014/main" id="{06A2144B-3E29-D2EA-F485-154D8055B061}"/>
              </a:ext>
            </a:extLst>
          </p:cNvPr>
          <p:cNvSpPr/>
          <p:nvPr/>
        </p:nvSpPr>
        <p:spPr>
          <a:xfrm>
            <a:off x="614548" y="2758228"/>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a:ln>
                  <a:noFill/>
                </a:ln>
                <a:solidFill>
                  <a:prstClr val="black"/>
                </a:solidFill>
                <a:effectLst/>
                <a:uLnTx/>
                <a:uFillTx/>
                <a:latin typeface="Arial Rounded MT Bold" pitchFamily="34" charset="0"/>
                <a:ea typeface="+mn-ea"/>
                <a:cs typeface="+mn-cs"/>
              </a:rPr>
              <a:t>2</a:t>
            </a:r>
            <a:endParaRPr kumimoji="0" lang="en-US" sz="3200" b="0" i="0" u="none" strike="noStrike" kern="0" cap="none" spc="0" normalizeH="0" baseline="0" noProof="0" dirty="0">
              <a:ln>
                <a:noFill/>
              </a:ln>
              <a:solidFill>
                <a:prstClr val="black"/>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08781418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36CD949-E530-7CD2-2693-B7F9ED9E0A12}"/>
              </a:ext>
            </a:extLst>
          </p:cNvPr>
          <p:cNvSpPr/>
          <p:nvPr/>
        </p:nvSpPr>
        <p:spPr>
          <a:xfrm>
            <a:off x="266700" y="304800"/>
            <a:ext cx="11658600" cy="62484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F1185AB-1904-4A05-2770-914661ACD4C6}"/>
              </a:ext>
            </a:extLst>
          </p:cNvPr>
          <p:cNvSpPr txBox="1"/>
          <p:nvPr/>
        </p:nvSpPr>
        <p:spPr>
          <a:xfrm>
            <a:off x="838200" y="1269728"/>
            <a:ext cx="10698841" cy="3970318"/>
          </a:xfrm>
          <a:prstGeom prst="rect">
            <a:avLst/>
          </a:prstGeom>
          <a:noFill/>
        </p:spPr>
        <p:txBody>
          <a:bodyPr wrap="square" rtlCol="0">
            <a:spAutoFit/>
          </a:bodyPr>
          <a:lstStyle/>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Trời đành mời cóc vào. Cóc tâu:</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Muôn tâu Thượng đế! Đã lâu lắm rồi, trần gian không hề có mưa. Thượng đế cần làm mưa ngay để cứu muôn loài.</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Trời dịu giọng:</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Thôi cậu về đi. Ta sẽ cho mưa xuống!</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Lại còn dặn thêm:</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Lần sau, hễ muốn mưa, cậu chỉ cần nghiến răng báo hiệu cho ta!</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Cóc về đến trần gian thì nước đã ngập cả ruộng đồng.</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Từ đó, hễ cóc nghiến răng là trời đổ mưa.</a:t>
            </a:r>
          </a:p>
        </p:txBody>
      </p:sp>
      <p:sp>
        <p:nvSpPr>
          <p:cNvPr id="6" name="TextBox 5">
            <a:extLst>
              <a:ext uri="{FF2B5EF4-FFF2-40B4-BE49-F238E27FC236}">
                <a16:creationId xmlns:a16="http://schemas.microsoft.com/office/drawing/2014/main" id="{70FF56C8-0471-A049-52A6-E1972E577292}"/>
              </a:ext>
            </a:extLst>
          </p:cNvPr>
          <p:cNvSpPr txBox="1"/>
          <p:nvPr/>
        </p:nvSpPr>
        <p:spPr>
          <a:xfrm>
            <a:off x="7696200" y="5691715"/>
            <a:ext cx="3657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Truyện cổ Việt Nam</a:t>
            </a:r>
          </a:p>
        </p:txBody>
      </p:sp>
      <p:sp>
        <p:nvSpPr>
          <p:cNvPr id="8" name="Google Shape;27680;p39">
            <a:extLst>
              <a:ext uri="{FF2B5EF4-FFF2-40B4-BE49-F238E27FC236}">
                <a16:creationId xmlns:a16="http://schemas.microsoft.com/office/drawing/2014/main" id="{20533A2F-2C62-3F75-869B-95F99F47D470}"/>
              </a:ext>
            </a:extLst>
          </p:cNvPr>
          <p:cNvSpPr txBox="1">
            <a:spLocks/>
          </p:cNvSpPr>
          <p:nvPr/>
        </p:nvSpPr>
        <p:spPr>
          <a:xfrm>
            <a:off x="4360256" y="381000"/>
            <a:ext cx="3471488" cy="707456"/>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vi-VN" sz="4000" b="1" i="0" u="none" strike="noStrike" kern="1200" cap="none" spc="0" normalizeH="0" baseline="0" noProof="0">
                <a:ln>
                  <a:noFill/>
                </a:ln>
                <a:solidFill>
                  <a:srgbClr val="00B0F0"/>
                </a:solidFill>
                <a:effectLst/>
                <a:uLnTx/>
                <a:uFillTx/>
                <a:latin typeface="Arial" panose="020B0604020202020204" pitchFamily="34" charset="0"/>
                <a:ea typeface="+mj-ea"/>
                <a:cs typeface="+mj-cs"/>
              </a:rPr>
              <a:t>Cóc kiện trời</a:t>
            </a:r>
            <a:endParaRPr kumimoji="0" lang="en-US" sz="4000" b="1" i="0" u="none" strike="noStrike" kern="1200" cap="none" spc="0" normalizeH="0" baseline="0" noProof="0" dirty="0">
              <a:ln>
                <a:noFill/>
              </a:ln>
              <a:solidFill>
                <a:srgbClr val="00B0F0"/>
              </a:solidFill>
              <a:effectLst/>
              <a:uLnTx/>
              <a:uFillTx/>
              <a:latin typeface="Calibri" panose="020F0502020204030204"/>
              <a:ea typeface="+mj-ea"/>
              <a:cs typeface="+mj-cs"/>
            </a:endParaRPr>
          </a:p>
        </p:txBody>
      </p:sp>
      <p:sp>
        <p:nvSpPr>
          <p:cNvPr id="12" name="Oval 11">
            <a:extLst>
              <a:ext uri="{FF2B5EF4-FFF2-40B4-BE49-F238E27FC236}">
                <a16:creationId xmlns:a16="http://schemas.microsoft.com/office/drawing/2014/main" id="{58E86F04-5FCD-FEBA-8D3F-1981AC4B4035}"/>
              </a:ext>
            </a:extLst>
          </p:cNvPr>
          <p:cNvSpPr/>
          <p:nvPr/>
        </p:nvSpPr>
        <p:spPr>
          <a:xfrm>
            <a:off x="990600" y="1217331"/>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a:ln>
                  <a:noFill/>
                </a:ln>
                <a:solidFill>
                  <a:prstClr val="black"/>
                </a:solidFill>
                <a:effectLst/>
                <a:uLnTx/>
                <a:uFillTx/>
                <a:latin typeface="Arial Rounded MT Bold" pitchFamily="34" charset="0"/>
                <a:ea typeface="+mn-ea"/>
                <a:cs typeface="+mn-cs"/>
              </a:rPr>
              <a:t>3</a:t>
            </a:r>
            <a:endParaRPr kumimoji="0" lang="en-US" sz="3200" b="0" i="0" u="none" strike="noStrike" kern="0" cap="none" spc="0" normalizeH="0" baseline="0" noProof="0" dirty="0">
              <a:ln>
                <a:noFill/>
              </a:ln>
              <a:solidFill>
                <a:prstClr val="black"/>
              </a:solidFill>
              <a:effectLst/>
              <a:uLnTx/>
              <a:uFillTx/>
              <a:latin typeface="Arial Rounded MT Bold" pitchFamily="34" charset="0"/>
              <a:ea typeface="+mn-ea"/>
              <a:cs typeface="+mn-cs"/>
            </a:endParaRPr>
          </a:p>
        </p:txBody>
      </p:sp>
      <p:sp>
        <p:nvSpPr>
          <p:cNvPr id="9" name="Oval 8">
            <a:extLst>
              <a:ext uri="{FF2B5EF4-FFF2-40B4-BE49-F238E27FC236}">
                <a16:creationId xmlns:a16="http://schemas.microsoft.com/office/drawing/2014/main" id="{6AEDBDD0-A4B8-4357-18B0-9AA924279153}"/>
              </a:ext>
            </a:extLst>
          </p:cNvPr>
          <p:cNvSpPr/>
          <p:nvPr/>
        </p:nvSpPr>
        <p:spPr>
          <a:xfrm>
            <a:off x="990600" y="4724400"/>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a:ln>
                  <a:noFill/>
                </a:ln>
                <a:solidFill>
                  <a:prstClr val="black"/>
                </a:solidFill>
                <a:effectLst/>
                <a:uLnTx/>
                <a:uFillTx/>
                <a:latin typeface="Arial Rounded MT Bold" pitchFamily="34" charset="0"/>
                <a:ea typeface="+mn-ea"/>
                <a:cs typeface="+mn-cs"/>
              </a:rPr>
              <a:t>4</a:t>
            </a:r>
            <a:endParaRPr kumimoji="0" lang="en-US" sz="3200" b="0" i="0" u="none" strike="noStrike" kern="0" cap="none" spc="0" normalizeH="0" baseline="0" noProof="0" dirty="0">
              <a:ln>
                <a:noFill/>
              </a:ln>
              <a:solidFill>
                <a:prstClr val="black"/>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065737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7FF62081-0ACA-A9BD-F37B-9DD8D50D4C50}"/>
              </a:ext>
            </a:extLst>
          </p:cNvPr>
          <p:cNvSpPr/>
          <p:nvPr/>
        </p:nvSpPr>
        <p:spPr>
          <a:xfrm>
            <a:off x="266700" y="2209800"/>
            <a:ext cx="11658600" cy="43434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113D687-8670-A356-A2D9-9C09C6CF23C9}"/>
              </a:ext>
            </a:extLst>
          </p:cNvPr>
          <p:cNvPicPr>
            <a:picLocks noChangeAspect="1"/>
          </p:cNvPicPr>
          <p:nvPr/>
        </p:nvPicPr>
        <p:blipFill>
          <a:blip r:embed="rId2"/>
          <a:stretch>
            <a:fillRect/>
          </a:stretch>
        </p:blipFill>
        <p:spPr>
          <a:xfrm>
            <a:off x="1523999" y="381000"/>
            <a:ext cx="9144002" cy="1534624"/>
          </a:xfrm>
          <a:prstGeom prst="rect">
            <a:avLst/>
          </a:prstGeom>
          <a:solidFill>
            <a:srgbClr val="FEFBC2"/>
          </a:solidFill>
        </p:spPr>
      </p:pic>
      <p:sp>
        <p:nvSpPr>
          <p:cNvPr id="6" name="TextBox 5">
            <a:extLst>
              <a:ext uri="{FF2B5EF4-FFF2-40B4-BE49-F238E27FC236}">
                <a16:creationId xmlns:a16="http://schemas.microsoft.com/office/drawing/2014/main" id="{B3CBB01D-0470-65F3-CE3E-CB14D5D3A5F6}"/>
              </a:ext>
            </a:extLst>
          </p:cNvPr>
          <p:cNvSpPr txBox="1"/>
          <p:nvPr/>
        </p:nvSpPr>
        <p:spPr>
          <a:xfrm>
            <a:off x="491341" y="2741196"/>
            <a:ext cx="10633859"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Ngày xưa, có một năm  trời hạn hán, ruộng đồng nứt nẻ, cây cối trụi trơ, chim muông khát khô.</a:t>
            </a:r>
            <a:endParaRPr kumimoji="0" lang="en-US"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endParaRPr>
          </a:p>
        </p:txBody>
      </p:sp>
      <p:sp>
        <p:nvSpPr>
          <p:cNvPr id="8" name="TextBox 7">
            <a:extLst>
              <a:ext uri="{FF2B5EF4-FFF2-40B4-BE49-F238E27FC236}">
                <a16:creationId xmlns:a16="http://schemas.microsoft.com/office/drawing/2014/main" id="{7C7DB881-F117-D51F-E827-6455E2398ED7}"/>
              </a:ext>
            </a:extLst>
          </p:cNvPr>
          <p:cNvSpPr txBox="1"/>
          <p:nvPr/>
        </p:nvSpPr>
        <p:spPr>
          <a:xfrm>
            <a:off x="491341" y="4021183"/>
            <a:ext cx="1120931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Thần sét  hùng hổ đi ra, chưa kịp nhìn địch thủ  đã bị ong bay ra đốt túi bụi.</a:t>
            </a:r>
            <a:endParaRPr kumimoji="0" lang="en-US"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endParaRPr>
          </a:p>
        </p:txBody>
      </p:sp>
      <p:sp>
        <p:nvSpPr>
          <p:cNvPr id="10" name="TextBox 9">
            <a:extLst>
              <a:ext uri="{FF2B5EF4-FFF2-40B4-BE49-F238E27FC236}">
                <a16:creationId xmlns:a16="http://schemas.microsoft.com/office/drawing/2014/main" id="{C5FFA62D-D1E7-55FB-760B-BD6AA24BF770}"/>
              </a:ext>
            </a:extLst>
          </p:cNvPr>
          <p:cNvSpPr txBox="1"/>
          <p:nvPr/>
        </p:nvSpPr>
        <p:spPr>
          <a:xfrm>
            <a:off x="491341" y="5334000"/>
            <a:ext cx="1120931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Lần sau, hễ muốn mưa, cậu chỉ cần nghiến răng  báo hiệu cho ta!</a:t>
            </a:r>
            <a:endParaRPr kumimoji="0" lang="en-US" sz="28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endParaRPr>
          </a:p>
        </p:txBody>
      </p:sp>
      <p:cxnSp>
        <p:nvCxnSpPr>
          <p:cNvPr id="11" name="Straight Connector 10">
            <a:extLst>
              <a:ext uri="{FF2B5EF4-FFF2-40B4-BE49-F238E27FC236}">
                <a16:creationId xmlns:a16="http://schemas.microsoft.com/office/drawing/2014/main" id="{23C3F649-79B0-B5AE-185B-BF47B8DDCA41}"/>
              </a:ext>
            </a:extLst>
          </p:cNvPr>
          <p:cNvCxnSpPr/>
          <p:nvPr/>
        </p:nvCxnSpPr>
        <p:spPr>
          <a:xfrm flipV="1">
            <a:off x="2226625" y="2725408"/>
            <a:ext cx="79915" cy="492841"/>
          </a:xfrm>
          <a:prstGeom prst="line">
            <a:avLst/>
          </a:prstGeom>
          <a:noFill/>
          <a:ln w="57150" cap="flat" cmpd="sng" algn="ctr">
            <a:solidFill>
              <a:srgbClr val="FF0000"/>
            </a:solidFill>
            <a:prstDash val="solid"/>
          </a:ln>
          <a:effectLst/>
        </p:spPr>
      </p:cxnSp>
      <p:cxnSp>
        <p:nvCxnSpPr>
          <p:cNvPr id="12" name="Straight Connector 11">
            <a:extLst>
              <a:ext uri="{FF2B5EF4-FFF2-40B4-BE49-F238E27FC236}">
                <a16:creationId xmlns:a16="http://schemas.microsoft.com/office/drawing/2014/main" id="{FC69A9A3-34B1-719E-FEE8-859B8E37C738}"/>
              </a:ext>
            </a:extLst>
          </p:cNvPr>
          <p:cNvCxnSpPr/>
          <p:nvPr/>
        </p:nvCxnSpPr>
        <p:spPr>
          <a:xfrm flipV="1">
            <a:off x="4265220" y="2741196"/>
            <a:ext cx="79915" cy="492841"/>
          </a:xfrm>
          <a:prstGeom prst="line">
            <a:avLst/>
          </a:prstGeom>
          <a:noFill/>
          <a:ln w="57150" cap="flat" cmpd="sng" algn="ctr">
            <a:solidFill>
              <a:srgbClr val="FF0000"/>
            </a:solidFill>
            <a:prstDash val="solid"/>
          </a:ln>
          <a:effectLst/>
        </p:spPr>
      </p:cxnSp>
      <p:cxnSp>
        <p:nvCxnSpPr>
          <p:cNvPr id="13" name="Straight Connector 12">
            <a:extLst>
              <a:ext uri="{FF2B5EF4-FFF2-40B4-BE49-F238E27FC236}">
                <a16:creationId xmlns:a16="http://schemas.microsoft.com/office/drawing/2014/main" id="{0A7975E0-9131-7F75-86FD-76B1AD4A8456}"/>
              </a:ext>
            </a:extLst>
          </p:cNvPr>
          <p:cNvCxnSpPr>
            <a:cxnSpLocks/>
          </p:cNvCxnSpPr>
          <p:nvPr/>
        </p:nvCxnSpPr>
        <p:spPr>
          <a:xfrm flipV="1">
            <a:off x="6415256" y="2756144"/>
            <a:ext cx="79915" cy="492841"/>
          </a:xfrm>
          <a:prstGeom prst="line">
            <a:avLst/>
          </a:prstGeom>
          <a:noFill/>
          <a:ln w="57150" cap="flat" cmpd="sng" algn="ctr">
            <a:solidFill>
              <a:srgbClr val="FF0000"/>
            </a:solidFill>
            <a:prstDash val="solid"/>
          </a:ln>
          <a:effectLst/>
        </p:spPr>
      </p:cxnSp>
      <p:cxnSp>
        <p:nvCxnSpPr>
          <p:cNvPr id="14" name="Straight Connector 13">
            <a:extLst>
              <a:ext uri="{FF2B5EF4-FFF2-40B4-BE49-F238E27FC236}">
                <a16:creationId xmlns:a16="http://schemas.microsoft.com/office/drawing/2014/main" id="{42910B5E-3346-A301-3D95-A8016B248A4A}"/>
              </a:ext>
            </a:extLst>
          </p:cNvPr>
          <p:cNvCxnSpPr>
            <a:cxnSpLocks/>
          </p:cNvCxnSpPr>
          <p:nvPr/>
        </p:nvCxnSpPr>
        <p:spPr>
          <a:xfrm flipV="1">
            <a:off x="9525000" y="2760988"/>
            <a:ext cx="79915" cy="492841"/>
          </a:xfrm>
          <a:prstGeom prst="line">
            <a:avLst/>
          </a:prstGeom>
          <a:noFill/>
          <a:ln w="57150" cap="flat" cmpd="sng" algn="ctr">
            <a:solidFill>
              <a:srgbClr val="FF0000"/>
            </a:solidFill>
            <a:prstDash val="solid"/>
          </a:ln>
          <a:effectLst/>
        </p:spPr>
      </p:cxnSp>
      <p:cxnSp>
        <p:nvCxnSpPr>
          <p:cNvPr id="16" name="Straight Connector 15">
            <a:extLst>
              <a:ext uri="{FF2B5EF4-FFF2-40B4-BE49-F238E27FC236}">
                <a16:creationId xmlns:a16="http://schemas.microsoft.com/office/drawing/2014/main" id="{95D63919-3B44-5B10-330B-9FC51B459471}"/>
              </a:ext>
            </a:extLst>
          </p:cNvPr>
          <p:cNvCxnSpPr/>
          <p:nvPr/>
        </p:nvCxnSpPr>
        <p:spPr>
          <a:xfrm flipV="1">
            <a:off x="1732565" y="3169632"/>
            <a:ext cx="79915" cy="492841"/>
          </a:xfrm>
          <a:prstGeom prst="line">
            <a:avLst/>
          </a:prstGeom>
          <a:noFill/>
          <a:ln w="57150" cap="flat" cmpd="sng" algn="ctr">
            <a:solidFill>
              <a:srgbClr val="FF0000"/>
            </a:solidFill>
            <a:prstDash val="solid"/>
          </a:ln>
          <a:effectLst/>
        </p:spPr>
      </p:cxnSp>
      <p:cxnSp>
        <p:nvCxnSpPr>
          <p:cNvPr id="17" name="Straight Connector 16">
            <a:extLst>
              <a:ext uri="{FF2B5EF4-FFF2-40B4-BE49-F238E27FC236}">
                <a16:creationId xmlns:a16="http://schemas.microsoft.com/office/drawing/2014/main" id="{84A19094-7B7E-1EC0-510E-6A893DE70DCC}"/>
              </a:ext>
            </a:extLst>
          </p:cNvPr>
          <p:cNvCxnSpPr/>
          <p:nvPr/>
        </p:nvCxnSpPr>
        <p:spPr>
          <a:xfrm flipV="1">
            <a:off x="2045525" y="3980278"/>
            <a:ext cx="79915" cy="492841"/>
          </a:xfrm>
          <a:prstGeom prst="line">
            <a:avLst/>
          </a:prstGeom>
          <a:noFill/>
          <a:ln w="57150" cap="flat" cmpd="sng" algn="ctr">
            <a:solidFill>
              <a:srgbClr val="FF0000"/>
            </a:solidFill>
            <a:prstDash val="solid"/>
          </a:ln>
          <a:effectLst/>
        </p:spPr>
      </p:cxnSp>
      <p:cxnSp>
        <p:nvCxnSpPr>
          <p:cNvPr id="18" name="Straight Connector 17">
            <a:extLst>
              <a:ext uri="{FF2B5EF4-FFF2-40B4-BE49-F238E27FC236}">
                <a16:creationId xmlns:a16="http://schemas.microsoft.com/office/drawing/2014/main" id="{D42813FD-E38F-A4AF-71CF-FAD10F634FDD}"/>
              </a:ext>
            </a:extLst>
          </p:cNvPr>
          <p:cNvCxnSpPr/>
          <p:nvPr/>
        </p:nvCxnSpPr>
        <p:spPr>
          <a:xfrm flipV="1">
            <a:off x="4345752" y="3980278"/>
            <a:ext cx="79915" cy="492841"/>
          </a:xfrm>
          <a:prstGeom prst="line">
            <a:avLst/>
          </a:prstGeom>
          <a:noFill/>
          <a:ln w="57150" cap="flat" cmpd="sng" algn="ctr">
            <a:solidFill>
              <a:srgbClr val="FF0000"/>
            </a:solidFill>
            <a:prstDash val="solid"/>
          </a:ln>
          <a:effectLst/>
        </p:spPr>
      </p:cxnSp>
      <p:cxnSp>
        <p:nvCxnSpPr>
          <p:cNvPr id="19" name="Straight Connector 18">
            <a:extLst>
              <a:ext uri="{FF2B5EF4-FFF2-40B4-BE49-F238E27FC236}">
                <a16:creationId xmlns:a16="http://schemas.microsoft.com/office/drawing/2014/main" id="{DF85F067-AE04-88F2-5708-EFC6E8977CBD}"/>
              </a:ext>
            </a:extLst>
          </p:cNvPr>
          <p:cNvCxnSpPr/>
          <p:nvPr/>
        </p:nvCxnSpPr>
        <p:spPr>
          <a:xfrm flipV="1">
            <a:off x="8032789" y="3980278"/>
            <a:ext cx="79915" cy="492841"/>
          </a:xfrm>
          <a:prstGeom prst="line">
            <a:avLst/>
          </a:prstGeom>
          <a:noFill/>
          <a:ln w="57150" cap="flat" cmpd="sng" algn="ctr">
            <a:solidFill>
              <a:srgbClr val="FF0000"/>
            </a:solidFill>
            <a:prstDash val="solid"/>
          </a:ln>
          <a:effectLst/>
        </p:spPr>
      </p:cxnSp>
      <p:cxnSp>
        <p:nvCxnSpPr>
          <p:cNvPr id="20" name="Straight Connector 19">
            <a:extLst>
              <a:ext uri="{FF2B5EF4-FFF2-40B4-BE49-F238E27FC236}">
                <a16:creationId xmlns:a16="http://schemas.microsoft.com/office/drawing/2014/main" id="{FE14AF85-AA1C-3C18-3B2F-7ED9568D4F85}"/>
              </a:ext>
            </a:extLst>
          </p:cNvPr>
          <p:cNvCxnSpPr>
            <a:cxnSpLocks/>
          </p:cNvCxnSpPr>
          <p:nvPr/>
        </p:nvCxnSpPr>
        <p:spPr>
          <a:xfrm flipV="1">
            <a:off x="1688275" y="4429611"/>
            <a:ext cx="79915" cy="492841"/>
          </a:xfrm>
          <a:prstGeom prst="line">
            <a:avLst/>
          </a:prstGeom>
          <a:noFill/>
          <a:ln w="57150" cap="flat" cmpd="sng" algn="ctr">
            <a:solidFill>
              <a:srgbClr val="FF0000"/>
            </a:solidFill>
            <a:prstDash val="solid"/>
          </a:ln>
          <a:effectLst/>
        </p:spPr>
      </p:cxnSp>
      <p:cxnSp>
        <p:nvCxnSpPr>
          <p:cNvPr id="21" name="Straight Connector 20">
            <a:extLst>
              <a:ext uri="{FF2B5EF4-FFF2-40B4-BE49-F238E27FC236}">
                <a16:creationId xmlns:a16="http://schemas.microsoft.com/office/drawing/2014/main" id="{2660853A-61C1-25B7-4CDD-BB82414A577F}"/>
              </a:ext>
            </a:extLst>
          </p:cNvPr>
          <p:cNvCxnSpPr>
            <a:cxnSpLocks/>
          </p:cNvCxnSpPr>
          <p:nvPr/>
        </p:nvCxnSpPr>
        <p:spPr>
          <a:xfrm flipV="1">
            <a:off x="1808147" y="4429611"/>
            <a:ext cx="79915" cy="492841"/>
          </a:xfrm>
          <a:prstGeom prst="line">
            <a:avLst/>
          </a:prstGeom>
          <a:noFill/>
          <a:ln w="57150" cap="flat" cmpd="sng" algn="ctr">
            <a:solidFill>
              <a:srgbClr val="FF0000"/>
            </a:solidFill>
            <a:prstDash val="solid"/>
          </a:ln>
          <a:effectLst/>
        </p:spPr>
      </p:cxnSp>
      <p:cxnSp>
        <p:nvCxnSpPr>
          <p:cNvPr id="22" name="Straight Connector 21">
            <a:extLst>
              <a:ext uri="{FF2B5EF4-FFF2-40B4-BE49-F238E27FC236}">
                <a16:creationId xmlns:a16="http://schemas.microsoft.com/office/drawing/2014/main" id="{32DEAAD9-D10A-226A-70B1-29BBCD23FA6A}"/>
              </a:ext>
            </a:extLst>
          </p:cNvPr>
          <p:cNvCxnSpPr/>
          <p:nvPr/>
        </p:nvCxnSpPr>
        <p:spPr>
          <a:xfrm flipV="1">
            <a:off x="5360217" y="3169632"/>
            <a:ext cx="79915" cy="492841"/>
          </a:xfrm>
          <a:prstGeom prst="line">
            <a:avLst/>
          </a:prstGeom>
          <a:noFill/>
          <a:ln w="57150" cap="flat" cmpd="sng" algn="ctr">
            <a:solidFill>
              <a:srgbClr val="FF0000"/>
            </a:solidFill>
            <a:prstDash val="solid"/>
          </a:ln>
          <a:effectLst/>
        </p:spPr>
      </p:cxnSp>
      <p:cxnSp>
        <p:nvCxnSpPr>
          <p:cNvPr id="23" name="Straight Connector 22">
            <a:extLst>
              <a:ext uri="{FF2B5EF4-FFF2-40B4-BE49-F238E27FC236}">
                <a16:creationId xmlns:a16="http://schemas.microsoft.com/office/drawing/2014/main" id="{604C9236-EAE1-CEFD-E51E-D626A6B7191E}"/>
              </a:ext>
            </a:extLst>
          </p:cNvPr>
          <p:cNvCxnSpPr/>
          <p:nvPr/>
        </p:nvCxnSpPr>
        <p:spPr>
          <a:xfrm flipV="1">
            <a:off x="5461659" y="3169632"/>
            <a:ext cx="79915" cy="492841"/>
          </a:xfrm>
          <a:prstGeom prst="line">
            <a:avLst/>
          </a:prstGeom>
          <a:noFill/>
          <a:ln w="57150" cap="flat" cmpd="sng" algn="ctr">
            <a:solidFill>
              <a:srgbClr val="FF0000"/>
            </a:solidFill>
            <a:prstDash val="solid"/>
          </a:ln>
          <a:effectLst/>
        </p:spPr>
      </p:cxnSp>
      <p:cxnSp>
        <p:nvCxnSpPr>
          <p:cNvPr id="24" name="Straight Connector 23">
            <a:extLst>
              <a:ext uri="{FF2B5EF4-FFF2-40B4-BE49-F238E27FC236}">
                <a16:creationId xmlns:a16="http://schemas.microsoft.com/office/drawing/2014/main" id="{101422B7-68FF-3010-3BC7-7DC6CCA58146}"/>
              </a:ext>
            </a:extLst>
          </p:cNvPr>
          <p:cNvCxnSpPr>
            <a:cxnSpLocks/>
          </p:cNvCxnSpPr>
          <p:nvPr/>
        </p:nvCxnSpPr>
        <p:spPr>
          <a:xfrm flipV="1">
            <a:off x="1957693" y="5269466"/>
            <a:ext cx="79915" cy="492841"/>
          </a:xfrm>
          <a:prstGeom prst="line">
            <a:avLst/>
          </a:prstGeom>
          <a:noFill/>
          <a:ln w="57150" cap="flat" cmpd="sng" algn="ctr">
            <a:solidFill>
              <a:srgbClr val="FF0000"/>
            </a:solidFill>
            <a:prstDash val="solid"/>
          </a:ln>
          <a:effectLst/>
        </p:spPr>
      </p:cxnSp>
      <p:cxnSp>
        <p:nvCxnSpPr>
          <p:cNvPr id="27" name="Straight Connector 26">
            <a:extLst>
              <a:ext uri="{FF2B5EF4-FFF2-40B4-BE49-F238E27FC236}">
                <a16:creationId xmlns:a16="http://schemas.microsoft.com/office/drawing/2014/main" id="{50BFC6FD-FE4D-42A2-9653-813D38FD8F81}"/>
              </a:ext>
            </a:extLst>
          </p:cNvPr>
          <p:cNvCxnSpPr>
            <a:cxnSpLocks/>
          </p:cNvCxnSpPr>
          <p:nvPr/>
        </p:nvCxnSpPr>
        <p:spPr>
          <a:xfrm flipV="1">
            <a:off x="4385709" y="5254126"/>
            <a:ext cx="79915" cy="492841"/>
          </a:xfrm>
          <a:prstGeom prst="line">
            <a:avLst/>
          </a:prstGeom>
          <a:noFill/>
          <a:ln w="57150" cap="flat" cmpd="sng" algn="ctr">
            <a:solidFill>
              <a:srgbClr val="FF0000"/>
            </a:solidFill>
            <a:prstDash val="solid"/>
          </a:ln>
          <a:effectLst/>
        </p:spPr>
      </p:cxnSp>
      <p:cxnSp>
        <p:nvCxnSpPr>
          <p:cNvPr id="28" name="Straight Connector 27">
            <a:extLst>
              <a:ext uri="{FF2B5EF4-FFF2-40B4-BE49-F238E27FC236}">
                <a16:creationId xmlns:a16="http://schemas.microsoft.com/office/drawing/2014/main" id="{26F54E7A-DFDD-B726-06E2-F8A80E613899}"/>
              </a:ext>
            </a:extLst>
          </p:cNvPr>
          <p:cNvCxnSpPr>
            <a:cxnSpLocks/>
          </p:cNvCxnSpPr>
          <p:nvPr/>
        </p:nvCxnSpPr>
        <p:spPr>
          <a:xfrm flipV="1">
            <a:off x="8305800" y="5254126"/>
            <a:ext cx="79915" cy="492841"/>
          </a:xfrm>
          <a:prstGeom prst="line">
            <a:avLst/>
          </a:prstGeom>
          <a:noFill/>
          <a:ln w="57150" cap="flat" cmpd="sng" algn="ctr">
            <a:solidFill>
              <a:srgbClr val="FF0000"/>
            </a:solidFill>
            <a:prstDash val="solid"/>
          </a:ln>
          <a:effectLst/>
        </p:spPr>
      </p:cxnSp>
      <p:cxnSp>
        <p:nvCxnSpPr>
          <p:cNvPr id="29" name="Straight Connector 28">
            <a:extLst>
              <a:ext uri="{FF2B5EF4-FFF2-40B4-BE49-F238E27FC236}">
                <a16:creationId xmlns:a16="http://schemas.microsoft.com/office/drawing/2014/main" id="{2D6F6D26-4F19-EE3E-2B3D-D8B4ACEF592F}"/>
              </a:ext>
            </a:extLst>
          </p:cNvPr>
          <p:cNvCxnSpPr>
            <a:cxnSpLocks/>
          </p:cNvCxnSpPr>
          <p:nvPr/>
        </p:nvCxnSpPr>
        <p:spPr>
          <a:xfrm flipV="1">
            <a:off x="11045285" y="5254125"/>
            <a:ext cx="79915" cy="492841"/>
          </a:xfrm>
          <a:prstGeom prst="line">
            <a:avLst/>
          </a:prstGeom>
          <a:noFill/>
          <a:ln w="57150" cap="flat" cmpd="sng" algn="ctr">
            <a:solidFill>
              <a:srgbClr val="FF0000"/>
            </a:solidFill>
            <a:prstDash val="solid"/>
          </a:ln>
          <a:effectLst/>
        </p:spPr>
      </p:cxnSp>
      <p:cxnSp>
        <p:nvCxnSpPr>
          <p:cNvPr id="30" name="Straight Connector 29">
            <a:extLst>
              <a:ext uri="{FF2B5EF4-FFF2-40B4-BE49-F238E27FC236}">
                <a16:creationId xmlns:a16="http://schemas.microsoft.com/office/drawing/2014/main" id="{D291898C-FC64-6AFF-618D-936283A6A45E}"/>
              </a:ext>
            </a:extLst>
          </p:cNvPr>
          <p:cNvCxnSpPr>
            <a:cxnSpLocks/>
          </p:cNvCxnSpPr>
          <p:nvPr/>
        </p:nvCxnSpPr>
        <p:spPr>
          <a:xfrm flipV="1">
            <a:off x="11152163" y="5254125"/>
            <a:ext cx="79915" cy="492841"/>
          </a:xfrm>
          <a:prstGeom prst="line">
            <a:avLst/>
          </a:prstGeom>
          <a:noFill/>
          <a:ln w="57150" cap="flat" cmpd="sng" algn="ctr">
            <a:solidFill>
              <a:srgbClr val="FF0000"/>
            </a:solidFill>
            <a:prstDash val="solid"/>
          </a:ln>
          <a:effectLst/>
        </p:spPr>
      </p:cxnSp>
    </p:spTree>
    <p:extLst>
      <p:ext uri="{BB962C8B-B14F-4D97-AF65-F5344CB8AC3E}">
        <p14:creationId xmlns:p14="http://schemas.microsoft.com/office/powerpoint/2010/main" val="35844609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1500"/>
                            </p:stCondLst>
                            <p:childTnLst>
                              <p:par>
                                <p:cTn id="55" presetID="10" presetClass="entr" presetSubtype="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par>
                          <p:cTn id="70" fill="hold">
                            <p:stCondLst>
                              <p:cond delay="1000"/>
                            </p:stCondLst>
                            <p:childTnLst>
                              <p:par>
                                <p:cTn id="71" presetID="10" presetClass="entr" presetSubtype="0"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par>
                          <p:cTn id="74" fill="hold">
                            <p:stCondLst>
                              <p:cond delay="1500"/>
                            </p:stCondLst>
                            <p:childTnLst>
                              <p:par>
                                <p:cTn id="75" presetID="10" presetClass="entr" presetSubtype="0" fill="hold"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childTnLst>
                          </p:cTn>
                        </p:par>
                        <p:par>
                          <p:cTn id="78" fill="hold">
                            <p:stCondLst>
                              <p:cond delay="2000"/>
                            </p:stCondLst>
                            <p:childTnLst>
                              <p:par>
                                <p:cTn id="79" presetID="10" presetClass="entr" presetSubtype="0" fill="hold"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par>
                                <p:cTn id="82" presetID="10" presetClass="entr" presetSubtype="0" fill="hold"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374147-A4C8-8F75-612A-99926570C584}"/>
              </a:ext>
            </a:extLst>
          </p:cNvPr>
          <p:cNvPicPr>
            <a:picLocks noChangeAspect="1"/>
          </p:cNvPicPr>
          <p:nvPr/>
        </p:nvPicPr>
        <p:blipFill>
          <a:blip r:embed="rId2"/>
          <a:stretch>
            <a:fillRect/>
          </a:stretch>
        </p:blipFill>
        <p:spPr>
          <a:xfrm>
            <a:off x="3718709" y="638936"/>
            <a:ext cx="5706942" cy="1034920"/>
          </a:xfrm>
          <a:prstGeom prst="rect">
            <a:avLst/>
          </a:prstGeom>
          <a:solidFill>
            <a:schemeClr val="bg1"/>
          </a:solidFill>
        </p:spPr>
      </p:pic>
      <p:sp>
        <p:nvSpPr>
          <p:cNvPr id="7" name="Rectangle 6">
            <a:extLst>
              <a:ext uri="{FF2B5EF4-FFF2-40B4-BE49-F238E27FC236}">
                <a16:creationId xmlns:a16="http://schemas.microsoft.com/office/drawing/2014/main" id="{AB7F1FD1-81E3-D3C5-434E-4FC989C80035}"/>
              </a:ext>
            </a:extLst>
          </p:cNvPr>
          <p:cNvSpPr/>
          <p:nvPr/>
        </p:nvSpPr>
        <p:spPr>
          <a:xfrm>
            <a:off x="4701454" y="2157015"/>
            <a:ext cx="2959464" cy="667299"/>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endParaRPr>
          </a:p>
        </p:txBody>
      </p:sp>
      <p:grpSp>
        <p:nvGrpSpPr>
          <p:cNvPr id="8" name="Group 7">
            <a:extLst>
              <a:ext uri="{FF2B5EF4-FFF2-40B4-BE49-F238E27FC236}">
                <a16:creationId xmlns:a16="http://schemas.microsoft.com/office/drawing/2014/main" id="{5C87A4BD-864B-15E1-0A76-E5F53B646900}"/>
              </a:ext>
            </a:extLst>
          </p:cNvPr>
          <p:cNvGrpSpPr/>
          <p:nvPr/>
        </p:nvGrpSpPr>
        <p:grpSpPr>
          <a:xfrm>
            <a:off x="2270028" y="3100669"/>
            <a:ext cx="3645680" cy="798653"/>
            <a:chOff x="2329338" y="3382054"/>
            <a:chExt cx="3645680" cy="798653"/>
          </a:xfrm>
        </p:grpSpPr>
        <p:sp>
          <p:nvSpPr>
            <p:cNvPr id="9" name="Rounded Rectangle 7">
              <a:extLst>
                <a:ext uri="{FF2B5EF4-FFF2-40B4-BE49-F238E27FC236}">
                  <a16:creationId xmlns:a16="http://schemas.microsoft.com/office/drawing/2014/main" id="{788A3F17-8D94-219D-DF28-96E2806894BA}"/>
                </a:ext>
              </a:extLst>
            </p:cNvPr>
            <p:cNvSpPr/>
            <p:nvPr/>
          </p:nvSpPr>
          <p:spPr>
            <a:xfrm>
              <a:off x="2329338" y="3382054"/>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0" name="Rectangle 9">
              <a:extLst>
                <a:ext uri="{FF2B5EF4-FFF2-40B4-BE49-F238E27FC236}">
                  <a16:creationId xmlns:a16="http://schemas.microsoft.com/office/drawing/2014/main" id="{FCA6FAD8-8F80-0C92-C602-E75D89E53B66}"/>
                </a:ext>
              </a:extLst>
            </p:cNvPr>
            <p:cNvSpPr/>
            <p:nvPr/>
          </p:nvSpPr>
          <p:spPr>
            <a:xfrm>
              <a:off x="3081692" y="3488992"/>
              <a:ext cx="1518364" cy="603435"/>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endParaRPr>
            </a:p>
          </p:txBody>
        </p:sp>
        <p:sp>
          <p:nvSpPr>
            <p:cNvPr id="11" name="Oval 10">
              <a:extLst>
                <a:ext uri="{FF2B5EF4-FFF2-40B4-BE49-F238E27FC236}">
                  <a16:creationId xmlns:a16="http://schemas.microsoft.com/office/drawing/2014/main" id="{F5569A6B-4C0C-B5AA-BEC5-95EA5AF901C4}"/>
                </a:ext>
              </a:extLst>
            </p:cNvPr>
            <p:cNvSpPr/>
            <p:nvPr/>
          </p:nvSpPr>
          <p:spPr>
            <a:xfrm>
              <a:off x="2470272" y="3529380"/>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grpSp>
      <p:grpSp>
        <p:nvGrpSpPr>
          <p:cNvPr id="12" name="Group 11">
            <a:extLst>
              <a:ext uri="{FF2B5EF4-FFF2-40B4-BE49-F238E27FC236}">
                <a16:creationId xmlns:a16="http://schemas.microsoft.com/office/drawing/2014/main" id="{E03B6945-B6DE-5541-1222-9B98DE37FDC4}"/>
              </a:ext>
            </a:extLst>
          </p:cNvPr>
          <p:cNvGrpSpPr/>
          <p:nvPr/>
        </p:nvGrpSpPr>
        <p:grpSpPr>
          <a:xfrm>
            <a:off x="2270028" y="4077657"/>
            <a:ext cx="3645680" cy="798653"/>
            <a:chOff x="2329338" y="4359042"/>
            <a:chExt cx="3645680" cy="798653"/>
          </a:xfrm>
        </p:grpSpPr>
        <p:sp>
          <p:nvSpPr>
            <p:cNvPr id="13" name="Rounded Rectangle 9">
              <a:extLst>
                <a:ext uri="{FF2B5EF4-FFF2-40B4-BE49-F238E27FC236}">
                  <a16:creationId xmlns:a16="http://schemas.microsoft.com/office/drawing/2014/main" id="{2F96B0ED-5B8E-81DB-25FB-1D69A6BB49EE}"/>
                </a:ext>
              </a:extLst>
            </p:cNvPr>
            <p:cNvSpPr/>
            <p:nvPr/>
          </p:nvSpPr>
          <p:spPr>
            <a:xfrm>
              <a:off x="2329338" y="4359042"/>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4" name="Rectangle 13">
              <a:extLst>
                <a:ext uri="{FF2B5EF4-FFF2-40B4-BE49-F238E27FC236}">
                  <a16:creationId xmlns:a16="http://schemas.microsoft.com/office/drawing/2014/main" id="{E0258369-6105-DDAE-1F8B-1893BAF48EEA}"/>
                </a:ext>
              </a:extLst>
            </p:cNvPr>
            <p:cNvSpPr/>
            <p:nvPr/>
          </p:nvSpPr>
          <p:spPr>
            <a:xfrm>
              <a:off x="3081692" y="4465980"/>
              <a:ext cx="1654620" cy="603435"/>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endParaRPr>
            </a:p>
          </p:txBody>
        </p:sp>
        <p:sp>
          <p:nvSpPr>
            <p:cNvPr id="15" name="Oval 14">
              <a:extLst>
                <a:ext uri="{FF2B5EF4-FFF2-40B4-BE49-F238E27FC236}">
                  <a16:creationId xmlns:a16="http://schemas.microsoft.com/office/drawing/2014/main" id="{2B7B6EA9-6EE6-1476-B69C-31D3CB84EDC4}"/>
                </a:ext>
              </a:extLst>
            </p:cNvPr>
            <p:cNvSpPr/>
            <p:nvPr/>
          </p:nvSpPr>
          <p:spPr>
            <a:xfrm>
              <a:off x="2470272" y="4506368"/>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grpSp>
      <p:grpSp>
        <p:nvGrpSpPr>
          <p:cNvPr id="16" name="Group 15">
            <a:extLst>
              <a:ext uri="{FF2B5EF4-FFF2-40B4-BE49-F238E27FC236}">
                <a16:creationId xmlns:a16="http://schemas.microsoft.com/office/drawing/2014/main" id="{9ED089A6-39DA-C773-324D-A443170409D4}"/>
              </a:ext>
            </a:extLst>
          </p:cNvPr>
          <p:cNvGrpSpPr/>
          <p:nvPr/>
        </p:nvGrpSpPr>
        <p:grpSpPr>
          <a:xfrm>
            <a:off x="2270027" y="5143399"/>
            <a:ext cx="5119273" cy="798653"/>
            <a:chOff x="2329337" y="5424784"/>
            <a:chExt cx="5119273" cy="798653"/>
          </a:xfrm>
        </p:grpSpPr>
        <p:sp>
          <p:nvSpPr>
            <p:cNvPr id="17" name="Rounded Rectangle 12">
              <a:extLst>
                <a:ext uri="{FF2B5EF4-FFF2-40B4-BE49-F238E27FC236}">
                  <a16:creationId xmlns:a16="http://schemas.microsoft.com/office/drawing/2014/main" id="{B87FF00C-75B8-8AF5-E5BB-40E7E74AF081}"/>
                </a:ext>
              </a:extLst>
            </p:cNvPr>
            <p:cNvSpPr/>
            <p:nvPr/>
          </p:nvSpPr>
          <p:spPr>
            <a:xfrm>
              <a:off x="2329337" y="5424784"/>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8" name="Rectangle 17">
              <a:extLst>
                <a:ext uri="{FF2B5EF4-FFF2-40B4-BE49-F238E27FC236}">
                  <a16:creationId xmlns:a16="http://schemas.microsoft.com/office/drawing/2014/main" id="{CE49DE3E-06DF-6E24-4D0E-83E760C83817}"/>
                </a:ext>
              </a:extLst>
            </p:cNvPr>
            <p:cNvSpPr/>
            <p:nvPr/>
          </p:nvSpPr>
          <p:spPr>
            <a:xfrm>
              <a:off x="3081692" y="5531722"/>
              <a:ext cx="297549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Ngắt</a:t>
              </a:r>
              <a:r>
                <a:rPr kumimoji="0" lang="zh-CN" altLang="en-US"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nghỉ</a:t>
              </a:r>
              <a:r>
                <a:rPr kumimoji="0" lang="zh-CN" altLang="en-US"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đúng</a:t>
              </a:r>
              <a:r>
                <a:rPr kumimoji="0" lang="zh-CN" altLang="en-US"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chỗ</a:t>
              </a:r>
              <a:endParaRPr kumimoji="0" lang="zh-CN" altLang="en-US"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endParaRPr>
            </a:p>
          </p:txBody>
        </p:sp>
        <p:sp>
          <p:nvSpPr>
            <p:cNvPr id="19" name="Oval 18">
              <a:extLst>
                <a:ext uri="{FF2B5EF4-FFF2-40B4-BE49-F238E27FC236}">
                  <a16:creationId xmlns:a16="http://schemas.microsoft.com/office/drawing/2014/main" id="{78EC2E7C-0B8E-7494-D6D0-BE5262AA148F}"/>
                </a:ext>
              </a:extLst>
            </p:cNvPr>
            <p:cNvSpPr/>
            <p:nvPr/>
          </p:nvSpPr>
          <p:spPr>
            <a:xfrm>
              <a:off x="2470272" y="5572110"/>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grpSp>
      <p:grpSp>
        <p:nvGrpSpPr>
          <p:cNvPr id="20" name="Group 19">
            <a:extLst>
              <a:ext uri="{FF2B5EF4-FFF2-40B4-BE49-F238E27FC236}">
                <a16:creationId xmlns:a16="http://schemas.microsoft.com/office/drawing/2014/main" id="{AF5CC7EF-26F3-B0F5-1D49-046DFEF5CFD8}"/>
              </a:ext>
            </a:extLst>
          </p:cNvPr>
          <p:cNvGrpSpPr/>
          <p:nvPr/>
        </p:nvGrpSpPr>
        <p:grpSpPr>
          <a:xfrm>
            <a:off x="6078159" y="3186498"/>
            <a:ext cx="2308834" cy="712824"/>
            <a:chOff x="5969938" y="3875212"/>
            <a:chExt cx="2308834" cy="712824"/>
          </a:xfrm>
        </p:grpSpPr>
        <p:pic>
          <p:nvPicPr>
            <p:cNvPr id="21" name="Picture 4" descr="Cute Star Clipart Png, Transparent Png - kindpng">
              <a:extLst>
                <a:ext uri="{FF2B5EF4-FFF2-40B4-BE49-F238E27FC236}">
                  <a16:creationId xmlns:a16="http://schemas.microsoft.com/office/drawing/2014/main" id="{B3EFEB98-746E-0129-6A0D-3E465950722C}"/>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69938"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4" descr="Cute Star Clipart Png, Transparent Png - kindpng">
              <a:extLst>
                <a:ext uri="{FF2B5EF4-FFF2-40B4-BE49-F238E27FC236}">
                  <a16:creationId xmlns:a16="http://schemas.microsoft.com/office/drawing/2014/main" id="{F5D249A2-0EB3-D3A2-1D0F-ED8D40F35E21}"/>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783783"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4" descr="Cute Star Clipart Png, Transparent Png - kindpng">
              <a:extLst>
                <a:ext uri="{FF2B5EF4-FFF2-40B4-BE49-F238E27FC236}">
                  <a16:creationId xmlns:a16="http://schemas.microsoft.com/office/drawing/2014/main" id="{C4496CEE-030E-6208-0D01-BEFEF84A314E}"/>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597629"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77E4B008-1FA2-36D6-AA71-F3B6C999F10E}"/>
              </a:ext>
            </a:extLst>
          </p:cNvPr>
          <p:cNvGrpSpPr/>
          <p:nvPr/>
        </p:nvGrpSpPr>
        <p:grpSpPr>
          <a:xfrm>
            <a:off x="6234883" y="4113916"/>
            <a:ext cx="2308834" cy="712824"/>
            <a:chOff x="5969938" y="3875212"/>
            <a:chExt cx="2308834" cy="712824"/>
          </a:xfrm>
        </p:grpSpPr>
        <p:pic>
          <p:nvPicPr>
            <p:cNvPr id="25" name="Picture 4" descr="Cute Star Clipart Png, Transparent Png - kindpng">
              <a:extLst>
                <a:ext uri="{FF2B5EF4-FFF2-40B4-BE49-F238E27FC236}">
                  <a16:creationId xmlns:a16="http://schemas.microsoft.com/office/drawing/2014/main" id="{209F830B-25A6-63C0-898D-A67D5AE3C56B}"/>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69938"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4" descr="Cute Star Clipart Png, Transparent Png - kindpng">
              <a:extLst>
                <a:ext uri="{FF2B5EF4-FFF2-40B4-BE49-F238E27FC236}">
                  <a16:creationId xmlns:a16="http://schemas.microsoft.com/office/drawing/2014/main" id="{CC1B90C9-8EDE-0AB7-5A5C-14A54F412A10}"/>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783783"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4" descr="Cute Star Clipart Png, Transparent Png - kindpng">
              <a:extLst>
                <a:ext uri="{FF2B5EF4-FFF2-40B4-BE49-F238E27FC236}">
                  <a16:creationId xmlns:a16="http://schemas.microsoft.com/office/drawing/2014/main" id="{3AD1929F-499D-6374-94BF-2BE810BAA2F9}"/>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597629"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09DA2F88-DB35-7D07-2AF4-233A47248CDC}"/>
              </a:ext>
            </a:extLst>
          </p:cNvPr>
          <p:cNvGrpSpPr/>
          <p:nvPr/>
        </p:nvGrpSpPr>
        <p:grpSpPr>
          <a:xfrm>
            <a:off x="7573147" y="5122288"/>
            <a:ext cx="2308834" cy="712824"/>
            <a:chOff x="5969938" y="3875212"/>
            <a:chExt cx="2308834" cy="712824"/>
          </a:xfrm>
        </p:grpSpPr>
        <p:pic>
          <p:nvPicPr>
            <p:cNvPr id="29" name="Picture 4" descr="Cute Star Clipart Png, Transparent Png - kindpng">
              <a:extLst>
                <a:ext uri="{FF2B5EF4-FFF2-40B4-BE49-F238E27FC236}">
                  <a16:creationId xmlns:a16="http://schemas.microsoft.com/office/drawing/2014/main" id="{92B11E96-1470-9880-5A15-A49A15014103}"/>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69938"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 name="Picture 4" descr="Cute Star Clipart Png, Transparent Png - kindpng">
              <a:extLst>
                <a:ext uri="{FF2B5EF4-FFF2-40B4-BE49-F238E27FC236}">
                  <a16:creationId xmlns:a16="http://schemas.microsoft.com/office/drawing/2014/main" id="{EED8BBED-5C75-CABD-344A-71C212E5C4A8}"/>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783783"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 name="Picture 4" descr="Cute Star Clipart Png, Transparent Png - kindpng">
              <a:extLst>
                <a:ext uri="{FF2B5EF4-FFF2-40B4-BE49-F238E27FC236}">
                  <a16:creationId xmlns:a16="http://schemas.microsoft.com/office/drawing/2014/main" id="{4A28732A-0711-12C5-4999-EC6327FF1B2A}"/>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597629"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pic>
        <p:nvPicPr>
          <p:cNvPr id="1026" name="Picture 2">
            <a:extLst>
              <a:ext uri="{FF2B5EF4-FFF2-40B4-BE49-F238E27FC236}">
                <a16:creationId xmlns:a16="http://schemas.microsoft.com/office/drawing/2014/main" id="{407C9CC5-E3C5-E6D2-80B0-103038F7ED55}"/>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090376" y="155777"/>
            <a:ext cx="2117514" cy="200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70386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223867B-0522-E7E1-F475-F9E083373018}"/>
              </a:ext>
            </a:extLst>
          </p:cNvPr>
          <p:cNvSpPr/>
          <p:nvPr/>
        </p:nvSpPr>
        <p:spPr>
          <a:xfrm>
            <a:off x="1295400" y="2570284"/>
            <a:ext cx="9601200" cy="209257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rgbClr val="FFFDEE"/>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Google Shape;228;p8">
            <a:extLst>
              <a:ext uri="{FF2B5EF4-FFF2-40B4-BE49-F238E27FC236}">
                <a16:creationId xmlns:a16="http://schemas.microsoft.com/office/drawing/2014/main" id="{2503DF89-0174-AC60-3295-71259D06B870}"/>
              </a:ext>
            </a:extLst>
          </p:cNvPr>
          <p:cNvPicPr preferRelativeResize="0"/>
          <p:nvPr/>
        </p:nvPicPr>
        <p:blipFill rotWithShape="1">
          <a:blip r:embed="rId2">
            <a:alphaModFix/>
          </a:blip>
          <a:srcRect/>
          <a:stretch/>
        </p:blipFill>
        <p:spPr>
          <a:xfrm>
            <a:off x="5105400" y="797089"/>
            <a:ext cx="1600200" cy="1773195"/>
          </a:xfrm>
          <a:prstGeom prst="rect">
            <a:avLst/>
          </a:prstGeom>
          <a:noFill/>
          <a:ln>
            <a:noFill/>
          </a:ln>
        </p:spPr>
      </p:pic>
      <p:pic>
        <p:nvPicPr>
          <p:cNvPr id="7" name="Picture 6">
            <a:extLst>
              <a:ext uri="{FF2B5EF4-FFF2-40B4-BE49-F238E27FC236}">
                <a16:creationId xmlns:a16="http://schemas.microsoft.com/office/drawing/2014/main" id="{848AC45E-499E-84C2-40E4-69E873F4255A}"/>
              </a:ext>
            </a:extLst>
          </p:cNvPr>
          <p:cNvPicPr>
            <a:picLocks noChangeAspect="1"/>
          </p:cNvPicPr>
          <p:nvPr/>
        </p:nvPicPr>
        <p:blipFill>
          <a:blip r:embed="rId3"/>
          <a:stretch>
            <a:fillRect/>
          </a:stretch>
        </p:blipFill>
        <p:spPr>
          <a:xfrm>
            <a:off x="1587335" y="2637063"/>
            <a:ext cx="9017330" cy="1847814"/>
          </a:xfrm>
          <a:prstGeom prst="rect">
            <a:avLst/>
          </a:prstGeom>
        </p:spPr>
      </p:pic>
      <p:pic>
        <p:nvPicPr>
          <p:cNvPr id="5" name="图片 10">
            <a:extLst>
              <a:ext uri="{FF2B5EF4-FFF2-40B4-BE49-F238E27FC236}">
                <a16:creationId xmlns:a16="http://schemas.microsoft.com/office/drawing/2014/main" id="{5E50DC1F-0F19-B02D-456D-DDE0DDD497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9647" y="13799"/>
            <a:ext cx="2342353" cy="3987196"/>
          </a:xfrm>
          <a:prstGeom prst="rect">
            <a:avLst/>
          </a:prstGeom>
        </p:spPr>
      </p:pic>
    </p:spTree>
    <p:extLst>
      <p:ext uri="{BB962C8B-B14F-4D97-AF65-F5344CB8AC3E}">
        <p14:creationId xmlns:p14="http://schemas.microsoft.com/office/powerpoint/2010/main" val="89779150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F8A7D499-A678-7CDB-13AE-EFBB09B4C51A}"/>
              </a:ext>
            </a:extLst>
          </p:cNvPr>
          <p:cNvSpPr/>
          <p:nvPr/>
        </p:nvSpPr>
        <p:spPr>
          <a:xfrm>
            <a:off x="1828800" y="342900"/>
            <a:ext cx="10058400" cy="61722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59DCEF4-FDEA-8C18-7CE2-67D01C41155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2400" y="4038600"/>
            <a:ext cx="2163405" cy="2839192"/>
          </a:xfrm>
          <a:prstGeom prst="rect">
            <a:avLst/>
          </a:prstGeom>
        </p:spPr>
      </p:pic>
      <p:sp>
        <p:nvSpPr>
          <p:cNvPr id="5" name="TextBox 4">
            <a:extLst>
              <a:ext uri="{FF2B5EF4-FFF2-40B4-BE49-F238E27FC236}">
                <a16:creationId xmlns:a16="http://schemas.microsoft.com/office/drawing/2014/main" id="{9F2DDC36-58F2-403C-BA0B-2480FE3B9CE9}"/>
              </a:ext>
            </a:extLst>
          </p:cNvPr>
          <p:cNvSpPr txBox="1"/>
          <p:nvPr/>
        </p:nvSpPr>
        <p:spPr>
          <a:xfrm>
            <a:off x="2478086" y="1184491"/>
            <a:ext cx="902108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Câu 1: </a:t>
            </a:r>
            <a:r>
              <a:rPr kumimoji="0" lang="nl-NL" sz="3600" b="1" i="0" u="none" strike="noStrike" kern="1200" cap="none" spc="0" normalizeH="0" baseline="0" noProof="0" dirty="0">
                <a:ln>
                  <a:noFill/>
                </a:ln>
                <a:solidFill>
                  <a:srgbClr val="FF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Các con vật xin theo Cóc đi đâu? Vì sao?</a:t>
            </a:r>
            <a:endParaRPr kumimoji="0" lang="en-US" sz="3600" b="1" i="0" u="none" strike="noStrike" kern="1200" cap="none" spc="0" normalizeH="0" baseline="0" noProof="0" dirty="0">
              <a:ln>
                <a:noFill/>
              </a:ln>
              <a:solidFill>
                <a:srgbClr val="FF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endParaRPr>
          </a:p>
        </p:txBody>
      </p:sp>
      <p:sp>
        <p:nvSpPr>
          <p:cNvPr id="7" name="TextBox 6">
            <a:extLst>
              <a:ext uri="{FF2B5EF4-FFF2-40B4-BE49-F238E27FC236}">
                <a16:creationId xmlns:a16="http://schemas.microsoft.com/office/drawing/2014/main" id="{68C493D6-3AA0-9D46-7BD4-2180A93D0476}"/>
              </a:ext>
            </a:extLst>
          </p:cNvPr>
          <p:cNvSpPr txBox="1"/>
          <p:nvPr/>
        </p:nvSpPr>
        <p:spPr>
          <a:xfrm>
            <a:off x="2478086" y="2785787"/>
            <a:ext cx="8853940"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Các</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con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vật</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xin</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theo</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Cóc</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lên</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thiên</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đình</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kiện</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Trời</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vì</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Trời</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làm</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nắng</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hạn</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quá</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lâu</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ruộng</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đồng</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nứt</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nẻ</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cây</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cỏ</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trơ</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trụi</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chim</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muông</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khát</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khô</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cả</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họng</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muôn</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loài</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đều</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khổ</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sở</a:t>
            </a: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a:t>
            </a:r>
            <a:endPar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endParaRPr>
          </a:p>
        </p:txBody>
      </p:sp>
    </p:spTree>
    <p:extLst>
      <p:ext uri="{BB962C8B-B14F-4D97-AF65-F5344CB8AC3E}">
        <p14:creationId xmlns:p14="http://schemas.microsoft.com/office/powerpoint/2010/main" val="13358652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F8A7D499-A678-7CDB-13AE-EFBB09B4C51A}"/>
              </a:ext>
            </a:extLst>
          </p:cNvPr>
          <p:cNvSpPr/>
          <p:nvPr/>
        </p:nvSpPr>
        <p:spPr>
          <a:xfrm>
            <a:off x="1828800" y="342900"/>
            <a:ext cx="10058400" cy="61722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F2DDC36-58F2-403C-BA0B-2480FE3B9CE9}"/>
              </a:ext>
            </a:extLst>
          </p:cNvPr>
          <p:cNvSpPr txBox="1"/>
          <p:nvPr/>
        </p:nvSpPr>
        <p:spPr>
          <a:xfrm>
            <a:off x="2478086" y="1184491"/>
            <a:ext cx="902108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Câu 2: Cóc làm gì trước khi đánh trống?</a:t>
            </a:r>
            <a:endParaRPr kumimoji="0" lang="en-US" sz="3600" b="1" i="0" u="none" strike="noStrike" kern="1200" cap="none" spc="0" normalizeH="0" baseline="0" noProof="0" dirty="0">
              <a:ln>
                <a:noFill/>
              </a:ln>
              <a:solidFill>
                <a:srgbClr val="FF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endParaRPr>
          </a:p>
        </p:txBody>
      </p:sp>
      <p:sp>
        <p:nvSpPr>
          <p:cNvPr id="7" name="TextBox 6">
            <a:extLst>
              <a:ext uri="{FF2B5EF4-FFF2-40B4-BE49-F238E27FC236}">
                <a16:creationId xmlns:a16="http://schemas.microsoft.com/office/drawing/2014/main" id="{68C493D6-3AA0-9D46-7BD4-2180A93D0476}"/>
              </a:ext>
            </a:extLst>
          </p:cNvPr>
          <p:cNvSpPr txBox="1"/>
          <p:nvPr/>
        </p:nvSpPr>
        <p:spPr>
          <a:xfrm>
            <a:off x="2561657" y="2257189"/>
            <a:ext cx="8853940" cy="286232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vi-VN" sz="36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Trước khi đánh trống, Cóc đã sắp xếp lực lượng ở những chỗ bất ngờ và sẵn sàng chiến đấu, phát huy thế mạnh của mỗi con vật: Anh Cua thì bò vào chum, cô Ong đợi sau cánh cửa, chị Cáo, anh Gấu, anh Cọp thì nấp hai bên.</a:t>
            </a:r>
            <a:endPar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endParaRPr>
          </a:p>
        </p:txBody>
      </p:sp>
      <p:pic>
        <p:nvPicPr>
          <p:cNvPr id="6" name="Picture 5">
            <a:extLst>
              <a:ext uri="{FF2B5EF4-FFF2-40B4-BE49-F238E27FC236}">
                <a16:creationId xmlns:a16="http://schemas.microsoft.com/office/drawing/2014/main" id="{88DA839E-9B5C-50BE-C3DF-5062E38FE2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8468" y="3969609"/>
            <a:ext cx="2341618" cy="2908090"/>
          </a:xfrm>
          <a:prstGeom prst="rect">
            <a:avLst/>
          </a:prstGeom>
        </p:spPr>
      </p:pic>
    </p:spTree>
    <p:extLst>
      <p:ext uri="{BB962C8B-B14F-4D97-AF65-F5344CB8AC3E}">
        <p14:creationId xmlns:p14="http://schemas.microsoft.com/office/powerpoint/2010/main" val="37978664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8D5F9F-F101-8426-2825-B7FA491D00C6}"/>
              </a:ext>
            </a:extLst>
          </p:cNvPr>
          <p:cNvPicPr>
            <a:picLocks noChangeAspect="1"/>
          </p:cNvPicPr>
          <p:nvPr/>
        </p:nvPicPr>
        <p:blipFill>
          <a:blip r:embed="rId2"/>
          <a:stretch>
            <a:fillRect/>
          </a:stretch>
        </p:blipFill>
        <p:spPr>
          <a:xfrm>
            <a:off x="2914934" y="1752600"/>
            <a:ext cx="6362132" cy="1746468"/>
          </a:xfrm>
          <a:prstGeom prst="rect">
            <a:avLst/>
          </a:prstGeom>
        </p:spPr>
      </p:pic>
    </p:spTree>
    <p:extLst>
      <p:ext uri="{BB962C8B-B14F-4D97-AF65-F5344CB8AC3E}">
        <p14:creationId xmlns:p14="http://schemas.microsoft.com/office/powerpoint/2010/main" val="192672505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F8A7D499-A678-7CDB-13AE-EFBB09B4C51A}"/>
              </a:ext>
            </a:extLst>
          </p:cNvPr>
          <p:cNvSpPr/>
          <p:nvPr/>
        </p:nvSpPr>
        <p:spPr>
          <a:xfrm>
            <a:off x="1828800" y="342900"/>
            <a:ext cx="10058400" cy="61722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59DCEF4-FDEA-8C18-7CE2-67D01C41155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2400" y="4038600"/>
            <a:ext cx="2163405" cy="2839192"/>
          </a:xfrm>
          <a:prstGeom prst="rect">
            <a:avLst/>
          </a:prstGeom>
        </p:spPr>
      </p:pic>
      <p:sp>
        <p:nvSpPr>
          <p:cNvPr id="5" name="TextBox 4">
            <a:extLst>
              <a:ext uri="{FF2B5EF4-FFF2-40B4-BE49-F238E27FC236}">
                <a16:creationId xmlns:a16="http://schemas.microsoft.com/office/drawing/2014/main" id="{9F2DDC36-58F2-403C-BA0B-2480FE3B9CE9}"/>
              </a:ext>
            </a:extLst>
          </p:cNvPr>
          <p:cNvSpPr txBox="1"/>
          <p:nvPr/>
        </p:nvSpPr>
        <p:spPr>
          <a:xfrm>
            <a:off x="2041014" y="992268"/>
            <a:ext cx="9633972" cy="6155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srgbClr val="FF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Câu 3: Thuật lại cuộc chiến đấu giữa hai bên?</a:t>
            </a:r>
            <a:endParaRPr kumimoji="0" lang="en-US" sz="3400" b="1" i="0" u="none" strike="noStrike" kern="1200" cap="none" spc="0" normalizeH="0" baseline="0" noProof="0" dirty="0">
              <a:ln>
                <a:noFill/>
              </a:ln>
              <a:solidFill>
                <a:srgbClr val="FF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endParaRPr>
          </a:p>
        </p:txBody>
      </p:sp>
      <p:sp>
        <p:nvSpPr>
          <p:cNvPr id="7" name="TextBox 6">
            <a:extLst>
              <a:ext uri="{FF2B5EF4-FFF2-40B4-BE49-F238E27FC236}">
                <a16:creationId xmlns:a16="http://schemas.microsoft.com/office/drawing/2014/main" id="{68C493D6-3AA0-9D46-7BD4-2180A93D0476}"/>
              </a:ext>
            </a:extLst>
          </p:cNvPr>
          <p:cNvSpPr txBox="1"/>
          <p:nvPr/>
        </p:nvSpPr>
        <p:spPr>
          <a:xfrm>
            <a:off x="2272537" y="1799303"/>
            <a:ext cx="8853940"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Cuộc chiến giữa hai bên đã diễn ra như sau: thấy Cóc đánh trống làm náo loạn thiên đình. Trời nổi giận sai Gà ra trị tội. Gà bị Cáo vồ luôn. Trời lại sai Chó ra bắt Cáo, Chó bị Gấu quật chết tươi. Trời sai Thần Sét ra trị Gấu. Thần Sét bị Ong chích phải nhảy vào chum nước và bị Cua kẹp. Đau quá Thần Sét vội nhảy ra khỏi chum thì bị Cọp vồ. Cóc đã hoàn toàn làm chủ trận đánh và giành chiến thắng vẻ vang.</a:t>
            </a:r>
            <a:endParaRPr kumimoji="0" lang="en-US"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endParaRPr>
          </a:p>
        </p:txBody>
      </p:sp>
    </p:spTree>
    <p:extLst>
      <p:ext uri="{BB962C8B-B14F-4D97-AF65-F5344CB8AC3E}">
        <p14:creationId xmlns:p14="http://schemas.microsoft.com/office/powerpoint/2010/main" val="2332911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F8A7D499-A678-7CDB-13AE-EFBB09B4C51A}"/>
              </a:ext>
            </a:extLst>
          </p:cNvPr>
          <p:cNvSpPr/>
          <p:nvPr/>
        </p:nvSpPr>
        <p:spPr>
          <a:xfrm>
            <a:off x="1828800" y="838200"/>
            <a:ext cx="10058400" cy="54864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F2DDC36-58F2-403C-BA0B-2480FE3B9CE9}"/>
              </a:ext>
            </a:extLst>
          </p:cNvPr>
          <p:cNvSpPr txBox="1"/>
          <p:nvPr/>
        </p:nvSpPr>
        <p:spPr>
          <a:xfrm>
            <a:off x="2518229" y="1752600"/>
            <a:ext cx="9144000"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Câu 4: Theo em, vì sao trời phải thay đổi thái độ?</a:t>
            </a:r>
            <a:endParaRPr kumimoji="0" lang="en-US" sz="4400" b="1" i="0" u="none" strike="noStrike" kern="1200" cap="none" spc="0" normalizeH="0" baseline="0" noProof="0" dirty="0">
              <a:ln>
                <a:noFill/>
              </a:ln>
              <a:solidFill>
                <a:srgbClr val="FF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endParaRPr>
          </a:p>
        </p:txBody>
      </p:sp>
      <p:sp>
        <p:nvSpPr>
          <p:cNvPr id="7" name="TextBox 6">
            <a:extLst>
              <a:ext uri="{FF2B5EF4-FFF2-40B4-BE49-F238E27FC236}">
                <a16:creationId xmlns:a16="http://schemas.microsoft.com/office/drawing/2014/main" id="{68C493D6-3AA0-9D46-7BD4-2180A93D0476}"/>
              </a:ext>
            </a:extLst>
          </p:cNvPr>
          <p:cNvSpPr txBox="1"/>
          <p:nvPr/>
        </p:nvSpPr>
        <p:spPr>
          <a:xfrm>
            <a:off x="2518229" y="3581400"/>
            <a:ext cx="8853940" cy="144655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Sau cuộc chiến đội quân nhà trời thất bại nên Trời thay đổi thái độ.</a:t>
            </a:r>
            <a:endParaRPr kumimoji="0" lang="en-US" sz="44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endParaRPr>
          </a:p>
        </p:txBody>
      </p:sp>
      <p:pic>
        <p:nvPicPr>
          <p:cNvPr id="8" name="Picture 7">
            <a:extLst>
              <a:ext uri="{FF2B5EF4-FFF2-40B4-BE49-F238E27FC236}">
                <a16:creationId xmlns:a16="http://schemas.microsoft.com/office/drawing/2014/main" id="{21000CDB-D534-AEB7-A0ED-8B7C057642B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8468" y="3969609"/>
            <a:ext cx="2341618" cy="2908090"/>
          </a:xfrm>
          <a:prstGeom prst="rect">
            <a:avLst/>
          </a:prstGeom>
        </p:spPr>
      </p:pic>
    </p:spTree>
    <p:extLst>
      <p:ext uri="{BB962C8B-B14F-4D97-AF65-F5344CB8AC3E}">
        <p14:creationId xmlns:p14="http://schemas.microsoft.com/office/powerpoint/2010/main" val="31868793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F8A7D499-A678-7CDB-13AE-EFBB09B4C51A}"/>
              </a:ext>
            </a:extLst>
          </p:cNvPr>
          <p:cNvSpPr/>
          <p:nvPr/>
        </p:nvSpPr>
        <p:spPr>
          <a:xfrm>
            <a:off x="1009273" y="838200"/>
            <a:ext cx="10058400" cy="54864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F2DDC36-58F2-403C-BA0B-2480FE3B9CE9}"/>
              </a:ext>
            </a:extLst>
          </p:cNvPr>
          <p:cNvSpPr txBox="1"/>
          <p:nvPr/>
        </p:nvSpPr>
        <p:spPr>
          <a:xfrm>
            <a:off x="1748972" y="1029996"/>
            <a:ext cx="9144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Câu 5: Truyện giúp em hiểu thêm điều gì?</a:t>
            </a:r>
            <a:endParaRPr kumimoji="0" lang="en-US" sz="3200" b="1" i="0" u="none" strike="noStrike" kern="1200" cap="none" spc="0" normalizeH="0" baseline="0" noProof="0" dirty="0">
              <a:ln>
                <a:noFill/>
              </a:ln>
              <a:solidFill>
                <a:srgbClr val="FF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endParaRPr>
          </a:p>
        </p:txBody>
      </p:sp>
      <p:pic>
        <p:nvPicPr>
          <p:cNvPr id="6" name="Picture 5">
            <a:extLst>
              <a:ext uri="{FF2B5EF4-FFF2-40B4-BE49-F238E27FC236}">
                <a16:creationId xmlns:a16="http://schemas.microsoft.com/office/drawing/2014/main" id="{3B248F5D-DA5F-0AFD-3D5C-875F48E6C8E5}"/>
              </a:ext>
            </a:extLst>
          </p:cNvPr>
          <p:cNvPicPr>
            <a:picLocks noChangeAspect="1"/>
          </p:cNvPicPr>
          <p:nvPr/>
        </p:nvPicPr>
        <p:blipFill rotWithShape="1">
          <a:blip r:embed="rId2" cstate="hqprint">
            <a:extLst>
              <a:ext uri="{BEBA8EAE-BF5A-486C-A8C5-ECC9F3942E4B}">
                <a14:imgProps xmlns:a14="http://schemas.microsoft.com/office/drawing/2010/main">
                  <a14:imgLayer r:embed="rId3">
                    <a14:imgEffect>
                      <a14:backgroundRemoval t="19375" b="98177" l="0" r="94327">
                        <a14:foregroundMark x1="79973" y1="24740" x2="49282" y2="16354"/>
                        <a14:foregroundMark x1="49282" y1="16354" x2="25290" y2="17969"/>
                        <a14:foregroundMark x1="25290" y1="17969" x2="5263" y2="27708"/>
                        <a14:foregroundMark x1="5263" y1="27708" x2="5468" y2="98646"/>
                        <a14:foregroundMark x1="5468" y1="98646" x2="38004" y2="93750"/>
                        <a14:foregroundMark x1="38004" y1="93750" x2="40260" y2="54740"/>
                        <a14:foregroundMark x1="40260" y1="54740" x2="63568" y2="64740"/>
                        <a14:foregroundMark x1="63568" y1="64740" x2="25085" y2="68125"/>
                        <a14:foregroundMark x1="25085" y1="68125" x2="70950" y2="69479"/>
                        <a14:foregroundMark x1="70950" y1="69479" x2="34928" y2="77500"/>
                        <a14:foregroundMark x1="34928" y1="77500" x2="65824" y2="82760"/>
                        <a14:foregroundMark x1="65824" y1="82760" x2="90021" y2="72135"/>
                        <a14:foregroundMark x1="90021" y1="72135" x2="94395" y2="43698"/>
                        <a14:foregroundMark x1="94395" y1="43698" x2="85304" y2="27865"/>
                        <a14:foregroundMark x1="85304" y1="27865" x2="42310" y2="19583"/>
                        <a14:foregroundMark x1="42310" y1="19583" x2="18182" y2="27344"/>
                        <a14:foregroundMark x1="18182" y1="27344" x2="19412" y2="52292"/>
                        <a14:foregroundMark x1="19412" y1="52292" x2="29597" y2="56615"/>
                        <a14:foregroundMark x1="53178" y1="39427" x2="67601" y2="62135"/>
                        <a14:foregroundMark x1="67601" y1="62135" x2="66576" y2="59844"/>
                        <a14:foregroundMark x1="85304" y1="53750" x2="72317" y2="38802"/>
                        <a14:foregroundMark x1="72317" y1="38802" x2="17567" y2="44583"/>
                        <a14:foregroundMark x1="17567" y1="44583" x2="66986" y2="47344"/>
                        <a14:foregroundMark x1="66986" y1="47344" x2="19139" y2="32083"/>
                        <a14:foregroundMark x1="19139" y1="32083" x2="19891" y2="35781"/>
                        <a14:foregroundMark x1="80451" y1="42708" x2="52837" y2="32969"/>
                        <a14:foregroundMark x1="52837" y1="32969" x2="40533" y2="47760"/>
                        <a14:foregroundMark x1="40533" y1="47760" x2="36774" y2="64427"/>
                        <a14:foregroundMark x1="36774" y1="64427" x2="22078" y2="63125"/>
                        <a14:foregroundMark x1="60629" y1="55781" x2="49487" y2="34063"/>
                        <a14:foregroundMark x1="49487" y1="34063" x2="10526" y2="28229"/>
                        <a14:foregroundMark x1="10526" y1="28229" x2="16678" y2="27187"/>
                        <a14:foregroundMark x1="30075" y1="26354" x2="3486" y2="56927"/>
                        <a14:foregroundMark x1="3486" y1="56927" x2="26042" y2="69010"/>
                        <a14:foregroundMark x1="26042" y1="69010" x2="17498" y2="39010"/>
                        <a14:foregroundMark x1="17498" y1="39010" x2="25837" y2="31667"/>
                        <a14:foregroundMark x1="23103" y1="30469" x2="36569" y2="57240"/>
                        <a14:foregroundMark x1="36569" y1="57240" x2="52085" y2="57813"/>
                        <a14:foregroundMark x1="78332" y1="44740" x2="86603" y2="65885"/>
                        <a14:foregroundMark x1="86603" y1="65885" x2="87628" y2="44063"/>
                        <a14:foregroundMark x1="87628" y1="44063" x2="83732" y2="41875"/>
                        <a14:foregroundMark x1="87970" y1="36563" x2="71155" y2="53073"/>
                        <a14:foregroundMark x1="71155" y1="53073" x2="78332" y2="73177"/>
                        <a14:foregroundMark x1="78332" y1="73177" x2="96651" y2="60208"/>
                        <a14:foregroundMark x1="96651" y1="60208" x2="91114" y2="39531"/>
                        <a14:foregroundMark x1="91114" y1="39531" x2="86945" y2="36979"/>
                        <a14:foregroundMark x1="92276" y1="37396" x2="50923" y2="23750"/>
                        <a14:foregroundMark x1="50923" y1="23750" x2="52905" y2="40729"/>
                        <a14:foregroundMark x1="52905" y1="40729" x2="82638" y2="51302"/>
                        <a14:foregroundMark x1="82638" y1="51302" x2="82638" y2="51302"/>
                        <a14:foregroundMark x1="74026" y1="34531" x2="18524" y2="26042"/>
                        <a14:foregroundMark x1="18524" y1="26042" x2="820" y2="36302"/>
                        <a14:foregroundMark x1="820" y1="36302" x2="1162" y2="41510"/>
                        <a14:foregroundMark x1="53657" y1="29635" x2="19139" y2="39271"/>
                        <a14:foregroundMark x1="19139" y1="39271" x2="68" y2="50469"/>
                        <a14:foregroundMark x1="68" y1="50469" x2="68" y2="50469"/>
                        <a14:foregroundMark x1="20437" y1="31302" x2="6083" y2="50469"/>
                        <a14:foregroundMark x1="6083" y1="50469" x2="2256" y2="66823"/>
                        <a14:foregroundMark x1="17772" y1="33333" x2="1162" y2="65156"/>
                        <a14:foregroundMark x1="27409" y1="31667" x2="7724" y2="49896"/>
                        <a14:foregroundMark x1="7724" y1="49896" x2="35817" y2="65573"/>
                        <a14:foregroundMark x1="35817" y1="65573" x2="34928" y2="38021"/>
                        <a14:foregroundMark x1="34928" y1="38021" x2="33288" y2="34948"/>
                        <a14:foregroundMark x1="67601" y1="70052" x2="34381" y2="70469"/>
                        <a14:foregroundMark x1="34381" y1="70469" x2="51538" y2="91458"/>
                        <a14:foregroundMark x1="51538" y1="91458" x2="81271" y2="92760"/>
                        <a14:foregroundMark x1="81271" y1="92760" x2="80998" y2="92135"/>
                        <a14:foregroundMark x1="82092" y1="84792" x2="59604" y2="93438"/>
                        <a14:foregroundMark x1="59604" y1="93438" x2="14969" y2="78490"/>
                        <a14:foregroundMark x1="14969" y1="78490" x2="22625" y2="67240"/>
                        <a14:foregroundMark x1="78879" y1="83958" x2="93985" y2="49740"/>
                        <a14:foregroundMark x1="93985" y1="49740" x2="77033" y2="33177"/>
                        <a14:foregroundMark x1="77033" y1="33177" x2="31511" y2="22188"/>
                        <a14:foregroundMark x1="31511" y1="22188" x2="12919" y2="25990"/>
                        <a14:foregroundMark x1="84211" y1="47604" x2="29597" y2="27187"/>
                        <a14:foregroundMark x1="94395" y1="57813" x2="62338" y2="32917"/>
                        <a14:foregroundMark x1="62338" y1="32917" x2="4375" y2="28802"/>
                        <a14:foregroundMark x1="82638" y1="85208" x2="47573" y2="97292"/>
                        <a14:foregroundMark x1="47573" y1="97292" x2="24129" y2="98177"/>
                        <a14:foregroundMark x1="24129" y1="98177" x2="15106" y2="96198"/>
                        <a14:backgroundMark x1="84757" y1="21875" x2="86945" y2="18229"/>
                        <a14:backgroundMark x1="88517" y1="19844" x2="90021" y2="625"/>
                        <a14:backgroundMark x1="90021" y1="625" x2="86603" y2="17292"/>
                        <a14:backgroundMark x1="86603" y1="17292" x2="94395" y2="4740"/>
                      </a14:backgroundRemoval>
                    </a14:imgEffect>
                  </a14:imgLayer>
                </a14:imgProps>
              </a:ext>
              <a:ext uri="{28A0092B-C50C-407E-A947-70E740481C1C}">
                <a14:useLocalDpi xmlns:a14="http://schemas.microsoft.com/office/drawing/2010/main" val="0"/>
              </a:ext>
            </a:extLst>
          </a:blip>
          <a:srcRect t="17221"/>
          <a:stretch/>
        </p:blipFill>
        <p:spPr>
          <a:xfrm>
            <a:off x="152400" y="4495800"/>
            <a:ext cx="2215677" cy="2407050"/>
          </a:xfrm>
          <a:prstGeom prst="rect">
            <a:avLst/>
          </a:prstGeom>
        </p:spPr>
      </p:pic>
      <p:pic>
        <p:nvPicPr>
          <p:cNvPr id="9" name="Picture 8">
            <a:extLst>
              <a:ext uri="{FF2B5EF4-FFF2-40B4-BE49-F238E27FC236}">
                <a16:creationId xmlns:a16="http://schemas.microsoft.com/office/drawing/2014/main" id="{3869A0F7-0C1A-9909-3E2C-81B3ABF7B34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708868" y="3980544"/>
            <a:ext cx="2341618" cy="2908090"/>
          </a:xfrm>
          <a:prstGeom prst="rect">
            <a:avLst/>
          </a:prstGeom>
        </p:spPr>
      </p:pic>
      <p:sp>
        <p:nvSpPr>
          <p:cNvPr id="7" name="TextBox 6">
            <a:extLst>
              <a:ext uri="{FF2B5EF4-FFF2-40B4-BE49-F238E27FC236}">
                <a16:creationId xmlns:a16="http://schemas.microsoft.com/office/drawing/2014/main" id="{68C493D6-3AA0-9D46-7BD4-2180A93D0476}"/>
              </a:ext>
            </a:extLst>
          </p:cNvPr>
          <p:cNvSpPr txBox="1"/>
          <p:nvPr/>
        </p:nvSpPr>
        <p:spPr>
          <a:xfrm>
            <a:off x="1611503" y="1993456"/>
            <a:ext cx="8853940" cy="21236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Khi làm một việc gì đó thì phải quyết tâm làm đến cùng và sắp xếp công việc một cách hợp lí. </a:t>
            </a:r>
            <a:endParaRPr kumimoji="0" lang="en-US" sz="44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endParaRPr>
          </a:p>
        </p:txBody>
      </p:sp>
    </p:spTree>
    <p:extLst>
      <p:ext uri="{BB962C8B-B14F-4D97-AF65-F5344CB8AC3E}">
        <p14:creationId xmlns:p14="http://schemas.microsoft.com/office/powerpoint/2010/main" val="3962555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223867B-0522-E7E1-F475-F9E083373018}"/>
              </a:ext>
            </a:extLst>
          </p:cNvPr>
          <p:cNvSpPr/>
          <p:nvPr/>
        </p:nvSpPr>
        <p:spPr>
          <a:xfrm>
            <a:off x="990600" y="2570284"/>
            <a:ext cx="9753600" cy="2001716"/>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rgbClr val="FFFDEE"/>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Google Shape;228;p8">
            <a:extLst>
              <a:ext uri="{FF2B5EF4-FFF2-40B4-BE49-F238E27FC236}">
                <a16:creationId xmlns:a16="http://schemas.microsoft.com/office/drawing/2014/main" id="{2503DF89-0174-AC60-3295-71259D06B870}"/>
              </a:ext>
            </a:extLst>
          </p:cNvPr>
          <p:cNvPicPr preferRelativeResize="0"/>
          <p:nvPr/>
        </p:nvPicPr>
        <p:blipFill rotWithShape="1">
          <a:blip r:embed="rId2">
            <a:alphaModFix/>
          </a:blip>
          <a:srcRect/>
          <a:stretch/>
        </p:blipFill>
        <p:spPr>
          <a:xfrm>
            <a:off x="5105400" y="797089"/>
            <a:ext cx="1600200" cy="1773195"/>
          </a:xfrm>
          <a:prstGeom prst="rect">
            <a:avLst/>
          </a:prstGeom>
          <a:noFill/>
          <a:ln>
            <a:noFill/>
          </a:ln>
        </p:spPr>
      </p:pic>
      <p:pic>
        <p:nvPicPr>
          <p:cNvPr id="6" name="Picture 5">
            <a:extLst>
              <a:ext uri="{FF2B5EF4-FFF2-40B4-BE49-F238E27FC236}">
                <a16:creationId xmlns:a16="http://schemas.microsoft.com/office/drawing/2014/main" id="{A7C60477-A54A-E864-42D5-F8F56236E9AD}"/>
              </a:ext>
            </a:extLst>
          </p:cNvPr>
          <p:cNvPicPr>
            <a:picLocks noChangeAspect="1"/>
          </p:cNvPicPr>
          <p:nvPr/>
        </p:nvPicPr>
        <p:blipFill>
          <a:blip r:embed="rId3"/>
          <a:stretch>
            <a:fillRect/>
          </a:stretch>
        </p:blipFill>
        <p:spPr>
          <a:xfrm>
            <a:off x="1113790" y="2649696"/>
            <a:ext cx="9583419" cy="1638021"/>
          </a:xfrm>
          <a:prstGeom prst="rect">
            <a:avLst/>
          </a:prstGeom>
        </p:spPr>
      </p:pic>
      <p:pic>
        <p:nvPicPr>
          <p:cNvPr id="5" name="图片 10">
            <a:extLst>
              <a:ext uri="{FF2B5EF4-FFF2-40B4-BE49-F238E27FC236}">
                <a16:creationId xmlns:a16="http://schemas.microsoft.com/office/drawing/2014/main" id="{AE01FF43-6BAD-DD6D-8A6E-B0A658012C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9647" y="13799"/>
            <a:ext cx="2342353" cy="3987196"/>
          </a:xfrm>
          <a:prstGeom prst="rect">
            <a:avLst/>
          </a:prstGeom>
        </p:spPr>
      </p:pic>
    </p:spTree>
    <p:extLst>
      <p:ext uri="{BB962C8B-B14F-4D97-AF65-F5344CB8AC3E}">
        <p14:creationId xmlns:p14="http://schemas.microsoft.com/office/powerpoint/2010/main" val="18273232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7F1FD1-81E3-D3C5-434E-4FC989C80035}"/>
              </a:ext>
            </a:extLst>
          </p:cNvPr>
          <p:cNvSpPr/>
          <p:nvPr/>
        </p:nvSpPr>
        <p:spPr>
          <a:xfrm>
            <a:off x="4172447" y="499013"/>
            <a:ext cx="3884397" cy="858889"/>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4800" b="1" i="0" u="none" strike="noStrike" kern="1200" cap="none" spc="0" normalizeH="0" baseline="0" noProof="0" dirty="0" err="1">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Tiêu</a:t>
            </a:r>
            <a:r>
              <a:rPr kumimoji="0" lang="en-US" altLang="zh-CN" sz="4800" b="1" i="0" u="none" strike="noStrike" kern="1200" cap="none" spc="0" normalizeH="0" baseline="0" noProof="0" dirty="0">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a:t>
            </a:r>
            <a:r>
              <a:rPr kumimoji="0" lang="en-US" altLang="zh-CN" sz="4800" b="1" i="0" u="none" strike="noStrike" kern="1200" cap="none" spc="0" normalizeH="0" baseline="0" noProof="0" dirty="0" err="1">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chí</a:t>
            </a:r>
            <a:r>
              <a:rPr kumimoji="0" lang="en-US" altLang="zh-CN" sz="4800" b="1" i="0" u="none" strike="noStrike" kern="1200" cap="none" spc="0" normalizeH="0" baseline="0" noProof="0" dirty="0">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a:t>
            </a:r>
            <a:r>
              <a:rPr kumimoji="0" lang="en-US" altLang="zh-CN" sz="4800" b="1" i="0" u="none" strike="noStrike" kern="1200" cap="none" spc="0" normalizeH="0" baseline="0" noProof="0" dirty="0" err="1">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đánh</a:t>
            </a:r>
            <a:r>
              <a:rPr kumimoji="0" lang="en-US" altLang="zh-CN" sz="4800" b="1" i="0" u="none" strike="noStrike" kern="1200" cap="none" spc="0" normalizeH="0" baseline="0" noProof="0" dirty="0">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a:t>
            </a:r>
            <a:r>
              <a:rPr kumimoji="0" lang="en-US" altLang="zh-CN" sz="4800" b="1" i="0" u="none" strike="noStrike" kern="1200" cap="none" spc="0" normalizeH="0" baseline="0" noProof="0" dirty="0" err="1">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giá</a:t>
            </a:r>
            <a:endParaRPr kumimoji="0" lang="en-US" altLang="zh-CN" sz="4800" b="1" i="0" u="none" strike="noStrike" kern="1200" cap="none" spc="0" normalizeH="0" baseline="0" noProof="0" dirty="0">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endParaRPr>
          </a:p>
        </p:txBody>
      </p:sp>
      <p:grpSp>
        <p:nvGrpSpPr>
          <p:cNvPr id="4" name="Group 3">
            <a:extLst>
              <a:ext uri="{FF2B5EF4-FFF2-40B4-BE49-F238E27FC236}">
                <a16:creationId xmlns:a16="http://schemas.microsoft.com/office/drawing/2014/main" id="{F82B242D-EAF5-19DD-C531-48A8FE658654}"/>
              </a:ext>
            </a:extLst>
          </p:cNvPr>
          <p:cNvGrpSpPr/>
          <p:nvPr/>
        </p:nvGrpSpPr>
        <p:grpSpPr>
          <a:xfrm>
            <a:off x="1923644" y="1391352"/>
            <a:ext cx="8382000" cy="4075295"/>
            <a:chOff x="1905000" y="1812146"/>
            <a:chExt cx="8382000" cy="4075295"/>
          </a:xfrm>
        </p:grpSpPr>
        <p:sp>
          <p:nvSpPr>
            <p:cNvPr id="32" name="Freeform: Shape 31">
              <a:extLst>
                <a:ext uri="{FF2B5EF4-FFF2-40B4-BE49-F238E27FC236}">
                  <a16:creationId xmlns:a16="http://schemas.microsoft.com/office/drawing/2014/main" id="{7EFB52D0-ADCB-2744-3E82-B810C2616B0C}"/>
                </a:ext>
              </a:extLst>
            </p:cNvPr>
            <p:cNvSpPr/>
            <p:nvPr/>
          </p:nvSpPr>
          <p:spPr>
            <a:xfrm>
              <a:off x="1905000" y="1812146"/>
              <a:ext cx="8382000" cy="4075295"/>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5C87A4BD-864B-15E1-0A76-E5F53B646900}"/>
                </a:ext>
              </a:extLst>
            </p:cNvPr>
            <p:cNvGrpSpPr/>
            <p:nvPr/>
          </p:nvGrpSpPr>
          <p:grpSpPr>
            <a:xfrm>
              <a:off x="2290024" y="2480135"/>
              <a:ext cx="3645680" cy="798653"/>
              <a:chOff x="2329338" y="3382054"/>
              <a:chExt cx="3645680" cy="798653"/>
            </a:xfrm>
          </p:grpSpPr>
          <p:sp>
            <p:nvSpPr>
              <p:cNvPr id="9" name="Rounded Rectangle 7">
                <a:extLst>
                  <a:ext uri="{FF2B5EF4-FFF2-40B4-BE49-F238E27FC236}">
                    <a16:creationId xmlns:a16="http://schemas.microsoft.com/office/drawing/2014/main" id="{788A3F17-8D94-219D-DF28-96E2806894BA}"/>
                  </a:ext>
                </a:extLst>
              </p:cNvPr>
              <p:cNvSpPr/>
              <p:nvPr/>
            </p:nvSpPr>
            <p:spPr>
              <a:xfrm>
                <a:off x="2329338" y="3382054"/>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0" name="Rectangle 9">
                <a:extLst>
                  <a:ext uri="{FF2B5EF4-FFF2-40B4-BE49-F238E27FC236}">
                    <a16:creationId xmlns:a16="http://schemas.microsoft.com/office/drawing/2014/main" id="{FCA6FAD8-8F80-0C92-C602-E75D89E53B66}"/>
                  </a:ext>
                </a:extLst>
              </p:cNvPr>
              <p:cNvSpPr/>
              <p:nvPr/>
            </p:nvSpPr>
            <p:spPr>
              <a:xfrm>
                <a:off x="3081692" y="3488992"/>
                <a:ext cx="1518364" cy="603435"/>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endParaRPr>
              </a:p>
            </p:txBody>
          </p:sp>
          <p:sp>
            <p:nvSpPr>
              <p:cNvPr id="11" name="Oval 10">
                <a:extLst>
                  <a:ext uri="{FF2B5EF4-FFF2-40B4-BE49-F238E27FC236}">
                    <a16:creationId xmlns:a16="http://schemas.microsoft.com/office/drawing/2014/main" id="{F5569A6B-4C0C-B5AA-BEC5-95EA5AF901C4}"/>
                  </a:ext>
                </a:extLst>
              </p:cNvPr>
              <p:cNvSpPr/>
              <p:nvPr/>
            </p:nvSpPr>
            <p:spPr>
              <a:xfrm>
                <a:off x="2470272" y="3529380"/>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grpSp>
        <p:grpSp>
          <p:nvGrpSpPr>
            <p:cNvPr id="12" name="Group 11">
              <a:extLst>
                <a:ext uri="{FF2B5EF4-FFF2-40B4-BE49-F238E27FC236}">
                  <a16:creationId xmlns:a16="http://schemas.microsoft.com/office/drawing/2014/main" id="{E03B6945-B6DE-5541-1222-9B98DE37FDC4}"/>
                </a:ext>
              </a:extLst>
            </p:cNvPr>
            <p:cNvGrpSpPr/>
            <p:nvPr/>
          </p:nvGrpSpPr>
          <p:grpSpPr>
            <a:xfrm>
              <a:off x="2290024" y="3457123"/>
              <a:ext cx="3645680" cy="798653"/>
              <a:chOff x="2329338" y="4359042"/>
              <a:chExt cx="3645680" cy="798653"/>
            </a:xfrm>
          </p:grpSpPr>
          <p:sp>
            <p:nvSpPr>
              <p:cNvPr id="13" name="Rounded Rectangle 9">
                <a:extLst>
                  <a:ext uri="{FF2B5EF4-FFF2-40B4-BE49-F238E27FC236}">
                    <a16:creationId xmlns:a16="http://schemas.microsoft.com/office/drawing/2014/main" id="{2F96B0ED-5B8E-81DB-25FB-1D69A6BB49EE}"/>
                  </a:ext>
                </a:extLst>
              </p:cNvPr>
              <p:cNvSpPr/>
              <p:nvPr/>
            </p:nvSpPr>
            <p:spPr>
              <a:xfrm>
                <a:off x="2329338" y="4359042"/>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4" name="Rectangle 13">
                <a:extLst>
                  <a:ext uri="{FF2B5EF4-FFF2-40B4-BE49-F238E27FC236}">
                    <a16:creationId xmlns:a16="http://schemas.microsoft.com/office/drawing/2014/main" id="{E0258369-6105-DDAE-1F8B-1893BAF48EEA}"/>
                  </a:ext>
                </a:extLst>
              </p:cNvPr>
              <p:cNvSpPr/>
              <p:nvPr/>
            </p:nvSpPr>
            <p:spPr>
              <a:xfrm>
                <a:off x="3081692" y="4465980"/>
                <a:ext cx="1654620" cy="603435"/>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endParaRPr>
              </a:p>
            </p:txBody>
          </p:sp>
          <p:sp>
            <p:nvSpPr>
              <p:cNvPr id="15" name="Oval 14">
                <a:extLst>
                  <a:ext uri="{FF2B5EF4-FFF2-40B4-BE49-F238E27FC236}">
                    <a16:creationId xmlns:a16="http://schemas.microsoft.com/office/drawing/2014/main" id="{2B7B6EA9-6EE6-1476-B69C-31D3CB84EDC4}"/>
                  </a:ext>
                </a:extLst>
              </p:cNvPr>
              <p:cNvSpPr/>
              <p:nvPr/>
            </p:nvSpPr>
            <p:spPr>
              <a:xfrm>
                <a:off x="2470272" y="4506368"/>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grpSp>
        <p:grpSp>
          <p:nvGrpSpPr>
            <p:cNvPr id="16" name="Group 15">
              <a:extLst>
                <a:ext uri="{FF2B5EF4-FFF2-40B4-BE49-F238E27FC236}">
                  <a16:creationId xmlns:a16="http://schemas.microsoft.com/office/drawing/2014/main" id="{9ED089A6-39DA-C773-324D-A443170409D4}"/>
                </a:ext>
              </a:extLst>
            </p:cNvPr>
            <p:cNvGrpSpPr/>
            <p:nvPr/>
          </p:nvGrpSpPr>
          <p:grpSpPr>
            <a:xfrm>
              <a:off x="2290023" y="4522865"/>
              <a:ext cx="5119273" cy="798653"/>
              <a:chOff x="2329337" y="5424784"/>
              <a:chExt cx="5119273" cy="798653"/>
            </a:xfrm>
          </p:grpSpPr>
          <p:sp>
            <p:nvSpPr>
              <p:cNvPr id="17" name="Rounded Rectangle 12">
                <a:extLst>
                  <a:ext uri="{FF2B5EF4-FFF2-40B4-BE49-F238E27FC236}">
                    <a16:creationId xmlns:a16="http://schemas.microsoft.com/office/drawing/2014/main" id="{B87FF00C-75B8-8AF5-E5BB-40E7E74AF081}"/>
                  </a:ext>
                </a:extLst>
              </p:cNvPr>
              <p:cNvSpPr/>
              <p:nvPr/>
            </p:nvSpPr>
            <p:spPr>
              <a:xfrm>
                <a:off x="2329337" y="5424784"/>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8" name="Rectangle 17">
                <a:extLst>
                  <a:ext uri="{FF2B5EF4-FFF2-40B4-BE49-F238E27FC236}">
                    <a16:creationId xmlns:a16="http://schemas.microsoft.com/office/drawing/2014/main" id="{CE49DE3E-06DF-6E24-4D0E-83E760C83817}"/>
                  </a:ext>
                </a:extLst>
              </p:cNvPr>
              <p:cNvSpPr/>
              <p:nvPr/>
            </p:nvSpPr>
            <p:spPr>
              <a:xfrm>
                <a:off x="3081692" y="5531722"/>
                <a:ext cx="297549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Ngắt</a:t>
                </a:r>
                <a:r>
                  <a:rPr kumimoji="0" lang="zh-CN" altLang="en-US"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nghỉ</a:t>
                </a:r>
                <a:r>
                  <a:rPr kumimoji="0" lang="zh-CN" altLang="en-US"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đúng</a:t>
                </a:r>
                <a:r>
                  <a:rPr kumimoji="0" lang="zh-CN" altLang="en-US"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chỗ</a:t>
                </a:r>
                <a:endParaRPr kumimoji="0" lang="zh-CN" altLang="en-US"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endParaRPr>
              </a:p>
            </p:txBody>
          </p:sp>
          <p:sp>
            <p:nvSpPr>
              <p:cNvPr id="19" name="Oval 18">
                <a:extLst>
                  <a:ext uri="{FF2B5EF4-FFF2-40B4-BE49-F238E27FC236}">
                    <a16:creationId xmlns:a16="http://schemas.microsoft.com/office/drawing/2014/main" id="{78EC2E7C-0B8E-7494-D6D0-BE5262AA148F}"/>
                  </a:ext>
                </a:extLst>
              </p:cNvPr>
              <p:cNvSpPr/>
              <p:nvPr/>
            </p:nvSpPr>
            <p:spPr>
              <a:xfrm>
                <a:off x="2470272" y="5572110"/>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grpSp>
        <p:grpSp>
          <p:nvGrpSpPr>
            <p:cNvPr id="20" name="Group 19">
              <a:extLst>
                <a:ext uri="{FF2B5EF4-FFF2-40B4-BE49-F238E27FC236}">
                  <a16:creationId xmlns:a16="http://schemas.microsoft.com/office/drawing/2014/main" id="{AF5CC7EF-26F3-B0F5-1D49-046DFEF5CFD8}"/>
                </a:ext>
              </a:extLst>
            </p:cNvPr>
            <p:cNvGrpSpPr/>
            <p:nvPr/>
          </p:nvGrpSpPr>
          <p:grpSpPr>
            <a:xfrm>
              <a:off x="6098155" y="2565964"/>
              <a:ext cx="2308834" cy="712824"/>
              <a:chOff x="5969938" y="3875212"/>
              <a:chExt cx="2308834" cy="712824"/>
            </a:xfrm>
          </p:grpSpPr>
          <p:pic>
            <p:nvPicPr>
              <p:cNvPr id="21" name="Picture 4" descr="Cute Star Clipart Png, Transparent Png - kindpng">
                <a:extLst>
                  <a:ext uri="{FF2B5EF4-FFF2-40B4-BE49-F238E27FC236}">
                    <a16:creationId xmlns:a16="http://schemas.microsoft.com/office/drawing/2014/main" id="{B3EFEB98-746E-0129-6A0D-3E465950722C}"/>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69938"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4" descr="Cute Star Clipart Png, Transparent Png - kindpng">
                <a:extLst>
                  <a:ext uri="{FF2B5EF4-FFF2-40B4-BE49-F238E27FC236}">
                    <a16:creationId xmlns:a16="http://schemas.microsoft.com/office/drawing/2014/main" id="{F5D249A2-0EB3-D3A2-1D0F-ED8D40F35E21}"/>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783783"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4" descr="Cute Star Clipart Png, Transparent Png - kindpng">
                <a:extLst>
                  <a:ext uri="{FF2B5EF4-FFF2-40B4-BE49-F238E27FC236}">
                    <a16:creationId xmlns:a16="http://schemas.microsoft.com/office/drawing/2014/main" id="{C4496CEE-030E-6208-0D01-BEFEF84A314E}"/>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597629"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77E4B008-1FA2-36D6-AA71-F3B6C999F10E}"/>
                </a:ext>
              </a:extLst>
            </p:cNvPr>
            <p:cNvGrpSpPr/>
            <p:nvPr/>
          </p:nvGrpSpPr>
          <p:grpSpPr>
            <a:xfrm>
              <a:off x="6254879" y="3493382"/>
              <a:ext cx="2308834" cy="712824"/>
              <a:chOff x="5969938" y="3875212"/>
              <a:chExt cx="2308834" cy="712824"/>
            </a:xfrm>
          </p:grpSpPr>
          <p:pic>
            <p:nvPicPr>
              <p:cNvPr id="25" name="Picture 4" descr="Cute Star Clipart Png, Transparent Png - kindpng">
                <a:extLst>
                  <a:ext uri="{FF2B5EF4-FFF2-40B4-BE49-F238E27FC236}">
                    <a16:creationId xmlns:a16="http://schemas.microsoft.com/office/drawing/2014/main" id="{209F830B-25A6-63C0-898D-A67D5AE3C56B}"/>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69938"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4" descr="Cute Star Clipart Png, Transparent Png - kindpng">
                <a:extLst>
                  <a:ext uri="{FF2B5EF4-FFF2-40B4-BE49-F238E27FC236}">
                    <a16:creationId xmlns:a16="http://schemas.microsoft.com/office/drawing/2014/main" id="{CC1B90C9-8EDE-0AB7-5A5C-14A54F412A10}"/>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783783"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4" descr="Cute Star Clipart Png, Transparent Png - kindpng">
                <a:extLst>
                  <a:ext uri="{FF2B5EF4-FFF2-40B4-BE49-F238E27FC236}">
                    <a16:creationId xmlns:a16="http://schemas.microsoft.com/office/drawing/2014/main" id="{3AD1929F-499D-6374-94BF-2BE810BAA2F9}"/>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597629"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09DA2F88-DB35-7D07-2AF4-233A47248CDC}"/>
                </a:ext>
              </a:extLst>
            </p:cNvPr>
            <p:cNvGrpSpPr/>
            <p:nvPr/>
          </p:nvGrpSpPr>
          <p:grpSpPr>
            <a:xfrm>
              <a:off x="7593143" y="4501754"/>
              <a:ext cx="2308834" cy="712824"/>
              <a:chOff x="5969938" y="3875212"/>
              <a:chExt cx="2308834" cy="712824"/>
            </a:xfrm>
          </p:grpSpPr>
          <p:pic>
            <p:nvPicPr>
              <p:cNvPr id="29" name="Picture 4" descr="Cute Star Clipart Png, Transparent Png - kindpng">
                <a:extLst>
                  <a:ext uri="{FF2B5EF4-FFF2-40B4-BE49-F238E27FC236}">
                    <a16:creationId xmlns:a16="http://schemas.microsoft.com/office/drawing/2014/main" id="{92B11E96-1470-9880-5A15-A49A15014103}"/>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69938"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 name="Picture 4" descr="Cute Star Clipart Png, Transparent Png - kindpng">
                <a:extLst>
                  <a:ext uri="{FF2B5EF4-FFF2-40B4-BE49-F238E27FC236}">
                    <a16:creationId xmlns:a16="http://schemas.microsoft.com/office/drawing/2014/main" id="{EED8BBED-5C75-CABD-344A-71C212E5C4A8}"/>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783783"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 name="Picture 4" descr="Cute Star Clipart Png, Transparent Png - kindpng">
                <a:extLst>
                  <a:ext uri="{FF2B5EF4-FFF2-40B4-BE49-F238E27FC236}">
                    <a16:creationId xmlns:a16="http://schemas.microsoft.com/office/drawing/2014/main" id="{4A28732A-0711-12C5-4999-EC6327FF1B2A}"/>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597629"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274033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36CD949-E530-7CD2-2693-B7F9ED9E0A12}"/>
              </a:ext>
            </a:extLst>
          </p:cNvPr>
          <p:cNvSpPr/>
          <p:nvPr/>
        </p:nvSpPr>
        <p:spPr>
          <a:xfrm>
            <a:off x="266700" y="304800"/>
            <a:ext cx="11658600" cy="62484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F1185AB-1904-4A05-2770-914661ACD4C6}"/>
              </a:ext>
            </a:extLst>
          </p:cNvPr>
          <p:cNvSpPr txBox="1"/>
          <p:nvPr/>
        </p:nvSpPr>
        <p:spPr>
          <a:xfrm>
            <a:off x="381001" y="1073826"/>
            <a:ext cx="11429998" cy="1692771"/>
          </a:xfrm>
          <a:prstGeom prst="rect">
            <a:avLst/>
          </a:prstGeom>
          <a:noFill/>
        </p:spPr>
        <p:txBody>
          <a:bodyPr wrap="square" rtlCol="0">
            <a:spAutoFit/>
          </a:bodyPr>
          <a:lstStyle/>
          <a:p>
            <a:pPr marL="0" marR="0" lvl="0" indent="74771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Ngày xưa, có một năm trời hạn hán, ruộng đồng nứt nẻ, cây cối trụi trơ, chim muông khát khô.</a:t>
            </a:r>
          </a:p>
          <a:p>
            <a:pPr marL="0" marR="0" lvl="0" indent="74771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Cóc thấy nguy quá, bèn lên thiên đình kiện Trời. Dọc đường, gặp cua, gấu, cọp, ong, cáo. Tất cả đều xin đi theo.</a:t>
            </a:r>
          </a:p>
        </p:txBody>
      </p:sp>
      <p:sp>
        <p:nvSpPr>
          <p:cNvPr id="7" name="Google Shape;27680;p39">
            <a:extLst>
              <a:ext uri="{FF2B5EF4-FFF2-40B4-BE49-F238E27FC236}">
                <a16:creationId xmlns:a16="http://schemas.microsoft.com/office/drawing/2014/main" id="{952A5A51-25B4-22A9-03E5-BC8FAAEC69F3}"/>
              </a:ext>
            </a:extLst>
          </p:cNvPr>
          <p:cNvSpPr txBox="1">
            <a:spLocks/>
          </p:cNvSpPr>
          <p:nvPr/>
        </p:nvSpPr>
        <p:spPr>
          <a:xfrm>
            <a:off x="4360256" y="381000"/>
            <a:ext cx="3471488" cy="707456"/>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vi-VN" sz="4000" b="1" i="0" u="none" strike="noStrike" kern="1200" cap="none" spc="0" normalizeH="0" baseline="0" noProof="0">
                <a:ln>
                  <a:noFill/>
                </a:ln>
                <a:solidFill>
                  <a:srgbClr val="00B0F0"/>
                </a:solidFill>
                <a:effectLst/>
                <a:uLnTx/>
                <a:uFillTx/>
                <a:latin typeface="Arial" panose="020B0604020202020204" pitchFamily="34" charset="0"/>
                <a:ea typeface="+mj-ea"/>
                <a:cs typeface="+mj-cs"/>
              </a:rPr>
              <a:t>Cóc kiện trời</a:t>
            </a:r>
            <a:endParaRPr kumimoji="0" lang="en-US" sz="4000" b="1" i="0" u="none" strike="noStrike" kern="1200" cap="none" spc="0" normalizeH="0" baseline="0" noProof="0" dirty="0">
              <a:ln>
                <a:noFill/>
              </a:ln>
              <a:solidFill>
                <a:srgbClr val="00B0F0"/>
              </a:solidFill>
              <a:effectLst/>
              <a:uLnTx/>
              <a:uFillTx/>
              <a:latin typeface="Calibri" panose="020F0502020204030204"/>
              <a:ea typeface="+mj-ea"/>
              <a:cs typeface="+mj-cs"/>
            </a:endParaRPr>
          </a:p>
        </p:txBody>
      </p:sp>
      <p:sp>
        <p:nvSpPr>
          <p:cNvPr id="8" name="TextBox 7">
            <a:extLst>
              <a:ext uri="{FF2B5EF4-FFF2-40B4-BE49-F238E27FC236}">
                <a16:creationId xmlns:a16="http://schemas.microsoft.com/office/drawing/2014/main" id="{D03C22D2-0658-A3D2-93BA-DC770FA55A35}"/>
              </a:ext>
            </a:extLst>
          </p:cNvPr>
          <p:cNvSpPr txBox="1"/>
          <p:nvPr/>
        </p:nvSpPr>
        <p:spPr>
          <a:xfrm>
            <a:off x="381001" y="2766597"/>
            <a:ext cx="11429998" cy="3293209"/>
          </a:xfrm>
          <a:prstGeom prst="rect">
            <a:avLst/>
          </a:prstGeom>
          <a:noFill/>
        </p:spPr>
        <p:txBody>
          <a:bodyPr wrap="square" rtlCol="0">
            <a:spAutoFit/>
          </a:bodyPr>
          <a:lstStyle/>
          <a:p>
            <a:pPr marL="0" marR="0" lvl="0" indent="74771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Đến cửa Nhà Trời, chỉ thấy một cái trống to, cóc bảo:</a:t>
            </a:r>
          </a:p>
          <a:p>
            <a:pPr marL="0" marR="0" lvl="0" indent="74771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Anh cua bò vào chum nước này, cô ong đợi sau cánh cửa. Còn chị cáo, anh gấu, anh cọp thì nấp hai bên.</a:t>
            </a:r>
          </a:p>
          <a:p>
            <a:pPr marL="0" marR="0" lvl="0" indent="74771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Sắp đặt xong, cóc lấy dùi đánh ba hồi trống. Thấy cóc dám náo động thiên đình, Trời nổi giận, sai gà ra trị tội. Gà vừa bay đến, cáo nhảy xổ tới, cắn cổ gà tha đi. Trời sai chó bắt cáo. Chó mới ra tới cửa đã bị gấu quật ngã. Trời sai Thần Sét trị gấu. Thần Sét hùng hổ đi ra, chưa kịp nhìn địch thủ đã bị ong bay ra đốt túi bụi. Thần nhảy vào chum nước, lập tức cua giơ càng ra kẹp. Thần đau quá, nhảy ra thì bị cọp vồ. </a:t>
            </a:r>
          </a:p>
        </p:txBody>
      </p:sp>
      <p:sp>
        <p:nvSpPr>
          <p:cNvPr id="10" name="Oval 9">
            <a:extLst>
              <a:ext uri="{FF2B5EF4-FFF2-40B4-BE49-F238E27FC236}">
                <a16:creationId xmlns:a16="http://schemas.microsoft.com/office/drawing/2014/main" id="{9CDE4496-F8D8-6E60-BBCE-9E9B67A7E4A3}"/>
              </a:ext>
            </a:extLst>
          </p:cNvPr>
          <p:cNvSpPr/>
          <p:nvPr/>
        </p:nvSpPr>
        <p:spPr>
          <a:xfrm>
            <a:off x="609600" y="1027690"/>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Arial Rounded MT Bold" pitchFamily="34" charset="0"/>
                <a:ea typeface="+mn-ea"/>
                <a:cs typeface="+mn-cs"/>
              </a:rPr>
              <a:t>1</a:t>
            </a:r>
          </a:p>
        </p:txBody>
      </p:sp>
      <p:sp>
        <p:nvSpPr>
          <p:cNvPr id="11" name="Oval 10">
            <a:extLst>
              <a:ext uri="{FF2B5EF4-FFF2-40B4-BE49-F238E27FC236}">
                <a16:creationId xmlns:a16="http://schemas.microsoft.com/office/drawing/2014/main" id="{06A2144B-3E29-D2EA-F485-154D8055B061}"/>
              </a:ext>
            </a:extLst>
          </p:cNvPr>
          <p:cNvSpPr/>
          <p:nvPr/>
        </p:nvSpPr>
        <p:spPr>
          <a:xfrm>
            <a:off x="614548" y="2758228"/>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a:ln>
                  <a:noFill/>
                </a:ln>
                <a:solidFill>
                  <a:prstClr val="black"/>
                </a:solidFill>
                <a:effectLst/>
                <a:uLnTx/>
                <a:uFillTx/>
                <a:latin typeface="Arial Rounded MT Bold" pitchFamily="34" charset="0"/>
                <a:ea typeface="+mn-ea"/>
                <a:cs typeface="+mn-cs"/>
              </a:rPr>
              <a:t>2</a:t>
            </a:r>
            <a:endParaRPr kumimoji="0" lang="en-US" sz="3200" b="0" i="0" u="none" strike="noStrike" kern="0" cap="none" spc="0" normalizeH="0" baseline="0" noProof="0" dirty="0">
              <a:ln>
                <a:noFill/>
              </a:ln>
              <a:solidFill>
                <a:prstClr val="black"/>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68834440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36CD949-E530-7CD2-2693-B7F9ED9E0A12}"/>
              </a:ext>
            </a:extLst>
          </p:cNvPr>
          <p:cNvSpPr>
            <a:spLocks/>
          </p:cNvSpPr>
          <p:nvPr/>
        </p:nvSpPr>
        <p:spPr>
          <a:xfrm>
            <a:off x="266700" y="304800"/>
            <a:ext cx="11658600" cy="62484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Google Shape;27680;p39">
            <a:extLst>
              <a:ext uri="{FF2B5EF4-FFF2-40B4-BE49-F238E27FC236}">
                <a16:creationId xmlns:a16="http://schemas.microsoft.com/office/drawing/2014/main" id="{952A5A51-25B4-22A9-03E5-BC8FAAEC69F3}"/>
              </a:ext>
            </a:extLst>
          </p:cNvPr>
          <p:cNvSpPr txBox="1">
            <a:spLocks/>
          </p:cNvSpPr>
          <p:nvPr/>
        </p:nvSpPr>
        <p:spPr>
          <a:xfrm>
            <a:off x="4360256" y="304799"/>
            <a:ext cx="3471488" cy="707456"/>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vi-VN" sz="4000" b="1" i="0" u="none" strike="noStrike" kern="1200" cap="none" spc="0" normalizeH="0" baseline="0" noProof="0">
                <a:ln>
                  <a:noFill/>
                </a:ln>
                <a:solidFill>
                  <a:srgbClr val="00B0F0"/>
                </a:solidFill>
                <a:effectLst/>
                <a:uLnTx/>
                <a:uFillTx/>
                <a:latin typeface="Arial" panose="020B0604020202020204" pitchFamily="34" charset="0"/>
                <a:ea typeface="+mj-ea"/>
                <a:cs typeface="+mj-cs"/>
              </a:rPr>
              <a:t>Cóc kiện trời</a:t>
            </a:r>
            <a:endParaRPr kumimoji="0" lang="en-US" sz="4000" b="1" i="0" u="none" strike="noStrike" kern="1200" cap="none" spc="0" normalizeH="0" baseline="0" noProof="0" dirty="0">
              <a:ln>
                <a:noFill/>
              </a:ln>
              <a:solidFill>
                <a:srgbClr val="00B0F0"/>
              </a:solidFill>
              <a:effectLst/>
              <a:uLnTx/>
              <a:uFillTx/>
              <a:latin typeface="Calibri" panose="020F0502020204030204"/>
              <a:ea typeface="+mj-ea"/>
              <a:cs typeface="+mj-cs"/>
            </a:endParaRPr>
          </a:p>
        </p:txBody>
      </p:sp>
      <p:sp>
        <p:nvSpPr>
          <p:cNvPr id="8" name="TextBox 7">
            <a:extLst>
              <a:ext uri="{FF2B5EF4-FFF2-40B4-BE49-F238E27FC236}">
                <a16:creationId xmlns:a16="http://schemas.microsoft.com/office/drawing/2014/main" id="{D03C22D2-0658-A3D2-93BA-DC770FA55A35}"/>
              </a:ext>
            </a:extLst>
          </p:cNvPr>
          <p:cNvSpPr txBox="1"/>
          <p:nvPr/>
        </p:nvSpPr>
        <p:spPr>
          <a:xfrm>
            <a:off x="381001" y="1094827"/>
            <a:ext cx="11429998" cy="2569934"/>
          </a:xfrm>
          <a:prstGeom prst="rect">
            <a:avLst/>
          </a:prstGeom>
          <a:noFill/>
        </p:spPr>
        <p:txBody>
          <a:bodyPr wrap="square" rtlCol="0">
            <a:spAutoFit/>
          </a:bodyPr>
          <a:lstStyle/>
          <a:p>
            <a:pPr marL="0" marR="0" lvl="0" indent="747713" algn="l"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Đến cửa Nhà Trời, chỉ thấy một cái trống to, cóc bảo:</a:t>
            </a:r>
          </a:p>
          <a:p>
            <a:pPr marL="0" marR="0" lvl="0" indent="747713" algn="l"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Anh cua bò vào chum nước này, cô ong đợi sau cánh cửa. Còn chị cáo, anh gấu, anh cọp thì nấp hai bên.</a:t>
            </a:r>
          </a:p>
          <a:p>
            <a:pPr marL="0" marR="0" lvl="0" indent="747713" algn="l"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Sắp đặt xong, cóc lấy dùi đánh ba hồi trống. Thấy cóc dám náo động thiên đình, Trời nổi giận, sai gà ra trị tội. Gà vừa bay đến, cáo nhảy xổ tới, cắn cổ gà tha đi. Trời sai chó bắt cáo. Chó mới ra tới cửa đã bị gấu quật ngã. Trời sai Thần Sét trị gấu. Thần Sét hùng hổ đi ra, chưa kịp nhìn địch thủ đã bị ong bay ra đốt túi bụi. Thần nhảy vào chum nước, lập tức cua giơ càng ra kẹp. Thần đau quá, nhảy ra thì bị cọp vồ. </a:t>
            </a:r>
          </a:p>
        </p:txBody>
      </p:sp>
      <p:sp>
        <p:nvSpPr>
          <p:cNvPr id="11" name="Oval 10">
            <a:extLst>
              <a:ext uri="{FF2B5EF4-FFF2-40B4-BE49-F238E27FC236}">
                <a16:creationId xmlns:a16="http://schemas.microsoft.com/office/drawing/2014/main" id="{06A2144B-3E29-D2EA-F485-154D8055B061}"/>
              </a:ext>
            </a:extLst>
          </p:cNvPr>
          <p:cNvSpPr/>
          <p:nvPr/>
        </p:nvSpPr>
        <p:spPr>
          <a:xfrm>
            <a:off x="622756" y="1066567"/>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a:ln>
                  <a:noFill/>
                </a:ln>
                <a:solidFill>
                  <a:prstClr val="black"/>
                </a:solidFill>
                <a:effectLst/>
                <a:uLnTx/>
                <a:uFillTx/>
                <a:latin typeface="Arial Rounded MT Bold" pitchFamily="34" charset="0"/>
                <a:ea typeface="+mn-ea"/>
                <a:cs typeface="+mn-cs"/>
              </a:rPr>
              <a:t>2</a:t>
            </a:r>
            <a:endParaRPr kumimoji="0" lang="en-US" sz="2800" b="0" i="0" u="none" strike="noStrike" kern="0" cap="none" spc="0" normalizeH="0" baseline="0" noProof="0" dirty="0">
              <a:ln>
                <a:noFill/>
              </a:ln>
              <a:solidFill>
                <a:prstClr val="black"/>
              </a:solidFill>
              <a:effectLst/>
              <a:uLnTx/>
              <a:uFillTx/>
              <a:latin typeface="Arial Rounded MT Bold" pitchFamily="34" charset="0"/>
              <a:ea typeface="+mn-ea"/>
              <a:cs typeface="+mn-cs"/>
            </a:endParaRPr>
          </a:p>
        </p:txBody>
      </p:sp>
      <p:sp>
        <p:nvSpPr>
          <p:cNvPr id="9" name="TextBox 8">
            <a:extLst>
              <a:ext uri="{FF2B5EF4-FFF2-40B4-BE49-F238E27FC236}">
                <a16:creationId xmlns:a16="http://schemas.microsoft.com/office/drawing/2014/main" id="{82B3760D-0B31-3707-630F-463F4DC0BC77}"/>
              </a:ext>
            </a:extLst>
          </p:cNvPr>
          <p:cNvSpPr txBox="1"/>
          <p:nvPr/>
        </p:nvSpPr>
        <p:spPr>
          <a:xfrm>
            <a:off x="381001" y="3947404"/>
            <a:ext cx="11544299" cy="2569934"/>
          </a:xfrm>
          <a:prstGeom prst="rect">
            <a:avLst/>
          </a:prstGeom>
          <a:noFill/>
        </p:spPr>
        <p:txBody>
          <a:bodyPr wrap="square" rtlCol="0">
            <a:spAutoFit/>
          </a:bodyPr>
          <a:lstStyle/>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Trời đành mời cóc vào. Cóc tâu:</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Muôn tâu Thượng đế! Đã lâu lắm rồi, trần gian không hề có mưa. Thượng đế cần làm mưa ngay để cứu muôn loài.</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Trời dịu giọng:</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Thôi cậu về đi. Ta sẽ cho mưa xuống!</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Lại còn dặn thêm:</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Lần sau, hễ muốn mưa, cậu chỉ cần nghiến răng báo hiệu cho ta!</a:t>
            </a:r>
          </a:p>
        </p:txBody>
      </p:sp>
      <p:sp>
        <p:nvSpPr>
          <p:cNvPr id="13" name="Oval 12">
            <a:extLst>
              <a:ext uri="{FF2B5EF4-FFF2-40B4-BE49-F238E27FC236}">
                <a16:creationId xmlns:a16="http://schemas.microsoft.com/office/drawing/2014/main" id="{2966494C-4E6B-8342-620D-E2874D06B3B0}"/>
              </a:ext>
            </a:extLst>
          </p:cNvPr>
          <p:cNvSpPr/>
          <p:nvPr/>
        </p:nvSpPr>
        <p:spPr>
          <a:xfrm>
            <a:off x="622756" y="3911542"/>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a:ln>
                  <a:noFill/>
                </a:ln>
                <a:solidFill>
                  <a:prstClr val="black"/>
                </a:solidFill>
                <a:effectLst/>
                <a:uLnTx/>
                <a:uFillTx/>
                <a:latin typeface="Arial Rounded MT Bold" pitchFamily="34" charset="0"/>
                <a:ea typeface="+mn-ea"/>
                <a:cs typeface="+mn-cs"/>
              </a:rPr>
              <a:t>3</a:t>
            </a:r>
            <a:endParaRPr kumimoji="0" lang="en-US" sz="2800" b="0" i="0" u="none" strike="noStrike" kern="0" cap="none" spc="0" normalizeH="0" baseline="0" noProof="0" dirty="0">
              <a:ln>
                <a:noFill/>
              </a:ln>
              <a:solidFill>
                <a:prstClr val="black"/>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41160381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92CA2484-3BAF-BB54-B604-EE133EEC9538}"/>
              </a:ext>
            </a:extLst>
          </p:cNvPr>
          <p:cNvSpPr>
            <a:spLocks/>
          </p:cNvSpPr>
          <p:nvPr/>
        </p:nvSpPr>
        <p:spPr>
          <a:xfrm>
            <a:off x="1295400" y="1905000"/>
            <a:ext cx="9829800" cy="3329832"/>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rgbClr val="FEFCCE"/>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CC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C9E3E4A-7799-41CE-9782-BCFF20592609}"/>
              </a:ext>
            </a:extLst>
          </p:cNvPr>
          <p:cNvSpPr txBox="1"/>
          <p:nvPr/>
        </p:nvSpPr>
        <p:spPr>
          <a:xfrm>
            <a:off x="3274786" y="803149"/>
            <a:ext cx="5642428"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9254D0"/>
                </a:solidFill>
                <a:effectLst/>
                <a:uLnTx/>
                <a:uFillTx/>
                <a:latin typeface="Arial" panose="020B0604020202020204" pitchFamily="34" charset="0"/>
                <a:ea typeface="Arial" panose="020B0604020202020204" pitchFamily="34" charset="0"/>
                <a:cs typeface="Arial" panose="020B0604020202020204" pitchFamily="34" charset="0"/>
              </a:rPr>
              <a:t>NỘI DUNG BÀI:</a:t>
            </a:r>
            <a:endParaRPr kumimoji="0" lang="en-US" sz="5400" b="1" i="0" u="none" strike="noStrike" kern="1200" cap="none" spc="0" normalizeH="0" baseline="0" noProof="0">
              <a:ln>
                <a:noFill/>
              </a:ln>
              <a:solidFill>
                <a:srgbClr val="9254D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D686C1A4-BEC7-668C-27A6-573293DF3816}"/>
              </a:ext>
            </a:extLst>
          </p:cNvPr>
          <p:cNvSpPr txBox="1"/>
          <p:nvPr/>
        </p:nvSpPr>
        <p:spPr>
          <a:xfrm>
            <a:off x="1731736" y="2138755"/>
            <a:ext cx="8957129" cy="2308324"/>
          </a:xfrm>
          <a:prstGeom prst="rect">
            <a:avLst/>
          </a:prstGeom>
          <a:noFill/>
        </p:spPr>
        <p:txBody>
          <a:bodyPr wrap="square">
            <a:spAutoFit/>
          </a:bodyPr>
          <a:lstStyle/>
          <a:p>
            <a:pPr marL="0" marR="0" lvl="0" indent="465138"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Nhờ</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quyết</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tâm</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và</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biết</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đấu</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tranh</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cho</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cuộc</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sống</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của</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muôn</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loài</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nên</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Cóc</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và</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các</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bạn</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đã</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chiến</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thắng</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đội</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quân</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hùng</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hậu</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của</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Trời</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buộc</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trời</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phải</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làm</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mưa</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mang</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lại</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sự</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sống</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cho</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vạn</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vật</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ở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trần</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6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gian</a:t>
            </a:r>
            <a:r>
              <a:rPr kumimoji="0" lang="en-US" sz="3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a:t>
            </a:r>
          </a:p>
        </p:txBody>
      </p:sp>
    </p:spTree>
    <p:extLst>
      <p:ext uri="{BB962C8B-B14F-4D97-AF65-F5344CB8AC3E}">
        <p14:creationId xmlns:p14="http://schemas.microsoft.com/office/powerpoint/2010/main" val="1635082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223867B-0522-E7E1-F475-F9E083373018}"/>
              </a:ext>
            </a:extLst>
          </p:cNvPr>
          <p:cNvSpPr/>
          <p:nvPr/>
        </p:nvSpPr>
        <p:spPr>
          <a:xfrm>
            <a:off x="990600" y="2570284"/>
            <a:ext cx="9753600" cy="2001716"/>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rgbClr val="FFFDEE"/>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Google Shape;228;p8">
            <a:extLst>
              <a:ext uri="{FF2B5EF4-FFF2-40B4-BE49-F238E27FC236}">
                <a16:creationId xmlns:a16="http://schemas.microsoft.com/office/drawing/2014/main" id="{2503DF89-0174-AC60-3295-71259D06B870}"/>
              </a:ext>
            </a:extLst>
          </p:cNvPr>
          <p:cNvPicPr preferRelativeResize="0"/>
          <p:nvPr/>
        </p:nvPicPr>
        <p:blipFill rotWithShape="1">
          <a:blip r:embed="rId2">
            <a:alphaModFix/>
          </a:blip>
          <a:srcRect/>
          <a:stretch/>
        </p:blipFill>
        <p:spPr>
          <a:xfrm>
            <a:off x="5105400" y="797089"/>
            <a:ext cx="1600200" cy="1773195"/>
          </a:xfrm>
          <a:prstGeom prst="rect">
            <a:avLst/>
          </a:prstGeom>
          <a:noFill/>
          <a:ln>
            <a:noFill/>
          </a:ln>
        </p:spPr>
      </p:pic>
      <p:pic>
        <p:nvPicPr>
          <p:cNvPr id="5" name="图片 10">
            <a:extLst>
              <a:ext uri="{FF2B5EF4-FFF2-40B4-BE49-F238E27FC236}">
                <a16:creationId xmlns:a16="http://schemas.microsoft.com/office/drawing/2014/main" id="{AE01FF43-6BAD-DD6D-8A6E-B0A658012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9647" y="13799"/>
            <a:ext cx="2342353" cy="3987196"/>
          </a:xfrm>
          <a:prstGeom prst="rect">
            <a:avLst/>
          </a:prstGeom>
        </p:spPr>
      </p:pic>
      <p:pic>
        <p:nvPicPr>
          <p:cNvPr id="9" name="Picture 8">
            <a:extLst>
              <a:ext uri="{FF2B5EF4-FFF2-40B4-BE49-F238E27FC236}">
                <a16:creationId xmlns:a16="http://schemas.microsoft.com/office/drawing/2014/main" id="{44506850-0162-62D6-02F4-8D4A7B3BE977}"/>
              </a:ext>
            </a:extLst>
          </p:cNvPr>
          <p:cNvPicPr>
            <a:picLocks noChangeAspect="1"/>
          </p:cNvPicPr>
          <p:nvPr/>
        </p:nvPicPr>
        <p:blipFill>
          <a:blip r:embed="rId4"/>
          <a:stretch>
            <a:fillRect/>
          </a:stretch>
        </p:blipFill>
        <p:spPr>
          <a:xfrm>
            <a:off x="1711088" y="2570284"/>
            <a:ext cx="8388823" cy="1908213"/>
          </a:xfrm>
          <a:prstGeom prst="rect">
            <a:avLst/>
          </a:prstGeom>
        </p:spPr>
      </p:pic>
    </p:spTree>
    <p:extLst>
      <p:ext uri="{BB962C8B-B14F-4D97-AF65-F5344CB8AC3E}">
        <p14:creationId xmlns:p14="http://schemas.microsoft.com/office/powerpoint/2010/main" val="298898627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
            <a:extLst>
              <a:ext uri="{FF2B5EF4-FFF2-40B4-BE49-F238E27FC236}">
                <a16:creationId xmlns:a16="http://schemas.microsoft.com/office/drawing/2014/main" id="{A9F3F325-FC3A-29C7-2B57-719767E53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1" y="-457200"/>
            <a:ext cx="12367541" cy="7543800"/>
          </a:xfrm>
          <a:prstGeom prst="rect">
            <a:avLst/>
          </a:prstGeom>
        </p:spPr>
      </p:pic>
      <p:sp>
        <p:nvSpPr>
          <p:cNvPr id="4" name="TextBox 3">
            <a:extLst>
              <a:ext uri="{FF2B5EF4-FFF2-40B4-BE49-F238E27FC236}">
                <a16:creationId xmlns:a16="http://schemas.microsoft.com/office/drawing/2014/main" id="{F841FED9-D499-3086-0961-EBC2693F3F39}"/>
              </a:ext>
            </a:extLst>
          </p:cNvPr>
          <p:cNvSpPr txBox="1"/>
          <p:nvPr/>
        </p:nvSpPr>
        <p:spPr>
          <a:xfrm>
            <a:off x="1790699" y="1524000"/>
            <a:ext cx="8610600" cy="6155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err="1">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Xác</a:t>
            </a:r>
            <a:r>
              <a:rPr kumimoji="0" lang="en-US" sz="3400" b="1" i="0" u="none" strike="noStrike" kern="1200" cap="none" spc="0" normalizeH="0" baseline="0" noProof="0" dirty="0">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400" b="1" i="0" u="none" strike="noStrike" kern="1200" cap="none" spc="0" normalizeH="0" baseline="0" noProof="0" dirty="0" err="1">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định</a:t>
            </a:r>
            <a:r>
              <a:rPr kumimoji="0" lang="en-US" sz="3400" b="1" i="0" u="none" strike="noStrike" kern="1200" cap="none" spc="0" normalizeH="0" baseline="0" noProof="0" dirty="0">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400" b="1" i="0" u="none" strike="noStrike" kern="1200" cap="none" spc="0" normalizeH="0" baseline="0" noProof="0" dirty="0" err="1">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giọng</a:t>
            </a:r>
            <a:r>
              <a:rPr kumimoji="0" lang="en-US" sz="3400" b="1" i="0" u="none" strike="noStrike" kern="1200" cap="none" spc="0" normalizeH="0" baseline="0" noProof="0" dirty="0">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400" b="1" i="0" u="none" strike="noStrike" kern="1200" cap="none" spc="0" normalizeH="0" baseline="0" noProof="0" dirty="0" err="1">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đọc</a:t>
            </a:r>
            <a:r>
              <a:rPr kumimoji="0" lang="en-US" sz="3400" b="1" i="0" u="none" strike="noStrike" kern="1200" cap="none" spc="0" normalizeH="0" baseline="0" noProof="0" dirty="0">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400" b="1" i="0" u="none" strike="noStrike" kern="1200" cap="none" spc="0" normalizeH="0" baseline="0" noProof="0" dirty="0" err="1">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của</a:t>
            </a:r>
            <a:r>
              <a:rPr kumimoji="0" lang="en-US" sz="3400" b="1" i="0" u="none" strike="noStrike" kern="1200" cap="none" spc="0" normalizeH="0" baseline="0" noProof="0" dirty="0">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400" b="1" i="0" u="none" strike="noStrike" kern="1200" cap="none" spc="0" normalizeH="0" baseline="0" noProof="0" dirty="0" err="1">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các</a:t>
            </a:r>
            <a:r>
              <a:rPr kumimoji="0" lang="en-US" sz="3400" b="1" i="0" u="none" strike="noStrike" kern="1200" cap="none" spc="0" normalizeH="0" baseline="0" noProof="0" dirty="0">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400" b="1" i="0" u="none" strike="noStrike" kern="1200" cap="none" spc="0" normalizeH="0" baseline="0" noProof="0" dirty="0" err="1">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nhân</a:t>
            </a:r>
            <a:r>
              <a:rPr kumimoji="0" lang="en-US" sz="3400" b="1" i="0" u="none" strike="noStrike" kern="1200" cap="none" spc="0" normalizeH="0" baseline="0" noProof="0" dirty="0">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400" b="1" i="0" u="none" strike="noStrike" kern="1200" cap="none" spc="0" normalizeH="0" baseline="0" noProof="0" dirty="0" err="1">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vật</a:t>
            </a:r>
            <a:r>
              <a:rPr kumimoji="0" lang="en-US" sz="34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p>
        </p:txBody>
      </p:sp>
      <p:sp>
        <p:nvSpPr>
          <p:cNvPr id="6" name="TextBox 5">
            <a:extLst>
              <a:ext uri="{FF2B5EF4-FFF2-40B4-BE49-F238E27FC236}">
                <a16:creationId xmlns:a16="http://schemas.microsoft.com/office/drawing/2014/main" id="{5CD672EC-30BC-E643-62A3-158FCBA95200}"/>
              </a:ext>
            </a:extLst>
          </p:cNvPr>
          <p:cNvSpPr txBox="1"/>
          <p:nvPr/>
        </p:nvSpPr>
        <p:spPr>
          <a:xfrm>
            <a:off x="2019299" y="2286000"/>
            <a:ext cx="8153400" cy="289393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Giọng</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người</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dẫn</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chuyện</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thong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thả</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đoạn</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1),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nhanh</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đoạn</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2),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chậm</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lại</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đoạn</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3, 4)</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Giọng</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Cóc</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đường</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hoàng</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đĩnh</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đạc</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thể</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hiện</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sự</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gan</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dạ</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quyết</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tâm</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không</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nao</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núng</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Giọng</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Trời</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ôn</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tồn</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vẻ</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dỗ</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200" b="0" i="0" u="none" strike="noStrike" kern="1200" cap="none" spc="0" normalizeH="0" baseline="0" noProof="0" dirty="0" err="1">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dành</a:t>
            </a:r>
            <a:r>
              <a:rPr kumimoji="0" lang="en-US"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a:t>
            </a:r>
          </a:p>
        </p:txBody>
      </p:sp>
    </p:spTree>
    <p:extLst>
      <p:ext uri="{BB962C8B-B14F-4D97-AF65-F5344CB8AC3E}">
        <p14:creationId xmlns:p14="http://schemas.microsoft.com/office/powerpoint/2010/main" val="202442977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176184-5E71-5981-EEA8-B35B3E39BB55}"/>
              </a:ext>
            </a:extLst>
          </p:cNvPr>
          <p:cNvPicPr>
            <a:picLocks noChangeAspect="1"/>
          </p:cNvPicPr>
          <p:nvPr/>
        </p:nvPicPr>
        <p:blipFill>
          <a:blip r:embed="rId2"/>
          <a:stretch>
            <a:fillRect/>
          </a:stretch>
        </p:blipFill>
        <p:spPr>
          <a:xfrm>
            <a:off x="228600" y="0"/>
            <a:ext cx="12192000" cy="6858000"/>
          </a:xfrm>
          <a:prstGeom prst="rect">
            <a:avLst/>
          </a:prstGeom>
        </p:spPr>
      </p:pic>
      <p:pic>
        <p:nvPicPr>
          <p:cNvPr id="7" name="Picture 6">
            <a:extLst>
              <a:ext uri="{FF2B5EF4-FFF2-40B4-BE49-F238E27FC236}">
                <a16:creationId xmlns:a16="http://schemas.microsoft.com/office/drawing/2014/main" id="{F930E022-D434-1944-6674-DE32E72B5E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373581"/>
            <a:ext cx="7181074" cy="3332019"/>
          </a:xfrm>
          <a:prstGeom prst="rect">
            <a:avLst/>
          </a:prstGeom>
          <a:effectLst>
            <a:softEdge rad="330200"/>
          </a:effectLst>
        </p:spPr>
      </p:pic>
      <p:sp>
        <p:nvSpPr>
          <p:cNvPr id="3" name="TextBox 2">
            <a:extLst>
              <a:ext uri="{FF2B5EF4-FFF2-40B4-BE49-F238E27FC236}">
                <a16:creationId xmlns:a16="http://schemas.microsoft.com/office/drawing/2014/main" id="{9204AABE-7506-8228-E4F8-F71CD3E50E3F}"/>
              </a:ext>
            </a:extLst>
          </p:cNvPr>
          <p:cNvSpPr txBox="1"/>
          <p:nvPr/>
        </p:nvSpPr>
        <p:spPr>
          <a:xfrm>
            <a:off x="1371600" y="653857"/>
            <a:ext cx="8229600" cy="769441"/>
          </a:xfrm>
          <a:prstGeom prst="rect">
            <a:avLst/>
          </a:prstGeom>
          <a:solidFill>
            <a:srgbClr val="FFF3C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Tranh vẽ những con vật nào?</a:t>
            </a:r>
            <a:endParaRPr kumimoji="0" lang="en-US" sz="4400" b="1"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endParaRPr>
          </a:p>
        </p:txBody>
      </p:sp>
      <p:pic>
        <p:nvPicPr>
          <p:cNvPr id="8" name="Picture 7">
            <a:extLst>
              <a:ext uri="{FF2B5EF4-FFF2-40B4-BE49-F238E27FC236}">
                <a16:creationId xmlns:a16="http://schemas.microsoft.com/office/drawing/2014/main" id="{86D6021C-D94A-28FC-4A9D-D4C6FAA00B9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7813" y="1562099"/>
            <a:ext cx="7470277" cy="3886200"/>
          </a:xfrm>
          <a:prstGeom prst="rect">
            <a:avLst/>
          </a:prstGeom>
          <a:effectLst>
            <a:softEdge rad="330200"/>
          </a:effectLst>
        </p:spPr>
      </p:pic>
    </p:spTree>
    <p:extLst>
      <p:ext uri="{BB962C8B-B14F-4D97-AF65-F5344CB8AC3E}">
        <p14:creationId xmlns:p14="http://schemas.microsoft.com/office/powerpoint/2010/main" val="323195851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
            <a:extLst>
              <a:ext uri="{FF2B5EF4-FFF2-40B4-BE49-F238E27FC236}">
                <a16:creationId xmlns:a16="http://schemas.microsoft.com/office/drawing/2014/main" id="{A9F3F325-FC3A-29C7-2B57-719767E53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1" y="-457200"/>
            <a:ext cx="12367541" cy="7543800"/>
          </a:xfrm>
          <a:prstGeom prst="rect">
            <a:avLst/>
          </a:prstGeom>
        </p:spPr>
      </p:pic>
      <p:sp>
        <p:nvSpPr>
          <p:cNvPr id="4" name="TextBox 3">
            <a:extLst>
              <a:ext uri="{FF2B5EF4-FFF2-40B4-BE49-F238E27FC236}">
                <a16:creationId xmlns:a16="http://schemas.microsoft.com/office/drawing/2014/main" id="{F841FED9-D499-3086-0961-EBC2693F3F39}"/>
              </a:ext>
            </a:extLst>
          </p:cNvPr>
          <p:cNvSpPr txBox="1"/>
          <p:nvPr/>
        </p:nvSpPr>
        <p:spPr>
          <a:xfrm>
            <a:off x="1790699" y="1524000"/>
            <a:ext cx="8610600" cy="6155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err="1">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Xác</a:t>
            </a:r>
            <a:r>
              <a:rPr kumimoji="0" lang="en-US" sz="3400" b="1" i="0" u="none" strike="noStrike" kern="1200" cap="none" spc="0" normalizeH="0" baseline="0" noProof="0" dirty="0">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400" b="1" i="0" u="none" strike="noStrike" kern="1200" cap="none" spc="0" normalizeH="0" baseline="0" noProof="0" dirty="0" err="1">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định</a:t>
            </a:r>
            <a:r>
              <a:rPr kumimoji="0" lang="en-US" sz="3400" b="1" i="0" u="none" strike="noStrike" kern="1200" cap="none" spc="0" normalizeH="0" baseline="0" noProof="0" dirty="0">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400" b="1" i="0" u="none" strike="noStrike" kern="1200" cap="none" spc="0" normalizeH="0" baseline="0" noProof="0" dirty="0" err="1">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một</a:t>
            </a:r>
            <a:r>
              <a:rPr kumimoji="0" lang="en-US" sz="3400" b="1" i="0" u="none" strike="noStrike" kern="1200" cap="none" spc="0" normalizeH="0" baseline="0" noProof="0" dirty="0">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400" b="1" i="0" u="none" strike="noStrike" kern="1200" cap="none" spc="0" normalizeH="0" baseline="0" noProof="0" dirty="0" err="1">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số</a:t>
            </a:r>
            <a:r>
              <a:rPr kumimoji="0" lang="en-US" sz="3400" b="1" i="0" u="none" strike="noStrike" kern="1200" cap="none" spc="0" normalizeH="0" baseline="0" noProof="0" dirty="0">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400" b="1" i="0" u="none" strike="noStrike" kern="1200" cap="none" spc="0" normalizeH="0" baseline="0" noProof="0" dirty="0" err="1">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từ</a:t>
            </a:r>
            <a:r>
              <a:rPr kumimoji="0" lang="en-US" sz="3400" b="1" i="0" u="none" strike="noStrike" kern="1200" cap="none" spc="0" normalizeH="0" baseline="0" noProof="0" dirty="0">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400" b="1" i="0" u="none" strike="noStrike" kern="1200" cap="none" spc="0" normalizeH="0" baseline="0" noProof="0" dirty="0" err="1">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ngữ</a:t>
            </a:r>
            <a:r>
              <a:rPr kumimoji="0" lang="en-US" sz="3400" b="1" i="0" u="none" strike="noStrike" kern="1200" cap="none" spc="0" normalizeH="0" baseline="0" noProof="0" dirty="0">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400" b="1" i="0" u="none" strike="noStrike" kern="1200" cap="none" spc="0" normalizeH="0" baseline="0" noProof="0" dirty="0" err="1">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cần</a:t>
            </a:r>
            <a:r>
              <a:rPr kumimoji="0" lang="en-US" sz="3400" b="1" i="0" u="none" strike="noStrike" kern="1200" cap="none" spc="0" normalizeH="0" baseline="0" noProof="0" dirty="0">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400" b="1" i="0" u="none" strike="noStrike" kern="1200" cap="none" spc="0" normalizeH="0" baseline="0" noProof="0" dirty="0" err="1">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nhấn</a:t>
            </a:r>
            <a:r>
              <a:rPr kumimoji="0" lang="en-US" sz="3400" b="1" i="0" u="none" strike="noStrike" kern="1200" cap="none" spc="0" normalizeH="0" baseline="0" noProof="0" dirty="0">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400" b="1" i="0" u="none" strike="noStrike" kern="1200" cap="none" spc="0" normalizeH="0" baseline="0" noProof="0" dirty="0" err="1">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giọng</a:t>
            </a:r>
            <a:r>
              <a:rPr kumimoji="0" lang="en-US" sz="3400" b="1" i="0" u="none" strike="noStrike" kern="1200" cap="none" spc="0" normalizeH="0" baseline="0" noProof="0" dirty="0">
                <a:ln>
                  <a:noFill/>
                </a:ln>
                <a:solidFill>
                  <a:srgbClr val="FF8B8B"/>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r>
              <a:rPr kumimoji="0" lang="en-US" sz="34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t>
            </a:r>
          </a:p>
        </p:txBody>
      </p:sp>
      <p:sp>
        <p:nvSpPr>
          <p:cNvPr id="6" name="TextBox 5">
            <a:extLst>
              <a:ext uri="{FF2B5EF4-FFF2-40B4-BE49-F238E27FC236}">
                <a16:creationId xmlns:a16="http://schemas.microsoft.com/office/drawing/2014/main" id="{5CD672EC-30BC-E643-62A3-158FCBA95200}"/>
              </a:ext>
            </a:extLst>
          </p:cNvPr>
          <p:cNvSpPr txBox="1"/>
          <p:nvPr/>
        </p:nvSpPr>
        <p:spPr>
          <a:xfrm>
            <a:off x="2019299" y="2286000"/>
            <a:ext cx="8153400" cy="216578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Nhấn giọng các từ ngữ miêu tả cảnh vật: </a:t>
            </a:r>
            <a:r>
              <a:rPr kumimoji="0" lang="vi-VN" sz="3200" b="0" i="1"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nứt nẻ, trơ trụi, khát khô, ngập cả ruộng đồng; các từ chỉ hoạt động, thái độ, cảm xúc suy nghĩ của nhân vật: náo động, nổi giận, nhảy, hùng hổ, đốt túi bụi, dịu giọng,…</a:t>
            </a:r>
            <a:endParaRPr kumimoji="0" lang="en-US" sz="3200" b="0" i="1" u="none" strike="noStrike" kern="1200" cap="none" spc="0" normalizeH="0" baseline="0" noProof="0" dirty="0">
              <a:ln>
                <a:noFill/>
              </a:ln>
              <a:solidFill>
                <a:srgbClr val="000000"/>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endParaRPr>
          </a:p>
        </p:txBody>
      </p:sp>
    </p:spTree>
    <p:extLst>
      <p:ext uri="{BB962C8B-B14F-4D97-AF65-F5344CB8AC3E}">
        <p14:creationId xmlns:p14="http://schemas.microsoft.com/office/powerpoint/2010/main" val="269532976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36CD949-E530-7CD2-2693-B7F9ED9E0A12}"/>
              </a:ext>
            </a:extLst>
          </p:cNvPr>
          <p:cNvSpPr/>
          <p:nvPr/>
        </p:nvSpPr>
        <p:spPr>
          <a:xfrm>
            <a:off x="266700" y="1255762"/>
            <a:ext cx="11658600" cy="5297438"/>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F1185AB-1904-4A05-2770-914661ACD4C6}"/>
              </a:ext>
            </a:extLst>
          </p:cNvPr>
          <p:cNvSpPr txBox="1"/>
          <p:nvPr/>
        </p:nvSpPr>
        <p:spPr>
          <a:xfrm>
            <a:off x="1295400" y="2126357"/>
            <a:ext cx="10029204" cy="4031873"/>
          </a:xfrm>
          <a:prstGeom prst="rect">
            <a:avLst/>
          </a:prstGeom>
          <a:noFill/>
        </p:spPr>
        <p:txBody>
          <a:bodyPr wrap="square" rtlCol="0">
            <a:spAutoFit/>
          </a:bodyPr>
          <a:lstStyle/>
          <a:p>
            <a:pPr marL="0" marR="0" lvl="0" indent="347663"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Sắp đặt xong, cóc lấy dùi đánh ba hồi trống. Thấy cóc dám náo động thiên đình, Trời nổi giận, sai gà ra trị tội. Gà vừa bay đến, cáo nhảy xổ tới, cắn cổ gà tha đi. Trời sai chó bắt cáo. Chó mới ra tới cửa đã bị gấu quật ngã. Trời sai Thần Sét trị gấu. Thần Sét hùng hổ đi ra, chưa kịp nhìn địch thủ đã bị ong bay ra đốt túi bụi. Thần nhảy vào chum nước, lập tức cua giơ càng ra kẹp. Thần đau quá, nhảy ra thì bị cọp vồ. </a:t>
            </a:r>
          </a:p>
        </p:txBody>
      </p:sp>
      <p:sp>
        <p:nvSpPr>
          <p:cNvPr id="7" name="Google Shape;27680;p39">
            <a:extLst>
              <a:ext uri="{FF2B5EF4-FFF2-40B4-BE49-F238E27FC236}">
                <a16:creationId xmlns:a16="http://schemas.microsoft.com/office/drawing/2014/main" id="{952A5A51-25B4-22A9-03E5-BC8FAAEC69F3}"/>
              </a:ext>
            </a:extLst>
          </p:cNvPr>
          <p:cNvSpPr txBox="1">
            <a:spLocks/>
          </p:cNvSpPr>
          <p:nvPr/>
        </p:nvSpPr>
        <p:spPr>
          <a:xfrm>
            <a:off x="4085128" y="1255762"/>
            <a:ext cx="4021744" cy="707456"/>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vi-VN" sz="4400" b="1" i="0" u="none" strike="noStrike" kern="1200" cap="none" spc="0" normalizeH="0" baseline="0" noProof="0">
                <a:ln>
                  <a:noFill/>
                </a:ln>
                <a:solidFill>
                  <a:srgbClr val="00B0F0"/>
                </a:solidFill>
                <a:effectLst/>
                <a:uLnTx/>
                <a:uFillTx/>
                <a:latin typeface="Arial" panose="020B0604020202020204" pitchFamily="34" charset="0"/>
                <a:ea typeface="+mj-ea"/>
                <a:cs typeface="+mj-cs"/>
              </a:rPr>
              <a:t>Cóc kiện trời</a:t>
            </a:r>
            <a:endParaRPr kumimoji="0" lang="en-US" sz="4400" b="1" i="0" u="none" strike="noStrike" kern="1200" cap="none" spc="0" normalizeH="0" baseline="0" noProof="0" dirty="0">
              <a:ln>
                <a:noFill/>
              </a:ln>
              <a:solidFill>
                <a:srgbClr val="00B0F0"/>
              </a:solidFill>
              <a:effectLst/>
              <a:uLnTx/>
              <a:uFillTx/>
              <a:latin typeface="Calibri" panose="020F0502020204030204"/>
              <a:ea typeface="+mj-ea"/>
              <a:cs typeface="+mj-cs"/>
            </a:endParaRPr>
          </a:p>
        </p:txBody>
      </p:sp>
      <p:pic>
        <p:nvPicPr>
          <p:cNvPr id="6" name="Picture 5">
            <a:extLst>
              <a:ext uri="{FF2B5EF4-FFF2-40B4-BE49-F238E27FC236}">
                <a16:creationId xmlns:a16="http://schemas.microsoft.com/office/drawing/2014/main" id="{66865E47-48F0-D58B-E5F0-5F8C2C8290AA}"/>
              </a:ext>
            </a:extLst>
          </p:cNvPr>
          <p:cNvPicPr>
            <a:picLocks noChangeAspect="1"/>
          </p:cNvPicPr>
          <p:nvPr/>
        </p:nvPicPr>
        <p:blipFill>
          <a:blip r:embed="rId2"/>
          <a:stretch>
            <a:fillRect/>
          </a:stretch>
        </p:blipFill>
        <p:spPr>
          <a:xfrm>
            <a:off x="609600" y="103091"/>
            <a:ext cx="4558978" cy="1037035"/>
          </a:xfrm>
          <a:prstGeom prst="rect">
            <a:avLst/>
          </a:prstGeom>
          <a:solidFill>
            <a:srgbClr val="FEF9B7"/>
          </a:solidFill>
        </p:spPr>
      </p:pic>
    </p:spTree>
    <p:extLst>
      <p:ext uri="{BB962C8B-B14F-4D97-AF65-F5344CB8AC3E}">
        <p14:creationId xmlns:p14="http://schemas.microsoft.com/office/powerpoint/2010/main" val="259432756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7F1FD1-81E3-D3C5-434E-4FC989C80035}"/>
              </a:ext>
            </a:extLst>
          </p:cNvPr>
          <p:cNvSpPr/>
          <p:nvPr/>
        </p:nvSpPr>
        <p:spPr>
          <a:xfrm>
            <a:off x="6204092" y="1094929"/>
            <a:ext cx="3884397" cy="858889"/>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4800" b="1" i="0" u="none" strike="noStrike" kern="1200" cap="none" spc="0" normalizeH="0" baseline="0" noProof="0" dirty="0" err="1">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Tiêu</a:t>
            </a:r>
            <a:r>
              <a:rPr kumimoji="0" lang="en-US" altLang="zh-CN" sz="4800" b="1" i="0" u="none" strike="noStrike" kern="1200" cap="none" spc="0" normalizeH="0" baseline="0" noProof="0" dirty="0">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a:t>
            </a:r>
            <a:r>
              <a:rPr kumimoji="0" lang="en-US" altLang="zh-CN" sz="4800" b="1" i="0" u="none" strike="noStrike" kern="1200" cap="none" spc="0" normalizeH="0" baseline="0" noProof="0" dirty="0" err="1">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chí</a:t>
            </a:r>
            <a:r>
              <a:rPr kumimoji="0" lang="en-US" altLang="zh-CN" sz="4800" b="1" i="0" u="none" strike="noStrike" kern="1200" cap="none" spc="0" normalizeH="0" baseline="0" noProof="0" dirty="0">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a:t>
            </a:r>
            <a:r>
              <a:rPr kumimoji="0" lang="en-US" altLang="zh-CN" sz="4800" b="1" i="0" u="none" strike="noStrike" kern="1200" cap="none" spc="0" normalizeH="0" baseline="0" noProof="0" dirty="0" err="1">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đánh</a:t>
            </a:r>
            <a:r>
              <a:rPr kumimoji="0" lang="en-US" altLang="zh-CN" sz="4800" b="1" i="0" u="none" strike="noStrike" kern="1200" cap="none" spc="0" normalizeH="0" baseline="0" noProof="0" dirty="0">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a:t>
            </a:r>
            <a:r>
              <a:rPr kumimoji="0" lang="en-US" altLang="zh-CN" sz="4800" b="1" i="0" u="none" strike="noStrike" kern="1200" cap="none" spc="0" normalizeH="0" baseline="0" noProof="0" dirty="0" err="1">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giá</a:t>
            </a:r>
            <a:endParaRPr kumimoji="0" lang="en-US" altLang="zh-CN" sz="4800" b="1" i="0" u="none" strike="noStrike" kern="1200" cap="none" spc="0" normalizeH="0" baseline="0" noProof="0" dirty="0">
              <a:ln>
                <a:noFill/>
              </a:ln>
              <a:solidFill>
                <a:srgbClr val="FF1531"/>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endParaRPr>
          </a:p>
        </p:txBody>
      </p:sp>
      <p:grpSp>
        <p:nvGrpSpPr>
          <p:cNvPr id="4" name="Group 3">
            <a:extLst>
              <a:ext uri="{FF2B5EF4-FFF2-40B4-BE49-F238E27FC236}">
                <a16:creationId xmlns:a16="http://schemas.microsoft.com/office/drawing/2014/main" id="{F82B242D-EAF5-19DD-C531-48A8FE658654}"/>
              </a:ext>
            </a:extLst>
          </p:cNvPr>
          <p:cNvGrpSpPr/>
          <p:nvPr/>
        </p:nvGrpSpPr>
        <p:grpSpPr>
          <a:xfrm>
            <a:off x="2506239" y="1984113"/>
            <a:ext cx="8382000" cy="4075295"/>
            <a:chOff x="1905000" y="1812146"/>
            <a:chExt cx="8382000" cy="4075295"/>
          </a:xfrm>
        </p:grpSpPr>
        <p:sp>
          <p:nvSpPr>
            <p:cNvPr id="32" name="Freeform: Shape 31">
              <a:extLst>
                <a:ext uri="{FF2B5EF4-FFF2-40B4-BE49-F238E27FC236}">
                  <a16:creationId xmlns:a16="http://schemas.microsoft.com/office/drawing/2014/main" id="{7EFB52D0-ADCB-2744-3E82-B810C2616B0C}"/>
                </a:ext>
              </a:extLst>
            </p:cNvPr>
            <p:cNvSpPr/>
            <p:nvPr/>
          </p:nvSpPr>
          <p:spPr>
            <a:xfrm>
              <a:off x="1905000" y="1812146"/>
              <a:ext cx="8382000" cy="4075295"/>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5C87A4BD-864B-15E1-0A76-E5F53B646900}"/>
                </a:ext>
              </a:extLst>
            </p:cNvPr>
            <p:cNvGrpSpPr/>
            <p:nvPr/>
          </p:nvGrpSpPr>
          <p:grpSpPr>
            <a:xfrm>
              <a:off x="2290024" y="2480135"/>
              <a:ext cx="3645680" cy="798653"/>
              <a:chOff x="2329338" y="3382054"/>
              <a:chExt cx="3645680" cy="798653"/>
            </a:xfrm>
          </p:grpSpPr>
          <p:sp>
            <p:nvSpPr>
              <p:cNvPr id="9" name="Rounded Rectangle 7">
                <a:extLst>
                  <a:ext uri="{FF2B5EF4-FFF2-40B4-BE49-F238E27FC236}">
                    <a16:creationId xmlns:a16="http://schemas.microsoft.com/office/drawing/2014/main" id="{788A3F17-8D94-219D-DF28-96E2806894BA}"/>
                  </a:ext>
                </a:extLst>
              </p:cNvPr>
              <p:cNvSpPr/>
              <p:nvPr/>
            </p:nvSpPr>
            <p:spPr>
              <a:xfrm>
                <a:off x="2329338" y="3382054"/>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0" name="Rectangle 9">
                <a:extLst>
                  <a:ext uri="{FF2B5EF4-FFF2-40B4-BE49-F238E27FC236}">
                    <a16:creationId xmlns:a16="http://schemas.microsoft.com/office/drawing/2014/main" id="{FCA6FAD8-8F80-0C92-C602-E75D89E53B66}"/>
                  </a:ext>
                </a:extLst>
              </p:cNvPr>
              <p:cNvSpPr/>
              <p:nvPr/>
            </p:nvSpPr>
            <p:spPr>
              <a:xfrm>
                <a:off x="3081692" y="3488992"/>
                <a:ext cx="1518364" cy="603435"/>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endParaRPr>
              </a:p>
            </p:txBody>
          </p:sp>
          <p:sp>
            <p:nvSpPr>
              <p:cNvPr id="11" name="Oval 10">
                <a:extLst>
                  <a:ext uri="{FF2B5EF4-FFF2-40B4-BE49-F238E27FC236}">
                    <a16:creationId xmlns:a16="http://schemas.microsoft.com/office/drawing/2014/main" id="{F5569A6B-4C0C-B5AA-BEC5-95EA5AF901C4}"/>
                  </a:ext>
                </a:extLst>
              </p:cNvPr>
              <p:cNvSpPr/>
              <p:nvPr/>
            </p:nvSpPr>
            <p:spPr>
              <a:xfrm>
                <a:off x="2470272" y="3529380"/>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grpSp>
        <p:grpSp>
          <p:nvGrpSpPr>
            <p:cNvPr id="12" name="Group 11">
              <a:extLst>
                <a:ext uri="{FF2B5EF4-FFF2-40B4-BE49-F238E27FC236}">
                  <a16:creationId xmlns:a16="http://schemas.microsoft.com/office/drawing/2014/main" id="{E03B6945-B6DE-5541-1222-9B98DE37FDC4}"/>
                </a:ext>
              </a:extLst>
            </p:cNvPr>
            <p:cNvGrpSpPr/>
            <p:nvPr/>
          </p:nvGrpSpPr>
          <p:grpSpPr>
            <a:xfrm>
              <a:off x="2251663" y="3407553"/>
              <a:ext cx="3645680" cy="798653"/>
              <a:chOff x="2290977" y="4309472"/>
              <a:chExt cx="3645680" cy="798653"/>
            </a:xfrm>
          </p:grpSpPr>
          <p:sp>
            <p:nvSpPr>
              <p:cNvPr id="13" name="Rounded Rectangle 9">
                <a:extLst>
                  <a:ext uri="{FF2B5EF4-FFF2-40B4-BE49-F238E27FC236}">
                    <a16:creationId xmlns:a16="http://schemas.microsoft.com/office/drawing/2014/main" id="{2F96B0ED-5B8E-81DB-25FB-1D69A6BB49EE}"/>
                  </a:ext>
                </a:extLst>
              </p:cNvPr>
              <p:cNvSpPr/>
              <p:nvPr/>
            </p:nvSpPr>
            <p:spPr>
              <a:xfrm>
                <a:off x="2290977" y="4309472"/>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4" name="Rectangle 13">
                <a:extLst>
                  <a:ext uri="{FF2B5EF4-FFF2-40B4-BE49-F238E27FC236}">
                    <a16:creationId xmlns:a16="http://schemas.microsoft.com/office/drawing/2014/main" id="{E0258369-6105-DDAE-1F8B-1893BAF48EEA}"/>
                  </a:ext>
                </a:extLst>
              </p:cNvPr>
              <p:cNvSpPr/>
              <p:nvPr/>
            </p:nvSpPr>
            <p:spPr>
              <a:xfrm>
                <a:off x="3081692" y="4465980"/>
                <a:ext cx="1654620" cy="603435"/>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endParaRPr>
              </a:p>
            </p:txBody>
          </p:sp>
          <p:sp>
            <p:nvSpPr>
              <p:cNvPr id="15" name="Oval 14">
                <a:extLst>
                  <a:ext uri="{FF2B5EF4-FFF2-40B4-BE49-F238E27FC236}">
                    <a16:creationId xmlns:a16="http://schemas.microsoft.com/office/drawing/2014/main" id="{2B7B6EA9-6EE6-1476-B69C-31D3CB84EDC4}"/>
                  </a:ext>
                </a:extLst>
              </p:cNvPr>
              <p:cNvSpPr/>
              <p:nvPr/>
            </p:nvSpPr>
            <p:spPr>
              <a:xfrm>
                <a:off x="2470272" y="4506368"/>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grpSp>
        <p:grpSp>
          <p:nvGrpSpPr>
            <p:cNvPr id="16" name="Group 15">
              <a:extLst>
                <a:ext uri="{FF2B5EF4-FFF2-40B4-BE49-F238E27FC236}">
                  <a16:creationId xmlns:a16="http://schemas.microsoft.com/office/drawing/2014/main" id="{9ED089A6-39DA-C773-324D-A443170409D4}"/>
                </a:ext>
              </a:extLst>
            </p:cNvPr>
            <p:cNvGrpSpPr/>
            <p:nvPr/>
          </p:nvGrpSpPr>
          <p:grpSpPr>
            <a:xfrm>
              <a:off x="2290023" y="4522865"/>
              <a:ext cx="5119273" cy="798653"/>
              <a:chOff x="2329337" y="5424784"/>
              <a:chExt cx="5119273" cy="798653"/>
            </a:xfrm>
          </p:grpSpPr>
          <p:sp>
            <p:nvSpPr>
              <p:cNvPr id="17" name="Rounded Rectangle 12">
                <a:extLst>
                  <a:ext uri="{FF2B5EF4-FFF2-40B4-BE49-F238E27FC236}">
                    <a16:creationId xmlns:a16="http://schemas.microsoft.com/office/drawing/2014/main" id="{B87FF00C-75B8-8AF5-E5BB-40E7E74AF081}"/>
                  </a:ext>
                </a:extLst>
              </p:cNvPr>
              <p:cNvSpPr/>
              <p:nvPr/>
            </p:nvSpPr>
            <p:spPr>
              <a:xfrm>
                <a:off x="2329337" y="5424784"/>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8" name="Rectangle 17">
                <a:extLst>
                  <a:ext uri="{FF2B5EF4-FFF2-40B4-BE49-F238E27FC236}">
                    <a16:creationId xmlns:a16="http://schemas.microsoft.com/office/drawing/2014/main" id="{CE49DE3E-06DF-6E24-4D0E-83E760C83817}"/>
                  </a:ext>
                </a:extLst>
              </p:cNvPr>
              <p:cNvSpPr/>
              <p:nvPr/>
            </p:nvSpPr>
            <p:spPr>
              <a:xfrm>
                <a:off x="3081692" y="5531722"/>
                <a:ext cx="297549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Ngắt</a:t>
                </a:r>
                <a:r>
                  <a:rPr kumimoji="0" lang="zh-CN" altLang="en-US"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nghỉ</a:t>
                </a:r>
                <a:r>
                  <a:rPr kumimoji="0" lang="zh-CN" altLang="en-US"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đúng</a:t>
                </a:r>
                <a:r>
                  <a:rPr kumimoji="0" lang="zh-CN" altLang="en-US"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rPr>
                  <a:t>chỗ</a:t>
                </a:r>
                <a:endParaRPr kumimoji="0" lang="zh-CN" altLang="en-US" sz="32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sym typeface="Arial"/>
                </a:endParaRPr>
              </a:p>
            </p:txBody>
          </p:sp>
          <p:sp>
            <p:nvSpPr>
              <p:cNvPr id="19" name="Oval 18">
                <a:extLst>
                  <a:ext uri="{FF2B5EF4-FFF2-40B4-BE49-F238E27FC236}">
                    <a16:creationId xmlns:a16="http://schemas.microsoft.com/office/drawing/2014/main" id="{78EC2E7C-0B8E-7494-D6D0-BE5262AA148F}"/>
                  </a:ext>
                </a:extLst>
              </p:cNvPr>
              <p:cNvSpPr/>
              <p:nvPr/>
            </p:nvSpPr>
            <p:spPr>
              <a:xfrm>
                <a:off x="2470272" y="5572110"/>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grpSp>
        <p:grpSp>
          <p:nvGrpSpPr>
            <p:cNvPr id="20" name="Group 19">
              <a:extLst>
                <a:ext uri="{FF2B5EF4-FFF2-40B4-BE49-F238E27FC236}">
                  <a16:creationId xmlns:a16="http://schemas.microsoft.com/office/drawing/2014/main" id="{AF5CC7EF-26F3-B0F5-1D49-046DFEF5CFD8}"/>
                </a:ext>
              </a:extLst>
            </p:cNvPr>
            <p:cNvGrpSpPr/>
            <p:nvPr/>
          </p:nvGrpSpPr>
          <p:grpSpPr>
            <a:xfrm>
              <a:off x="6098155" y="2565964"/>
              <a:ext cx="2308834" cy="712824"/>
              <a:chOff x="5969938" y="3875212"/>
              <a:chExt cx="2308834" cy="712824"/>
            </a:xfrm>
          </p:grpSpPr>
          <p:pic>
            <p:nvPicPr>
              <p:cNvPr id="21" name="Picture 4" descr="Cute Star Clipart Png, Transparent Png - kindpng">
                <a:extLst>
                  <a:ext uri="{FF2B5EF4-FFF2-40B4-BE49-F238E27FC236}">
                    <a16:creationId xmlns:a16="http://schemas.microsoft.com/office/drawing/2014/main" id="{B3EFEB98-746E-0129-6A0D-3E465950722C}"/>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69938"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4" descr="Cute Star Clipart Png, Transparent Png - kindpng">
                <a:extLst>
                  <a:ext uri="{FF2B5EF4-FFF2-40B4-BE49-F238E27FC236}">
                    <a16:creationId xmlns:a16="http://schemas.microsoft.com/office/drawing/2014/main" id="{F5D249A2-0EB3-D3A2-1D0F-ED8D40F35E21}"/>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783783"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4" descr="Cute Star Clipart Png, Transparent Png - kindpng">
                <a:extLst>
                  <a:ext uri="{FF2B5EF4-FFF2-40B4-BE49-F238E27FC236}">
                    <a16:creationId xmlns:a16="http://schemas.microsoft.com/office/drawing/2014/main" id="{C4496CEE-030E-6208-0D01-BEFEF84A314E}"/>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597629"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77E4B008-1FA2-36D6-AA71-F3B6C999F10E}"/>
                </a:ext>
              </a:extLst>
            </p:cNvPr>
            <p:cNvGrpSpPr/>
            <p:nvPr/>
          </p:nvGrpSpPr>
          <p:grpSpPr>
            <a:xfrm>
              <a:off x="6254879" y="3493382"/>
              <a:ext cx="2308834" cy="712824"/>
              <a:chOff x="5969938" y="3875212"/>
              <a:chExt cx="2308834" cy="712824"/>
            </a:xfrm>
          </p:grpSpPr>
          <p:pic>
            <p:nvPicPr>
              <p:cNvPr id="25" name="Picture 4" descr="Cute Star Clipart Png, Transparent Png - kindpng">
                <a:extLst>
                  <a:ext uri="{FF2B5EF4-FFF2-40B4-BE49-F238E27FC236}">
                    <a16:creationId xmlns:a16="http://schemas.microsoft.com/office/drawing/2014/main" id="{209F830B-25A6-63C0-898D-A67D5AE3C56B}"/>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69938"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4" descr="Cute Star Clipart Png, Transparent Png - kindpng">
                <a:extLst>
                  <a:ext uri="{FF2B5EF4-FFF2-40B4-BE49-F238E27FC236}">
                    <a16:creationId xmlns:a16="http://schemas.microsoft.com/office/drawing/2014/main" id="{CC1B90C9-8EDE-0AB7-5A5C-14A54F412A10}"/>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783783"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4" descr="Cute Star Clipart Png, Transparent Png - kindpng">
                <a:extLst>
                  <a:ext uri="{FF2B5EF4-FFF2-40B4-BE49-F238E27FC236}">
                    <a16:creationId xmlns:a16="http://schemas.microsoft.com/office/drawing/2014/main" id="{3AD1929F-499D-6374-94BF-2BE810BAA2F9}"/>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597629"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09DA2F88-DB35-7D07-2AF4-233A47248CDC}"/>
                </a:ext>
              </a:extLst>
            </p:cNvPr>
            <p:cNvGrpSpPr/>
            <p:nvPr/>
          </p:nvGrpSpPr>
          <p:grpSpPr>
            <a:xfrm>
              <a:off x="7593143" y="4501754"/>
              <a:ext cx="2308834" cy="712824"/>
              <a:chOff x="5969938" y="3875212"/>
              <a:chExt cx="2308834" cy="712824"/>
            </a:xfrm>
          </p:grpSpPr>
          <p:pic>
            <p:nvPicPr>
              <p:cNvPr id="29" name="Picture 4" descr="Cute Star Clipart Png, Transparent Png - kindpng">
                <a:extLst>
                  <a:ext uri="{FF2B5EF4-FFF2-40B4-BE49-F238E27FC236}">
                    <a16:creationId xmlns:a16="http://schemas.microsoft.com/office/drawing/2014/main" id="{92B11E96-1470-9880-5A15-A49A15014103}"/>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69938"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 name="Picture 4" descr="Cute Star Clipart Png, Transparent Png - kindpng">
                <a:extLst>
                  <a:ext uri="{FF2B5EF4-FFF2-40B4-BE49-F238E27FC236}">
                    <a16:creationId xmlns:a16="http://schemas.microsoft.com/office/drawing/2014/main" id="{EED8BBED-5C75-CABD-344A-71C212E5C4A8}"/>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783783"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 name="Picture 4" descr="Cute Star Clipart Png, Transparent Png - kindpng">
                <a:extLst>
                  <a:ext uri="{FF2B5EF4-FFF2-40B4-BE49-F238E27FC236}">
                    <a16:creationId xmlns:a16="http://schemas.microsoft.com/office/drawing/2014/main" id="{4A28732A-0711-12C5-4999-EC6327FF1B2A}"/>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597629"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pic>
        <p:nvPicPr>
          <p:cNvPr id="33" name="Picture 32">
            <a:extLst>
              <a:ext uri="{FF2B5EF4-FFF2-40B4-BE49-F238E27FC236}">
                <a16:creationId xmlns:a16="http://schemas.microsoft.com/office/drawing/2014/main" id="{529862F3-32B1-D78B-B7E5-9D1681F4A522}"/>
              </a:ext>
            </a:extLst>
          </p:cNvPr>
          <p:cNvPicPr>
            <a:picLocks noChangeAspect="1"/>
          </p:cNvPicPr>
          <p:nvPr/>
        </p:nvPicPr>
        <p:blipFill>
          <a:blip r:embed="rId4"/>
          <a:stretch>
            <a:fillRect/>
          </a:stretch>
        </p:blipFill>
        <p:spPr>
          <a:xfrm>
            <a:off x="304800" y="71550"/>
            <a:ext cx="4813089" cy="1831714"/>
          </a:xfrm>
          <a:prstGeom prst="rect">
            <a:avLst/>
          </a:prstGeom>
        </p:spPr>
      </p:pic>
    </p:spTree>
    <p:extLst>
      <p:ext uri="{BB962C8B-B14F-4D97-AF65-F5344CB8AC3E}">
        <p14:creationId xmlns:p14="http://schemas.microsoft.com/office/powerpoint/2010/main" val="2380126979"/>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36CD949-E530-7CD2-2693-B7F9ED9E0A12}"/>
              </a:ext>
            </a:extLst>
          </p:cNvPr>
          <p:cNvSpPr/>
          <p:nvPr/>
        </p:nvSpPr>
        <p:spPr>
          <a:xfrm>
            <a:off x="266700" y="304800"/>
            <a:ext cx="11658600" cy="62484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F1185AB-1904-4A05-2770-914661ACD4C6}"/>
              </a:ext>
            </a:extLst>
          </p:cNvPr>
          <p:cNvSpPr txBox="1"/>
          <p:nvPr/>
        </p:nvSpPr>
        <p:spPr>
          <a:xfrm>
            <a:off x="381001" y="1073826"/>
            <a:ext cx="11429998" cy="1692771"/>
          </a:xfrm>
          <a:prstGeom prst="rect">
            <a:avLst/>
          </a:prstGeom>
          <a:noFill/>
        </p:spPr>
        <p:txBody>
          <a:bodyPr wrap="square" rtlCol="0">
            <a:spAutoFit/>
          </a:bodyPr>
          <a:lstStyle/>
          <a:p>
            <a:pPr marL="0" marR="0" lvl="0" indent="747713"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Ngày xưa, có một năm trời hạn hán, ruộng đồng nứt nẻ, cây cối trụi trơ, chim muông khát khô.</a:t>
            </a:r>
          </a:p>
          <a:p>
            <a:pPr marL="0" marR="0" lvl="0" indent="747713"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Cóc thấy nguy quá, bèn lên thiên đình kiện Trời. Dọc đường, gặp cua, gấu, cọp, ong, cáo. Tất cả đều xin đi theo.</a:t>
            </a:r>
          </a:p>
        </p:txBody>
      </p:sp>
      <p:sp>
        <p:nvSpPr>
          <p:cNvPr id="7" name="Google Shape;27680;p39">
            <a:extLst>
              <a:ext uri="{FF2B5EF4-FFF2-40B4-BE49-F238E27FC236}">
                <a16:creationId xmlns:a16="http://schemas.microsoft.com/office/drawing/2014/main" id="{952A5A51-25B4-22A9-03E5-BC8FAAEC69F3}"/>
              </a:ext>
            </a:extLst>
          </p:cNvPr>
          <p:cNvSpPr txBox="1">
            <a:spLocks/>
          </p:cNvSpPr>
          <p:nvPr/>
        </p:nvSpPr>
        <p:spPr>
          <a:xfrm>
            <a:off x="4360256" y="381000"/>
            <a:ext cx="3471488" cy="707456"/>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vi-VN" sz="4000" b="1" i="0" u="none" strike="noStrike" kern="1200" cap="none" spc="0" normalizeH="0" baseline="0" noProof="0">
                <a:ln>
                  <a:noFill/>
                </a:ln>
                <a:solidFill>
                  <a:srgbClr val="00B0F0"/>
                </a:solidFill>
                <a:effectLst/>
                <a:uLnTx/>
                <a:uFillTx/>
                <a:latin typeface="Arial" panose="020B0604020202020204" pitchFamily="34" charset="0"/>
                <a:ea typeface="+mj-ea"/>
                <a:cs typeface="+mj-cs"/>
              </a:rPr>
              <a:t>Cóc kiện trời</a:t>
            </a:r>
            <a:endParaRPr kumimoji="0" lang="en-US" sz="4000" b="1" i="0" u="none" strike="noStrike" kern="1200" cap="none" spc="0" normalizeH="0" baseline="0" noProof="0" dirty="0">
              <a:ln>
                <a:noFill/>
              </a:ln>
              <a:solidFill>
                <a:srgbClr val="00B0F0"/>
              </a:solidFill>
              <a:effectLst/>
              <a:uLnTx/>
              <a:uFillTx/>
              <a:latin typeface="Calibri" panose="020F0502020204030204"/>
              <a:ea typeface="+mj-ea"/>
              <a:cs typeface="+mj-cs"/>
            </a:endParaRPr>
          </a:p>
        </p:txBody>
      </p:sp>
      <p:sp>
        <p:nvSpPr>
          <p:cNvPr id="8" name="TextBox 7">
            <a:extLst>
              <a:ext uri="{FF2B5EF4-FFF2-40B4-BE49-F238E27FC236}">
                <a16:creationId xmlns:a16="http://schemas.microsoft.com/office/drawing/2014/main" id="{D03C22D2-0658-A3D2-93BA-DC770FA55A35}"/>
              </a:ext>
            </a:extLst>
          </p:cNvPr>
          <p:cNvSpPr txBox="1"/>
          <p:nvPr/>
        </p:nvSpPr>
        <p:spPr>
          <a:xfrm>
            <a:off x="381001" y="2766597"/>
            <a:ext cx="11429998" cy="3693319"/>
          </a:xfrm>
          <a:prstGeom prst="rect">
            <a:avLst/>
          </a:prstGeom>
          <a:noFill/>
        </p:spPr>
        <p:txBody>
          <a:bodyPr wrap="square" rtlCol="0">
            <a:spAutoFit/>
          </a:bodyPr>
          <a:lstStyle/>
          <a:p>
            <a:pPr marL="0" marR="0" lvl="0" indent="747713"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Đến cửa Nhà Trời, chỉ thấy một cái trống to, cóc bảo:</a:t>
            </a:r>
          </a:p>
          <a:p>
            <a:pPr marL="0" marR="0" lvl="0" indent="747713"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Anh cua bò vào chum nước này, cô ong đợi sau cánh cửa. Còn chị cáo, anh gấu, anh cọp thì nấp hai bên.</a:t>
            </a:r>
          </a:p>
          <a:p>
            <a:pPr marL="0" marR="0" lvl="0" indent="747713"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Sắp đặt xong, cóc lấy dùi đánh ba hồi trống. Thấy cóc dám náo động thiên đình, Trời nổi giận, sai gà ra trị tội. Gà vừa bay đến, cáo nhảy xổ tới, cắn cổ gà tha đi. Trời sai chó bắt cáo. Chó mới ra tới cửa đã bị gấu quật ngã. Trời sai Thần Sét trị gấu. Thần Sét hùng hổ đi ra, chưa kịp nhìn địch thủ đã bị ong bay ra đốt túi bụi. Thần nhảy vào chum nước, lập tức cua giơ càng ra kẹp. Thần đau quá, nhảy ra thì bị cọp vồ. </a:t>
            </a:r>
          </a:p>
        </p:txBody>
      </p:sp>
      <p:sp>
        <p:nvSpPr>
          <p:cNvPr id="10" name="Oval 9">
            <a:extLst>
              <a:ext uri="{FF2B5EF4-FFF2-40B4-BE49-F238E27FC236}">
                <a16:creationId xmlns:a16="http://schemas.microsoft.com/office/drawing/2014/main" id="{9CDE4496-F8D8-6E60-BBCE-9E9B67A7E4A3}"/>
              </a:ext>
            </a:extLst>
          </p:cNvPr>
          <p:cNvSpPr/>
          <p:nvPr/>
        </p:nvSpPr>
        <p:spPr>
          <a:xfrm>
            <a:off x="609600" y="1027690"/>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Arial Rounded MT Bold" pitchFamily="34" charset="0"/>
                <a:ea typeface="+mn-ea"/>
                <a:cs typeface="+mn-cs"/>
              </a:rPr>
              <a:t>1</a:t>
            </a:r>
          </a:p>
        </p:txBody>
      </p:sp>
      <p:sp>
        <p:nvSpPr>
          <p:cNvPr id="11" name="Oval 10">
            <a:extLst>
              <a:ext uri="{FF2B5EF4-FFF2-40B4-BE49-F238E27FC236}">
                <a16:creationId xmlns:a16="http://schemas.microsoft.com/office/drawing/2014/main" id="{06A2144B-3E29-D2EA-F485-154D8055B061}"/>
              </a:ext>
            </a:extLst>
          </p:cNvPr>
          <p:cNvSpPr/>
          <p:nvPr/>
        </p:nvSpPr>
        <p:spPr>
          <a:xfrm>
            <a:off x="614548" y="2758228"/>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a:ln>
                  <a:noFill/>
                </a:ln>
                <a:solidFill>
                  <a:prstClr val="black"/>
                </a:solidFill>
                <a:effectLst/>
                <a:uLnTx/>
                <a:uFillTx/>
                <a:latin typeface="Arial Rounded MT Bold" pitchFamily="34" charset="0"/>
                <a:ea typeface="+mn-ea"/>
                <a:cs typeface="+mn-cs"/>
              </a:rPr>
              <a:t>2</a:t>
            </a:r>
            <a:endParaRPr kumimoji="0" lang="en-US" sz="3200" b="0" i="0" u="none" strike="noStrike" kern="0" cap="none" spc="0" normalizeH="0" baseline="0" noProof="0" dirty="0">
              <a:ln>
                <a:noFill/>
              </a:ln>
              <a:solidFill>
                <a:prstClr val="black"/>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615244247"/>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36CD949-E530-7CD2-2693-B7F9ED9E0A12}"/>
              </a:ext>
            </a:extLst>
          </p:cNvPr>
          <p:cNvSpPr>
            <a:spLocks/>
          </p:cNvSpPr>
          <p:nvPr/>
        </p:nvSpPr>
        <p:spPr>
          <a:xfrm>
            <a:off x="266700" y="304800"/>
            <a:ext cx="11658600" cy="62484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Google Shape;27680;p39">
            <a:extLst>
              <a:ext uri="{FF2B5EF4-FFF2-40B4-BE49-F238E27FC236}">
                <a16:creationId xmlns:a16="http://schemas.microsoft.com/office/drawing/2014/main" id="{952A5A51-25B4-22A9-03E5-BC8FAAEC69F3}"/>
              </a:ext>
            </a:extLst>
          </p:cNvPr>
          <p:cNvSpPr txBox="1">
            <a:spLocks/>
          </p:cNvSpPr>
          <p:nvPr/>
        </p:nvSpPr>
        <p:spPr>
          <a:xfrm>
            <a:off x="4360256" y="304799"/>
            <a:ext cx="3471488" cy="707456"/>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vi-VN" sz="4000" b="1" i="0" u="none" strike="noStrike" kern="1200" cap="none" spc="0" normalizeH="0" baseline="0" noProof="0">
                <a:ln>
                  <a:noFill/>
                </a:ln>
                <a:solidFill>
                  <a:srgbClr val="00B0F0"/>
                </a:solidFill>
                <a:effectLst/>
                <a:uLnTx/>
                <a:uFillTx/>
                <a:latin typeface="Arial" panose="020B0604020202020204" pitchFamily="34" charset="0"/>
                <a:ea typeface="+mj-ea"/>
                <a:cs typeface="+mj-cs"/>
              </a:rPr>
              <a:t>Cóc kiện trời</a:t>
            </a:r>
            <a:endParaRPr kumimoji="0" lang="en-US" sz="4000" b="1" i="0" u="none" strike="noStrike" kern="1200" cap="none" spc="0" normalizeH="0" baseline="0" noProof="0" dirty="0">
              <a:ln>
                <a:noFill/>
              </a:ln>
              <a:solidFill>
                <a:srgbClr val="00B0F0"/>
              </a:solidFill>
              <a:effectLst/>
              <a:uLnTx/>
              <a:uFillTx/>
              <a:latin typeface="Calibri" panose="020F0502020204030204"/>
              <a:ea typeface="+mj-ea"/>
              <a:cs typeface="+mj-cs"/>
            </a:endParaRPr>
          </a:p>
        </p:txBody>
      </p:sp>
      <p:sp>
        <p:nvSpPr>
          <p:cNvPr id="8" name="TextBox 7">
            <a:extLst>
              <a:ext uri="{FF2B5EF4-FFF2-40B4-BE49-F238E27FC236}">
                <a16:creationId xmlns:a16="http://schemas.microsoft.com/office/drawing/2014/main" id="{D03C22D2-0658-A3D2-93BA-DC770FA55A35}"/>
              </a:ext>
            </a:extLst>
          </p:cNvPr>
          <p:cNvSpPr txBox="1"/>
          <p:nvPr/>
        </p:nvSpPr>
        <p:spPr>
          <a:xfrm>
            <a:off x="381001" y="1094827"/>
            <a:ext cx="11353799" cy="2923877"/>
          </a:xfrm>
          <a:prstGeom prst="rect">
            <a:avLst/>
          </a:prstGeom>
          <a:noFill/>
        </p:spPr>
        <p:txBody>
          <a:bodyPr wrap="square" rtlCol="0">
            <a:spAutoFit/>
          </a:bodyPr>
          <a:lstStyle/>
          <a:p>
            <a:pPr marL="0" marR="0" lvl="0" indent="747713"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Đến cửa Nhà Trời, chỉ thấy một cái trống to, cóc bảo:</a:t>
            </a:r>
          </a:p>
          <a:p>
            <a:pPr marL="0" marR="0" lvl="0" indent="747713"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Anh cua bò vào chum nước này, cô ong đợi sau cánh cửa. Còn chị cáo, anh gấu, anh cọp thì nấp hai bên.</a:t>
            </a:r>
          </a:p>
          <a:p>
            <a:pPr marL="0" marR="0" lvl="0" indent="747713"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Sắp đặt xong, cóc lấy dùi đánh ba hồi trống. Thấy cóc dám náo động thiên đình, Trời nổi giận, sai gà ra trị tội. Gà vừa bay đến, cáo nhảy xổ tới, cắn cổ gà tha đi. Trời sai chó bắt cáo. Chó mới ra tới cửa đã bị gấu quật ngã. Trời sai Thần Sét trị gấu. Thần Sét hùng hổ đi ra, chưa kịp nhìn địch thủ đã bị ong bay ra đốt túi bụi. Thần nhảy vào chum nước, lập tức cua giơ càng ra kẹp. Thần đau quá, nhảy ra thì bị cọp vồ. </a:t>
            </a:r>
          </a:p>
        </p:txBody>
      </p:sp>
      <p:sp>
        <p:nvSpPr>
          <p:cNvPr id="11" name="Oval 10">
            <a:extLst>
              <a:ext uri="{FF2B5EF4-FFF2-40B4-BE49-F238E27FC236}">
                <a16:creationId xmlns:a16="http://schemas.microsoft.com/office/drawing/2014/main" id="{06A2144B-3E29-D2EA-F485-154D8055B061}"/>
              </a:ext>
            </a:extLst>
          </p:cNvPr>
          <p:cNvSpPr/>
          <p:nvPr/>
        </p:nvSpPr>
        <p:spPr>
          <a:xfrm>
            <a:off x="622756" y="1066567"/>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a:ln>
                  <a:noFill/>
                </a:ln>
                <a:solidFill>
                  <a:prstClr val="black"/>
                </a:solidFill>
                <a:effectLst/>
                <a:uLnTx/>
                <a:uFillTx/>
                <a:latin typeface="Arial Rounded MT Bold" pitchFamily="34" charset="0"/>
                <a:ea typeface="+mn-ea"/>
                <a:cs typeface="+mn-cs"/>
              </a:rPr>
              <a:t>2</a:t>
            </a:r>
            <a:endParaRPr kumimoji="0" lang="en-US" sz="2800" b="0" i="0" u="none" strike="noStrike" kern="0" cap="none" spc="0" normalizeH="0" baseline="0" noProof="0" dirty="0">
              <a:ln>
                <a:noFill/>
              </a:ln>
              <a:solidFill>
                <a:prstClr val="black"/>
              </a:solidFill>
              <a:effectLst/>
              <a:uLnTx/>
              <a:uFillTx/>
              <a:latin typeface="Arial Rounded MT Bold" pitchFamily="34" charset="0"/>
              <a:ea typeface="+mn-ea"/>
              <a:cs typeface="+mn-cs"/>
            </a:endParaRPr>
          </a:p>
        </p:txBody>
      </p:sp>
      <p:sp>
        <p:nvSpPr>
          <p:cNvPr id="9" name="TextBox 8">
            <a:extLst>
              <a:ext uri="{FF2B5EF4-FFF2-40B4-BE49-F238E27FC236}">
                <a16:creationId xmlns:a16="http://schemas.microsoft.com/office/drawing/2014/main" id="{82B3760D-0B31-3707-630F-463F4DC0BC77}"/>
              </a:ext>
            </a:extLst>
          </p:cNvPr>
          <p:cNvSpPr txBox="1"/>
          <p:nvPr/>
        </p:nvSpPr>
        <p:spPr>
          <a:xfrm>
            <a:off x="381001" y="3947404"/>
            <a:ext cx="11353799" cy="2569934"/>
          </a:xfrm>
          <a:prstGeom prst="rect">
            <a:avLst/>
          </a:prstGeom>
          <a:noFill/>
        </p:spPr>
        <p:txBody>
          <a:bodyPr wrap="square" rtlCol="0">
            <a:spAutoFit/>
          </a:bodyPr>
          <a:lstStyle/>
          <a:p>
            <a:pPr marL="0" marR="0" lvl="0" indent="688975"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Trời đành mời cóc vào. Cóc tâu:</a:t>
            </a:r>
          </a:p>
          <a:p>
            <a:pPr marL="0" marR="0" lvl="0" indent="688975"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Muôn tâu Thượng đế! Đã lâu lắm rồi, trần gian không hề có mưa. Thượng đế cần làm mưa ngay để cứu muôn loài.</a:t>
            </a:r>
          </a:p>
          <a:p>
            <a:pPr marL="0" marR="0" lvl="0" indent="688975"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Trời dịu giọng:</a:t>
            </a:r>
          </a:p>
          <a:p>
            <a:pPr marL="0" marR="0" lvl="0" indent="688975"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Thôi cậu về đi. Ta sẽ cho mưa xuống!</a:t>
            </a:r>
          </a:p>
          <a:p>
            <a:pPr marL="0" marR="0" lvl="0" indent="688975"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Lại còn dặn thêm:</a:t>
            </a:r>
          </a:p>
          <a:p>
            <a:pPr marL="0" marR="0" lvl="0" indent="688975"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Lần sau, hễ muốn mưa, cậu chỉ cần nghiến răng báo hiệu cho ta!</a:t>
            </a:r>
          </a:p>
        </p:txBody>
      </p:sp>
      <p:sp>
        <p:nvSpPr>
          <p:cNvPr id="13" name="Oval 12">
            <a:extLst>
              <a:ext uri="{FF2B5EF4-FFF2-40B4-BE49-F238E27FC236}">
                <a16:creationId xmlns:a16="http://schemas.microsoft.com/office/drawing/2014/main" id="{2966494C-4E6B-8342-620D-E2874D06B3B0}"/>
              </a:ext>
            </a:extLst>
          </p:cNvPr>
          <p:cNvSpPr/>
          <p:nvPr/>
        </p:nvSpPr>
        <p:spPr>
          <a:xfrm>
            <a:off x="622756" y="3911542"/>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a:ln>
                  <a:noFill/>
                </a:ln>
                <a:solidFill>
                  <a:prstClr val="black"/>
                </a:solidFill>
                <a:effectLst/>
                <a:uLnTx/>
                <a:uFillTx/>
                <a:latin typeface="Arial Rounded MT Bold" pitchFamily="34" charset="0"/>
                <a:ea typeface="+mn-ea"/>
                <a:cs typeface="+mn-cs"/>
              </a:rPr>
              <a:t>3</a:t>
            </a:r>
            <a:endParaRPr kumimoji="0" lang="en-US" sz="2800" b="0" i="0" u="none" strike="noStrike" kern="0" cap="none" spc="0" normalizeH="0" baseline="0" noProof="0" dirty="0">
              <a:ln>
                <a:noFill/>
              </a:ln>
              <a:solidFill>
                <a:prstClr val="black"/>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770883509"/>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AE636F-5D57-4701-9466-C4C0F23E074F}"/>
              </a:ext>
            </a:extLst>
          </p:cNvPr>
          <p:cNvPicPr>
            <a:picLocks noChangeAspect="1"/>
          </p:cNvPicPr>
          <p:nvPr/>
        </p:nvPicPr>
        <p:blipFill>
          <a:blip r:embed="rId2"/>
          <a:stretch>
            <a:fillRect/>
          </a:stretch>
        </p:blipFill>
        <p:spPr>
          <a:xfrm>
            <a:off x="2552798" y="1617521"/>
            <a:ext cx="7620660" cy="2554445"/>
          </a:xfrm>
          <a:prstGeom prst="rect">
            <a:avLst/>
          </a:prstGeom>
        </p:spPr>
      </p:pic>
    </p:spTree>
    <p:extLst>
      <p:ext uri="{BB962C8B-B14F-4D97-AF65-F5344CB8AC3E}">
        <p14:creationId xmlns:p14="http://schemas.microsoft.com/office/powerpoint/2010/main" val="36771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176184-5E71-5981-EEA8-B35B3E39BB55}"/>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A93A42A1-E7A8-FCDD-4E91-80D7855C2C25}"/>
              </a:ext>
            </a:extLst>
          </p:cNvPr>
          <p:cNvSpPr txBox="1"/>
          <p:nvPr/>
        </p:nvSpPr>
        <p:spPr>
          <a:xfrm>
            <a:off x="535824" y="601878"/>
            <a:ext cx="11198976" cy="723275"/>
          </a:xfrm>
          <a:prstGeom prst="rect">
            <a:avLst/>
          </a:prstGeom>
          <a:solidFill>
            <a:srgbClr val="FFF3C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100" b="1"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Đoán xem chuyện gì xảy ra với mỗi con vật.</a:t>
            </a:r>
            <a:endParaRPr kumimoji="0" lang="en-US" sz="4100" b="1"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endParaRPr>
          </a:p>
        </p:txBody>
      </p:sp>
      <p:pic>
        <p:nvPicPr>
          <p:cNvPr id="5" name="Picture 4">
            <a:extLst>
              <a:ext uri="{FF2B5EF4-FFF2-40B4-BE49-F238E27FC236}">
                <a16:creationId xmlns:a16="http://schemas.microsoft.com/office/drawing/2014/main" id="{EBBC508F-0F40-3AE5-229D-66BC8AE224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373581"/>
            <a:ext cx="7181074" cy="3332019"/>
          </a:xfrm>
          <a:prstGeom prst="rect">
            <a:avLst/>
          </a:prstGeom>
          <a:effectLst>
            <a:softEdge rad="330200"/>
          </a:effectLst>
        </p:spPr>
      </p:pic>
      <p:pic>
        <p:nvPicPr>
          <p:cNvPr id="6" name="Picture 5">
            <a:extLst>
              <a:ext uri="{FF2B5EF4-FFF2-40B4-BE49-F238E27FC236}">
                <a16:creationId xmlns:a16="http://schemas.microsoft.com/office/drawing/2014/main" id="{776A6549-31A5-1DB7-92AB-A0F912186FF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7813" y="1562099"/>
            <a:ext cx="7470277" cy="3886200"/>
          </a:xfrm>
          <a:prstGeom prst="rect">
            <a:avLst/>
          </a:prstGeom>
          <a:effectLst>
            <a:softEdge rad="330200"/>
          </a:effectLst>
        </p:spPr>
      </p:pic>
    </p:spTree>
    <p:extLst>
      <p:ext uri="{BB962C8B-B14F-4D97-AF65-F5344CB8AC3E}">
        <p14:creationId xmlns:p14="http://schemas.microsoft.com/office/powerpoint/2010/main" val="21070889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A94A30-671F-29C4-1A23-E61C8D1BEA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433" y="-69464"/>
            <a:ext cx="12446867" cy="6996928"/>
          </a:xfrm>
          <a:prstGeom prst="rect">
            <a:avLst/>
          </a:prstGeom>
        </p:spPr>
      </p:pic>
      <p:pic>
        <p:nvPicPr>
          <p:cNvPr id="5" name="图片 6">
            <a:extLst>
              <a:ext uri="{FF2B5EF4-FFF2-40B4-BE49-F238E27FC236}">
                <a16:creationId xmlns:a16="http://schemas.microsoft.com/office/drawing/2014/main" id="{2FD3A3BB-EFAA-A8E9-7941-AD8B781416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6814" y="-465863"/>
            <a:ext cx="11243219" cy="6858000"/>
          </a:xfrm>
          <a:prstGeom prst="rect">
            <a:avLst/>
          </a:prstGeom>
        </p:spPr>
      </p:pic>
      <p:pic>
        <p:nvPicPr>
          <p:cNvPr id="4" name="Picture 3">
            <a:extLst>
              <a:ext uri="{FF2B5EF4-FFF2-40B4-BE49-F238E27FC236}">
                <a16:creationId xmlns:a16="http://schemas.microsoft.com/office/drawing/2014/main" id="{E12CF895-C99D-6D32-F7C5-AAC02C07EF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31" y="3621380"/>
            <a:ext cx="3733800" cy="3773103"/>
          </a:xfrm>
          <a:prstGeom prst="rect">
            <a:avLst/>
          </a:prstGeom>
        </p:spPr>
      </p:pic>
      <p:grpSp>
        <p:nvGrpSpPr>
          <p:cNvPr id="10" name="Group 9">
            <a:extLst>
              <a:ext uri="{FF2B5EF4-FFF2-40B4-BE49-F238E27FC236}">
                <a16:creationId xmlns:a16="http://schemas.microsoft.com/office/drawing/2014/main" id="{AB80E32C-B6E7-91D4-96A3-5865E5F6DFCD}"/>
              </a:ext>
            </a:extLst>
          </p:cNvPr>
          <p:cNvGrpSpPr/>
          <p:nvPr/>
        </p:nvGrpSpPr>
        <p:grpSpPr>
          <a:xfrm>
            <a:off x="-936173" y="5101770"/>
            <a:ext cx="14665306" cy="1828800"/>
            <a:chOff x="-914400" y="5043055"/>
            <a:chExt cx="14554198" cy="1814945"/>
          </a:xfrm>
        </p:grpSpPr>
        <p:pic>
          <p:nvPicPr>
            <p:cNvPr id="6" name="PA_图片 13">
              <a:extLst>
                <a:ext uri="{FF2B5EF4-FFF2-40B4-BE49-F238E27FC236}">
                  <a16:creationId xmlns:a16="http://schemas.microsoft.com/office/drawing/2014/main" id="{51742465-C73F-BE30-DF61-CD134DC09F9E}"/>
                </a:ext>
              </a:extLst>
            </p:cNvPr>
            <p:cNvPicPr>
              <a:picLocks noChangeAspect="1"/>
            </p:cNvPicPr>
            <p:nvPr>
              <p:custDataLst>
                <p:tags r:id="rId1"/>
              </p:custDataLst>
            </p:nvPr>
          </p:nvPicPr>
          <p:blipFill rotWithShape="1">
            <a:blip r:embed="rId7">
              <a:extLst>
                <a:ext uri="{28A0092B-C50C-407E-A947-70E740481C1C}">
                  <a14:useLocalDpi xmlns:a14="http://schemas.microsoft.com/office/drawing/2010/main" val="0"/>
                </a:ext>
              </a:extLst>
            </a:blip>
            <a:srcRect/>
            <a:stretch/>
          </p:blipFill>
          <p:spPr>
            <a:xfrm>
              <a:off x="3581400" y="5043055"/>
              <a:ext cx="10058398" cy="1814945"/>
            </a:xfrm>
            <a:prstGeom prst="rect">
              <a:avLst/>
            </a:prstGeom>
          </p:spPr>
        </p:pic>
        <p:pic>
          <p:nvPicPr>
            <p:cNvPr id="9" name="PA_图片 13">
              <a:extLst>
                <a:ext uri="{FF2B5EF4-FFF2-40B4-BE49-F238E27FC236}">
                  <a16:creationId xmlns:a16="http://schemas.microsoft.com/office/drawing/2014/main" id="{CBD537AD-63E6-EF46-D754-585A0BA2EC42}"/>
                </a:ext>
              </a:extLst>
            </p:cNvPr>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a:stretch/>
          </p:blipFill>
          <p:spPr>
            <a:xfrm>
              <a:off x="-914400" y="5043055"/>
              <a:ext cx="10058398" cy="1814945"/>
            </a:xfrm>
            <a:prstGeom prst="rect">
              <a:avLst/>
            </a:prstGeom>
          </p:spPr>
        </p:pic>
      </p:grpSp>
      <p:sp>
        <p:nvSpPr>
          <p:cNvPr id="17" name="TextBox 16">
            <a:extLst>
              <a:ext uri="{FF2B5EF4-FFF2-40B4-BE49-F238E27FC236}">
                <a16:creationId xmlns:a16="http://schemas.microsoft.com/office/drawing/2014/main" id="{CB9E79EA-AF32-54C7-8F63-158D3729EC0C}"/>
              </a:ext>
            </a:extLst>
          </p:cNvPr>
          <p:cNvSpPr txBox="1"/>
          <p:nvPr/>
        </p:nvSpPr>
        <p:spPr>
          <a:xfrm>
            <a:off x="5414325" y="2239216"/>
            <a:ext cx="286819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E65CA4"/>
                </a:solidFill>
                <a:effectLst/>
                <a:uLnTx/>
                <a:uFillTx/>
                <a:latin typeface="Arial" panose="020B0604020202020204" pitchFamily="34" charset="0"/>
                <a:ea typeface="+mn-ea"/>
                <a:cs typeface="+mn-cs"/>
              </a:rPr>
              <a:t>Tiếng Việt</a:t>
            </a:r>
            <a:endParaRPr kumimoji="0" lang="vi-VN" sz="4800" b="1" i="0" u="none" strike="noStrike" kern="1200" cap="none" spc="0" normalizeH="0" baseline="0" noProof="0" dirty="0">
              <a:ln>
                <a:noFill/>
              </a:ln>
              <a:solidFill>
                <a:srgbClr val="FF92C1"/>
              </a:solidFill>
              <a:effectLst/>
              <a:uLnTx/>
              <a:uFillTx/>
              <a:latin typeface="iCiel Cadena" panose="02000503000000020004" pitchFamily="50" charset="-93"/>
              <a:ea typeface="+mn-ea"/>
              <a:cs typeface="+mn-cs"/>
            </a:endParaRPr>
          </a:p>
        </p:txBody>
      </p:sp>
      <p:sp>
        <p:nvSpPr>
          <p:cNvPr id="19" name="TextBox 18">
            <a:extLst>
              <a:ext uri="{FF2B5EF4-FFF2-40B4-BE49-F238E27FC236}">
                <a16:creationId xmlns:a16="http://schemas.microsoft.com/office/drawing/2014/main" id="{34063E41-1DD5-14E9-3BB3-FCE2B47FA8BB}"/>
              </a:ext>
            </a:extLst>
          </p:cNvPr>
          <p:cNvSpPr txBox="1"/>
          <p:nvPr/>
        </p:nvSpPr>
        <p:spPr>
          <a:xfrm>
            <a:off x="2792250" y="3083747"/>
            <a:ext cx="8528297" cy="738664"/>
          </a:xfrm>
          <a:prstGeom prst="rect">
            <a:avLst/>
          </a:prstGeom>
          <a:noFill/>
        </p:spPr>
        <p:txBody>
          <a:bodyPr wrap="none" rtlCol="0">
            <a:spAutoFit/>
          </a:bodyPr>
          <a:lstStyle>
            <a:defPPr>
              <a:defRPr lang="en-US"/>
            </a:defPPr>
            <a:lvl1pPr>
              <a:defRPr sz="6000">
                <a:solidFill>
                  <a:srgbClr val="6F4B87"/>
                </a:solidFill>
                <a:latin typeface="iCiel Cadena" panose="02000503000000020004" pitchFamily="50" charset="-93"/>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noFill/>
                </a:ln>
                <a:solidFill>
                  <a:srgbClr val="6F4B87"/>
                </a:solidFill>
                <a:effectLst/>
                <a:uLnTx/>
                <a:uFillTx/>
                <a:latin typeface="Arial" panose="020B0604020202020204" pitchFamily="34" charset="0"/>
                <a:ea typeface="+mn-ea"/>
                <a:cs typeface="Arial" panose="020B0604020202020204" pitchFamily="34" charset="0"/>
              </a:rPr>
              <a:t>BÀI 5: CÓC KIỆN TRỜI (Tiết 1+2)</a:t>
            </a:r>
          </a:p>
        </p:txBody>
      </p:sp>
    </p:spTree>
    <p:extLst>
      <p:ext uri="{BB962C8B-B14F-4D97-AF65-F5344CB8AC3E}">
        <p14:creationId xmlns:p14="http://schemas.microsoft.com/office/powerpoint/2010/main" val="179744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4A5DF885-C855-6682-D325-EC038EDC742D}"/>
              </a:ext>
            </a:extLst>
          </p:cNvPr>
          <p:cNvSpPr/>
          <p:nvPr/>
        </p:nvSpPr>
        <p:spPr>
          <a:xfrm>
            <a:off x="1066800" y="2570284"/>
            <a:ext cx="10058400" cy="209257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rgbClr val="FFFDEE"/>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43D11CD-64F5-67E8-FDA0-1A7C7A509F7B}"/>
              </a:ext>
            </a:extLst>
          </p:cNvPr>
          <p:cNvPicPr>
            <a:picLocks noChangeAspect="1"/>
          </p:cNvPicPr>
          <p:nvPr/>
        </p:nvPicPr>
        <p:blipFill>
          <a:blip r:embed="rId2"/>
          <a:stretch>
            <a:fillRect/>
          </a:stretch>
        </p:blipFill>
        <p:spPr>
          <a:xfrm>
            <a:off x="1524000" y="2971800"/>
            <a:ext cx="9144000" cy="1289538"/>
          </a:xfrm>
          <a:prstGeom prst="rect">
            <a:avLst/>
          </a:prstGeom>
        </p:spPr>
      </p:pic>
      <p:pic>
        <p:nvPicPr>
          <p:cNvPr id="6" name="图片 10">
            <a:extLst>
              <a:ext uri="{FF2B5EF4-FFF2-40B4-BE49-F238E27FC236}">
                <a16:creationId xmlns:a16="http://schemas.microsoft.com/office/drawing/2014/main" id="{8B5058D0-B5BC-4F2C-F561-D583FFDD1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9647" y="13799"/>
            <a:ext cx="2342353" cy="3987196"/>
          </a:xfrm>
          <a:prstGeom prst="rect">
            <a:avLst/>
          </a:prstGeom>
        </p:spPr>
      </p:pic>
      <p:pic>
        <p:nvPicPr>
          <p:cNvPr id="7" name="Google Shape;228;p8">
            <a:extLst>
              <a:ext uri="{FF2B5EF4-FFF2-40B4-BE49-F238E27FC236}">
                <a16:creationId xmlns:a16="http://schemas.microsoft.com/office/drawing/2014/main" id="{AFC323F2-44FF-E0DB-8505-ED8B13EEE9E2}"/>
              </a:ext>
            </a:extLst>
          </p:cNvPr>
          <p:cNvPicPr preferRelativeResize="0"/>
          <p:nvPr/>
        </p:nvPicPr>
        <p:blipFill rotWithShape="1">
          <a:blip r:embed="rId4">
            <a:alphaModFix/>
          </a:blip>
          <a:srcRect/>
          <a:stretch/>
        </p:blipFill>
        <p:spPr>
          <a:xfrm>
            <a:off x="5105400" y="797089"/>
            <a:ext cx="1600200" cy="1773195"/>
          </a:xfrm>
          <a:prstGeom prst="rect">
            <a:avLst/>
          </a:prstGeom>
          <a:noFill/>
          <a:ln>
            <a:noFill/>
          </a:ln>
        </p:spPr>
      </p:pic>
    </p:spTree>
    <p:extLst>
      <p:ext uri="{BB962C8B-B14F-4D97-AF65-F5344CB8AC3E}">
        <p14:creationId xmlns:p14="http://schemas.microsoft.com/office/powerpoint/2010/main" val="293409967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4ef6b7c9486052b6069210c143670dcb">
            <a:extLst>
              <a:ext uri="{FF2B5EF4-FFF2-40B4-BE49-F238E27FC236}">
                <a16:creationId xmlns:a16="http://schemas.microsoft.com/office/drawing/2014/main" id="{003FE27E-18D5-438F-8A9D-4C5BCB6AC2A8}"/>
              </a:ext>
            </a:extLst>
          </p:cNvPr>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10192043" y="473710"/>
            <a:ext cx="1684020" cy="1878330"/>
          </a:xfrm>
          <a:prstGeom prst="rect">
            <a:avLst/>
          </a:prstGeom>
        </p:spPr>
      </p:pic>
      <p:grpSp>
        <p:nvGrpSpPr>
          <p:cNvPr id="6" name="组合 26">
            <a:extLst>
              <a:ext uri="{FF2B5EF4-FFF2-40B4-BE49-F238E27FC236}">
                <a16:creationId xmlns:a16="http://schemas.microsoft.com/office/drawing/2014/main" id="{9710BE2B-C071-4556-99CF-23AE5F273F93}"/>
              </a:ext>
            </a:extLst>
          </p:cNvPr>
          <p:cNvGrpSpPr/>
          <p:nvPr/>
        </p:nvGrpSpPr>
        <p:grpSpPr>
          <a:xfrm>
            <a:off x="2983607" y="613318"/>
            <a:ext cx="5622279" cy="3882404"/>
            <a:chOff x="1652956" y="-308918"/>
            <a:chExt cx="5139669" cy="3632184"/>
          </a:xfrm>
        </p:grpSpPr>
        <p:pic>
          <p:nvPicPr>
            <p:cNvPr id="7" name="Picture 9" descr="C:\Users\Administrator\Desktop\新作卡通用图\1130.png">
              <a:extLst>
                <a:ext uri="{FF2B5EF4-FFF2-40B4-BE49-F238E27FC236}">
                  <a16:creationId xmlns:a16="http://schemas.microsoft.com/office/drawing/2014/main" id="{C0F696C6-5AEB-479D-AA0A-3107C2C8172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52956" y="-308918"/>
              <a:ext cx="5139669" cy="36321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我图PPT\00001PNG素材\儿童卡通\fty.png">
              <a:extLst>
                <a:ext uri="{FF2B5EF4-FFF2-40B4-BE49-F238E27FC236}">
                  <a16:creationId xmlns:a16="http://schemas.microsoft.com/office/drawing/2014/main" id="{6F9F5F97-1DBA-4C87-BB28-23AAE33248E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87548" y="48132"/>
              <a:ext cx="1245105" cy="1780354"/>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28">
            <a:extLst>
              <a:ext uri="{FF2B5EF4-FFF2-40B4-BE49-F238E27FC236}">
                <a16:creationId xmlns:a16="http://schemas.microsoft.com/office/drawing/2014/main" id="{FD0BB882-1C88-4678-853E-8C050AD9A45F}"/>
              </a:ext>
            </a:extLst>
          </p:cNvPr>
          <p:cNvSpPr txBox="1"/>
          <p:nvPr/>
        </p:nvSpPr>
        <p:spPr>
          <a:xfrm>
            <a:off x="4824515" y="4842832"/>
            <a:ext cx="2926080" cy="2015168"/>
          </a:xfrm>
          <a:prstGeom prst="cloud">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FFFFFF"/>
                </a:solidFill>
                <a:effectLst/>
                <a:uLnTx/>
                <a:uFillTx/>
                <a:latin typeface="Arial" panose="020B0604020202020204"/>
                <a:ea typeface="inpin heiti" charset="-122"/>
                <a:cs typeface="Calibri" panose="020F0502020204030204" charset="0"/>
              </a:rPr>
              <a:t>MẮT DÕI</a:t>
            </a:r>
          </a:p>
        </p:txBody>
      </p:sp>
      <p:sp>
        <p:nvSpPr>
          <p:cNvPr id="14" name="TextBox 28">
            <a:extLst>
              <a:ext uri="{FF2B5EF4-FFF2-40B4-BE49-F238E27FC236}">
                <a16:creationId xmlns:a16="http://schemas.microsoft.com/office/drawing/2014/main" id="{C6DECA09-4230-440E-A005-B2924CB1DDB2}"/>
              </a:ext>
            </a:extLst>
          </p:cNvPr>
          <p:cNvSpPr txBox="1"/>
          <p:nvPr/>
        </p:nvSpPr>
        <p:spPr>
          <a:xfrm>
            <a:off x="8949435" y="2252260"/>
            <a:ext cx="3124835" cy="2032894"/>
          </a:xfrm>
          <a:prstGeom prst="cloud">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TAI NGHE</a:t>
            </a:r>
          </a:p>
        </p:txBody>
      </p:sp>
      <p:sp>
        <p:nvSpPr>
          <p:cNvPr id="15" name="TextBox 28">
            <a:extLst>
              <a:ext uri="{FF2B5EF4-FFF2-40B4-BE49-F238E27FC236}">
                <a16:creationId xmlns:a16="http://schemas.microsoft.com/office/drawing/2014/main" id="{C216659F-140B-41FF-B6FE-53659D57E975}"/>
              </a:ext>
            </a:extLst>
          </p:cNvPr>
          <p:cNvSpPr txBox="1"/>
          <p:nvPr/>
        </p:nvSpPr>
        <p:spPr>
          <a:xfrm>
            <a:off x="235712" y="1749745"/>
            <a:ext cx="2813050" cy="2059017"/>
          </a:xfrm>
          <a:prstGeom prst="cloud">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TAY DÒ</a:t>
            </a:r>
          </a:p>
        </p:txBody>
      </p:sp>
      <p:pic>
        <p:nvPicPr>
          <p:cNvPr id="16" name="Picture 4" descr="Check out Arrow icon created by 4B Icons | Graphic design posters, Mini  drawings, Desktop wallpaper art">
            <a:extLst>
              <a:ext uri="{FF2B5EF4-FFF2-40B4-BE49-F238E27FC236}">
                <a16:creationId xmlns:a16="http://schemas.microsoft.com/office/drawing/2014/main" id="{DEE3E6FD-83F7-482E-B110-48769ED4D3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526325" flipV="1">
            <a:off x="7688308" y="2119197"/>
            <a:ext cx="1369060" cy="13690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heck out Arrow icon created by 4B Icons | Graphic design posters, Mini  drawings, Desktop wallpaper art">
            <a:extLst>
              <a:ext uri="{FF2B5EF4-FFF2-40B4-BE49-F238E27FC236}">
                <a16:creationId xmlns:a16="http://schemas.microsoft.com/office/drawing/2014/main" id="{55138BAB-561B-49EA-B1CB-D836D5B9C9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73675" flipH="1" flipV="1">
            <a:off x="3019612" y="2139570"/>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heck out Arrow icon created by 4B Icons | Graphic design posters, Mini  drawings, Desktop wallpaper art">
            <a:extLst>
              <a:ext uri="{FF2B5EF4-FFF2-40B4-BE49-F238E27FC236}">
                <a16:creationId xmlns:a16="http://schemas.microsoft.com/office/drawing/2014/main" id="{8C685F03-454D-45BE-84C8-B9BC821DBA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84299" flipV="1">
            <a:off x="5658037" y="3837323"/>
            <a:ext cx="1120775" cy="11207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570EF9A-E12D-4417-9E7B-4A0AEF86AE7F}"/>
              </a:ext>
            </a:extLst>
          </p:cNvPr>
          <p:cNvPicPr>
            <a:picLocks noChangeAspect="1"/>
          </p:cNvPicPr>
          <p:nvPr/>
        </p:nvPicPr>
        <p:blipFill>
          <a:blip r:embed="rId7"/>
          <a:stretch>
            <a:fillRect/>
          </a:stretch>
        </p:blipFill>
        <p:spPr>
          <a:xfrm>
            <a:off x="3379511" y="104872"/>
            <a:ext cx="5816088" cy="890093"/>
          </a:xfrm>
          <a:prstGeom prst="rect">
            <a:avLst/>
          </a:prstGeom>
        </p:spPr>
      </p:pic>
    </p:spTree>
    <p:extLst>
      <p:ext uri="{BB962C8B-B14F-4D97-AF65-F5344CB8AC3E}">
        <p14:creationId xmlns:p14="http://schemas.microsoft.com/office/powerpoint/2010/main" val="3247802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strVal val="#ppt_w*0.70"/>
                                          </p:val>
                                        </p:tav>
                                        <p:tav tm="100000">
                                          <p:val>
                                            <p:strVal val="#ppt_w"/>
                                          </p:val>
                                        </p:tav>
                                      </p:tavLst>
                                    </p:anim>
                                    <p:anim calcmode="lin" valueType="num">
                                      <p:cBhvr>
                                        <p:cTn id="8" dur="250" fill="hold"/>
                                        <p:tgtEl>
                                          <p:spTgt spid="6"/>
                                        </p:tgtEl>
                                        <p:attrNameLst>
                                          <p:attrName>ppt_h</p:attrName>
                                        </p:attrNameLst>
                                      </p:cBhvr>
                                      <p:tavLst>
                                        <p:tav tm="0">
                                          <p:val>
                                            <p:strVal val="#ppt_h"/>
                                          </p:val>
                                        </p:tav>
                                        <p:tav tm="100000">
                                          <p:val>
                                            <p:strVal val="#ppt_h"/>
                                          </p:val>
                                        </p:tav>
                                      </p:tavLst>
                                    </p:anim>
                                    <p:animEffect transition="in" filter="fade">
                                      <p:cBhvr>
                                        <p:cTn id="9" dur="250"/>
                                        <p:tgtEl>
                                          <p:spTgt spid="6"/>
                                        </p:tgtEl>
                                      </p:cBhvr>
                                    </p:animEffect>
                                  </p:childTnLst>
                                </p:cTn>
                              </p:par>
                            </p:childTnLst>
                          </p:cTn>
                        </p:par>
                        <p:par>
                          <p:cTn id="10" fill="hold">
                            <p:stCondLst>
                              <p:cond delay="250"/>
                            </p:stCondLst>
                            <p:childTnLst>
                              <p:par>
                                <p:cTn id="11" presetID="22" presetClass="entr" presetSubtype="2"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right)">
                                      <p:cBhvr>
                                        <p:cTn id="13" dur="500"/>
                                        <p:tgtEl>
                                          <p:spTgt spid="17"/>
                                        </p:tgtEl>
                                      </p:cBhvr>
                                    </p:animEffect>
                                  </p:childTnLst>
                                </p:cTn>
                              </p:par>
                            </p:childTnLst>
                          </p:cTn>
                        </p:par>
                        <p:par>
                          <p:cTn id="14" fill="hold">
                            <p:stCondLst>
                              <p:cond delay="750"/>
                            </p:stCondLst>
                            <p:childTnLst>
                              <p:par>
                                <p:cTn id="15" presetID="53" presetClass="entr" presetSubtype="528" fill="hold" grpId="1"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fltVal val="0.5"/>
                                          </p:val>
                                        </p:tav>
                                        <p:tav tm="100000">
                                          <p:val>
                                            <p:strVal val="#ppt_x"/>
                                          </p:val>
                                        </p:tav>
                                      </p:tavLst>
                                    </p:anim>
                                    <p:anim calcmode="lin" valueType="num">
                                      <p:cBhvr>
                                        <p:cTn id="21" dur="500" fill="hold"/>
                                        <p:tgtEl>
                                          <p:spTgt spid="15"/>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22" presetClass="entr" presetSubtype="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par>
                          <p:cTn id="26" fill="hold">
                            <p:stCondLst>
                              <p:cond delay="1750"/>
                            </p:stCondLst>
                            <p:childTnLst>
                              <p:par>
                                <p:cTn id="27" presetID="53" presetClass="entr" presetSubtype="528" fill="hold" grpId="1"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anim calcmode="lin" valueType="num">
                                      <p:cBhvr>
                                        <p:cTn id="32" dur="500" fill="hold"/>
                                        <p:tgtEl>
                                          <p:spTgt spid="13"/>
                                        </p:tgtEl>
                                        <p:attrNameLst>
                                          <p:attrName>ppt_x</p:attrName>
                                        </p:attrNameLst>
                                      </p:cBhvr>
                                      <p:tavLst>
                                        <p:tav tm="0">
                                          <p:val>
                                            <p:fltVal val="0.5"/>
                                          </p:val>
                                        </p:tav>
                                        <p:tav tm="100000">
                                          <p:val>
                                            <p:strVal val="#ppt_x"/>
                                          </p:val>
                                        </p:tav>
                                      </p:tavLst>
                                    </p:anim>
                                    <p:anim calcmode="lin" valueType="num">
                                      <p:cBhvr>
                                        <p:cTn id="33" dur="500" fill="hold"/>
                                        <p:tgtEl>
                                          <p:spTgt spid="13"/>
                                        </p:tgtEl>
                                        <p:attrNameLst>
                                          <p:attrName>ppt_y</p:attrName>
                                        </p:attrNameLst>
                                      </p:cBhvr>
                                      <p:tavLst>
                                        <p:tav tm="0">
                                          <p:val>
                                            <p:fltVal val="0.5"/>
                                          </p:val>
                                        </p:tav>
                                        <p:tav tm="100000">
                                          <p:val>
                                            <p:strVal val="#ppt_y"/>
                                          </p:val>
                                        </p:tav>
                                      </p:tavLst>
                                    </p:anim>
                                  </p:childTnLst>
                                </p:cTn>
                              </p:par>
                            </p:childTnLst>
                          </p:cTn>
                        </p:par>
                        <p:par>
                          <p:cTn id="34" fill="hold">
                            <p:stCondLst>
                              <p:cond delay="2250"/>
                            </p:stCondLst>
                            <p:childTnLst>
                              <p:par>
                                <p:cTn id="35" presetID="22" presetClass="entr" presetSubtype="8"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par>
                          <p:cTn id="38" fill="hold">
                            <p:stCondLst>
                              <p:cond delay="2750"/>
                            </p:stCondLst>
                            <p:childTnLst>
                              <p:par>
                                <p:cTn id="39" presetID="53" presetClass="entr" presetSubtype="528" fill="hold" grpId="1"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36CD949-E530-7CD2-2693-B7F9ED9E0A12}"/>
              </a:ext>
            </a:extLst>
          </p:cNvPr>
          <p:cNvSpPr/>
          <p:nvPr/>
        </p:nvSpPr>
        <p:spPr>
          <a:xfrm>
            <a:off x="266700" y="304800"/>
            <a:ext cx="11658600" cy="62484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F1185AB-1904-4A05-2770-914661ACD4C6}"/>
              </a:ext>
            </a:extLst>
          </p:cNvPr>
          <p:cNvSpPr txBox="1"/>
          <p:nvPr/>
        </p:nvSpPr>
        <p:spPr>
          <a:xfrm>
            <a:off x="381001" y="1073826"/>
            <a:ext cx="11429998" cy="4893647"/>
          </a:xfrm>
          <a:prstGeom prst="rect">
            <a:avLst/>
          </a:prstGeom>
          <a:noFill/>
        </p:spPr>
        <p:txBody>
          <a:bodyPr wrap="square" rtlCol="0">
            <a:spAutoFit/>
          </a:bodyPr>
          <a:lstStyle/>
          <a:p>
            <a:pPr marL="0" marR="0" lvl="0" indent="34766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Ngày xưa, có một năm trời hạn hán, ruộng đồng nứt nẻ, cây cối trụi trơ, chim muông khát khô.</a:t>
            </a:r>
          </a:p>
          <a:p>
            <a:pPr marL="0" marR="0" lvl="0" indent="34766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Cóc thấy nguy quá, bèn lên thiên đình kiện Trời. Dọc đường, gặp cua, gấu, cọp, ong, cáo. Tất cả đều xin đi theo.</a:t>
            </a:r>
          </a:p>
          <a:p>
            <a:pPr marL="0" marR="0" lvl="0" indent="34766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Đến cửa Nhà Trời, chỉ thấy một cái trống to, cóc bảo:</a:t>
            </a:r>
          </a:p>
          <a:p>
            <a:pPr marL="0" marR="0" lvl="0" indent="34766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 Anh cua bò vào chum nước này, cô ong đợi sau cánh cửa. Còn chị cáo, anh gấu, anh cọp thì nấp hai bên.</a:t>
            </a:r>
          </a:p>
          <a:p>
            <a:pPr marL="0" marR="0" lvl="0" indent="34766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Helvetica-Compressed" panose="02020500000000000000" pitchFamily="18" charset="0"/>
                <a:ea typeface="Helvetica-Compressed" panose="02020500000000000000" pitchFamily="18" charset="0"/>
                <a:cs typeface="Helvetica-Compressed" panose="02020500000000000000" pitchFamily="18" charset="0"/>
              </a:rPr>
              <a:t>Sắp đặt xong, cóc lấy dùi đánh ba hồi trống. Thấy cóc dám náo động thiên đình, Trời nổi giận, sai gà ra trị tội. Gà vừa bay đến, cáo nhảy xổ tới, cắn cổ gà tha đi. Trời sai chó bắt cáo. Chó mới ra tới cửa đã bị gấu quật ngã. Trời sai Thần Sét trị gấu. Thần Sét hùng hổ đi ra, chưa kịp nhìn địch thủ đã bị ong bay ra đốt túi bụi. Thần nhảy vào chum nước, lập tức cua giơ càng ra kẹp. Thần đau quá, nhảy ra thì bị cọp vồ. </a:t>
            </a:r>
          </a:p>
        </p:txBody>
      </p:sp>
      <p:sp>
        <p:nvSpPr>
          <p:cNvPr id="7" name="Google Shape;27680;p39">
            <a:extLst>
              <a:ext uri="{FF2B5EF4-FFF2-40B4-BE49-F238E27FC236}">
                <a16:creationId xmlns:a16="http://schemas.microsoft.com/office/drawing/2014/main" id="{952A5A51-25B4-22A9-03E5-BC8FAAEC69F3}"/>
              </a:ext>
            </a:extLst>
          </p:cNvPr>
          <p:cNvSpPr txBox="1">
            <a:spLocks/>
          </p:cNvSpPr>
          <p:nvPr/>
        </p:nvSpPr>
        <p:spPr>
          <a:xfrm>
            <a:off x="4360256" y="381000"/>
            <a:ext cx="3471488" cy="707456"/>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vi-VN" sz="4000" b="1" i="0" u="none" strike="noStrike" kern="1200" cap="none" spc="0" normalizeH="0" baseline="0" noProof="0">
                <a:ln>
                  <a:noFill/>
                </a:ln>
                <a:solidFill>
                  <a:srgbClr val="00B0F0"/>
                </a:solidFill>
                <a:effectLst/>
                <a:uLnTx/>
                <a:uFillTx/>
                <a:latin typeface="Arial" panose="020B0604020202020204" pitchFamily="34" charset="0"/>
                <a:ea typeface="+mj-ea"/>
                <a:cs typeface="+mj-cs"/>
              </a:rPr>
              <a:t>Cóc kiện trời</a:t>
            </a:r>
            <a:endParaRPr kumimoji="0" lang="en-US" sz="4000" b="1" i="0" u="none" strike="noStrike" kern="1200" cap="none" spc="0" normalizeH="0" baseline="0" noProof="0" dirty="0">
              <a:ln>
                <a:noFill/>
              </a:ln>
              <a:solidFill>
                <a:srgbClr val="00B0F0"/>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101489673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just">
          <a:lnSpc>
            <a:spcPct val="107000"/>
          </a:lnSpc>
          <a:spcAft>
            <a:spcPts val="800"/>
          </a:spcAft>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1pchtkt">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3154</Words>
  <Application>Microsoft Office PowerPoint</Application>
  <PresentationFormat>Widescreen</PresentationFormat>
  <Paragraphs>189</Paragraphs>
  <Slides>45</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45</vt:i4>
      </vt:variant>
    </vt:vector>
  </HeadingPairs>
  <TitlesOfParts>
    <vt:vector size="55" baseType="lpstr">
      <vt:lpstr>等线</vt:lpstr>
      <vt:lpstr>Arial</vt:lpstr>
      <vt:lpstr>Arial Rounded MT Bold</vt:lpstr>
      <vt:lpstr>Calibri</vt:lpstr>
      <vt:lpstr>Calibri Light</vt:lpstr>
      <vt:lpstr>Helvetica-Compressed</vt:lpstr>
      <vt:lpstr>iCiel Cadena</vt:lpstr>
      <vt:lpstr>华康方圆体W7</vt:lpstr>
      <vt:lpstr>Custom Design</vt:lpstr>
      <vt:lpstr>1_千图网拥有20W+精美PPT模板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2022-07-10T04:10:45Z</dcterms:created>
  <dcterms:modified xsi:type="dcterms:W3CDTF">2024-01-21T15:20:58Z</dcterms:modified>
</cp:coreProperties>
</file>