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3" r:id="rId2"/>
    <p:sldId id="260" r:id="rId3"/>
    <p:sldId id="258" r:id="rId4"/>
    <p:sldId id="280" r:id="rId5"/>
    <p:sldId id="281" r:id="rId6"/>
    <p:sldId id="261" r:id="rId7"/>
    <p:sldId id="265" r:id="rId8"/>
    <p:sldId id="264" r:id="rId9"/>
    <p:sldId id="266" r:id="rId10"/>
    <p:sldId id="279" r:id="rId11"/>
    <p:sldId id="270" r:id="rId12"/>
    <p:sldId id="275" r:id="rId13"/>
    <p:sldId id="276" r:id="rId14"/>
    <p:sldId id="282" r:id="rId15"/>
    <p:sldId id="288" r:id="rId16"/>
    <p:sldId id="283" r:id="rId17"/>
    <p:sldId id="289" r:id="rId18"/>
    <p:sldId id="284" r:id="rId19"/>
    <p:sldId id="290" r:id="rId20"/>
    <p:sldId id="291" r:id="rId21"/>
    <p:sldId id="286" r:id="rId22"/>
    <p:sldId id="285" r:id="rId23"/>
    <p:sldId id="292" r:id="rId24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95017" autoAdjust="0"/>
  </p:normalViewPr>
  <p:slideViewPr>
    <p:cSldViewPr snapToGrid="0">
      <p:cViewPr varScale="1">
        <p:scale>
          <a:sx n="71" d="100"/>
          <a:sy n="71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20/03/2023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20/03/2023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578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663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32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97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57914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6093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20/03/2023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40.png"/><Relationship Id="rId17" Type="http://schemas.openxmlformats.org/officeDocument/2006/relationships/image" Target="../media/image1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5" Type="http://schemas.openxmlformats.org/officeDocument/2006/relationships/image" Target="../media/image39.png"/><Relationship Id="rId4" Type="http://schemas.openxmlformats.org/officeDocument/2006/relationships/image" Target="../media/image1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4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3" Type="http://schemas.openxmlformats.org/officeDocument/2006/relationships/image" Target="../media/image43.png"/><Relationship Id="rId21" Type="http://schemas.openxmlformats.org/officeDocument/2006/relationships/image" Target="../media/image47.png"/><Relationship Id="rId2" Type="http://schemas.openxmlformats.org/officeDocument/2006/relationships/image" Target="../media/image20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5" Type="http://schemas.openxmlformats.org/officeDocument/2006/relationships/image" Target="../media/image14.svg"/><Relationship Id="rId19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65.png"/><Relationship Id="rId3" Type="http://schemas.openxmlformats.org/officeDocument/2006/relationships/image" Target="../media/image59.gif"/><Relationship Id="rId7" Type="http://schemas.openxmlformats.org/officeDocument/2006/relationships/image" Target="../media/image62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gif"/><Relationship Id="rId11" Type="http://schemas.openxmlformats.org/officeDocument/2006/relationships/image" Target="../media/image64.png"/><Relationship Id="rId5" Type="http://schemas.openxmlformats.org/officeDocument/2006/relationships/image" Target="../media/image33.svg"/><Relationship Id="rId15" Type="http://schemas.openxmlformats.org/officeDocument/2006/relationships/image" Target="../media/image18.svg"/><Relationship Id="rId10" Type="http://schemas.openxmlformats.org/officeDocument/2006/relationships/image" Target="../media/image38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6" Type="http://schemas.openxmlformats.org/officeDocument/2006/relationships/image" Target="../media/image5.svg"/><Relationship Id="rId15" Type="http://schemas.openxmlformats.org/officeDocument/2006/relationships/image" Target="../media/image20.pn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5" Type="http://schemas.openxmlformats.org/officeDocument/2006/relationships/image" Target="../media/image11.sv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0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gi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15" Type="http://schemas.openxmlformats.org/officeDocument/2006/relationships/image" Target="../media/image77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" y="46717"/>
            <a:ext cx="10684915" cy="68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754" y="639369"/>
            <a:ext cx="7508867" cy="51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4" tIns="53747" rIns="107494" bIns="537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19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844867" y="1428560"/>
            <a:ext cx="9415239" cy="714694"/>
          </a:xfrm>
          <a:prstGeom prst="rect">
            <a:avLst/>
          </a:prstGeom>
          <a:noFill/>
        </p:spPr>
        <p:txBody>
          <a:bodyPr wrap="square" lIns="91324" tIns="45662" rIns="91324" bIns="45662">
            <a:spAutoFit/>
          </a:bodyPr>
          <a:lstStyle/>
          <a:p>
            <a:pPr algn="ctr"/>
            <a:r>
              <a:rPr lang="en-US" sz="4045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06" y="4953708"/>
            <a:ext cx="4734266" cy="92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346"/>
              </a:spcBef>
              <a:defRPr/>
            </a:pP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97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346"/>
              </a:spcBef>
              <a:defRPr/>
            </a:pP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46" y="2179205"/>
            <a:ext cx="7983006" cy="181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100000 (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" y="-544"/>
            <a:ext cx="1305649" cy="1300426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7968E7E-D71F-2048-F214-07EF8A2C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41" y="3257768"/>
            <a:ext cx="2523929" cy="34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13363FE-78DA-3422-5DBA-7961B42A7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45948" y="5163011"/>
            <a:ext cx="1602535" cy="169498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317D09B-C82F-159B-1AC4-924F20DB7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25" y="6010505"/>
            <a:ext cx="1587571" cy="7208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348" y="0"/>
            <a:ext cx="10315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>
                <a:latin typeface="Arial" pitchFamily="34" charset="0"/>
                <a:cs typeface="Arial" pitchFamily="34" charset="0"/>
              </a:rPr>
              <a:t>4884 : 4 = ?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                      6007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: 6 = 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49367" y="1159388"/>
            <a:ext cx="2598607" cy="5335300"/>
            <a:chOff x="949367" y="1159388"/>
            <a:chExt cx="2598607" cy="5335300"/>
          </a:xfrm>
        </p:grpSpPr>
        <p:sp>
          <p:nvSpPr>
            <p:cNvPr id="6" name="TextBox 5"/>
            <p:cNvSpPr txBox="1"/>
            <p:nvPr/>
          </p:nvSpPr>
          <p:spPr>
            <a:xfrm>
              <a:off x="958638" y="1159388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4884    4</a:t>
              </a:r>
              <a:endParaRPr lang="en-US" sz="36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337386" y="1174015"/>
              <a:ext cx="0" cy="13539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37386" y="1805719"/>
              <a:ext cx="10168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58638" y="173276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9367" y="234171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3091" y="279698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9019" y="3436217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56718" y="393624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8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61752" y="4574863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04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3442" y="522119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3442" y="584835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49367" y="2343827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5903" y="3436217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27249" y="4560745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11253" y="5824911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337386" y="1881682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1221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8404578" y="1086437"/>
            <a:ext cx="2758214" cy="5335300"/>
            <a:chOff x="8404578" y="1086437"/>
            <a:chExt cx="2758214" cy="5335300"/>
          </a:xfrm>
        </p:grpSpPr>
        <p:sp>
          <p:nvSpPr>
            <p:cNvPr id="23" name="TextBox 22"/>
            <p:cNvSpPr txBox="1"/>
            <p:nvPr/>
          </p:nvSpPr>
          <p:spPr>
            <a:xfrm>
              <a:off x="8413849" y="1086437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6007    6</a:t>
              </a:r>
              <a:endParaRPr lang="en-US" sz="36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9792597" y="1101064"/>
              <a:ext cx="0" cy="13539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792597" y="1732768"/>
              <a:ext cx="10168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413849" y="165981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6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04578" y="2268764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58302" y="272403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54230" y="3363266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911929" y="386329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866175" y="4501912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07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87865" y="514824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6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87865" y="577540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404578" y="2270876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661114" y="3363266"/>
              <a:ext cx="512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882460" y="4487794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015676" y="5751960"/>
              <a:ext cx="5855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9952204" y="1778063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Arial" pitchFamily="34" charset="0"/>
                  <a:cs typeface="Arial" pitchFamily="34" charset="0"/>
                </a:rPr>
                <a:t>1001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38667" y="2218280"/>
            <a:ext cx="5411110" cy="3880291"/>
            <a:chOff x="2938667" y="2218280"/>
            <a:chExt cx="5411110" cy="3880291"/>
          </a:xfrm>
        </p:grpSpPr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938667" y="2218280"/>
              <a:ext cx="5411110" cy="38802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55383" y="4572537"/>
              <a:ext cx="4867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6007 : 6 = 1001 (dư 1)</a:t>
              </a:r>
              <a:endParaRPr lang="en-US" sz="3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3705" y="3051296"/>
              <a:ext cx="34291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4884 : 4 = 1221</a:t>
              </a:r>
              <a:endParaRPr lang="en-US" sz="3600" b="1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765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>
            <a:extLst>
              <a:ext uri="{FF2B5EF4-FFF2-40B4-BE49-F238E27FC236}">
                <a16:creationId xmlns:a16="http://schemas.microsoft.com/office/drawing/2014/main" id="{B1B45B28-FE88-D663-8848-83C1DCA6E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603946" y="4932499"/>
            <a:ext cx="1588054" cy="1925501"/>
          </a:xfrm>
          <a:prstGeom prst="rect">
            <a:avLst/>
          </a:prstGeom>
        </p:spPr>
      </p:pic>
      <p:sp>
        <p:nvSpPr>
          <p:cNvPr id="18" name="Plaque 17"/>
          <p:cNvSpPr/>
          <p:nvPr/>
        </p:nvSpPr>
        <p:spPr>
          <a:xfrm>
            <a:off x="2696632" y="0"/>
            <a:ext cx="6729984" cy="716368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THỰC HÀNH – LUYỆN TẬP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4267" y="901681"/>
            <a:ext cx="8185286" cy="983397"/>
            <a:chOff x="129142" y="1115567"/>
            <a:chExt cx="8185286" cy="983397"/>
          </a:xfrm>
        </p:grpSpPr>
        <p:sp>
          <p:nvSpPr>
            <p:cNvPr id="2" name="Snip Single Corner Rectangle 1"/>
            <p:cNvSpPr/>
            <p:nvPr/>
          </p:nvSpPr>
          <p:spPr>
            <a:xfrm>
              <a:off x="129142" y="1115567"/>
              <a:ext cx="8185286" cy="983397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025253" y="1287206"/>
              <a:ext cx="72891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latin typeface="Arial" pitchFamily="34" charset="0"/>
                  <a:cs typeface="Arial" pitchFamily="34" charset="0"/>
                </a:rPr>
                <a:t>Tính rồi viết kết quả của phép tính.</a:t>
              </a:r>
            </a:p>
          </p:txBody>
        </p:sp>
      </p:grpSp>
      <p:pic>
        <p:nvPicPr>
          <p:cNvPr id="2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70570" y="1018475"/>
            <a:ext cx="749808" cy="749808"/>
          </a:xfrm>
          <a:prstGeom prst="rect">
            <a:avLst/>
          </a:prstGeom>
        </p:spPr>
      </p:pic>
      <p:pic>
        <p:nvPicPr>
          <p:cNvPr id="51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28280" y="2139696"/>
            <a:ext cx="12409256" cy="479476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144782" y="2675115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4 862     2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651546" y="2689742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651546" y="3321445"/>
            <a:ext cx="1346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731708" y="3366741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2 431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0805" y="272041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9 639    3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609553" y="2735037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609553" y="3366741"/>
            <a:ext cx="1209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609553" y="3480422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3 213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97710" y="4030548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48 488   4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595914" y="4045175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595914" y="4676879"/>
            <a:ext cx="1507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663762" y="4755123"/>
            <a:ext cx="189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12 122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2" grpId="0"/>
      <p:bldP spid="55" grpId="0"/>
      <p:bldP spid="56" grpId="0"/>
      <p:bldP spid="59" grpId="0"/>
      <p:bldP spid="60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175" y="0"/>
            <a:ext cx="1167582" cy="1116834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84690" y="5490183"/>
            <a:ext cx="1640887" cy="141321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295701" y="133438"/>
            <a:ext cx="10107287" cy="817970"/>
            <a:chOff x="129141" y="1115568"/>
            <a:chExt cx="10107287" cy="817970"/>
          </a:xfrm>
        </p:grpSpPr>
        <p:sp>
          <p:nvSpPr>
            <p:cNvPr id="23" name="Snip Single Corner Rectangle 22"/>
            <p:cNvSpPr/>
            <p:nvPr/>
          </p:nvSpPr>
          <p:spPr>
            <a:xfrm>
              <a:off x="129141" y="1115568"/>
              <a:ext cx="10107287" cy="81797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2343" y="1201386"/>
              <a:ext cx="92111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itchFamily="34" charset="0"/>
                  <a:cs typeface="Arial" pitchFamily="34" charset="0"/>
                </a:rPr>
                <a:t>Tính rồi nêu thương và số dư của phép chia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95285" y="179131"/>
            <a:ext cx="726583" cy="726583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8243" y="673460"/>
            <a:ext cx="1278434" cy="12949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2616" y="165546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425     2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673620" y="1655463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73620" y="2287166"/>
            <a:ext cx="710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89453" y="111938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55558   5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387501" y="1115754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87501" y="1747457"/>
            <a:ext cx="1061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029012" y="3458108"/>
            <a:ext cx="3509653" cy="1849624"/>
            <a:chOff x="1116407" y="3623755"/>
            <a:chExt cx="3509653" cy="1849624"/>
          </a:xfrm>
        </p:grpSpPr>
        <p:pic>
          <p:nvPicPr>
            <p:cNvPr id="41" name="Picture 1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6407" y="3623755"/>
              <a:ext cx="3509653" cy="18496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20542" y="3753358"/>
              <a:ext cx="27013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425 : 2 = 212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(dư 1)</a:t>
              </a:r>
              <a:endPara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918040" y="3565614"/>
            <a:ext cx="3907537" cy="1847872"/>
            <a:chOff x="5704909" y="3623756"/>
            <a:chExt cx="5153334" cy="875092"/>
          </a:xfrm>
        </p:grpSpPr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704909" y="3623756"/>
              <a:ext cx="5153334" cy="87509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65021" y="3709089"/>
              <a:ext cx="3930526" cy="743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55558 : 5 = 11111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(dư 3)</a:t>
              </a:r>
              <a:endPara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32616" y="22824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2616" y="28221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1431" y="3971015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6098" y="336583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2968" y="448309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2968" y="510773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565238" y="2822156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57859" y="3964627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82166" y="5101348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673620" y="2394670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212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55993" y="1834367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11111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9361" y="16360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21693" y="2173331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77992" y="325320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85175" y="271701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34473" y="375656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28962" y="430431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5928982" y="2157532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215960" y="3253209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353232" y="4294180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711157" y="48115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6777775" y="5430901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729558" y="542424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08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33967" y="57996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896110" y="6424551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109254" y="63741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7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9" grpId="0"/>
      <p:bldP spid="71" grpId="0"/>
      <p:bldP spid="7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175" y="0"/>
            <a:ext cx="1167582" cy="1116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95701" y="133438"/>
            <a:ext cx="10505203" cy="817970"/>
            <a:chOff x="129141" y="1115568"/>
            <a:chExt cx="10505203" cy="817970"/>
          </a:xfrm>
        </p:grpSpPr>
        <p:sp>
          <p:nvSpPr>
            <p:cNvPr id="11" name="Snip Single Corner Rectangle 10"/>
            <p:cNvSpPr/>
            <p:nvPr/>
          </p:nvSpPr>
          <p:spPr>
            <a:xfrm>
              <a:off x="129141" y="1115568"/>
              <a:ext cx="10505203" cy="817970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2343" y="1201386"/>
              <a:ext cx="96520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itchFamily="34" charset="0"/>
                  <a:cs typeface="Arial" pitchFamily="34" charset="0"/>
                </a:rPr>
                <a:t>Thực hiện các phép chia rồi thử lại (theo mẫu)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95285" y="179131"/>
            <a:ext cx="726583" cy="72658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13566" y="804425"/>
            <a:ext cx="1278434" cy="129491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87781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070848" y="2450592"/>
            <a:ext cx="2919984" cy="822960"/>
            <a:chOff x="9070848" y="2450592"/>
            <a:chExt cx="2919984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9070848" y="2450592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57847" y="2538906"/>
              <a:ext cx="1851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4247 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70848" y="3665220"/>
            <a:ext cx="2919984" cy="822960"/>
            <a:chOff x="9070848" y="3665220"/>
            <a:chExt cx="2919984" cy="822960"/>
          </a:xfrm>
        </p:grpSpPr>
        <p:sp>
          <p:nvSpPr>
            <p:cNvPr id="18" name="Rounded Rectangle 17"/>
            <p:cNvSpPr/>
            <p:nvPr/>
          </p:nvSpPr>
          <p:spPr>
            <a:xfrm>
              <a:off x="9070848" y="3665220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552489" y="3753534"/>
              <a:ext cx="18517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8446 : 4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6011" y="102489"/>
            <a:ext cx="4315968" cy="822960"/>
            <a:chOff x="9070848" y="2450592"/>
            <a:chExt cx="2919984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9070848" y="2450592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57847" y="2538906"/>
              <a:ext cx="20944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4247 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= …..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0953" y="100065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4247   2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25917" y="1020030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25917" y="1651733"/>
            <a:ext cx="710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0066" y="15403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913" y="218672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28" y="333558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8395" y="273040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265" y="38476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5265" y="44540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07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7535" y="2186723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3453" y="3329194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26347" y="4465915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25917" y="1759237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2123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746" y="510038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513079" y="5746716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71746" y="57350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875373" y="3170030"/>
            <a:ext cx="1265195" cy="959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64682" y="1456407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Thử lại: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48313" y="4129972"/>
            <a:ext cx="2743687" cy="243502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677920" y="2327145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791939" y="2432589"/>
            <a:ext cx="1985159" cy="2215992"/>
            <a:chOff x="4791939" y="2432589"/>
            <a:chExt cx="1985159" cy="2215992"/>
          </a:xfrm>
        </p:grpSpPr>
        <p:sp>
          <p:nvSpPr>
            <p:cNvPr id="39" name="TextBox 38"/>
            <p:cNvSpPr txBox="1"/>
            <p:nvPr/>
          </p:nvSpPr>
          <p:spPr>
            <a:xfrm>
              <a:off x="5133168" y="2432589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2123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29853" y="3224652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5226077" y="3870983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791939" y="287764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789" y="4002250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4246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7311490" y="2286821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370121" y="2523699"/>
            <a:ext cx="2028674" cy="2146038"/>
            <a:chOff x="7370121" y="2523699"/>
            <a:chExt cx="2028674" cy="2146038"/>
          </a:xfrm>
        </p:grpSpPr>
        <p:sp>
          <p:nvSpPr>
            <p:cNvPr id="47" name="TextBox 46"/>
            <p:cNvSpPr txBox="1"/>
            <p:nvPr/>
          </p:nvSpPr>
          <p:spPr>
            <a:xfrm>
              <a:off x="7746408" y="2523699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4246</a:t>
              </a:r>
              <a:r>
                <a:rPr lang="en-US" sz="3600" smtClean="0">
                  <a:latin typeface="Arial" pitchFamily="34" charset="0"/>
                  <a:cs typeface="Arial" pitchFamily="34" charset="0"/>
                </a:rPr>
                <a:t>   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529340" y="3245767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795237" y="3892139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803486" y="4023406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4247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70121" y="298568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72792" y="5335236"/>
            <a:ext cx="4951114" cy="822960"/>
            <a:chOff x="9070848" y="2450592"/>
            <a:chExt cx="3349694" cy="822960"/>
          </a:xfrm>
        </p:grpSpPr>
        <p:sp>
          <p:nvSpPr>
            <p:cNvPr id="54" name="Rounded Rectangle 53"/>
            <p:cNvSpPr/>
            <p:nvPr/>
          </p:nvSpPr>
          <p:spPr>
            <a:xfrm>
              <a:off x="9070848" y="2450592"/>
              <a:ext cx="3349694" cy="82296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179787" y="2501235"/>
              <a:ext cx="32407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4247 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= 2123 (dư 1)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29215" y="70813"/>
            <a:ext cx="2445547" cy="17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5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20" grpId="0"/>
      <p:bldP spid="22" grpId="0" animBg="1"/>
      <p:bldP spid="23" grpId="0"/>
      <p:bldP spid="36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6011" y="102489"/>
            <a:ext cx="4315968" cy="822960"/>
            <a:chOff x="9070848" y="2450592"/>
            <a:chExt cx="2919984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9070848" y="2450592"/>
              <a:ext cx="2919984" cy="822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483630" y="2538905"/>
              <a:ext cx="21811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8 446 : 4 = …..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45851" y="100065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8446   4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25917" y="1020030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25917" y="1651733"/>
            <a:ext cx="710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0066" y="154039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913" y="218672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28" y="333558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8395" y="273040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265" y="38476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5265" y="44540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06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17535" y="2186723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3453" y="3329194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26347" y="4465915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25917" y="1759237"/>
            <a:ext cx="14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2111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746" y="510038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13079" y="5746716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71746" y="57350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875373" y="3170030"/>
            <a:ext cx="1265195" cy="959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64682" y="1456407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Thử lại: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48313" y="4129972"/>
            <a:ext cx="2743687" cy="243502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677920" y="2327145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791939" y="2432589"/>
            <a:ext cx="1985159" cy="2215992"/>
            <a:chOff x="4791939" y="2432589"/>
            <a:chExt cx="1985159" cy="2215992"/>
          </a:xfrm>
        </p:grpSpPr>
        <p:sp>
          <p:nvSpPr>
            <p:cNvPr id="39" name="TextBox 38"/>
            <p:cNvSpPr txBox="1"/>
            <p:nvPr/>
          </p:nvSpPr>
          <p:spPr>
            <a:xfrm>
              <a:off x="5133168" y="2432589"/>
              <a:ext cx="1526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2111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29853" y="3224652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5226077" y="3870983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791939" y="287764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789" y="4002250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8444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7311490" y="2286821"/>
            <a:ext cx="2112416" cy="2726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370121" y="2523699"/>
            <a:ext cx="2028674" cy="2146038"/>
            <a:chOff x="7370121" y="2523699"/>
            <a:chExt cx="2028674" cy="2146038"/>
          </a:xfrm>
        </p:grpSpPr>
        <p:sp>
          <p:nvSpPr>
            <p:cNvPr id="47" name="TextBox 46"/>
            <p:cNvSpPr txBox="1"/>
            <p:nvPr/>
          </p:nvSpPr>
          <p:spPr>
            <a:xfrm>
              <a:off x="7746408" y="2523699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8444</a:t>
              </a:r>
              <a:r>
                <a:rPr lang="en-US" sz="360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sz="3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529340" y="3245767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795237" y="3892139"/>
              <a:ext cx="1144922" cy="0"/>
            </a:xfrm>
            <a:prstGeom prst="line">
              <a:avLst/>
            </a:prstGeom>
            <a:ln w="38100"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803486" y="4023406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8446   </a:t>
              </a:r>
              <a:endParaRPr lang="en-US" sz="36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70121" y="298568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en-US" sz="3200">
                <a:solidFill>
                  <a:schemeClr val="tx2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72792" y="5335236"/>
            <a:ext cx="4951114" cy="822960"/>
            <a:chOff x="9070848" y="2450592"/>
            <a:chExt cx="3349694" cy="822960"/>
          </a:xfrm>
        </p:grpSpPr>
        <p:sp>
          <p:nvSpPr>
            <p:cNvPr id="54" name="Rounded Rectangle 53"/>
            <p:cNvSpPr/>
            <p:nvPr/>
          </p:nvSpPr>
          <p:spPr>
            <a:xfrm>
              <a:off x="9070848" y="2450592"/>
              <a:ext cx="3349694" cy="82296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179787" y="2501235"/>
              <a:ext cx="31944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8446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 = 2111 (dư 2)</a:t>
              </a:r>
              <a:endParaRPr lang="en-US" sz="36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29215" y="70813"/>
            <a:ext cx="2445547" cy="17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20" grpId="0"/>
      <p:bldP spid="22" grpId="0" animBg="1"/>
      <p:bldP spid="23" grpId="0"/>
      <p:bldP spid="36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1175" y="151985"/>
            <a:ext cx="947287" cy="9061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16408" y="137724"/>
            <a:ext cx="10684496" cy="1674336"/>
            <a:chOff x="-50151" y="1105886"/>
            <a:chExt cx="10684496" cy="715241"/>
          </a:xfrm>
        </p:grpSpPr>
        <p:sp>
          <p:nvSpPr>
            <p:cNvPr id="4" name="Snip Single Corner Rectangle 3"/>
            <p:cNvSpPr/>
            <p:nvPr/>
          </p:nvSpPr>
          <p:spPr>
            <a:xfrm>
              <a:off x="-50151" y="1115568"/>
              <a:ext cx="10684496" cy="705559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82344" y="1105886"/>
              <a:ext cx="9375481" cy="705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>
                  <a:latin typeface="Arial" pitchFamily="34" charset="0"/>
                  <a:cs typeface="Arial" pitchFamily="34" charset="0"/>
                </a:rPr>
                <a:t>Có 930 g đỗ xanh, chia đều vào 3 túi. Hỏi mỗi túi như thế cân nặng bao nhiêu gam?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9" y="2049844"/>
            <a:ext cx="5668440" cy="480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07063" y="1547983"/>
            <a:ext cx="556573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6643" y="2526368"/>
            <a:ext cx="5286615" cy="4167041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68818">
            <a:off x="10865246" y="31686"/>
            <a:ext cx="1318276" cy="1335271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99383" y="538801"/>
            <a:ext cx="849519" cy="8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9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793490"/>
            <a:ext cx="4809464" cy="38679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7539" y="2322574"/>
            <a:ext cx="2377440" cy="941833"/>
            <a:chOff x="5449824" y="3264407"/>
            <a:chExt cx="2560320" cy="941833"/>
          </a:xfrm>
        </p:grpSpPr>
        <p:sp>
          <p:nvSpPr>
            <p:cNvPr id="7" name="Cloud 6"/>
            <p:cNvSpPr/>
            <p:nvPr/>
          </p:nvSpPr>
          <p:spPr>
            <a:xfrm rot="155596">
              <a:off x="5449824" y="3264407"/>
              <a:ext cx="2560320" cy="941833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4690" y="3412157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Giải: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57872" y="3332407"/>
            <a:ext cx="74554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Mỗi túi đỗ đen cân nặng số gam là: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1230 </a:t>
            </a: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5 = 246 (</a:t>
            </a:r>
            <a:r>
              <a:rPr lang="en-US" sz="36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gam)</a:t>
            </a:r>
            <a:endParaRPr lang="en-US" sz="360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Đáp </a:t>
            </a:r>
            <a:r>
              <a:rPr lang="en-US" sz="36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số: 246 gam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175" y="151985"/>
            <a:ext cx="947287" cy="90611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16408" y="137724"/>
            <a:ext cx="10684496" cy="1674336"/>
            <a:chOff x="-50151" y="1105886"/>
            <a:chExt cx="10684496" cy="715241"/>
          </a:xfrm>
        </p:grpSpPr>
        <p:sp>
          <p:nvSpPr>
            <p:cNvPr id="19" name="Snip Single Corner Rectangle 18"/>
            <p:cNvSpPr/>
            <p:nvPr/>
          </p:nvSpPr>
          <p:spPr>
            <a:xfrm>
              <a:off x="-50151" y="1115568"/>
              <a:ext cx="10684496" cy="705559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2344" y="1105886"/>
              <a:ext cx="9375481" cy="705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>
                  <a:latin typeface="Arial" pitchFamily="34" charset="0"/>
                  <a:cs typeface="Arial" pitchFamily="34" charset="0"/>
                </a:rPr>
                <a:t>Có 930 g đỗ xanh, chia đều vào 3 túi. Hỏi mỗi túi như thế cân nặng bao nhiêu gam?</a:t>
              </a:r>
            </a:p>
          </p:txBody>
        </p:sp>
      </p:grpSp>
      <p:pic>
        <p:nvPicPr>
          <p:cNvPr id="2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68818">
            <a:off x="10865246" y="31686"/>
            <a:ext cx="1318276" cy="1335271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99383" y="538801"/>
            <a:ext cx="849519" cy="8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347472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896112" y="1615362"/>
            <a:ext cx="8714089" cy="713232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15568" y="161536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1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Chọn phép tính có kết quả đúng: </a:t>
            </a:r>
            <a:endParaRPr lang="en-US" sz="36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676656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A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9080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227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676656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B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080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228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Delay 9"/>
          <p:cNvSpPr/>
          <p:nvPr/>
        </p:nvSpPr>
        <p:spPr>
          <a:xfrm flipH="1">
            <a:off x="6277637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061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226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Delay 11"/>
          <p:cNvSpPr/>
          <p:nvPr/>
        </p:nvSpPr>
        <p:spPr>
          <a:xfrm flipH="1">
            <a:off x="6277637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D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0061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456 : 2 = 229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71086" y="-234848"/>
            <a:ext cx="1620914" cy="16249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9183" y="5354309"/>
            <a:ext cx="1509897" cy="16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5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347472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896113" y="1615362"/>
            <a:ext cx="7995944" cy="713232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5841" y="1682263"/>
            <a:ext cx="777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2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Phép tính nào sau đây là sai?</a:t>
            </a:r>
            <a:endParaRPr lang="en-US" sz="36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676656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A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9080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264 : 2 = 132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676656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B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080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4446 : 2 = 2223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Delay 9"/>
          <p:cNvSpPr/>
          <p:nvPr/>
        </p:nvSpPr>
        <p:spPr>
          <a:xfrm flipH="1">
            <a:off x="6277637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061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646 : 3 = 218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Delay 11"/>
          <p:cNvSpPr/>
          <p:nvPr/>
        </p:nvSpPr>
        <p:spPr>
          <a:xfrm flipH="1">
            <a:off x="6277637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D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0061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6669 : 3 = 2223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71086" y="-234848"/>
            <a:ext cx="1620914" cy="16249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9183" y="5354309"/>
            <a:ext cx="1509897" cy="16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63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B2153DB9-DD1C-31E1-CA04-8F415D99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4782" y="147735"/>
            <a:ext cx="1587183" cy="134910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70DF6DF-71D0-DC87-1267-55CD38D4D450}"/>
              </a:ext>
            </a:extLst>
          </p:cNvPr>
          <p:cNvSpPr txBox="1"/>
          <p:nvPr/>
        </p:nvSpPr>
        <p:spPr>
          <a:xfrm>
            <a:off x="2501166" y="524949"/>
            <a:ext cx="7018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“TRUYỀN ĐIỆN”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F76C391D-CAE9-DD3C-2EAB-03372C93E6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79696" y="1829002"/>
            <a:ext cx="3168269" cy="502899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A3B83703-1608-3013-1E35-0BA2209B17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9678" y="37302"/>
            <a:ext cx="2765636" cy="2350791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BD61BB8F-0D69-EFEB-3D10-A82C5EC1E2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150" y="4711944"/>
            <a:ext cx="1876163" cy="206171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D04060F6-92F3-5774-5909-20955E5BBA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0978" y="5493139"/>
            <a:ext cx="1242024" cy="1364861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EB22BD46-419A-D723-8D17-7FAC92CA4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184577">
            <a:off x="9404926" y="5721130"/>
            <a:ext cx="1397079" cy="8814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61965" y="1387164"/>
            <a:ext cx="8096670" cy="786384"/>
            <a:chOff x="2065045" y="1387164"/>
            <a:chExt cx="8096670" cy="786384"/>
          </a:xfrm>
        </p:grpSpPr>
        <p:sp>
          <p:nvSpPr>
            <p:cNvPr id="2" name="Snip Single Corner Rectangle 1"/>
            <p:cNvSpPr/>
            <p:nvPr/>
          </p:nvSpPr>
          <p:spPr>
            <a:xfrm>
              <a:off x="2065045" y="1387164"/>
              <a:ext cx="8096670" cy="786384"/>
            </a:xfrm>
            <a:prstGeom prst="snip1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181645" y="1426413"/>
              <a:ext cx="79800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36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ìm  </a:t>
              </a:r>
              <a:r>
                <a:rPr lang="en-US" sz="3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thương và số dư trong phép chia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98448" y="2542032"/>
            <a:ext cx="3968496" cy="841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50848" y="2542032"/>
            <a:ext cx="3968496" cy="8412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880602" y="3870696"/>
            <a:ext cx="3968496" cy="841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033002" y="3870696"/>
            <a:ext cx="3968496" cy="8412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4368026" y="5322179"/>
            <a:ext cx="3968496" cy="8412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520426" y="5322179"/>
            <a:ext cx="3968496" cy="8412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10">
            <a:extLst>
              <a:ext uri="{FF2B5EF4-FFF2-40B4-BE49-F238E27FC236}">
                <a16:creationId xmlns:a16="http://schemas.microsoft.com/office/drawing/2014/main" id="{EB22BD46-419A-D723-8D17-7FAC92CA4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184577">
            <a:off x="3046123" y="5650770"/>
            <a:ext cx="1397079" cy="881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6790" y="2663796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: 2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10532" y="4020333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64850" y="5419637"/>
            <a:ext cx="1890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7903" y="2639489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 (dư 1)</a:t>
            </a:r>
            <a:endParaRPr lang="en-US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70779" y="3968154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 (dư 2)</a:t>
            </a:r>
            <a:endParaRPr lang="en-US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0499" y="5401720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 (dư 1)</a:t>
            </a:r>
            <a:endParaRPr lang="en-US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25" grpId="0" animBg="1"/>
      <p:bldP spid="29" grpId="0" animBg="1"/>
      <p:bldP spid="33" grpId="0" animBg="1"/>
      <p:bldP spid="34" grpId="0" animBg="1"/>
      <p:bldP spid="35" grpId="0" animBg="1"/>
      <p:bldP spid="6" grpId="0"/>
      <p:bldP spid="39" grpId="0"/>
      <p:bldP spid="40" grpId="0"/>
      <p:bldP spid="7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347472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896112" y="1615362"/>
            <a:ext cx="10485431" cy="713232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15568" y="1682263"/>
            <a:ext cx="1007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 3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Kết quả đúng của phép tính 8864 : 2 = …</a:t>
            </a:r>
            <a:endParaRPr lang="en-US" sz="36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676656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A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9080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4411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676656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B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080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4431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Delay 9"/>
          <p:cNvSpPr/>
          <p:nvPr/>
        </p:nvSpPr>
        <p:spPr>
          <a:xfrm flipH="1">
            <a:off x="6277637" y="2866644"/>
            <a:ext cx="804672" cy="86868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C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061" y="2866644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4421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Delay 11"/>
          <p:cNvSpPr/>
          <p:nvPr/>
        </p:nvSpPr>
        <p:spPr>
          <a:xfrm flipH="1">
            <a:off x="6277637" y="4171188"/>
            <a:ext cx="804672" cy="862584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D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0061" y="4165092"/>
            <a:ext cx="4161368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4432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71086" y="-234848"/>
            <a:ext cx="1620914" cy="162497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9183" y="5354309"/>
            <a:ext cx="1509897" cy="16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63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660761" y="219456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VẬN DỤNG – CỦNG CỐ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2336" y="1398620"/>
            <a:ext cx="5477113" cy="5459380"/>
            <a:chOff x="402336" y="1398620"/>
            <a:chExt cx="5477113" cy="5459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02336" y="1398620"/>
              <a:ext cx="5477113" cy="54593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481329" y="1806663"/>
              <a:ext cx="4023360" cy="248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Buổi học hôm </a:t>
              </a:r>
              <a:endParaRPr lang="en-US" sz="360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60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nay </a:t>
              </a:r>
              <a:r>
                <a:rPr lang="en-US" sz="360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các em biết thêm điều gì mới?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3685" y="1432249"/>
            <a:ext cx="5538379" cy="5392121"/>
            <a:chOff x="6403685" y="1432249"/>
            <a:chExt cx="5538379" cy="53921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03685" y="1432249"/>
              <a:ext cx="5538379" cy="53921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725864" y="2249760"/>
              <a:ext cx="3777287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Khi đặt tính chia cần lưu ý </a:t>
              </a:r>
              <a:r>
                <a:rPr lang="en-US" sz="360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gì?</a:t>
              </a:r>
              <a:endParaRPr lang="en-US" sz="360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405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843641" y="512064"/>
            <a:ext cx="6729984" cy="873384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HƯỚNG DẪN VỀ NHÀ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184" y="1792224"/>
            <a:ext cx="5632704" cy="3986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8744" y="1892790"/>
            <a:ext cx="5053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 cách đặt tính rồi tính và tự nêu ví dụ về phép chia có nhiều chữ số với số có một chữ số trong phạm vi 100 </a:t>
            </a:r>
            <a:r>
              <a:rPr 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000.</a:t>
            </a:r>
            <a:endParaRPr 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63496" y="1792224"/>
            <a:ext cx="5459111" cy="3986784"/>
            <a:chOff x="6263496" y="1792224"/>
            <a:chExt cx="5459111" cy="3986784"/>
          </a:xfrm>
        </p:grpSpPr>
        <p:sp>
          <p:nvSpPr>
            <p:cNvPr id="5" name="Rounded Rectangle 4"/>
            <p:cNvSpPr/>
            <p:nvPr/>
          </p:nvSpPr>
          <p:spPr>
            <a:xfrm>
              <a:off x="6263496" y="1792224"/>
              <a:ext cx="5459111" cy="398678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4015" y="2212831"/>
              <a:ext cx="47580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Vận </a:t>
              </a:r>
              <a:r>
                <a:rPr lang="en-US" sz="3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dụng kiến thức đã học để tìm thêm các tình huống thực tế liên quan đến phép </a:t>
              </a:r>
              <a:r>
                <a:rPr lang="en-US" sz="32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chia. </a:t>
              </a:r>
              <a:endPara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309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841078" y="2090217"/>
            <a:ext cx="8503435" cy="1828800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 ƠN CÁC EM ĐÃ QUAN TÂM VÀ THEO DÕI!</a:t>
            </a:r>
            <a:endParaRPr lang="vi-V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8C16D4A-FF4C-8360-0AF0-C11296AA0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0066" y="3714935"/>
            <a:ext cx="2741934" cy="29015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7F4FB19-AEC3-634A-BF07-2F6EDBAF1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4454" y="278538"/>
            <a:ext cx="1473248" cy="1416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765EC4B-AB74-4FD0-3CF4-169AF141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70851" y="3633927"/>
            <a:ext cx="2771455" cy="27298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2C02A4B-D3C4-0735-083F-CBDE77890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4455" y="241547"/>
            <a:ext cx="1496207" cy="153528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F6EF53E-F198-2FC3-9F0D-62BEE732A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288" y="5404080"/>
            <a:ext cx="1523155" cy="145392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F862A24-699D-AD5D-D0ED-4B11135247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02958" y="4205796"/>
            <a:ext cx="265337" cy="28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E9EAF-FED9-2B94-3E1E-D077A3EBF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9901" y="4264440"/>
            <a:ext cx="423194" cy="46181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025EC0A-49D9-E684-F9E1-772630B294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99295" y="375087"/>
            <a:ext cx="423194" cy="46181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AE11A38-B576-EC33-4B10-B9A2B2573D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4135" y="547371"/>
            <a:ext cx="423194" cy="461819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78E381FF-A802-D20D-4328-A8C2D3F58F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5722">
            <a:off x="7698166" y="5859699"/>
            <a:ext cx="962819" cy="5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54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1627632"/>
            <a:ext cx="2670048" cy="5230368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89C6D46-AC0B-16DC-24EB-B6A57CDC4FD5}"/>
              </a:ext>
            </a:extLst>
          </p:cNvPr>
          <p:cNvSpPr/>
          <p:nvPr/>
        </p:nvSpPr>
        <p:spPr>
          <a:xfrm>
            <a:off x="1505101" y="219280"/>
            <a:ext cx="5764065" cy="11596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19107" y="26308"/>
            <a:ext cx="2472893" cy="249787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12480" y="2978201"/>
            <a:ext cx="3779520" cy="3879799"/>
          </a:xfrm>
          <a:prstGeom prst="rect">
            <a:avLst/>
          </a:prstGeom>
        </p:spPr>
      </p:pic>
      <p:sp>
        <p:nvSpPr>
          <p:cNvPr id="5" name="Plaque 4"/>
          <p:cNvSpPr/>
          <p:nvPr/>
        </p:nvSpPr>
        <p:spPr>
          <a:xfrm>
            <a:off x="2801545" y="1905752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24 :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laque 24"/>
          <p:cNvSpPr/>
          <p:nvPr/>
        </p:nvSpPr>
        <p:spPr>
          <a:xfrm>
            <a:off x="6245785" y="1905752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85 :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2801545" y="3449742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963 : 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245785" y="3429950"/>
            <a:ext cx="2395088" cy="81286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847 : 4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7305">
            <a:off x="4666590" y="1978345"/>
            <a:ext cx="2014493" cy="2040463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826534" y="4634375"/>
            <a:ext cx="1121198" cy="133476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988973" y="5301755"/>
            <a:ext cx="1121198" cy="13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1627632"/>
            <a:ext cx="2670048" cy="5230368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89C6D46-AC0B-16DC-24EB-B6A57CDC4FD5}"/>
              </a:ext>
            </a:extLst>
          </p:cNvPr>
          <p:cNvSpPr/>
          <p:nvPr/>
        </p:nvSpPr>
        <p:spPr>
          <a:xfrm>
            <a:off x="1505101" y="219280"/>
            <a:ext cx="5764065" cy="11596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19107" y="26308"/>
            <a:ext cx="2472893" cy="249787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10954" y="44183"/>
            <a:ext cx="820150" cy="976369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10352" y="711563"/>
            <a:ext cx="769498" cy="916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2113" y="1877849"/>
            <a:ext cx="1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 24     2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70765" y="1795935"/>
            <a:ext cx="10186" cy="1680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80951" y="2651758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23939" y="296061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01591" y="25067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3034" y="296061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93923" y="318357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39452" y="1804697"/>
            <a:ext cx="1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 85     2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117331" y="1722783"/>
            <a:ext cx="10186" cy="17534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127517" y="2578606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70505" y="288746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23393" y="245102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99600" y="288746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69808" y="447623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15547" y="5924113"/>
            <a:ext cx="994681" cy="875320"/>
          </a:xfrm>
          <a:prstGeom prst="rect">
            <a:avLst/>
          </a:prstGeom>
        </p:spPr>
      </p:pic>
      <p:pic>
        <p:nvPicPr>
          <p:cNvPr id="45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582155" y="5924113"/>
            <a:ext cx="1291452" cy="8753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692886" y="38299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92886" y="451281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332755" y="3178506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436405" y="4476239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315725" y="3153095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05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72206" y="382184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313327" y="4433377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220994" y="3097359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2983703" y="5226762"/>
            <a:ext cx="2806860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24 : 2 = 12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603731" y="5177432"/>
            <a:ext cx="3991737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85 : 2 = 42 (dư 1)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95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1" grpId="0"/>
      <p:bldP spid="32" grpId="0"/>
      <p:bldP spid="33" grpId="0"/>
      <p:bldP spid="37" grpId="0"/>
      <p:bldP spid="40" grpId="0"/>
      <p:bldP spid="41" grpId="0"/>
      <p:bldP spid="42" grpId="0"/>
      <p:bldP spid="43" grpId="0"/>
      <p:bldP spid="46" grpId="0"/>
      <p:bldP spid="47" grpId="0"/>
      <p:bldP spid="51" grpId="0"/>
      <p:bldP spid="52" grpId="0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1627632"/>
            <a:ext cx="2670048" cy="5230368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89C6D46-AC0B-16DC-24EB-B6A57CDC4FD5}"/>
              </a:ext>
            </a:extLst>
          </p:cNvPr>
          <p:cNvSpPr/>
          <p:nvPr/>
        </p:nvSpPr>
        <p:spPr>
          <a:xfrm>
            <a:off x="1505101" y="219280"/>
            <a:ext cx="5764065" cy="11596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19107" y="26308"/>
            <a:ext cx="2472893" cy="2497872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10954" y="44183"/>
            <a:ext cx="820150" cy="976369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10352" y="711563"/>
            <a:ext cx="769498" cy="916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4101" y="1709546"/>
            <a:ext cx="1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963     3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70765" y="1627632"/>
            <a:ext cx="10186" cy="2151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80951" y="2483455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11888" y="265295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06149" y="235587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6324" y="26404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833" y="296358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06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73499" y="6013041"/>
            <a:ext cx="3276777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963 : 3 = 321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7897" y="1430142"/>
            <a:ext cx="237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 847    4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117331" y="1372331"/>
            <a:ext cx="10186" cy="2151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127517" y="2228154"/>
            <a:ext cx="944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70505" y="253701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58801" y="21201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99600" y="253700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58801" y="275844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193683" y="6001080"/>
            <a:ext cx="4454691" cy="67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847 : 4 = 211 (dư 3)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54962" y="353379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83518" y="4096511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51189" y="474284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39999" y="53584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054513" y="2923407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23714" y="4096511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354962" y="5385567"/>
            <a:ext cx="6976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76238" y="264042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16256" y="34047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7614" y="405110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07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64095" y="469585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07613" y="532175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03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067548" y="2725224"/>
            <a:ext cx="81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128269" y="4051104"/>
            <a:ext cx="81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453385" y="5300734"/>
            <a:ext cx="6518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865619" y="25241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1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48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2" grpId="0"/>
      <p:bldP spid="31" grpId="0"/>
      <p:bldP spid="32" grpId="0"/>
      <p:bldP spid="33" grpId="0"/>
      <p:bldP spid="14" grpId="0" animBg="1"/>
      <p:bldP spid="37" grpId="0"/>
      <p:bldP spid="40" grpId="0"/>
      <p:bldP spid="41" grpId="0"/>
      <p:bldP spid="42" grpId="0"/>
      <p:bldP spid="43" grpId="0"/>
      <p:bldP spid="36" grpId="0" animBg="1"/>
      <p:bldP spid="46" grpId="0"/>
      <p:bldP spid="47" grpId="0"/>
      <p:bldP spid="48" grpId="0"/>
      <p:bldP spid="49" grpId="0"/>
      <p:bldP spid="53" grpId="0"/>
      <p:bldP spid="54" grpId="0"/>
      <p:bldP spid="55" grpId="0"/>
      <p:bldP spid="56" grpId="0"/>
      <p:bldP spid="57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8022EF3F-E286-919B-0AFA-2B31A4D72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853911"/>
            <a:ext cx="1576459" cy="99316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D9BF36D-75F1-D383-4B5E-E936FCA7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8" r="1888"/>
          <a:stretch>
            <a:fillRect/>
          </a:stretch>
        </p:blipFill>
        <p:spPr>
          <a:xfrm>
            <a:off x="9207877" y="969595"/>
            <a:ext cx="2783737" cy="1569461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664C9413-9D40-BAC1-31E0-AC1F75E019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7119">
            <a:off x="5994980" y="5527694"/>
            <a:ext cx="2117683" cy="1323552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453441" y="-54865"/>
            <a:ext cx="1861261" cy="18776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609" y="0"/>
            <a:ext cx="97748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Arial" pitchFamily="34" charset="0"/>
                <a:cs typeface="Arial" pitchFamily="34" charset="0"/>
              </a:rPr>
              <a:t>2. Quan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sát tranh, nêu phép tính tìm số quả dưa được cung cấp cho mỗi siêu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thị.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5" y="1678528"/>
            <a:ext cx="7370063" cy="4011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80960" y="1842251"/>
            <a:ext cx="4310654" cy="2510293"/>
            <a:chOff x="7680960" y="1842251"/>
            <a:chExt cx="4310654" cy="2510293"/>
          </a:xfrm>
        </p:grpSpPr>
        <p:sp>
          <p:nvSpPr>
            <p:cNvPr id="3" name="Rounded Rectangle 2"/>
            <p:cNvSpPr/>
            <p:nvPr/>
          </p:nvSpPr>
          <p:spPr>
            <a:xfrm>
              <a:off x="7680960" y="1842251"/>
              <a:ext cx="4310654" cy="251029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852039" y="1988856"/>
              <a:ext cx="3968496" cy="2217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Nêu phép tính tìm số quả dưa được cung cấp cho mỗi siêu thị.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00416" y="4517136"/>
            <a:ext cx="3871742" cy="1544318"/>
            <a:chOff x="7900416" y="4517136"/>
            <a:chExt cx="3871742" cy="1544318"/>
          </a:xfrm>
        </p:grpSpPr>
        <p:sp>
          <p:nvSpPr>
            <p:cNvPr id="6" name="Cloud 5"/>
            <p:cNvSpPr/>
            <p:nvPr/>
          </p:nvSpPr>
          <p:spPr>
            <a:xfrm>
              <a:off x="7900416" y="4517136"/>
              <a:ext cx="3871742" cy="1544318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33448" y="4966129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3 963 : 3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4548E3E-68F9-4BB5-920F-0E892F19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59" y="-58488"/>
            <a:ext cx="1431158" cy="89089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C241572-ECB9-7B2C-2F58-CC7CA50E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61850" y="81438"/>
            <a:ext cx="1530149" cy="146119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E0DBC45-667E-BBF8-4AB3-CF7D6E668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53773">
            <a:off x="233934" y="5330600"/>
            <a:ext cx="2566766" cy="17314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B222B97-486D-28A5-FD7E-465EB2D4E0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64845" y="5896070"/>
            <a:ext cx="2127154" cy="1015716"/>
          </a:xfrm>
          <a:prstGeom prst="rect">
            <a:avLst/>
          </a:prstGeom>
        </p:spPr>
      </p:pic>
      <p:sp>
        <p:nvSpPr>
          <p:cNvPr id="2" name="Plaque 1"/>
          <p:cNvSpPr/>
          <p:nvPr/>
        </p:nvSpPr>
        <p:spPr>
          <a:xfrm>
            <a:off x="2706624" y="194599"/>
            <a:ext cx="6729984" cy="716368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HÌNH THÀNH KIẾN THỨC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159" y="1073168"/>
            <a:ext cx="10976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1. Chia số có nhiều chữ số cho số có một chữ số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1738" y="1927605"/>
            <a:ext cx="6766560" cy="3562786"/>
            <a:chOff x="2190920" y="1927605"/>
            <a:chExt cx="6766560" cy="3562786"/>
          </a:xfrm>
        </p:grpSpPr>
        <p:sp>
          <p:nvSpPr>
            <p:cNvPr id="24" name="Explosion 1 23"/>
            <p:cNvSpPr/>
            <p:nvPr/>
          </p:nvSpPr>
          <p:spPr>
            <a:xfrm>
              <a:off x="2190920" y="1927605"/>
              <a:ext cx="6766560" cy="3562786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971" y="3252545"/>
              <a:ext cx="39164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ính </a:t>
              </a:r>
              <a:r>
                <a:rPr lang="en-US" sz="36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3 936 : 3 = ?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03332" y="3280445"/>
            <a:ext cx="2961513" cy="36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5D1E4A7-1277-33E6-D5A0-8234E2F2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1516" y="433811"/>
            <a:ext cx="2161183" cy="148041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4221D7B-C327-FCD4-0813-4E791E94E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364" y="6302288"/>
            <a:ext cx="543588" cy="55571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01AD8C7F-F2AB-033D-1AB5-D4EC00B1AC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02108" y="1375999"/>
            <a:ext cx="697973" cy="71354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17856" y="110646"/>
            <a:ext cx="10976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1. Chia số có nhiều chữ số cho số có một chữ số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558" y="115938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3936     3</a:t>
            </a:r>
            <a:endParaRPr lang="en-US" sz="36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39306" y="1174016"/>
            <a:ext cx="0" cy="1353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39306" y="1805720"/>
            <a:ext cx="1016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0558" y="17327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1287" y="234171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09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5011" y="279699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9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0939" y="343621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03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8638" y="393624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3672" y="457486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06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85362" y="522119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6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85362" y="584835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itchFamily="34" charset="0"/>
                <a:cs typeface="Arial" pitchFamily="34" charset="0"/>
              </a:rPr>
              <a:t>0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51287" y="2343828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07823" y="3436218"/>
            <a:ext cx="512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929169" y="4560746"/>
            <a:ext cx="585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113173" y="5824912"/>
            <a:ext cx="585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89965" y="1656117"/>
            <a:ext cx="0" cy="1780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921012" y="1656117"/>
            <a:ext cx="0" cy="7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433565" y="1697823"/>
            <a:ext cx="0" cy="2862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877474" y="19199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098047" y="191210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80149" y="19150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35576" y="19150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484666" y="790056"/>
            <a:ext cx="7504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1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3 chia 3 được 1 viết 1.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8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 3 bằng 3, 3 trừ 3 bằng 0.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484666" y="2243147"/>
            <a:ext cx="8400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2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Hạ 9, 9 chia 3 được 3, viết 3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nl-NL" sz="280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 3 bằng 9, 9 trừ 9 bằng 0</a:t>
            </a:r>
            <a:r>
              <a:rPr lang="nl-NL" sz="2800" i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484666" y="3680166"/>
            <a:ext cx="86305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3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Hạ 3, 3 chia 3 được 1, viết 1.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1 nhân 3 bằng 3, 3 trừ 3 bằng 0</a:t>
            </a:r>
            <a:r>
              <a:rPr lang="nl-NL" sz="2800" i="1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484666" y="5099616"/>
            <a:ext cx="78960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2800" b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 4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Hạ 6, 6 chia 3 được 2, viết 2. </a:t>
            </a:r>
            <a:endParaRPr lang="en-US" sz="280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280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2 nhân 3 bằng 6, 6 trừ 6 bằng 0</a:t>
            </a:r>
            <a:r>
              <a:rPr lang="nl-NL" sz="280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  <p:bldP spid="15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517" y="270748"/>
            <a:ext cx="682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2. Luyện tập kỹ năng tính toán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699" y="1085659"/>
            <a:ext cx="5341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T</a:t>
            </a:r>
            <a:r>
              <a:rPr lang="en-US" sz="3600" smtClean="0">
                <a:latin typeface="Arial" pitchFamily="34" charset="0"/>
                <a:cs typeface="Arial" pitchFamily="34" charset="0"/>
              </a:rPr>
              <a:t>hực </a:t>
            </a:r>
            <a:r>
              <a:rPr lang="en-US" sz="3600">
                <a:latin typeface="Arial" pitchFamily="34" charset="0"/>
                <a:cs typeface="Arial" pitchFamily="34" charset="0"/>
              </a:rPr>
              <a:t>hiện trên bảng </a:t>
            </a:r>
            <a:r>
              <a:rPr lang="en-US" sz="3600" smtClean="0">
                <a:latin typeface="Arial" pitchFamily="34" charset="0"/>
                <a:cs typeface="Arial" pitchFamily="34" charset="0"/>
              </a:rPr>
              <a:t>con: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5188" y="1993392"/>
            <a:ext cx="9399661" cy="4864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6180" y="2776202"/>
            <a:ext cx="4865434" cy="2136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>
                <a:latin typeface="Arial" pitchFamily="34" charset="0"/>
                <a:cs typeface="Arial" pitchFamily="34" charset="0"/>
              </a:rPr>
              <a:t>4884 : 4 = ?                 </a:t>
            </a:r>
            <a:endParaRPr lang="en-US" sz="3600" b="1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600" b="1" smtClean="0">
                <a:latin typeface="Arial" pitchFamily="34" charset="0"/>
                <a:cs typeface="Arial" pitchFamily="34" charset="0"/>
              </a:rPr>
              <a:t>6007 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: 6 = ?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95018" y="2776202"/>
            <a:ext cx="2995691" cy="23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</p:bldLst>
  </p:timing>
</p:sld>
</file>

<file path=ppt/theme/theme1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1526</TotalTime>
  <Words>912</Words>
  <Application>Microsoft Office PowerPoint</Application>
  <PresentationFormat>Widescreen</PresentationFormat>
  <Paragraphs>247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Segoe Print</vt:lpstr>
      <vt:lpstr>Tahoma</vt:lpstr>
      <vt:lpstr>Times New Roman</vt:lpstr>
      <vt:lpstr>Minh họa Thiên nhiên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QUAN TÂM VÀ THEO DÕI!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NGÀY HÔM NAY</dc:title>
  <dc:creator>Lê Thảo</dc:creator>
  <cp:lastModifiedBy>3A1_THGB</cp:lastModifiedBy>
  <cp:revision>36</cp:revision>
  <dcterms:created xsi:type="dcterms:W3CDTF">2022-07-27T02:19:42Z</dcterms:created>
  <dcterms:modified xsi:type="dcterms:W3CDTF">2023-03-20T07:14:26Z</dcterms:modified>
</cp:coreProperties>
</file>