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39" r:id="rId2"/>
    <p:sldId id="261" r:id="rId3"/>
    <p:sldId id="278" r:id="rId4"/>
    <p:sldId id="258" r:id="rId5"/>
    <p:sldId id="260" r:id="rId6"/>
    <p:sldId id="325" r:id="rId7"/>
    <p:sldId id="279"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23" r:id="rId21"/>
    <p:sldId id="324" r:id="rId22"/>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376DBF-93FF-457E-AAEC-3FD77EB5564A}">
          <p14:sldIdLst>
            <p14:sldId id="339"/>
            <p14:sldId id="261"/>
            <p14:sldId id="278"/>
            <p14:sldId id="258"/>
            <p14:sldId id="260"/>
            <p14:sldId id="325"/>
            <p14:sldId id="279"/>
            <p14:sldId id="327"/>
            <p14:sldId id="328"/>
            <p14:sldId id="329"/>
            <p14:sldId id="330"/>
            <p14:sldId id="331"/>
            <p14:sldId id="332"/>
            <p14:sldId id="333"/>
            <p14:sldId id="334"/>
            <p14:sldId id="335"/>
            <p14:sldId id="336"/>
            <p14:sldId id="337"/>
            <p14:sldId id="338"/>
            <p14:sldId id="323"/>
            <p14:sldId id="324"/>
          </p14:sldIdLst>
        </p14:section>
        <p14:section name="Untitled Section" id="{5F5E931A-DBD2-4FCB-BA9B-7B7E637E3D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a:srgbClr val="98C8BB"/>
    <a:srgbClr val="FFD4CF"/>
    <a:srgbClr val="BEE1F0"/>
    <a:srgbClr val="F8BFD1"/>
    <a:srgbClr val="5C5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7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16F9F-BC82-4E5D-B341-2A2100407931}"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D8387-A016-4642-B19E-572E03307AB8}" type="slidenum">
              <a:rPr lang="en-US" smtClean="0"/>
              <a:t>‹#›</a:t>
            </a:fld>
            <a:endParaRPr lang="en-US"/>
          </a:p>
        </p:txBody>
      </p:sp>
    </p:spTree>
    <p:extLst>
      <p:ext uri="{BB962C8B-B14F-4D97-AF65-F5344CB8AC3E}">
        <p14:creationId xmlns:p14="http://schemas.microsoft.com/office/powerpoint/2010/main" val="143477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31" Type="http://schemas.openxmlformats.org/officeDocument/2006/relationships/image" Target="../media/image110.sv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19" Type="http://schemas.openxmlformats.org/officeDocument/2006/relationships/image" Target="NULL"/><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31" Type="http://schemas.openxmlformats.org/officeDocument/2006/relationships/image" Target="../media/image220.sv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31" Type="http://schemas.openxmlformats.org/officeDocument/2006/relationships/image" Target="../media/image220.sv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5.png"/><Relationship Id="rId21" Type="http://schemas.openxmlformats.org/officeDocument/2006/relationships/image" Target="../media/image61.sv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4.jpeg"/><Relationship Id="rId18" Type="http://schemas.openxmlformats.org/officeDocument/2006/relationships/image" Target="../media/image48.png"/><Relationship Id="rId3" Type="http://schemas.openxmlformats.org/officeDocument/2006/relationships/image" Target="../media/image4.svg"/><Relationship Id="rId21"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43.jpeg"/><Relationship Id="rId17" Type="http://schemas.openxmlformats.org/officeDocument/2006/relationships/image" Target="../media/image10.svg"/><Relationship Id="rId2" Type="http://schemas.openxmlformats.org/officeDocument/2006/relationships/image" Target="../media/image5.png"/><Relationship Id="rId16" Type="http://schemas.openxmlformats.org/officeDocument/2006/relationships/image" Target="../media/image47.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1.svg"/><Relationship Id="rId5" Type="http://schemas.openxmlformats.org/officeDocument/2006/relationships/image" Target="../media/image6.svg"/><Relationship Id="rId15" Type="http://schemas.openxmlformats.org/officeDocument/2006/relationships/image" Target="../media/image46.jpeg"/><Relationship Id="rId10" Type="http://schemas.openxmlformats.org/officeDocument/2006/relationships/image" Target="../media/image12.png"/><Relationship Id="rId19" Type="http://schemas.openxmlformats.org/officeDocument/2006/relationships/image" Target="../media/image24.svg"/><Relationship Id="rId4" Type="http://schemas.openxmlformats.org/officeDocument/2006/relationships/image" Target="../media/image10.png"/><Relationship Id="rId9" Type="http://schemas.openxmlformats.org/officeDocument/2006/relationships/image" Target="../media/image8.png"/><Relationship Id="rId1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svg"/><Relationship Id="rId18" Type="http://schemas.openxmlformats.org/officeDocument/2006/relationships/image" Target="../media/image52.png"/><Relationship Id="rId3" Type="http://schemas.openxmlformats.org/officeDocument/2006/relationships/image" Target="../media/image4.svg"/><Relationship Id="rId21" Type="http://schemas.openxmlformats.org/officeDocument/2006/relationships/image" Target="../media/image54.png"/><Relationship Id="rId7" Type="http://schemas.openxmlformats.org/officeDocument/2006/relationships/image" Target="../media/image8.png"/><Relationship Id="rId12" Type="http://schemas.openxmlformats.org/officeDocument/2006/relationships/image" Target="../media/image50.png"/><Relationship Id="rId17" Type="http://schemas.openxmlformats.org/officeDocument/2006/relationships/image" Target="../media/image44.svg"/><Relationship Id="rId2" Type="http://schemas.openxmlformats.org/officeDocument/2006/relationships/image" Target="../media/image5.png"/><Relationship Id="rId16" Type="http://schemas.openxmlformats.org/officeDocument/2006/relationships/image" Target="../media/image51.pn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81.svg"/><Relationship Id="rId5" Type="http://schemas.openxmlformats.org/officeDocument/2006/relationships/image" Target="../media/image8.svg"/><Relationship Id="rId15" Type="http://schemas.openxmlformats.org/officeDocument/2006/relationships/image" Target="../media/image2.svg"/><Relationship Id="rId19"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49.png"/><Relationship Id="rId14" Type="http://schemas.openxmlformats.org/officeDocument/2006/relationships/image" Target="../media/image14.png"/><Relationship Id="rId22" Type="http://schemas.openxmlformats.org/officeDocument/2006/relationships/image" Target="../media/image83.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21" Type="http://schemas.openxmlformats.org/officeDocument/2006/relationships/image" Target="../media/image61.sv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svg"/><Relationship Id="rId5" Type="http://schemas.openxmlformats.org/officeDocument/2006/relationships/image" Target="../media/image6.png"/><Relationship Id="rId23" Type="http://schemas.openxmlformats.org/officeDocument/2006/relationships/image" Target="../media/image330.sv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18" Type="http://schemas.openxmlformats.org/officeDocument/2006/relationships/image" Target="../media/image14.svg"/><Relationship Id="rId3" Type="http://schemas.openxmlformats.org/officeDocument/2006/relationships/image" Target="../media/image2.svg"/><Relationship Id="rId21" Type="http://schemas.openxmlformats.org/officeDocument/2006/relationships/image" Target="../media/image22.png"/><Relationship Id="rId7" Type="http://schemas.openxmlformats.org/officeDocument/2006/relationships/image" Target="../media/image40.svg"/><Relationship Id="rId12" Type="http://schemas.openxmlformats.org/officeDocument/2006/relationships/image" Target="../media/image17.png"/><Relationship Id="rId17" Type="http://schemas.openxmlformats.org/officeDocument/2006/relationships/image" Target="../media/image20.png"/><Relationship Id="rId2" Type="http://schemas.openxmlformats.org/officeDocument/2006/relationships/image" Target="../media/image14.png"/><Relationship Id="rId16" Type="http://schemas.openxmlformats.org/officeDocument/2006/relationships/image" Target="../media/image42.sv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4.svg"/><Relationship Id="rId15" Type="http://schemas.openxmlformats.org/officeDocument/2006/relationships/image" Target="../media/image19.png"/><Relationship Id="rId23" Type="http://schemas.openxmlformats.org/officeDocument/2006/relationships/image" Target="../media/image46.svg"/><Relationship Id="rId10" Type="http://schemas.openxmlformats.org/officeDocument/2006/relationships/image" Target="../media/image16.png"/><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0.sv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18" Type="http://schemas.openxmlformats.org/officeDocument/2006/relationships/image" Target="../media/image14.svg"/><Relationship Id="rId3" Type="http://schemas.openxmlformats.org/officeDocument/2006/relationships/image" Target="../media/image4.svg"/><Relationship Id="rId21" Type="http://schemas.openxmlformats.org/officeDocument/2006/relationships/image" Target="../media/image28.png"/><Relationship Id="rId7" Type="http://schemas.openxmlformats.org/officeDocument/2006/relationships/image" Target="../media/image53.svg"/><Relationship Id="rId12" Type="http://schemas.openxmlformats.org/officeDocument/2006/relationships/image" Target="../media/image17.png"/><Relationship Id="rId17"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0.sv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8.png"/><Relationship Id="rId5" Type="http://schemas.openxmlformats.org/officeDocument/2006/relationships/image" Target="../media/image2.svg"/><Relationship Id="rId15" Type="http://schemas.openxmlformats.org/officeDocument/2006/relationships/image" Target="../media/image18.png"/><Relationship Id="rId10" Type="http://schemas.openxmlformats.org/officeDocument/2006/relationships/image" Target="../media/image7.png"/><Relationship Id="rId19"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8.sv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0.png"/><Relationship Id="rId21" Type="http://schemas.openxmlformats.org/officeDocument/2006/relationships/image" Target="../media/image61.sv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image" Target="../media/image29.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32" Type="http://schemas.openxmlformats.org/officeDocument/2006/relationships/image" Target="../media/image310.svg"/><Relationship Id="rId5" Type="http://schemas.openxmlformats.org/officeDocument/2006/relationships/image" Target="../media/image5.png"/><Relationship Id="rId28" Type="http://schemas.openxmlformats.org/officeDocument/2006/relationships/image" Target="../media/image14.png"/><Relationship Id="rId10" Type="http://schemas.openxmlformats.org/officeDocument/2006/relationships/image" Target="../media/image8.png"/><Relationship Id="rId31"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7.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21" Type="http://schemas.openxmlformats.org/officeDocument/2006/relationships/image" Target="../media/image61.svg"/><Relationship Id="rId7" Type="http://schemas.openxmlformats.org/officeDocument/2006/relationships/image" Target="../media/image7.png"/><Relationship Id="rId2" Type="http://schemas.openxmlformats.org/officeDocument/2006/relationships/image" Target="../media/image29.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28"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9.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31"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21" Type="http://schemas.openxmlformats.org/officeDocument/2006/relationships/image" Target="../media/image61.svg"/><Relationship Id="rId7" Type="http://schemas.openxmlformats.org/officeDocument/2006/relationships/image" Target="../media/image8.png"/><Relationship Id="rId2" Type="http://schemas.openxmlformats.org/officeDocument/2006/relationships/image" Target="../media/image5.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28"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png"/><Relationship Id="rId22" Type="http://schemas.openxmlformats.org/officeDocument/2006/relationships/image" Target="../media/image25.png"/><Relationship Id="rId27" Type="http://schemas.openxmlformats.org/officeDocument/2006/relationships/image" Target="../media/image55.svg"/><Relationship Id="rId30"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OINSE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025" y="7360607"/>
            <a:ext cx="3281958" cy="287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4922339" y="864949"/>
            <a:ext cx="8616342" cy="76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1445" tIns="80723" rIns="161445" bIns="80723">
            <a:spAutoFit/>
          </a:bodyPr>
          <a:lstStyle>
            <a:lvl1pPr>
              <a:spcBef>
                <a:spcPct val="20000"/>
              </a:spcBef>
              <a:buFont typeface="Arial" panose="020B0604020202020204" pitchFamily="34" charset="0"/>
              <a:buChar char="•"/>
              <a:defRPr sz="5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8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3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3200">
                <a:solidFill>
                  <a:schemeClr val="tx1"/>
                </a:solidFill>
                <a:latin typeface="Calibri" panose="020F0502020204030204" pitchFamily="34" charset="0"/>
              </a:defRPr>
            </a:lvl5pPr>
            <a:lvl6pPr marL="25146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29718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34290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3886200" indent="-228600" defTabSz="1450975"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pPr algn="ctr" eaLnBrk="1" hangingPunct="1">
              <a:spcBef>
                <a:spcPct val="50000"/>
              </a:spcBef>
              <a:buFontTx/>
              <a:buNone/>
            </a:pPr>
            <a:r>
              <a:rPr lang="en-US" altLang="en-US" sz="3933" b="1" dirty="0">
                <a:solidFill>
                  <a:srgbClr val="FF0066"/>
                </a:solidFill>
                <a:latin typeface="Times New Roman" panose="02020603050405020304" pitchFamily="18" charset="0"/>
              </a:rPr>
              <a:t>TRƯỜNG TIỂU HỌC GIANG BIÊN</a:t>
            </a:r>
          </a:p>
        </p:txBody>
      </p:sp>
      <p:sp>
        <p:nvSpPr>
          <p:cNvPr id="10" name="Text Box 14"/>
          <p:cNvSpPr txBox="1">
            <a:spLocks noChangeArrowheads="1"/>
          </p:cNvSpPr>
          <p:nvPr/>
        </p:nvSpPr>
        <p:spPr bwMode="auto">
          <a:xfrm>
            <a:off x="4991100" y="1858250"/>
            <a:ext cx="8305800" cy="854622"/>
          </a:xfrm>
          <a:prstGeom prst="rect">
            <a:avLst/>
          </a:prstGeom>
          <a:noFill/>
          <a:ln>
            <a:noFill/>
          </a:ln>
          <a:effectLst/>
        </p:spPr>
        <p:txBody>
          <a:bodyPr wrap="square" lIns="161445" tIns="80723" rIns="161445" bIns="8072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632138" eaLnBrk="1" hangingPunct="1">
              <a:spcBef>
                <a:spcPts val="2022"/>
              </a:spcBef>
              <a:defRPr/>
            </a:pPr>
            <a:r>
              <a:rPr lang="en-US" sz="4494"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49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94"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49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94"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49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94"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49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9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p>
        </p:txBody>
      </p:sp>
      <p:cxnSp>
        <p:nvCxnSpPr>
          <p:cNvPr id="13" name="Straight Connector 12"/>
          <p:cNvCxnSpPr/>
          <p:nvPr/>
        </p:nvCxnSpPr>
        <p:spPr>
          <a:xfrm flipV="1">
            <a:off x="6075191" y="1633232"/>
            <a:ext cx="67262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081" name="Picture 5"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507895" y="-116551"/>
            <a:ext cx="1553580" cy="18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POINSE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7638" y="5869286"/>
            <a:ext cx="4274721" cy="384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BE830DA-8DA9-492D-9133-4498E89E23CC}"/>
              </a:ext>
            </a:extLst>
          </p:cNvPr>
          <p:cNvSpPr txBox="1"/>
          <p:nvPr/>
        </p:nvSpPr>
        <p:spPr>
          <a:xfrm>
            <a:off x="3943350" y="2712872"/>
            <a:ext cx="10401300" cy="1200329"/>
          </a:xfrm>
          <a:prstGeom prst="rect">
            <a:avLst/>
          </a:prstGeom>
          <a:noFill/>
        </p:spPr>
        <p:txBody>
          <a:bodyPr wrap="square" rtlCol="0">
            <a:spAutoFit/>
          </a:bodyPr>
          <a:lstStyle/>
          <a:p>
            <a:pPr algn="ctr"/>
            <a:r>
              <a:rPr lang="en-US" sz="7200" dirty="0" err="1">
                <a:solidFill>
                  <a:srgbClr val="0070C0"/>
                </a:solidFill>
                <a:latin typeface="Times New Roman" panose="02020603050405020304" pitchFamily="18" charset="0"/>
                <a:cs typeface="Times New Roman" panose="02020603050405020304" pitchFamily="18" charset="0"/>
              </a:rPr>
              <a:t>Bài</a:t>
            </a:r>
            <a:r>
              <a:rPr lang="en-US" sz="7200" dirty="0">
                <a:solidFill>
                  <a:srgbClr val="0070C0"/>
                </a:solidFill>
                <a:latin typeface="Times New Roman" panose="02020603050405020304" pitchFamily="18" charset="0"/>
                <a:cs typeface="Times New Roman" panose="02020603050405020304" pitchFamily="18" charset="0"/>
              </a:rPr>
              <a:t> </a:t>
            </a:r>
            <a:r>
              <a:rPr lang="en-US" sz="7200" dirty="0" err="1" smtClean="0">
                <a:solidFill>
                  <a:srgbClr val="0070C0"/>
                </a:solidFill>
                <a:latin typeface="Times New Roman" panose="02020603050405020304" pitchFamily="18" charset="0"/>
                <a:cs typeface="Times New Roman" panose="02020603050405020304" pitchFamily="18" charset="0"/>
              </a:rPr>
              <a:t>Em</a:t>
            </a:r>
            <a:r>
              <a:rPr lang="en-US" sz="7200" dirty="0" smtClean="0">
                <a:solidFill>
                  <a:srgbClr val="0070C0"/>
                </a:solidFill>
                <a:latin typeface="Times New Roman" panose="02020603050405020304" pitchFamily="18" charset="0"/>
                <a:cs typeface="Times New Roman" panose="02020603050405020304" pitchFamily="18" charset="0"/>
              </a:rPr>
              <a:t> </a:t>
            </a:r>
            <a:r>
              <a:rPr lang="en-US" sz="7200" dirty="0" err="1" smtClean="0">
                <a:solidFill>
                  <a:srgbClr val="0070C0"/>
                </a:solidFill>
                <a:latin typeface="Times New Roman" panose="02020603050405020304" pitchFamily="18" charset="0"/>
                <a:cs typeface="Times New Roman" panose="02020603050405020304" pitchFamily="18" charset="0"/>
              </a:rPr>
              <a:t>khám</a:t>
            </a:r>
            <a:r>
              <a:rPr lang="en-US" sz="7200" dirty="0" smtClean="0">
                <a:solidFill>
                  <a:srgbClr val="0070C0"/>
                </a:solidFill>
                <a:latin typeface="Times New Roman" panose="02020603050405020304" pitchFamily="18" charset="0"/>
                <a:cs typeface="Times New Roman" panose="02020603050405020304" pitchFamily="18" charset="0"/>
              </a:rPr>
              <a:t> </a:t>
            </a:r>
            <a:r>
              <a:rPr lang="en-US" sz="7200" dirty="0" err="1" smtClean="0">
                <a:solidFill>
                  <a:srgbClr val="0070C0"/>
                </a:solidFill>
                <a:latin typeface="Times New Roman" panose="02020603050405020304" pitchFamily="18" charset="0"/>
                <a:cs typeface="Times New Roman" panose="02020603050405020304" pitchFamily="18" charset="0"/>
              </a:rPr>
              <a:t>phá</a:t>
            </a:r>
            <a:r>
              <a:rPr lang="en-US" sz="7200" dirty="0" smtClean="0">
                <a:solidFill>
                  <a:srgbClr val="0070C0"/>
                </a:solidFill>
                <a:latin typeface="Times New Roman" panose="02020603050405020304" pitchFamily="18" charset="0"/>
                <a:cs typeface="Times New Roman" panose="02020603050405020304" pitchFamily="18" charset="0"/>
              </a:rPr>
              <a:t> </a:t>
            </a:r>
            <a:r>
              <a:rPr lang="en-US" sz="7200" dirty="0" err="1" smtClean="0">
                <a:solidFill>
                  <a:srgbClr val="0070C0"/>
                </a:solidFill>
                <a:latin typeface="Times New Roman" panose="02020603050405020304" pitchFamily="18" charset="0"/>
                <a:cs typeface="Times New Roman" panose="02020603050405020304" pitchFamily="18" charset="0"/>
              </a:rPr>
              <a:t>bản</a:t>
            </a:r>
            <a:r>
              <a:rPr lang="en-US" sz="7200" dirty="0" smtClean="0">
                <a:solidFill>
                  <a:srgbClr val="0070C0"/>
                </a:solidFill>
                <a:latin typeface="Times New Roman" panose="02020603050405020304" pitchFamily="18" charset="0"/>
                <a:cs typeface="Times New Roman" panose="02020603050405020304" pitchFamily="18" charset="0"/>
              </a:rPr>
              <a:t> </a:t>
            </a:r>
            <a:r>
              <a:rPr lang="en-US" sz="7200" dirty="0" err="1" smtClean="0">
                <a:solidFill>
                  <a:srgbClr val="0070C0"/>
                </a:solidFill>
                <a:latin typeface="Times New Roman" panose="02020603050405020304" pitchFamily="18" charset="0"/>
                <a:cs typeface="Times New Roman" panose="02020603050405020304" pitchFamily="18" charset="0"/>
              </a:rPr>
              <a:t>thân</a:t>
            </a:r>
            <a:endParaRPr lang="en-US" sz="7200" dirty="0">
              <a:solidFill>
                <a:srgbClr val="0070C0"/>
              </a:solidFill>
              <a:latin typeface="Times New Roman" panose="02020603050405020304" pitchFamily="18" charset="0"/>
              <a:cs typeface="Times New Roman" panose="02020603050405020304" pitchFamily="18" charset="0"/>
            </a:endParaRPr>
          </a:p>
        </p:txBody>
      </p:sp>
      <p:pic>
        <p:nvPicPr>
          <p:cNvPr id="15" name="Picture 5"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736495" y="112049"/>
            <a:ext cx="1553580" cy="18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589976" y="-159795"/>
            <a:ext cx="1553580" cy="203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4724400" y="3913201"/>
            <a:ext cx="7239000" cy="5995093"/>
            <a:chOff x="10515600" y="2702647"/>
            <a:chExt cx="7239000" cy="5995093"/>
          </a:xfrm>
        </p:grpSpPr>
        <p:sp>
          <p:nvSpPr>
            <p:cNvPr id="17" name="Rounded Rectangle 16"/>
            <p:cNvSpPr/>
            <p:nvPr/>
          </p:nvSpPr>
          <p:spPr>
            <a:xfrm>
              <a:off x="10515600" y="2702647"/>
              <a:ext cx="7239000" cy="5995093"/>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60707" t="9682" r="6797" b="469"/>
            <a:stretch/>
          </p:blipFill>
          <p:spPr>
            <a:xfrm>
              <a:off x="10683669" y="2889604"/>
              <a:ext cx="6934200" cy="5657063"/>
            </a:xfrm>
            <a:prstGeom prst="roundRect">
              <a:avLst/>
            </a:prstGeom>
          </p:spPr>
        </p:pic>
      </p:grpSp>
    </p:spTree>
    <p:extLst>
      <p:ext uri="{BB962C8B-B14F-4D97-AF65-F5344CB8AC3E}">
        <p14:creationId xmlns:p14="http://schemas.microsoft.com/office/powerpoint/2010/main" val="32924305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KHÁM PHÁ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49488" y="993073"/>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21" name="TextBox 20"/>
          <p:cNvSpPr txBox="1"/>
          <p:nvPr/>
        </p:nvSpPr>
        <p:spPr>
          <a:xfrm>
            <a:off x="744082" y="1687199"/>
            <a:ext cx="13352918"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3. </a:t>
            </a:r>
            <a:r>
              <a:rPr lang="en-US" sz="4500" smtClean="0">
                <a:solidFill>
                  <a:srgbClr val="C00000"/>
                </a:solidFill>
                <a:latin typeface="Arial" panose="020B0604020202020204" pitchFamily="34" charset="0"/>
                <a:cs typeface="Arial" panose="020B0604020202020204" pitchFamily="34" charset="0"/>
              </a:rPr>
              <a:t>Đọc câu chuyện và trả lời câu hỏi</a:t>
            </a:r>
            <a:endParaRPr lang="en-US" sz="450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0" cstate="print">
            <a:extLst>
              <a:ext uri="{28A0092B-C50C-407E-A947-70E740481C1C}">
                <a14:useLocalDpi xmlns:a14="http://schemas.microsoft.com/office/drawing/2010/main" val="0"/>
              </a:ext>
            </a:extLst>
          </a:blip>
          <a:srcRect l="14237" t="47653" r="13214" b="18185"/>
          <a:stretch/>
        </p:blipFill>
        <p:spPr>
          <a:xfrm>
            <a:off x="9190312" y="3992504"/>
            <a:ext cx="8390468" cy="4195234"/>
          </a:xfrm>
          <a:prstGeom prst="rect">
            <a:avLst/>
          </a:prstGeom>
        </p:spPr>
      </p:pic>
      <p:sp>
        <p:nvSpPr>
          <p:cNvPr id="10" name="TextBox 9"/>
          <p:cNvSpPr txBox="1"/>
          <p:nvPr/>
        </p:nvSpPr>
        <p:spPr>
          <a:xfrm>
            <a:off x="4953000" y="2822285"/>
            <a:ext cx="9794573" cy="707886"/>
          </a:xfrm>
          <a:prstGeom prst="rect">
            <a:avLst/>
          </a:prstGeom>
          <a:noFill/>
        </p:spPr>
        <p:txBody>
          <a:bodyPr wrap="square" rtlCol="0">
            <a:spAutoFit/>
          </a:bodyPr>
          <a:lstStyle/>
          <a:p>
            <a:r>
              <a:rPr lang="en-US" sz="4000" b="1" smtClean="0">
                <a:solidFill>
                  <a:srgbClr val="00B050"/>
                </a:solidFill>
                <a:latin typeface="Arial" panose="020B0604020202020204" pitchFamily="34" charset="0"/>
                <a:cs typeface="Arial" panose="020B0604020202020204" pitchFamily="34" charset="0"/>
              </a:rPr>
              <a:t>CUỘC ĐUA CỦA RÙA VÀ THỎ</a:t>
            </a:r>
            <a:endParaRPr lang="en-US" sz="4000" b="1">
              <a:solidFill>
                <a:srgbClr val="00B050"/>
              </a:solidFill>
              <a:latin typeface="Arial" panose="020B0604020202020204" pitchFamily="34" charset="0"/>
              <a:cs typeface="Arial" panose="020B0604020202020204" pitchFamily="34" charset="0"/>
            </a:endParaRPr>
          </a:p>
        </p:txBody>
      </p:sp>
      <p:sp>
        <p:nvSpPr>
          <p:cNvPr id="14" name="Rounded Rectangular Callout 13"/>
          <p:cNvSpPr/>
          <p:nvPr/>
        </p:nvSpPr>
        <p:spPr>
          <a:xfrm>
            <a:off x="705611" y="3989665"/>
            <a:ext cx="7936949" cy="1841929"/>
          </a:xfrm>
          <a:prstGeom prst="wedgeRoundRectCallout">
            <a:avLst>
              <a:gd name="adj1" fmla="val 56211"/>
              <a:gd name="adj2" fmla="val 3132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Vì sao Rùa vẫn là người chiến thắng trong lần thi đấu lại?</a:t>
            </a:r>
            <a:endParaRPr lang="en-US" sz="4000">
              <a:solidFill>
                <a:schemeClr val="tx1"/>
              </a:solidFill>
              <a:latin typeface="Arial" panose="020B0604020202020204" pitchFamily="34" charset="0"/>
              <a:cs typeface="Arial" panose="020B0604020202020204" pitchFamily="34" charset="0"/>
            </a:endParaRPr>
          </a:p>
        </p:txBody>
      </p:sp>
      <p:sp>
        <p:nvSpPr>
          <p:cNvPr id="22" name="Rounded Rectangular Callout 21"/>
          <p:cNvSpPr/>
          <p:nvPr/>
        </p:nvSpPr>
        <p:spPr>
          <a:xfrm>
            <a:off x="705610" y="6660089"/>
            <a:ext cx="7936949" cy="1841929"/>
          </a:xfrm>
          <a:prstGeom prst="wedgeRoundRectCallout">
            <a:avLst>
              <a:gd name="adj1" fmla="val 57077"/>
              <a:gd name="adj2" fmla="val -41406"/>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Vì sao chúng ta cần biết điểm mạnh và điểm yếu của bản thân?</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59653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KHÁM PHÁ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pic>
        <p:nvPicPr>
          <p:cNvPr id="1026" name="Picture 2" descr="Chuyện ngụ ngôn Thỏ và Rùa (hiện đại)"/>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147785" y="2874056"/>
            <a:ext cx="7994544" cy="61757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947785"/>
            <a:ext cx="18288000" cy="85833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b="1" i="1">
                <a:solidFill>
                  <a:prstClr val="black"/>
                </a:solidFill>
                <a:latin typeface="Arial" panose="020B0604020202020204" pitchFamily="34" charset="0"/>
                <a:cs typeface="Arial" panose="020B0604020202020204" pitchFamily="34" charset="0"/>
              </a:rPr>
              <a:t>Vì sao Rùa vẫn là người chiến thắng trong lần thi đấu lại?</a:t>
            </a:r>
          </a:p>
        </p:txBody>
      </p:sp>
      <p:sp>
        <p:nvSpPr>
          <p:cNvPr id="8" name="TextBox 7"/>
          <p:cNvSpPr txBox="1"/>
          <p:nvPr/>
        </p:nvSpPr>
        <p:spPr>
          <a:xfrm>
            <a:off x="916420" y="2888257"/>
            <a:ext cx="9019593" cy="655564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Trong lần thi đấu lại Rùa vẫn thắng là vì Rùa biết tận dụng thế mạnh của bản thân.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Thế mạnh của Rùa là bơi dưới nước, vì vây nên Rùa đã chọn đường đua phù hợp với mình để có thể dành được chiến thắng.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79739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KHÁM PHÁ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7" name="Rectangle 6"/>
          <p:cNvSpPr/>
          <p:nvPr/>
        </p:nvSpPr>
        <p:spPr>
          <a:xfrm>
            <a:off x="0" y="1947785"/>
            <a:ext cx="18288000" cy="85833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b="1" i="1" smtClean="0">
                <a:solidFill>
                  <a:prstClr val="black"/>
                </a:solidFill>
                <a:latin typeface="Arial" panose="020B0604020202020204" pitchFamily="34" charset="0"/>
                <a:cs typeface="Arial" panose="020B0604020202020204" pitchFamily="34" charset="0"/>
              </a:rPr>
              <a:t>Vì sao chúng ta cần biết điểm mạnh điểm yếu của bản thân? </a:t>
            </a:r>
            <a:endParaRPr lang="en-US" sz="4000" b="1" i="1">
              <a:solidFill>
                <a:prstClr val="black"/>
              </a:solidFill>
              <a:latin typeface="Arial" panose="020B0604020202020204" pitchFamily="34" charset="0"/>
              <a:cs typeface="Arial" panose="020B0604020202020204" pitchFamily="34" charset="0"/>
            </a:endParaRPr>
          </a:p>
        </p:txBody>
      </p:sp>
      <p:pic>
        <p:nvPicPr>
          <p:cNvPr id="15" name="Picture 3"/>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497915" y="3079761"/>
            <a:ext cx="7286814" cy="5665498"/>
          </a:xfrm>
          <a:prstGeom prst="rect">
            <a:avLst/>
          </a:prstGeom>
        </p:spPr>
      </p:pic>
      <p:sp>
        <p:nvSpPr>
          <p:cNvPr id="9" name="Rounded Rectangular Callout 8"/>
          <p:cNvSpPr/>
          <p:nvPr/>
        </p:nvSpPr>
        <p:spPr>
          <a:xfrm>
            <a:off x="7784729" y="3388605"/>
            <a:ext cx="9438348" cy="1905000"/>
          </a:xfrm>
          <a:prstGeom prst="wedgeRoundRectCallout">
            <a:avLst>
              <a:gd name="adj1" fmla="val -55080"/>
              <a:gd name="adj2" fmla="val 1003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Chúng ta cần biết điểm mạnh để tận dụng và phát huy khả năng</a:t>
            </a:r>
            <a:endParaRPr lang="en-US" sz="4000">
              <a:solidFill>
                <a:schemeClr val="tx1"/>
              </a:solidFill>
              <a:latin typeface="Arial" panose="020B0604020202020204" pitchFamily="34" charset="0"/>
              <a:cs typeface="Arial" panose="020B0604020202020204" pitchFamily="34" charset="0"/>
            </a:endParaRPr>
          </a:p>
        </p:txBody>
      </p:sp>
      <p:sp>
        <p:nvSpPr>
          <p:cNvPr id="17" name="Rounded Rectangular Callout 16"/>
          <p:cNvSpPr/>
          <p:nvPr/>
        </p:nvSpPr>
        <p:spPr>
          <a:xfrm>
            <a:off x="7784729" y="6099714"/>
            <a:ext cx="9438348" cy="1905000"/>
          </a:xfrm>
          <a:prstGeom prst="wedgeRoundRectCallout">
            <a:avLst>
              <a:gd name="adj1" fmla="val -55080"/>
              <a:gd name="adj2" fmla="val -1787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Chúng ta cần biết điểm yếu để sửa đổi và khắc phục tiến bộ hơn</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64060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LUYỆN TẬP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16" name="TextBox 15"/>
          <p:cNvSpPr txBox="1"/>
          <p:nvPr/>
        </p:nvSpPr>
        <p:spPr>
          <a:xfrm>
            <a:off x="762000" y="1654192"/>
            <a:ext cx="13352918"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1. </a:t>
            </a:r>
            <a:r>
              <a:rPr lang="en-US" sz="4500" smtClean="0">
                <a:solidFill>
                  <a:srgbClr val="C00000"/>
                </a:solidFill>
                <a:latin typeface="Arial" panose="020B0604020202020204" pitchFamily="34" charset="0"/>
                <a:cs typeface="Arial" panose="020B0604020202020204" pitchFamily="34" charset="0"/>
              </a:rPr>
              <a:t>Bày tỏ ý kiến </a:t>
            </a:r>
            <a:endParaRPr lang="en-US" sz="450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645856" y="2677723"/>
            <a:ext cx="16561678" cy="1824923"/>
          </a:xfrm>
          <a:prstGeom prst="rect">
            <a:avLst/>
          </a:prstGeom>
          <a:noFill/>
        </p:spPr>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Hoạt động nhóm: </a:t>
            </a:r>
            <a:r>
              <a:rPr lang="en-US" sz="4000" i="1" smtClean="0">
                <a:latin typeface="Arial" panose="020B0604020202020204" pitchFamily="34" charset="0"/>
                <a:cs typeface="Arial" panose="020B0604020202020204" pitchFamily="34" charset="0"/>
              </a:rPr>
              <a:t>Các em có đồng tình với việc làm của các bạn dưới đây không? Giải thích vì sao? </a:t>
            </a:r>
            <a:endParaRPr lang="en-US" sz="4000" i="1">
              <a:latin typeface="Arial" panose="020B0604020202020204" pitchFamily="34" charset="0"/>
              <a:cs typeface="Arial" panose="020B0604020202020204" pitchFamily="34" charset="0"/>
            </a:endParaRPr>
          </a:p>
        </p:txBody>
      </p:sp>
      <p:sp>
        <p:nvSpPr>
          <p:cNvPr id="11" name="Rounded Rectangle 10"/>
          <p:cNvSpPr/>
          <p:nvPr/>
        </p:nvSpPr>
        <p:spPr>
          <a:xfrm>
            <a:off x="835122" y="4810704"/>
            <a:ext cx="8471101" cy="4566049"/>
          </a:xfrm>
          <a:prstGeom prst="roundRect">
            <a:avLst/>
          </a:prstGeom>
          <a:solidFill>
            <a:schemeClr val="accent3">
              <a:lumMod val="40000"/>
              <a:lumOff val="6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rPr>
              <a:t>a. Cô giáo cần một bạn thay mặt lớp phát biểu trước toàn trường vào giờ chào cờ. Lan xung phong vì biết điểm mạnh của mình là khả năng nói trước đám đông. </a:t>
            </a:r>
            <a:endParaRPr lang="en-US" sz="3500">
              <a:solidFill>
                <a:schemeClr val="tx1"/>
              </a:solidFill>
            </a:endParaRPr>
          </a:p>
        </p:txBody>
      </p:sp>
      <p:sp>
        <p:nvSpPr>
          <p:cNvPr id="20" name="Rounded Rectangle 19"/>
          <p:cNvSpPr/>
          <p:nvPr/>
        </p:nvSpPr>
        <p:spPr>
          <a:xfrm>
            <a:off x="10013962" y="4837804"/>
            <a:ext cx="6995349" cy="4628954"/>
          </a:xfrm>
          <a:prstGeom prst="round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rPr>
              <a:t>b. Đạt không tự tin khi gặp người lạ. Mẹ khuyên Đạt nên tham gia câu lạc bộ để mạnh dạn hơn. Đạt từ chối không tham gia.</a:t>
            </a:r>
            <a:endParaRPr lang="en-US" sz="3500">
              <a:solidFill>
                <a:schemeClr val="tx1"/>
              </a:solidFill>
            </a:endParaRPr>
          </a:p>
        </p:txBody>
      </p:sp>
    </p:spTree>
    <p:extLst>
      <p:ext uri="{BB962C8B-B14F-4D97-AF65-F5344CB8AC3E}">
        <p14:creationId xmlns:p14="http://schemas.microsoft.com/office/powerpoint/2010/main" val="150933508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LUYỆN TẬP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pic>
        <p:nvPicPr>
          <p:cNvPr id="15" name="Picture 9"/>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9169" y="2520249"/>
            <a:ext cx="5575484" cy="6264589"/>
          </a:xfrm>
          <a:prstGeom prst="rect">
            <a:avLst/>
          </a:prstGeom>
        </p:spPr>
      </p:pic>
      <p:sp>
        <p:nvSpPr>
          <p:cNvPr id="7" name="Rounded Rectangular Callout 6"/>
          <p:cNvSpPr/>
          <p:nvPr/>
        </p:nvSpPr>
        <p:spPr>
          <a:xfrm>
            <a:off x="6358057" y="2418700"/>
            <a:ext cx="10898477" cy="2928051"/>
          </a:xfrm>
          <a:prstGeom prst="wedgeRoundRectCallout">
            <a:avLst>
              <a:gd name="adj1" fmla="val -53461"/>
              <a:gd name="adj2" fmla="val 36928"/>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3500" b="1" smtClean="0">
                <a:solidFill>
                  <a:schemeClr val="tx1"/>
                </a:solidFill>
                <a:latin typeface="Arial" panose="020B0604020202020204" pitchFamily="34" charset="0"/>
                <a:cs typeface="Arial" panose="020B0604020202020204" pitchFamily="34" charset="0"/>
              </a:rPr>
              <a:t>Tình huống a. </a:t>
            </a:r>
            <a:r>
              <a:rPr lang="en-US" sz="3500" smtClean="0">
                <a:solidFill>
                  <a:schemeClr val="tx1"/>
                </a:solidFill>
                <a:latin typeface="Arial" panose="020B0604020202020204" pitchFamily="34" charset="0"/>
                <a:cs typeface="Arial" panose="020B0604020202020204" pitchFamily="34" charset="0"/>
              </a:rPr>
              <a:t>Đồng tình với hành động của bạn Lan, Lan biết điểm mạnh của mình và đã xung phong nói để phát huy về điểm mạnh đó. </a:t>
            </a:r>
            <a:endParaRPr lang="en-US" sz="3500">
              <a:solidFill>
                <a:schemeClr val="tx1"/>
              </a:solidFill>
              <a:latin typeface="Arial" panose="020B0604020202020204" pitchFamily="34" charset="0"/>
              <a:cs typeface="Arial" panose="020B0604020202020204" pitchFamily="34" charset="0"/>
            </a:endParaRPr>
          </a:p>
        </p:txBody>
      </p:sp>
      <p:sp>
        <p:nvSpPr>
          <p:cNvPr id="17" name="Rounded Rectangular Callout 16"/>
          <p:cNvSpPr/>
          <p:nvPr/>
        </p:nvSpPr>
        <p:spPr>
          <a:xfrm>
            <a:off x="6324600" y="5716342"/>
            <a:ext cx="10898477" cy="2928051"/>
          </a:xfrm>
          <a:prstGeom prst="wedgeRoundRectCallout">
            <a:avLst>
              <a:gd name="adj1" fmla="val -52528"/>
              <a:gd name="adj2" fmla="val -37328"/>
              <a:gd name="adj3" fmla="val 16667"/>
            </a:avLst>
          </a:prstGeom>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3500" b="1" smtClean="0">
                <a:solidFill>
                  <a:schemeClr val="tx1"/>
                </a:solidFill>
                <a:latin typeface="Arial" panose="020B0604020202020204" pitchFamily="34" charset="0"/>
                <a:cs typeface="Arial" panose="020B0604020202020204" pitchFamily="34" charset="0"/>
              </a:rPr>
              <a:t>Tình huống b. </a:t>
            </a:r>
            <a:r>
              <a:rPr lang="en-US" sz="3500" smtClean="0">
                <a:solidFill>
                  <a:schemeClr val="tx1"/>
                </a:solidFill>
                <a:latin typeface="Arial" panose="020B0604020202020204" pitchFamily="34" charset="0"/>
                <a:cs typeface="Arial" panose="020B0604020202020204" pitchFamily="34" charset="0"/>
              </a:rPr>
              <a:t>Không đồng tình. Vì Đạt biết điểm yếu của mình nhưng không chịu tham gia các hoạt động để cải thiện điểm yếu.</a:t>
            </a:r>
            <a:endParaRPr lang="en-US" sz="3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65059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LUYỆN TẬP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16" name="TextBox 15"/>
          <p:cNvSpPr txBox="1"/>
          <p:nvPr/>
        </p:nvSpPr>
        <p:spPr>
          <a:xfrm>
            <a:off x="762000" y="1654192"/>
            <a:ext cx="13352918"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2. </a:t>
            </a:r>
            <a:r>
              <a:rPr lang="en-US" sz="4500" smtClean="0">
                <a:solidFill>
                  <a:srgbClr val="C00000"/>
                </a:solidFill>
                <a:latin typeface="Arial" panose="020B0604020202020204" pitchFamily="34" charset="0"/>
                <a:cs typeface="Arial" panose="020B0604020202020204" pitchFamily="34" charset="0"/>
              </a:rPr>
              <a:t>Xử lí tình huống </a:t>
            </a:r>
            <a:endParaRPr lang="en-US" sz="450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762000" y="2661428"/>
            <a:ext cx="15434884"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latin typeface="Arial" panose="020B0604020202020204" pitchFamily="34" charset="0"/>
                <a:cs typeface="Arial" panose="020B0604020202020204" pitchFamily="34" charset="0"/>
              </a:rPr>
              <a:t>Em sẽ ứng xử như thế nào trong các tình huống dưới đây: </a:t>
            </a:r>
            <a:endParaRPr lang="en-US" sz="4000" i="1">
              <a:latin typeface="Arial" panose="020B0604020202020204" pitchFamily="34" charset="0"/>
              <a:cs typeface="Arial" panose="020B0604020202020204" pitchFamily="34" charset="0"/>
            </a:endParaRPr>
          </a:p>
        </p:txBody>
      </p:sp>
      <p:sp>
        <p:nvSpPr>
          <p:cNvPr id="9" name="Rounded Rectangle 8"/>
          <p:cNvSpPr/>
          <p:nvPr/>
        </p:nvSpPr>
        <p:spPr>
          <a:xfrm>
            <a:off x="893519" y="3798728"/>
            <a:ext cx="16731438" cy="1828800"/>
          </a:xfrm>
          <a:prstGeom prst="roundRect">
            <a:avLst/>
          </a:prstGeom>
          <a:solidFill>
            <a:srgbClr val="FFFF66"/>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a:solidFill>
                  <a:schemeClr val="tx1"/>
                </a:solidFill>
              </a:rPr>
              <a:t>Tình huống 1: </a:t>
            </a:r>
            <a:r>
              <a:rPr lang="vi-VN" sz="3500">
                <a:solidFill>
                  <a:schemeClr val="tx1"/>
                </a:solidFill>
              </a:rPr>
              <a:t>Em và Thành là bạn thân. Trường tổ chức cuộc thi hát. Thành rủ em tham gia cùng. Tuy nhiên, em nghĩ hát lại chính là điểm yếu của mình.</a:t>
            </a:r>
            <a:endParaRPr lang="en-US" sz="3500">
              <a:solidFill>
                <a:schemeClr val="tx1"/>
              </a:solidFill>
            </a:endParaRPr>
          </a:p>
        </p:txBody>
      </p:sp>
      <p:sp>
        <p:nvSpPr>
          <p:cNvPr id="18" name="Rounded Rectangle 17"/>
          <p:cNvSpPr/>
          <p:nvPr/>
        </p:nvSpPr>
        <p:spPr>
          <a:xfrm>
            <a:off x="873199" y="6122591"/>
            <a:ext cx="16731438" cy="182880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a:solidFill>
                  <a:schemeClr val="tx1"/>
                </a:solidFill>
              </a:rPr>
              <a:t>Tình huống </a:t>
            </a:r>
            <a:r>
              <a:rPr lang="en-US" sz="3500" b="1" smtClean="0">
                <a:solidFill>
                  <a:schemeClr val="tx1"/>
                </a:solidFill>
                <a:latin typeface="Arial" panose="020B0604020202020204" pitchFamily="34" charset="0"/>
                <a:cs typeface="Arial" panose="020B0604020202020204" pitchFamily="34" charset="0"/>
              </a:rPr>
              <a:t>2</a:t>
            </a:r>
            <a:r>
              <a:rPr lang="vi-VN" sz="3500" b="1" smtClean="0">
                <a:solidFill>
                  <a:schemeClr val="tx1"/>
                </a:solidFill>
              </a:rPr>
              <a:t>: </a:t>
            </a:r>
            <a:r>
              <a:rPr lang="vi-VN" sz="3500">
                <a:solidFill>
                  <a:schemeClr val="tx1"/>
                </a:solidFill>
              </a:rPr>
              <a:t>Trường em tổ chức Hội khỏe Phù Đổng. Các bạn động viên em tham gia môn cờ vua, nhưng em lại đá cầu rất tốt.</a:t>
            </a:r>
            <a:endParaRPr lang="en-US" sz="3500">
              <a:solidFill>
                <a:schemeClr val="tx1"/>
              </a:solidFill>
            </a:endParaRPr>
          </a:p>
        </p:txBody>
      </p:sp>
    </p:spTree>
    <p:extLst>
      <p:ext uri="{BB962C8B-B14F-4D97-AF65-F5344CB8AC3E}">
        <p14:creationId xmlns:p14="http://schemas.microsoft.com/office/powerpoint/2010/main" val="382055226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LUYỆN TẬP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7" name="Pentagon 6"/>
          <p:cNvSpPr/>
          <p:nvPr/>
        </p:nvSpPr>
        <p:spPr>
          <a:xfrm>
            <a:off x="0" y="1633650"/>
            <a:ext cx="4495800" cy="901759"/>
          </a:xfrm>
          <a:prstGeom prst="homePlate">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Tình huống 1</a:t>
            </a:r>
            <a:endParaRPr lang="en-US" sz="4500" b="1">
              <a:solidFill>
                <a:schemeClr val="tx1"/>
              </a:solidFill>
              <a:latin typeface="Arial" panose="020B0604020202020204" pitchFamily="34" charset="0"/>
              <a:cs typeface="Arial" panose="020B0604020202020204" pitchFamily="34" charset="0"/>
            </a:endParaRPr>
          </a:p>
        </p:txBody>
      </p:sp>
      <p:pic>
        <p:nvPicPr>
          <p:cNvPr id="17" name="Picture 4"/>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09600" y="3924299"/>
            <a:ext cx="6787107" cy="4623717"/>
          </a:xfrm>
          <a:prstGeom prst="rect">
            <a:avLst/>
          </a:prstGeom>
        </p:spPr>
      </p:pic>
      <p:sp>
        <p:nvSpPr>
          <p:cNvPr id="10" name="Rounded Rectangular Callout 9"/>
          <p:cNvSpPr/>
          <p:nvPr/>
        </p:nvSpPr>
        <p:spPr>
          <a:xfrm>
            <a:off x="7784729" y="2813827"/>
            <a:ext cx="9438348" cy="4876800"/>
          </a:xfrm>
          <a:prstGeom prst="wedgeRoundRectCallout">
            <a:avLst>
              <a:gd name="adj1" fmla="val -52696"/>
              <a:gd name="adj2" fmla="val -9167"/>
              <a:gd name="adj3" fmla="val 16667"/>
            </a:avLst>
          </a:prstGeom>
          <a:solidFill>
            <a:schemeClr val="accent2">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smtClean="0">
                <a:solidFill>
                  <a:schemeClr val="tx1"/>
                </a:solidFill>
                <a:latin typeface="Arial" panose="020B0604020202020204" pitchFamily="34" charset="0"/>
                <a:cs typeface="Arial" panose="020B0604020202020204" pitchFamily="34" charset="0"/>
              </a:rPr>
              <a:t>Gợi ý cách xử lí tình huống:</a:t>
            </a:r>
          </a:p>
          <a:p>
            <a:pPr algn="just">
              <a:lnSpc>
                <a:spcPct val="150000"/>
              </a:lnSpc>
            </a:pPr>
            <a:r>
              <a:rPr lang="en-US" sz="4000" smtClean="0">
                <a:solidFill>
                  <a:schemeClr val="tx1"/>
                </a:solidFill>
                <a:latin typeface="Arial" panose="020B0604020202020204" pitchFamily="34" charset="0"/>
                <a:cs typeface="Arial" panose="020B0604020202020204" pitchFamily="34" charset="0"/>
              </a:rPr>
              <a:t>Em có thể luyện tập thêm để cải thiện kĩ năng hát của bản thân rồi tham gia cuộc thi hát cùng bạn Thành.</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34016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LUYỆN TẬP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7" name="Pentagon 6"/>
          <p:cNvSpPr/>
          <p:nvPr/>
        </p:nvSpPr>
        <p:spPr>
          <a:xfrm>
            <a:off x="0" y="1633650"/>
            <a:ext cx="4495800" cy="901759"/>
          </a:xfrm>
          <a:prstGeom prst="homePlate">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Tình huống 2</a:t>
            </a:r>
            <a:endParaRPr lang="en-US" sz="4500" b="1">
              <a:solidFill>
                <a:schemeClr val="tx1"/>
              </a:solidFill>
              <a:latin typeface="Arial" panose="020B0604020202020204" pitchFamily="34" charset="0"/>
              <a:cs typeface="Arial" panose="020B0604020202020204" pitchFamily="34" charset="0"/>
            </a:endParaRPr>
          </a:p>
        </p:txBody>
      </p:sp>
      <p:pic>
        <p:nvPicPr>
          <p:cNvPr id="17" name="Picture 4"/>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09600" y="3924299"/>
            <a:ext cx="6787107" cy="4623717"/>
          </a:xfrm>
          <a:prstGeom prst="rect">
            <a:avLst/>
          </a:prstGeom>
        </p:spPr>
      </p:pic>
      <p:sp>
        <p:nvSpPr>
          <p:cNvPr id="10" name="Rounded Rectangular Callout 9"/>
          <p:cNvSpPr/>
          <p:nvPr/>
        </p:nvSpPr>
        <p:spPr>
          <a:xfrm>
            <a:off x="7784729" y="2813827"/>
            <a:ext cx="9438348" cy="4876800"/>
          </a:xfrm>
          <a:prstGeom prst="wedgeRoundRectCallout">
            <a:avLst>
              <a:gd name="adj1" fmla="val -52696"/>
              <a:gd name="adj2" fmla="val -9167"/>
              <a:gd name="adj3" fmla="val 16667"/>
            </a:avLst>
          </a:prstGeom>
          <a:solidFill>
            <a:schemeClr val="accent2">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smtClean="0">
                <a:solidFill>
                  <a:schemeClr val="tx1"/>
                </a:solidFill>
                <a:latin typeface="Arial" panose="020B0604020202020204" pitchFamily="34" charset="0"/>
                <a:cs typeface="Arial" panose="020B0604020202020204" pitchFamily="34" charset="0"/>
              </a:rPr>
              <a:t>Gợi ý cách xử lí tình huống:</a:t>
            </a:r>
          </a:p>
          <a:p>
            <a:pPr algn="just">
              <a:lnSpc>
                <a:spcPct val="150000"/>
              </a:lnSpc>
            </a:pPr>
            <a:r>
              <a:rPr lang="en-US" sz="4000" smtClean="0">
                <a:solidFill>
                  <a:schemeClr val="tx1"/>
                </a:solidFill>
                <a:latin typeface="Arial" panose="020B0604020202020204" pitchFamily="34" charset="0"/>
                <a:cs typeface="Arial" panose="020B0604020202020204" pitchFamily="34" charset="0"/>
              </a:rPr>
              <a:t>Em có thể đăng kí tham gia môn đá cầu và cổ vũ cho các bạn đi thi đấu môn cờ vua. </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34672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VẬN DỤNG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15" name="TextBox 14"/>
          <p:cNvSpPr txBox="1"/>
          <p:nvPr/>
        </p:nvSpPr>
        <p:spPr>
          <a:xfrm>
            <a:off x="762000" y="1654192"/>
            <a:ext cx="13352918"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1. </a:t>
            </a:r>
            <a:r>
              <a:rPr lang="en-US" sz="4500" smtClean="0">
                <a:solidFill>
                  <a:srgbClr val="C00000"/>
                </a:solidFill>
                <a:latin typeface="Arial" panose="020B0604020202020204" pitchFamily="34" charset="0"/>
                <a:cs typeface="Arial" panose="020B0604020202020204" pitchFamily="34" charset="0"/>
              </a:rPr>
              <a:t>Phỏng vấn điểm mạnh điểm yếu của các bạn</a:t>
            </a:r>
            <a:endParaRPr lang="en-US" sz="450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0">
            <a:extLst>
              <a:ext uri="{28A0092B-C50C-407E-A947-70E740481C1C}">
                <a14:useLocalDpi xmlns:a14="http://schemas.microsoft.com/office/drawing/2010/main" val="0"/>
              </a:ext>
            </a:extLst>
          </a:blip>
          <a:srcRect l="42987" t="39936" r="4020" b="3813"/>
          <a:stretch/>
        </p:blipFill>
        <p:spPr>
          <a:xfrm>
            <a:off x="9808950" y="3122536"/>
            <a:ext cx="7747699" cy="5045013"/>
          </a:xfrm>
          <a:prstGeom prst="rect">
            <a:avLst/>
          </a:prstGeom>
        </p:spPr>
      </p:pic>
      <p:sp>
        <p:nvSpPr>
          <p:cNvPr id="9" name="TextBox 8"/>
          <p:cNvSpPr txBox="1"/>
          <p:nvPr/>
        </p:nvSpPr>
        <p:spPr>
          <a:xfrm>
            <a:off x="762000" y="2981725"/>
            <a:ext cx="8991600" cy="4708981"/>
          </a:xfrm>
          <a:prstGeom prst="rect">
            <a:avLst/>
          </a:prstGeom>
          <a:noFill/>
        </p:spPr>
        <p:txBody>
          <a:bodyPr wrap="square" rtlCol="0">
            <a:spAutoFit/>
          </a:bodyPr>
          <a:lstStyle/>
          <a:p>
            <a:pPr>
              <a:lnSpc>
                <a:spcPct val="150000"/>
              </a:lnSpc>
            </a:pPr>
            <a:r>
              <a:rPr lang="en-US" sz="4000" b="1" smtClean="0">
                <a:latin typeface="Arial" panose="020B0604020202020204" pitchFamily="34" charset="0"/>
                <a:cs typeface="Arial" panose="020B0604020202020204" pitchFamily="34" charset="0"/>
              </a:rPr>
              <a:t>HƯỚNG DẪN:</a:t>
            </a:r>
          </a:p>
          <a:p>
            <a:pPr>
              <a:lnSpc>
                <a:spcPct val="150000"/>
              </a:lnSpc>
            </a:pPr>
            <a:r>
              <a:rPr lang="en-US" sz="4000" smtClean="0">
                <a:latin typeface="Arial" panose="020B0604020202020204" pitchFamily="34" charset="0"/>
                <a:cs typeface="Arial" panose="020B0604020202020204" pitchFamily="34" charset="0"/>
              </a:rPr>
              <a:t>Các em có thể phỏng vấn dựa vào các câu hỏi sau:</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Điểm mạnh của bạn là gì?</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Đâu là điều bạn cần cố gắng? </a:t>
            </a:r>
          </a:p>
        </p:txBody>
      </p:sp>
    </p:spTree>
    <p:extLst>
      <p:ext uri="{BB962C8B-B14F-4D97-AF65-F5344CB8AC3E}">
        <p14:creationId xmlns:p14="http://schemas.microsoft.com/office/powerpoint/2010/main" val="92472239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VẬN DỤNG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93665" y="666882"/>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15" name="TextBox 14"/>
          <p:cNvSpPr txBox="1"/>
          <p:nvPr/>
        </p:nvSpPr>
        <p:spPr>
          <a:xfrm>
            <a:off x="762000" y="1798372"/>
            <a:ext cx="13352918"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2. </a:t>
            </a:r>
            <a:r>
              <a:rPr lang="en-US" sz="4500" smtClean="0">
                <a:solidFill>
                  <a:srgbClr val="C00000"/>
                </a:solidFill>
                <a:latin typeface="Arial" panose="020B0604020202020204" pitchFamily="34" charset="0"/>
                <a:cs typeface="Arial" panose="020B0604020202020204" pitchFamily="34" charset="0"/>
              </a:rPr>
              <a:t>Chia sẻ về các hoạt động em có thể tham gia </a:t>
            </a:r>
            <a:endParaRPr lang="en-US" sz="450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736017" y="3608538"/>
            <a:ext cx="9525000" cy="5518242"/>
          </a:xfrm>
          <a:prstGeom prst="rect">
            <a:avLst/>
          </a:prstGeom>
          <a:noFill/>
        </p:spPr>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Hướng dẫn: </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Dựa vào các điểm mạnh, điiểm yếu của bản thân, em hãy chia sẻ về các hoạt động mà mình có thể tham gia. </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Đưa ra một số ý tưởng để có thể hoàn thiện bản thân mình hơn. </a:t>
            </a:r>
            <a:endParaRPr lang="en-US" sz="4000">
              <a:latin typeface="Arial" panose="020B0604020202020204" pitchFamily="34" charset="0"/>
              <a:cs typeface="Arial" panose="020B0604020202020204" pitchFamily="34" charset="0"/>
            </a:endParaRPr>
          </a:p>
        </p:txBody>
      </p:sp>
      <p:sp>
        <p:nvSpPr>
          <p:cNvPr id="10" name="Pentagon 9"/>
          <p:cNvSpPr/>
          <p:nvPr/>
        </p:nvSpPr>
        <p:spPr>
          <a:xfrm>
            <a:off x="0" y="2687955"/>
            <a:ext cx="5029200" cy="983276"/>
          </a:xfrm>
          <a:prstGeom prst="homePlate">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Làm việc nhóm </a:t>
            </a:r>
            <a:endParaRPr lang="en-US" sz="4000" b="1">
              <a:solidFill>
                <a:schemeClr val="tx1"/>
              </a:solidFill>
              <a:latin typeface="Arial" panose="020B0604020202020204" pitchFamily="34" charset="0"/>
              <a:cs typeface="Arial" panose="020B0604020202020204" pitchFamily="34" charset="0"/>
            </a:endParaRPr>
          </a:p>
        </p:txBody>
      </p:sp>
      <p:pic>
        <p:nvPicPr>
          <p:cNvPr id="17" name="Picture 4"/>
          <p:cNvPicPr>
            <a:picLocks noChangeAspect="1"/>
          </p:cNvPicPr>
          <p:nvPr/>
        </p:nvPicPr>
        <p:blipFill>
          <a:blip r:embed="rId30"/>
          <a:srcRect/>
          <a:stretch>
            <a:fillRect/>
          </a:stretch>
        </p:blipFill>
        <p:spPr>
          <a:xfrm>
            <a:off x="10665461" y="3907933"/>
            <a:ext cx="6850012" cy="5146072"/>
          </a:xfrm>
          <a:prstGeom prst="rect">
            <a:avLst/>
          </a:prstGeom>
        </p:spPr>
      </p:pic>
    </p:spTree>
    <p:extLst>
      <p:ext uri="{BB962C8B-B14F-4D97-AF65-F5344CB8AC3E}">
        <p14:creationId xmlns:p14="http://schemas.microsoft.com/office/powerpoint/2010/main" val="114982278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sp>
        <p:nvSpPr>
          <p:cNvPr id="12" name="Rounded Rectangle 11"/>
          <p:cNvSpPr/>
          <p:nvPr/>
        </p:nvSpPr>
        <p:spPr>
          <a:xfrm>
            <a:off x="10304994" y="3337512"/>
            <a:ext cx="7033157" cy="4743078"/>
          </a:xfrm>
          <a:prstGeom prst="roundRect">
            <a:avLst/>
          </a:prstGeom>
          <a:solidFill>
            <a:srgbClr val="FFCC66"/>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smtClean="0">
                <a:solidFill>
                  <a:schemeClr val="tx1"/>
                </a:solidFill>
                <a:latin typeface="Arial" panose="020B0604020202020204" pitchFamily="34" charset="0"/>
                <a:cs typeface="Arial" panose="020B0604020202020204" pitchFamily="34" charset="0"/>
              </a:rPr>
              <a:t>Cách chơi: </a:t>
            </a:r>
            <a:r>
              <a:rPr lang="en-US" sz="4000" smtClean="0">
                <a:solidFill>
                  <a:schemeClr val="tx1"/>
                </a:solidFill>
                <a:latin typeface="Arial" panose="020B0604020202020204" pitchFamily="34" charset="0"/>
                <a:cs typeface="Arial" panose="020B0604020202020204" pitchFamily="34" charset="0"/>
              </a:rPr>
              <a:t>Lắng nghe thầy cô miêu tả về những người bạn bí mật và đoán xem người bạn bí mật đó là ai.</a:t>
            </a:r>
            <a:endParaRPr lang="en-US" sz="400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0330" t="18987" r="10882" b="13961"/>
          <a:stretch/>
        </p:blipFill>
        <p:spPr>
          <a:xfrm>
            <a:off x="990758" y="3128212"/>
            <a:ext cx="8915400" cy="5423319"/>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223077" y="9377614"/>
            <a:ext cx="803761" cy="5093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91762" y="6696729"/>
            <a:ext cx="1535077" cy="248394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96827" y="6004480"/>
            <a:ext cx="2049203" cy="3315862"/>
          </a:xfrm>
          <a:prstGeom prst="rect">
            <a:avLst/>
          </a:prstGeom>
        </p:spPr>
      </p:pic>
      <p:pic>
        <p:nvPicPr>
          <p:cNvPr id="43" name="Picture 4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1371600" y="723900"/>
            <a:ext cx="53340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KHỞI ĐỘNG </a:t>
            </a:r>
            <a:endParaRPr lang="en-US" sz="5500" b="1">
              <a:latin typeface="Arial" panose="020B0604020202020204" pitchFamily="34" charset="0"/>
              <a:cs typeface="Arial" panose="020B0604020202020204" pitchFamily="34" charset="0"/>
            </a:endParaRPr>
          </a:p>
        </p:txBody>
      </p:sp>
      <p:sp>
        <p:nvSpPr>
          <p:cNvPr id="10" name="Rectangle 9"/>
          <p:cNvSpPr/>
          <p:nvPr/>
        </p:nvSpPr>
        <p:spPr>
          <a:xfrm>
            <a:off x="0" y="1802481"/>
            <a:ext cx="18288000" cy="97122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i="1">
                <a:solidFill>
                  <a:srgbClr val="002060"/>
                </a:solidFill>
              </a:rPr>
              <a:t>Chơi trò chơi “Đoán tên người bí mật”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350050" y="8428602"/>
            <a:ext cx="22653739" cy="784385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82122" y="6950957"/>
            <a:ext cx="1554357" cy="251514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75193" y="9258300"/>
            <a:ext cx="601018" cy="38089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97385" y="9573928"/>
            <a:ext cx="763171" cy="483660"/>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67702" y="9365469"/>
            <a:ext cx="657858" cy="41691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35158" y="8877405"/>
            <a:ext cx="601018" cy="38089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499461" y="8780505"/>
            <a:ext cx="1105548" cy="110554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727315" y="9086715"/>
            <a:ext cx="974425" cy="974425"/>
          </a:xfrm>
          <a:prstGeom prst="rect">
            <a:avLst/>
          </a:prstGeom>
        </p:spPr>
      </p:pic>
      <p:grpSp>
        <p:nvGrpSpPr>
          <p:cNvPr id="14" name="Group 14"/>
          <p:cNvGrpSpPr/>
          <p:nvPr/>
        </p:nvGrpSpPr>
        <p:grpSpPr>
          <a:xfrm>
            <a:off x="1509068" y="2246297"/>
            <a:ext cx="2565864" cy="2565864"/>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388AF"/>
            </a:solidFill>
          </p:spPr>
        </p:sp>
      </p:grpSp>
      <p:grpSp>
        <p:nvGrpSpPr>
          <p:cNvPr id="16" name="Group 16"/>
          <p:cNvGrpSpPr/>
          <p:nvPr/>
        </p:nvGrpSpPr>
        <p:grpSpPr>
          <a:xfrm>
            <a:off x="14213068" y="2246297"/>
            <a:ext cx="2565864" cy="2565864"/>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388AF"/>
            </a:solidFill>
          </p:spPr>
        </p:sp>
      </p:grpSp>
      <p:grpSp>
        <p:nvGrpSpPr>
          <p:cNvPr id="18" name="Group 18"/>
          <p:cNvGrpSpPr/>
          <p:nvPr/>
        </p:nvGrpSpPr>
        <p:grpSpPr>
          <a:xfrm>
            <a:off x="14213068" y="5086729"/>
            <a:ext cx="2565864" cy="2565864"/>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388AF"/>
            </a:solidFill>
          </p:spPr>
        </p:sp>
      </p:grpSp>
      <p:grpSp>
        <p:nvGrpSpPr>
          <p:cNvPr id="20" name="Group 20"/>
          <p:cNvGrpSpPr/>
          <p:nvPr/>
        </p:nvGrpSpPr>
        <p:grpSpPr>
          <a:xfrm>
            <a:off x="1509068" y="5086729"/>
            <a:ext cx="2565864" cy="2565864"/>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388AF"/>
            </a:solidFill>
          </p:spPr>
        </p:sp>
      </p:grpSp>
      <p:grpSp>
        <p:nvGrpSpPr>
          <p:cNvPr id="22" name="Group 22"/>
          <p:cNvGrpSpPr>
            <a:grpSpLocks noChangeAspect="1"/>
          </p:cNvGrpSpPr>
          <p:nvPr/>
        </p:nvGrpSpPr>
        <p:grpSpPr>
          <a:xfrm>
            <a:off x="1577249" y="2246297"/>
            <a:ext cx="2563572" cy="2563561"/>
            <a:chOff x="0" y="0"/>
            <a:chExt cx="6350000" cy="6349975"/>
          </a:xfrm>
        </p:grpSpPr>
        <p:sp>
          <p:nvSpPr>
            <p:cNvPr id="23" name="Freeform 2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l="-91778" r="-46692" b="-13373"/>
              </a:stretch>
            </a:blipFill>
          </p:spPr>
        </p:sp>
      </p:grpSp>
      <p:grpSp>
        <p:nvGrpSpPr>
          <p:cNvPr id="24" name="Group 24"/>
          <p:cNvGrpSpPr>
            <a:grpSpLocks noChangeAspect="1"/>
          </p:cNvGrpSpPr>
          <p:nvPr/>
        </p:nvGrpSpPr>
        <p:grpSpPr>
          <a:xfrm>
            <a:off x="14144322" y="2246297"/>
            <a:ext cx="2563572" cy="2563561"/>
            <a:chOff x="0" y="0"/>
            <a:chExt cx="6350000" cy="6349975"/>
          </a:xfrm>
        </p:grpSpPr>
        <p:sp>
          <p:nvSpPr>
            <p:cNvPr id="25" name="Freeform 2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3"/>
              <a:stretch>
                <a:fillRect l="-92220" t="-34362" r="-31671" b="-14898"/>
              </a:stretch>
            </a:blipFill>
          </p:spPr>
        </p:sp>
      </p:grpSp>
      <p:grpSp>
        <p:nvGrpSpPr>
          <p:cNvPr id="26" name="Group 26"/>
          <p:cNvGrpSpPr>
            <a:grpSpLocks noChangeAspect="1"/>
          </p:cNvGrpSpPr>
          <p:nvPr/>
        </p:nvGrpSpPr>
        <p:grpSpPr>
          <a:xfrm>
            <a:off x="1577249" y="5083411"/>
            <a:ext cx="2563572" cy="2563561"/>
            <a:chOff x="0" y="0"/>
            <a:chExt cx="6350000" cy="6349975"/>
          </a:xfrm>
        </p:grpSpPr>
        <p:sp>
          <p:nvSpPr>
            <p:cNvPr id="27" name="Freeform 2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4"/>
              <a:stretch>
                <a:fillRect b="-49953"/>
              </a:stretch>
            </a:blipFill>
          </p:spPr>
        </p:sp>
      </p:gr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92279" y="6950957"/>
            <a:ext cx="1960196" cy="3171838"/>
          </a:xfrm>
          <a:prstGeom prst="rect">
            <a:avLst/>
          </a:prstGeom>
        </p:spPr>
      </p:pic>
      <p:grpSp>
        <p:nvGrpSpPr>
          <p:cNvPr id="29" name="Group 29"/>
          <p:cNvGrpSpPr>
            <a:grpSpLocks noChangeAspect="1"/>
          </p:cNvGrpSpPr>
          <p:nvPr/>
        </p:nvGrpSpPr>
        <p:grpSpPr>
          <a:xfrm>
            <a:off x="14144322" y="5083411"/>
            <a:ext cx="2563572" cy="2563561"/>
            <a:chOff x="0" y="0"/>
            <a:chExt cx="6350000" cy="6349975"/>
          </a:xfrm>
        </p:grpSpPr>
        <p:sp>
          <p:nvSpPr>
            <p:cNvPr id="30" name="Freeform 3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5"/>
              <a:stretch>
                <a:fillRect t="-1956" b="-47856"/>
              </a:stretch>
            </a:blipFill>
          </p:spPr>
        </p:sp>
      </p:grpSp>
      <p:pic>
        <p:nvPicPr>
          <p:cNvPr id="34" name="Picture 3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804358" y="362708"/>
            <a:ext cx="1264843" cy="1264843"/>
          </a:xfrm>
          <a:prstGeom prst="rect">
            <a:avLst/>
          </a:prstGeom>
        </p:spPr>
      </p:pic>
      <p:pic>
        <p:nvPicPr>
          <p:cNvPr id="35" name="Picture 3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9521415">
            <a:off x="3490781" y="436274"/>
            <a:ext cx="504848" cy="531419"/>
          </a:xfrm>
          <a:prstGeom prst="rect">
            <a:avLst/>
          </a:prstGeom>
        </p:spPr>
      </p:pic>
      <p:pic>
        <p:nvPicPr>
          <p:cNvPr id="36" name="Picture 3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539313">
            <a:off x="17241862" y="4642921"/>
            <a:ext cx="504848" cy="531419"/>
          </a:xfrm>
          <a:prstGeom prst="rect">
            <a:avLst/>
          </a:prstGeom>
        </p:spPr>
      </p:pic>
      <p:pic>
        <p:nvPicPr>
          <p:cNvPr id="37" name="Picture 37"/>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69237" y="701984"/>
            <a:ext cx="2392382" cy="1244039"/>
          </a:xfrm>
          <a:prstGeom prst="rect">
            <a:avLst/>
          </a:prstGeom>
        </p:spPr>
      </p:pic>
      <p:pic>
        <p:nvPicPr>
          <p:cNvPr id="38" name="Picture 38"/>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16226610" y="664812"/>
            <a:ext cx="2535351" cy="1318383"/>
          </a:xfrm>
          <a:prstGeom prst="rect">
            <a:avLst/>
          </a:prstGeom>
        </p:spPr>
      </p:pic>
      <p:grpSp>
        <p:nvGrpSpPr>
          <p:cNvPr id="43" name="Group 42"/>
          <p:cNvGrpSpPr/>
          <p:nvPr/>
        </p:nvGrpSpPr>
        <p:grpSpPr>
          <a:xfrm>
            <a:off x="4086474" y="1742669"/>
            <a:ext cx="10052242" cy="6061332"/>
            <a:chOff x="4086474" y="1742669"/>
            <a:chExt cx="10052242" cy="6061332"/>
          </a:xfrm>
        </p:grpSpPr>
        <p:grpSp>
          <p:nvGrpSpPr>
            <p:cNvPr id="10" name="Group 10"/>
            <p:cNvGrpSpPr/>
            <p:nvPr/>
          </p:nvGrpSpPr>
          <p:grpSpPr>
            <a:xfrm>
              <a:off x="4215292" y="2089268"/>
              <a:ext cx="9923424" cy="5714733"/>
              <a:chOff x="0" y="0"/>
              <a:chExt cx="53671101" cy="33625494"/>
            </a:xfrm>
          </p:grpSpPr>
          <p:sp>
            <p:nvSpPr>
              <p:cNvPr id="11" name="Freeform 11"/>
              <p:cNvSpPr/>
              <p:nvPr/>
            </p:nvSpPr>
            <p:spPr>
              <a:xfrm>
                <a:off x="0" y="-4073"/>
                <a:ext cx="53677493" cy="33632098"/>
              </a:xfrm>
              <a:custGeom>
                <a:avLst/>
                <a:gdLst/>
                <a:ahLst/>
                <a:cxnLst/>
                <a:rect l="l" t="t" r="r" b="b"/>
                <a:pathLst>
                  <a:path w="53677493" h="33632098">
                    <a:moveTo>
                      <a:pt x="53049711" y="33577618"/>
                    </a:moveTo>
                    <a:cubicBezTo>
                      <a:pt x="53049711" y="33577618"/>
                      <a:pt x="52318841" y="33632098"/>
                      <a:pt x="44714406" y="33629475"/>
                    </a:cubicBezTo>
                    <a:cubicBezTo>
                      <a:pt x="18444435" y="33627314"/>
                      <a:pt x="1057074" y="33619488"/>
                      <a:pt x="1057074" y="33619488"/>
                    </a:cubicBezTo>
                    <a:cubicBezTo>
                      <a:pt x="812932" y="33610654"/>
                      <a:pt x="449110" y="33589425"/>
                      <a:pt x="282371" y="33531245"/>
                    </a:cubicBezTo>
                    <a:cubicBezTo>
                      <a:pt x="4469" y="33434284"/>
                      <a:pt x="0" y="33261004"/>
                      <a:pt x="0" y="27335288"/>
                    </a:cubicBezTo>
                    <a:lnTo>
                      <a:pt x="0" y="27334963"/>
                    </a:lnTo>
                    <a:cubicBezTo>
                      <a:pt x="8536" y="491230"/>
                      <a:pt x="0" y="345608"/>
                      <a:pt x="77597" y="223930"/>
                    </a:cubicBezTo>
                    <a:cubicBezTo>
                      <a:pt x="217372" y="4759"/>
                      <a:pt x="519255" y="4073"/>
                      <a:pt x="937909" y="4073"/>
                    </a:cubicBezTo>
                    <a:cubicBezTo>
                      <a:pt x="937909" y="4073"/>
                      <a:pt x="7421816" y="15681"/>
                      <a:pt x="35027784" y="7673"/>
                    </a:cubicBezTo>
                    <a:cubicBezTo>
                      <a:pt x="52099908" y="0"/>
                      <a:pt x="52816646" y="6979"/>
                      <a:pt x="52816646" y="6979"/>
                    </a:cubicBezTo>
                    <a:cubicBezTo>
                      <a:pt x="53184952" y="14458"/>
                      <a:pt x="53323213" y="42638"/>
                      <a:pt x="53520950" y="165219"/>
                    </a:cubicBezTo>
                    <a:cubicBezTo>
                      <a:pt x="53671967" y="258836"/>
                      <a:pt x="53677493" y="476157"/>
                      <a:pt x="53668352" y="27334960"/>
                    </a:cubicBezTo>
                    <a:lnTo>
                      <a:pt x="53668352" y="27335285"/>
                    </a:lnTo>
                    <a:cubicBezTo>
                      <a:pt x="53668352" y="33378969"/>
                      <a:pt x="53625564" y="33527555"/>
                      <a:pt x="53049711" y="33577618"/>
                    </a:cubicBezTo>
                    <a:close/>
                  </a:path>
                </a:pathLst>
              </a:custGeom>
              <a:solidFill>
                <a:srgbClr val="F1BCB6"/>
              </a:solidFill>
            </p:spPr>
          </p:sp>
        </p:grpSp>
        <p:grpSp>
          <p:nvGrpSpPr>
            <p:cNvPr id="12" name="Group 12"/>
            <p:cNvGrpSpPr/>
            <p:nvPr/>
          </p:nvGrpSpPr>
          <p:grpSpPr>
            <a:xfrm>
              <a:off x="4086474" y="1742669"/>
              <a:ext cx="9931460" cy="5909924"/>
              <a:chOff x="0" y="0"/>
              <a:chExt cx="53671101" cy="34773997"/>
            </a:xfrm>
          </p:grpSpPr>
          <p:sp>
            <p:nvSpPr>
              <p:cNvPr id="13" name="Freeform 13"/>
              <p:cNvSpPr/>
              <p:nvPr/>
            </p:nvSpPr>
            <p:spPr>
              <a:xfrm>
                <a:off x="0" y="-4073"/>
                <a:ext cx="53677493" cy="34780598"/>
              </a:xfrm>
              <a:custGeom>
                <a:avLst/>
                <a:gdLst/>
                <a:ahLst/>
                <a:cxnLst/>
                <a:rect l="l" t="t" r="r" b="b"/>
                <a:pathLst>
                  <a:path w="53677493" h="34780598">
                    <a:moveTo>
                      <a:pt x="53049711" y="34726121"/>
                    </a:moveTo>
                    <a:cubicBezTo>
                      <a:pt x="53049711" y="34726121"/>
                      <a:pt x="52318841" y="34780598"/>
                      <a:pt x="44714406" y="34777978"/>
                    </a:cubicBezTo>
                    <a:cubicBezTo>
                      <a:pt x="18444435" y="34775814"/>
                      <a:pt x="1057074" y="34767991"/>
                      <a:pt x="1057074" y="34767991"/>
                    </a:cubicBezTo>
                    <a:cubicBezTo>
                      <a:pt x="812932" y="34759158"/>
                      <a:pt x="449110" y="34737925"/>
                      <a:pt x="282371" y="34679749"/>
                    </a:cubicBezTo>
                    <a:cubicBezTo>
                      <a:pt x="4469" y="34582784"/>
                      <a:pt x="0" y="34409508"/>
                      <a:pt x="0" y="28280933"/>
                    </a:cubicBezTo>
                    <a:lnTo>
                      <a:pt x="0" y="28280598"/>
                    </a:lnTo>
                    <a:cubicBezTo>
                      <a:pt x="8536" y="491230"/>
                      <a:pt x="0" y="345608"/>
                      <a:pt x="77597" y="223930"/>
                    </a:cubicBezTo>
                    <a:cubicBezTo>
                      <a:pt x="217372" y="4759"/>
                      <a:pt x="519255" y="4073"/>
                      <a:pt x="937909" y="4073"/>
                    </a:cubicBezTo>
                    <a:cubicBezTo>
                      <a:pt x="937909" y="4073"/>
                      <a:pt x="7421816" y="15681"/>
                      <a:pt x="35027784" y="7673"/>
                    </a:cubicBezTo>
                    <a:cubicBezTo>
                      <a:pt x="52099908" y="0"/>
                      <a:pt x="52816646" y="6979"/>
                      <a:pt x="52816646" y="6979"/>
                    </a:cubicBezTo>
                    <a:cubicBezTo>
                      <a:pt x="53184952" y="14458"/>
                      <a:pt x="53323213" y="42638"/>
                      <a:pt x="53520950" y="165219"/>
                    </a:cubicBezTo>
                    <a:cubicBezTo>
                      <a:pt x="53671967" y="258836"/>
                      <a:pt x="53677493" y="476157"/>
                      <a:pt x="53668352" y="28280595"/>
                    </a:cubicBezTo>
                    <a:lnTo>
                      <a:pt x="53668352" y="28280930"/>
                    </a:lnTo>
                    <a:cubicBezTo>
                      <a:pt x="53668352" y="34527473"/>
                      <a:pt x="53625564" y="34676059"/>
                      <a:pt x="53049711" y="34726121"/>
                    </a:cubicBezTo>
                    <a:close/>
                  </a:path>
                </a:pathLst>
              </a:custGeom>
              <a:solidFill>
                <a:srgbClr val="FFD4CF"/>
              </a:solidFill>
            </p:spPr>
          </p:sp>
        </p:grpSp>
        <p:grpSp>
          <p:nvGrpSpPr>
            <p:cNvPr id="32" name="Group 32"/>
            <p:cNvGrpSpPr/>
            <p:nvPr/>
          </p:nvGrpSpPr>
          <p:grpSpPr>
            <a:xfrm>
              <a:off x="4269639" y="3146151"/>
              <a:ext cx="9766744" cy="4244936"/>
              <a:chOff x="0" y="0"/>
              <a:chExt cx="8375416" cy="4207013"/>
            </a:xfrm>
          </p:grpSpPr>
          <p:sp>
            <p:nvSpPr>
              <p:cNvPr id="33" name="Freeform 33"/>
              <p:cNvSpPr/>
              <p:nvPr/>
            </p:nvSpPr>
            <p:spPr>
              <a:xfrm>
                <a:off x="-9098" y="-6509"/>
                <a:ext cx="8389747" cy="4239067"/>
              </a:xfrm>
              <a:custGeom>
                <a:avLst/>
                <a:gdLst/>
                <a:ahLst/>
                <a:cxnLst/>
                <a:rect l="l" t="t" r="r" b="b"/>
                <a:pathLst>
                  <a:path w="8389747" h="4239067">
                    <a:moveTo>
                      <a:pt x="63030" y="3645513"/>
                    </a:moveTo>
                    <a:cubicBezTo>
                      <a:pt x="63030" y="3645513"/>
                      <a:pt x="0" y="3398949"/>
                      <a:pt x="10218" y="1214762"/>
                    </a:cubicBezTo>
                    <a:cubicBezTo>
                      <a:pt x="18651" y="990971"/>
                      <a:pt x="65033" y="645332"/>
                      <a:pt x="65033" y="645332"/>
                    </a:cubicBezTo>
                    <a:cubicBezTo>
                      <a:pt x="82233" y="502466"/>
                      <a:pt x="56685" y="337866"/>
                      <a:pt x="181385" y="223925"/>
                    </a:cubicBezTo>
                    <a:cubicBezTo>
                      <a:pt x="346794" y="72788"/>
                      <a:pt x="621643" y="0"/>
                      <a:pt x="7496674" y="6965"/>
                    </a:cubicBezTo>
                    <a:lnTo>
                      <a:pt x="7496675" y="6965"/>
                    </a:lnTo>
                    <a:cubicBezTo>
                      <a:pt x="7713422" y="16819"/>
                      <a:pt x="7917737" y="36481"/>
                      <a:pt x="8051926" y="101690"/>
                    </a:cubicBezTo>
                    <a:cubicBezTo>
                      <a:pt x="8307971" y="226120"/>
                      <a:pt x="8389747" y="459160"/>
                      <a:pt x="8384259" y="704684"/>
                    </a:cubicBezTo>
                    <a:cubicBezTo>
                      <a:pt x="8384259" y="704684"/>
                      <a:pt x="8340971" y="1013073"/>
                      <a:pt x="8348404" y="1248607"/>
                    </a:cubicBezTo>
                    <a:cubicBezTo>
                      <a:pt x="8355528" y="3387315"/>
                      <a:pt x="8362684" y="3582917"/>
                      <a:pt x="8362684" y="3582917"/>
                    </a:cubicBezTo>
                    <a:cubicBezTo>
                      <a:pt x="8346003" y="3798650"/>
                      <a:pt x="8231359" y="4009262"/>
                      <a:pt x="8034490" y="4120886"/>
                    </a:cubicBezTo>
                    <a:cubicBezTo>
                      <a:pt x="7884138" y="4206134"/>
                      <a:pt x="7686107" y="4221232"/>
                      <a:pt x="6109166" y="4210490"/>
                    </a:cubicBezTo>
                    <a:lnTo>
                      <a:pt x="6109080" y="4210490"/>
                    </a:lnTo>
                    <a:cubicBezTo>
                      <a:pt x="645952" y="4205214"/>
                      <a:pt x="384604" y="4239067"/>
                      <a:pt x="254278" y="4129909"/>
                    </a:cubicBezTo>
                    <a:cubicBezTo>
                      <a:pt x="145767" y="4039024"/>
                      <a:pt x="81795" y="3845712"/>
                      <a:pt x="63030" y="3645513"/>
                    </a:cubicBezTo>
                    <a:close/>
                  </a:path>
                </a:pathLst>
              </a:custGeom>
              <a:solidFill>
                <a:srgbClr val="FFFFFF"/>
              </a:solidFill>
            </p:spPr>
          </p:sp>
        </p:grpSp>
      </p:grpSp>
      <p:sp>
        <p:nvSpPr>
          <p:cNvPr id="44" name="TextBox 31"/>
          <p:cNvSpPr txBox="1"/>
          <p:nvPr/>
        </p:nvSpPr>
        <p:spPr>
          <a:xfrm>
            <a:off x="5376302" y="2197335"/>
            <a:ext cx="7461144" cy="551433"/>
          </a:xfrm>
          <a:prstGeom prst="rect">
            <a:avLst/>
          </a:prstGeom>
        </p:spPr>
        <p:txBody>
          <a:bodyPr wrap="square" lIns="0" tIns="0" rIns="0" bIns="0" rtlCol="0" anchor="t">
            <a:spAutoFit/>
          </a:bodyPr>
          <a:lstStyle/>
          <a:p>
            <a:pPr algn="ctr">
              <a:lnSpc>
                <a:spcPts val="4300"/>
              </a:lnSpc>
            </a:pPr>
            <a:r>
              <a:rPr lang="en-US" sz="5500" b="1" smtClean="0">
                <a:solidFill>
                  <a:srgbClr val="002060"/>
                </a:solidFill>
                <a:latin typeface="Arial" panose="020B0604020202020204" pitchFamily="34" charset="0"/>
                <a:cs typeface="Arial" panose="020B0604020202020204" pitchFamily="34" charset="0"/>
              </a:rPr>
              <a:t>HƯỚNG DẪN VỀ NHÀ</a:t>
            </a:r>
            <a:endParaRPr lang="en-US" sz="5500" b="1">
              <a:solidFill>
                <a:srgbClr val="002060"/>
              </a:solidFill>
              <a:latin typeface="Arial" panose="020B0604020202020204" pitchFamily="34" charset="0"/>
              <a:cs typeface="Arial" panose="020B0604020202020204" pitchFamily="34" charset="0"/>
            </a:endParaRPr>
          </a:p>
        </p:txBody>
      </p:sp>
      <p:sp>
        <p:nvSpPr>
          <p:cNvPr id="46" name="TextBox 45"/>
          <p:cNvSpPr txBox="1"/>
          <p:nvPr/>
        </p:nvSpPr>
        <p:spPr>
          <a:xfrm>
            <a:off x="4735800" y="3242469"/>
            <a:ext cx="9448800" cy="4247317"/>
          </a:xfrm>
          <a:prstGeom prst="rect">
            <a:avLst/>
          </a:prstGeom>
          <a:noFill/>
        </p:spPr>
        <p:txBody>
          <a:bodyPr wrap="square" rtlCol="0">
            <a:spAutoFit/>
          </a:bodyPr>
          <a:lstStyle/>
          <a:p>
            <a:pPr marL="685800" indent="-685800">
              <a:lnSpc>
                <a:spcPct val="200000"/>
              </a:lnSpc>
              <a:buFont typeface="Wingdings" panose="05000000000000000000" pitchFamily="2" charset="2"/>
              <a:buChar char="Ø"/>
            </a:pPr>
            <a:r>
              <a:rPr lang="en-US" sz="4500" smtClean="0">
                <a:latin typeface="Arial" panose="020B0604020202020204" pitchFamily="34" charset="0"/>
                <a:cs typeface="Arial" panose="020B0604020202020204" pitchFamily="34" charset="0"/>
              </a:rPr>
              <a:t>Ôn tập lại nội dung của bài học </a:t>
            </a:r>
          </a:p>
          <a:p>
            <a:pPr marL="685800" indent="-685800">
              <a:lnSpc>
                <a:spcPct val="200000"/>
              </a:lnSpc>
              <a:buFont typeface="Wingdings" panose="05000000000000000000" pitchFamily="2" charset="2"/>
              <a:buChar char="Ø"/>
            </a:pPr>
            <a:r>
              <a:rPr lang="en-US" sz="4500" smtClean="0">
                <a:latin typeface="Arial" panose="020B0604020202020204" pitchFamily="34" charset="0"/>
                <a:cs typeface="Arial" panose="020B0604020202020204" pitchFamily="34" charset="0"/>
              </a:rPr>
              <a:t>Soạn bài: </a:t>
            </a:r>
            <a:r>
              <a:rPr lang="en-US" sz="4500" b="1" i="1" smtClean="0">
                <a:solidFill>
                  <a:srgbClr val="FF0000"/>
                </a:solidFill>
                <a:latin typeface="Arial" panose="020B0604020202020204" pitchFamily="34" charset="0"/>
                <a:cs typeface="Arial" panose="020B0604020202020204" pitchFamily="34" charset="0"/>
              </a:rPr>
              <a:t>Bài 8. Em hoàn thiện bản thân</a:t>
            </a:r>
            <a:endParaRPr lang="en-US" sz="4500" b="1"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686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barn(inVertical)">
                                      <p:cBhvr>
                                        <p:cTn id="12" dur="500"/>
                                        <p:tgtEl>
                                          <p:spTgt spid="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animEffect transition="in" filter="barn(inVertical)">
                                      <p:cBhvr>
                                        <p:cTn id="17" dur="5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394651" y="8427059"/>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5293" y="9160571"/>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71572" y="9033560"/>
            <a:ext cx="1030558" cy="653116"/>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497658"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768326" y="9258300"/>
            <a:ext cx="949664" cy="601850"/>
          </a:xfrm>
          <a:prstGeom prst="rect">
            <a:avLst/>
          </a:prstGeom>
        </p:spPr>
      </p:pic>
      <p:grpSp>
        <p:nvGrpSpPr>
          <p:cNvPr id="31" name="Group 30"/>
          <p:cNvGrpSpPr/>
          <p:nvPr/>
        </p:nvGrpSpPr>
        <p:grpSpPr>
          <a:xfrm>
            <a:off x="2765268" y="1270484"/>
            <a:ext cx="12567660" cy="6789007"/>
            <a:chOff x="2765268" y="1270484"/>
            <a:chExt cx="12567660" cy="6789007"/>
          </a:xfrm>
        </p:grpSpPr>
        <p:grpSp>
          <p:nvGrpSpPr>
            <p:cNvPr id="7" name="Group 7"/>
            <p:cNvGrpSpPr/>
            <p:nvPr/>
          </p:nvGrpSpPr>
          <p:grpSpPr>
            <a:xfrm>
              <a:off x="2765268" y="1754182"/>
              <a:ext cx="12567660" cy="6305309"/>
              <a:chOff x="0" y="0"/>
              <a:chExt cx="13818805" cy="7952643"/>
            </a:xfrm>
          </p:grpSpPr>
          <p:sp>
            <p:nvSpPr>
              <p:cNvPr id="8" name="Freeform 8"/>
              <p:cNvSpPr/>
              <p:nvPr/>
            </p:nvSpPr>
            <p:spPr>
              <a:xfrm>
                <a:off x="0" y="-4073"/>
                <a:ext cx="13825196" cy="7959245"/>
              </a:xfrm>
              <a:custGeom>
                <a:avLst/>
                <a:gdLst/>
                <a:ahLst/>
                <a:cxnLst/>
                <a:rect l="l" t="t" r="r" b="b"/>
                <a:pathLst>
                  <a:path w="13825196" h="7959245">
                    <a:moveTo>
                      <a:pt x="13197419" y="7904767"/>
                    </a:moveTo>
                    <a:cubicBezTo>
                      <a:pt x="13197419" y="7904767"/>
                      <a:pt x="12466544" y="7959246"/>
                      <a:pt x="10581642" y="7956625"/>
                    </a:cubicBezTo>
                    <a:cubicBezTo>
                      <a:pt x="5044209" y="7954461"/>
                      <a:pt x="1057074" y="7946637"/>
                      <a:pt x="1057074" y="7946637"/>
                    </a:cubicBezTo>
                    <a:cubicBezTo>
                      <a:pt x="812932" y="7937803"/>
                      <a:pt x="449110" y="7916572"/>
                      <a:pt x="282371" y="7858395"/>
                    </a:cubicBezTo>
                    <a:cubicBezTo>
                      <a:pt x="4469" y="7761432"/>
                      <a:pt x="0" y="7588153"/>
                      <a:pt x="0" y="6196936"/>
                    </a:cubicBezTo>
                    <a:lnTo>
                      <a:pt x="0" y="6196867"/>
                    </a:lnTo>
                    <a:cubicBezTo>
                      <a:pt x="8536" y="491230"/>
                      <a:pt x="0" y="345608"/>
                      <a:pt x="77597" y="223930"/>
                    </a:cubicBezTo>
                    <a:cubicBezTo>
                      <a:pt x="217372" y="4759"/>
                      <a:pt x="519255" y="4073"/>
                      <a:pt x="937909" y="4073"/>
                    </a:cubicBezTo>
                    <a:cubicBezTo>
                      <a:pt x="937909" y="4073"/>
                      <a:pt x="2720757" y="15681"/>
                      <a:pt x="8539805" y="7673"/>
                    </a:cubicBezTo>
                    <a:cubicBezTo>
                      <a:pt x="12247616" y="0"/>
                      <a:pt x="12964350" y="6979"/>
                      <a:pt x="12964350" y="6979"/>
                    </a:cubicBezTo>
                    <a:cubicBezTo>
                      <a:pt x="13332658" y="14458"/>
                      <a:pt x="13470917" y="42638"/>
                      <a:pt x="13668657" y="165219"/>
                    </a:cubicBezTo>
                    <a:cubicBezTo>
                      <a:pt x="13819674" y="258836"/>
                      <a:pt x="13825196" y="476157"/>
                      <a:pt x="13816056" y="6196866"/>
                    </a:cubicBezTo>
                    <a:lnTo>
                      <a:pt x="13816056" y="6196935"/>
                    </a:lnTo>
                    <a:cubicBezTo>
                      <a:pt x="13816054" y="7706118"/>
                      <a:pt x="13773271" y="7854705"/>
                      <a:pt x="13197419" y="7904767"/>
                    </a:cubicBezTo>
                    <a:close/>
                  </a:path>
                </a:pathLst>
              </a:custGeom>
              <a:solidFill>
                <a:srgbClr val="98C8BB"/>
              </a:solidFill>
            </p:spPr>
          </p:sp>
        </p:grpSp>
        <p:grpSp>
          <p:nvGrpSpPr>
            <p:cNvPr id="9" name="Group 9"/>
            <p:cNvGrpSpPr/>
            <p:nvPr/>
          </p:nvGrpSpPr>
          <p:grpSpPr>
            <a:xfrm>
              <a:off x="2765268" y="1623728"/>
              <a:ext cx="12306304" cy="6305309"/>
              <a:chOff x="0" y="-4073"/>
              <a:chExt cx="13825196" cy="7959244"/>
            </a:xfrm>
          </p:grpSpPr>
          <p:sp>
            <p:nvSpPr>
              <p:cNvPr id="10" name="Freeform 10"/>
              <p:cNvSpPr/>
              <p:nvPr/>
            </p:nvSpPr>
            <p:spPr>
              <a:xfrm>
                <a:off x="0" y="-4073"/>
                <a:ext cx="13825196" cy="7959244"/>
              </a:xfrm>
              <a:custGeom>
                <a:avLst/>
                <a:gdLst/>
                <a:ahLst/>
                <a:cxnLst/>
                <a:rect l="l" t="t" r="r" b="b"/>
                <a:pathLst>
                  <a:path w="13825196" h="7959245">
                    <a:moveTo>
                      <a:pt x="13197419" y="7904767"/>
                    </a:moveTo>
                    <a:cubicBezTo>
                      <a:pt x="13197419" y="7904767"/>
                      <a:pt x="12466544" y="7959246"/>
                      <a:pt x="10581642" y="7956625"/>
                    </a:cubicBezTo>
                    <a:cubicBezTo>
                      <a:pt x="5044209" y="7954461"/>
                      <a:pt x="1057074" y="7946637"/>
                      <a:pt x="1057074" y="7946637"/>
                    </a:cubicBezTo>
                    <a:cubicBezTo>
                      <a:pt x="812932" y="7937803"/>
                      <a:pt x="449110" y="7916572"/>
                      <a:pt x="282371" y="7858395"/>
                    </a:cubicBezTo>
                    <a:cubicBezTo>
                      <a:pt x="4469" y="7761432"/>
                      <a:pt x="0" y="7588153"/>
                      <a:pt x="0" y="6196936"/>
                    </a:cubicBezTo>
                    <a:lnTo>
                      <a:pt x="0" y="6196867"/>
                    </a:lnTo>
                    <a:cubicBezTo>
                      <a:pt x="8536" y="491230"/>
                      <a:pt x="0" y="345608"/>
                      <a:pt x="77597" y="223930"/>
                    </a:cubicBezTo>
                    <a:cubicBezTo>
                      <a:pt x="217372" y="4759"/>
                      <a:pt x="519255" y="4073"/>
                      <a:pt x="937909" y="4073"/>
                    </a:cubicBezTo>
                    <a:cubicBezTo>
                      <a:pt x="937909" y="4073"/>
                      <a:pt x="2720757" y="15681"/>
                      <a:pt x="8539805" y="7673"/>
                    </a:cubicBezTo>
                    <a:cubicBezTo>
                      <a:pt x="12247616" y="0"/>
                      <a:pt x="12964350" y="6979"/>
                      <a:pt x="12964350" y="6979"/>
                    </a:cubicBezTo>
                    <a:cubicBezTo>
                      <a:pt x="13332658" y="14458"/>
                      <a:pt x="13470917" y="42638"/>
                      <a:pt x="13668657" y="165219"/>
                    </a:cubicBezTo>
                    <a:cubicBezTo>
                      <a:pt x="13819674" y="258836"/>
                      <a:pt x="13825196" y="476157"/>
                      <a:pt x="13816056" y="6196866"/>
                    </a:cubicBezTo>
                    <a:lnTo>
                      <a:pt x="13816056" y="6196935"/>
                    </a:lnTo>
                    <a:cubicBezTo>
                      <a:pt x="13816054" y="7706118"/>
                      <a:pt x="13773271" y="7854705"/>
                      <a:pt x="13197419" y="7904767"/>
                    </a:cubicBezTo>
                    <a:close/>
                  </a:path>
                </a:pathLst>
              </a:custGeom>
              <a:solidFill>
                <a:srgbClr val="FFE2A3"/>
              </a:solidFill>
            </p:spPr>
          </p:sp>
        </p:grpSp>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22359" y="1270484"/>
              <a:ext cx="2108921" cy="706489"/>
            </a:xfrm>
            <a:prstGeom prst="rect">
              <a:avLst/>
            </a:prstGeom>
          </p:spPr>
        </p:pic>
      </p:grpSp>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054510" y="417963"/>
            <a:ext cx="1221473" cy="1221473"/>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6339425" y="2549426"/>
            <a:ext cx="2262744" cy="1176627"/>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5490" y="2067449"/>
            <a:ext cx="1969019" cy="1023890"/>
          </a:xfrm>
          <a:prstGeom prst="rect">
            <a:avLst/>
          </a:prstGeom>
        </p:spPr>
      </p:pic>
      <p:pic>
        <p:nvPicPr>
          <p:cNvPr id="25" name="Picture 2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054510" y="3930219"/>
            <a:ext cx="342445" cy="360468"/>
          </a:xfrm>
          <a:prstGeom prst="rect">
            <a:avLst/>
          </a:prstGeom>
        </p:spPr>
      </p:pic>
      <p:pic>
        <p:nvPicPr>
          <p:cNvPr id="26" name="Picture 2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589628" y="1028700"/>
            <a:ext cx="459389" cy="483568"/>
          </a:xfrm>
          <a:prstGeom prst="rect">
            <a:avLst/>
          </a:prstGeom>
        </p:spPr>
      </p:pic>
      <p:pic>
        <p:nvPicPr>
          <p:cNvPr id="27" name="Picture 2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8100000" flipH="1" flipV="1">
            <a:off x="15676135" y="4651824"/>
            <a:ext cx="570286" cy="1206955"/>
          </a:xfrm>
          <a:prstGeom prst="rect">
            <a:avLst/>
          </a:prstGeom>
        </p:spPr>
      </p:pic>
      <p:pic>
        <p:nvPicPr>
          <p:cNvPr id="28" name="Picture 2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5961278" y="5558896"/>
            <a:ext cx="2797324" cy="4454338"/>
          </a:xfrm>
          <a:prstGeom prst="rect">
            <a:avLst/>
          </a:prstGeom>
        </p:spPr>
      </p:pic>
      <p:pic>
        <p:nvPicPr>
          <p:cNvPr id="29" name="Picture 29"/>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41885" y="4626952"/>
            <a:ext cx="2968546" cy="4726985"/>
          </a:xfrm>
          <a:prstGeom prst="rect">
            <a:avLst/>
          </a:prstGeom>
        </p:spPr>
      </p:pic>
      <p:sp>
        <p:nvSpPr>
          <p:cNvPr id="32" name="TextBox 31"/>
          <p:cNvSpPr txBox="1"/>
          <p:nvPr/>
        </p:nvSpPr>
        <p:spPr>
          <a:xfrm>
            <a:off x="3074329" y="2892725"/>
            <a:ext cx="11804979" cy="3783023"/>
          </a:xfrm>
          <a:prstGeom prst="rect">
            <a:avLst/>
          </a:prstGeom>
          <a:noFill/>
        </p:spPr>
        <p:txBody>
          <a:bodyPr wrap="square" rtlCol="0">
            <a:spAutoFit/>
          </a:bodyPr>
          <a:lstStyle/>
          <a:p>
            <a:pPr algn="ctr">
              <a:lnSpc>
                <a:spcPct val="20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1995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sp>
        <p:nvSpPr>
          <p:cNvPr id="13" name="Cloud Callout 12"/>
          <p:cNvSpPr/>
          <p:nvPr/>
        </p:nvSpPr>
        <p:spPr>
          <a:xfrm>
            <a:off x="6934200" y="1684298"/>
            <a:ext cx="10040876" cy="5063230"/>
          </a:xfrm>
          <a:prstGeom prst="cloudCallout">
            <a:avLst>
              <a:gd name="adj1" fmla="val -61867"/>
              <a:gd name="adj2" fmla="val 30675"/>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Các em ghi nhớ các đặc điểm của các bạn trong lớp mình và đoán tên các bạn được nhắc đến. </a:t>
            </a:r>
            <a:endParaRPr lang="en-US" sz="4000">
              <a:solidFill>
                <a:schemeClr val="tx1"/>
              </a:solidFill>
              <a:latin typeface="Arial" panose="020B0604020202020204" pitchFamily="34" charset="0"/>
              <a:cs typeface="Arial" panose="020B0604020202020204" pitchFamily="34" charset="0"/>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223077" y="9377614"/>
            <a:ext cx="803761" cy="50938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91762" y="6696729"/>
            <a:ext cx="1535077" cy="248394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96827" y="6004480"/>
            <a:ext cx="2049203" cy="3315862"/>
          </a:xfrm>
          <a:prstGeom prst="rect">
            <a:avLst/>
          </a:prstGeom>
        </p:spPr>
      </p:pic>
      <p:pic>
        <p:nvPicPr>
          <p:cNvPr id="43" name="Picture 4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1371600" y="723900"/>
            <a:ext cx="53340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KHỞI ĐỘNG </a:t>
            </a:r>
            <a:endParaRPr lang="en-US" sz="5500" b="1">
              <a:latin typeface="Arial" panose="020B0604020202020204" pitchFamily="34" charset="0"/>
              <a:cs typeface="Arial" panose="020B0604020202020204" pitchFamily="34" charset="0"/>
            </a:endParaRPr>
          </a:p>
        </p:txBody>
      </p:sp>
      <p:pic>
        <p:nvPicPr>
          <p:cNvPr id="16"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135196" y="4682140"/>
            <a:ext cx="7077780" cy="4087418"/>
          </a:xfrm>
          <a:prstGeom prst="rect">
            <a:avLst/>
          </a:prstGeom>
        </p:spPr>
      </p:pic>
    </p:spTree>
    <p:extLst>
      <p:ext uri="{BB962C8B-B14F-4D97-AF65-F5344CB8AC3E}">
        <p14:creationId xmlns:p14="http://schemas.microsoft.com/office/powerpoint/2010/main" val="856335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5939062" y="4359022"/>
            <a:ext cx="3671034" cy="19089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2400204" y="8243160"/>
            <a:ext cx="22653739" cy="784385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5939062" y="5357614"/>
            <a:ext cx="2217814" cy="358869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3627" y="9487129"/>
            <a:ext cx="830146" cy="526105"/>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44021" y="9134938"/>
            <a:ext cx="1030558" cy="65311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94353" y="8926479"/>
            <a:ext cx="657858" cy="416917"/>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400261" y="9343396"/>
            <a:ext cx="949664" cy="6018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0564" y="1604934"/>
            <a:ext cx="4409509" cy="2292944"/>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34190" y="571008"/>
            <a:ext cx="1457127" cy="1457127"/>
          </a:xfrm>
          <a:prstGeom prst="rect">
            <a:avLst/>
          </a:prstGeom>
        </p:spPr>
      </p:pic>
      <p:grpSp>
        <p:nvGrpSpPr>
          <p:cNvPr id="26" name="Group 25"/>
          <p:cNvGrpSpPr/>
          <p:nvPr/>
        </p:nvGrpSpPr>
        <p:grpSpPr>
          <a:xfrm>
            <a:off x="2881025" y="3426567"/>
            <a:ext cx="12491289" cy="4120217"/>
            <a:chOff x="3243358" y="3312317"/>
            <a:chExt cx="12491289" cy="4120217"/>
          </a:xfrm>
        </p:grpSpPr>
        <p:grpSp>
          <p:nvGrpSpPr>
            <p:cNvPr id="11" name="Group 11"/>
            <p:cNvGrpSpPr/>
            <p:nvPr/>
          </p:nvGrpSpPr>
          <p:grpSpPr>
            <a:xfrm>
              <a:off x="3243360" y="3430187"/>
              <a:ext cx="12491287" cy="4002347"/>
              <a:chOff x="0" y="0"/>
              <a:chExt cx="13676953" cy="4787801"/>
            </a:xfrm>
          </p:grpSpPr>
          <p:sp>
            <p:nvSpPr>
              <p:cNvPr id="12" name="Freeform 12"/>
              <p:cNvSpPr/>
              <p:nvPr/>
            </p:nvSpPr>
            <p:spPr>
              <a:xfrm>
                <a:off x="-1" y="0"/>
                <a:ext cx="13684612" cy="4787802"/>
              </a:xfrm>
              <a:custGeom>
                <a:avLst/>
                <a:gdLst/>
                <a:ahLst/>
                <a:cxnLst/>
                <a:rect l="l" t="t" r="r" b="b"/>
                <a:pathLst>
                  <a:path w="13684612" h="4787802">
                    <a:moveTo>
                      <a:pt x="13178173" y="4770882"/>
                    </a:moveTo>
                    <a:cubicBezTo>
                      <a:pt x="13178173" y="4770882"/>
                      <a:pt x="12941178" y="4760913"/>
                      <a:pt x="12579039" y="4774357"/>
                    </a:cubicBezTo>
                    <a:cubicBezTo>
                      <a:pt x="12216900" y="4787802"/>
                      <a:pt x="490924" y="4787802"/>
                      <a:pt x="490924" y="4787802"/>
                    </a:cubicBezTo>
                    <a:cubicBezTo>
                      <a:pt x="245502" y="4787802"/>
                      <a:pt x="32509" y="4690533"/>
                      <a:pt x="31032" y="4530420"/>
                    </a:cubicBezTo>
                    <a:cubicBezTo>
                      <a:pt x="31032" y="4530420"/>
                      <a:pt x="0" y="29399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131626" y="0"/>
                      <a:pt x="13131626" y="0"/>
                    </a:cubicBezTo>
                    <a:cubicBezTo>
                      <a:pt x="13443526" y="0"/>
                      <a:pt x="13676954" y="101069"/>
                      <a:pt x="13669097" y="303616"/>
                    </a:cubicBezTo>
                    <a:cubicBezTo>
                      <a:pt x="13669097" y="303616"/>
                      <a:pt x="13667102" y="2732414"/>
                      <a:pt x="13675856" y="3830832"/>
                    </a:cubicBezTo>
                    <a:cubicBezTo>
                      <a:pt x="13684612" y="4124134"/>
                      <a:pt x="13638065" y="4457205"/>
                      <a:pt x="13638065" y="4457205"/>
                    </a:cubicBezTo>
                    <a:cubicBezTo>
                      <a:pt x="13635099" y="4637230"/>
                      <a:pt x="13423596" y="4770882"/>
                      <a:pt x="13178173" y="4770882"/>
                    </a:cubicBezTo>
                    <a:close/>
                  </a:path>
                </a:pathLst>
              </a:custGeom>
              <a:solidFill>
                <a:srgbClr val="98C8BB"/>
              </a:solidFill>
            </p:spPr>
          </p:sp>
        </p:grpSp>
        <p:grpSp>
          <p:nvGrpSpPr>
            <p:cNvPr id="13" name="Group 13"/>
            <p:cNvGrpSpPr/>
            <p:nvPr/>
          </p:nvGrpSpPr>
          <p:grpSpPr>
            <a:xfrm>
              <a:off x="3243358" y="3312317"/>
              <a:ext cx="12301442" cy="4002347"/>
              <a:chOff x="0" y="0"/>
              <a:chExt cx="13676953" cy="4787801"/>
            </a:xfrm>
          </p:grpSpPr>
          <p:sp>
            <p:nvSpPr>
              <p:cNvPr id="14" name="Freeform 14"/>
              <p:cNvSpPr/>
              <p:nvPr/>
            </p:nvSpPr>
            <p:spPr>
              <a:xfrm>
                <a:off x="-1" y="0"/>
                <a:ext cx="13684612" cy="4787802"/>
              </a:xfrm>
              <a:custGeom>
                <a:avLst/>
                <a:gdLst/>
                <a:ahLst/>
                <a:cxnLst/>
                <a:rect l="l" t="t" r="r" b="b"/>
                <a:pathLst>
                  <a:path w="13684612" h="4787802">
                    <a:moveTo>
                      <a:pt x="13178173" y="4770882"/>
                    </a:moveTo>
                    <a:cubicBezTo>
                      <a:pt x="13178173" y="4770882"/>
                      <a:pt x="12941178" y="4760913"/>
                      <a:pt x="12579039" y="4774357"/>
                    </a:cubicBezTo>
                    <a:cubicBezTo>
                      <a:pt x="12216900" y="4787802"/>
                      <a:pt x="490924" y="4787802"/>
                      <a:pt x="490924" y="4787802"/>
                    </a:cubicBezTo>
                    <a:cubicBezTo>
                      <a:pt x="245502" y="4787802"/>
                      <a:pt x="32509" y="4690533"/>
                      <a:pt x="31032" y="4530420"/>
                    </a:cubicBezTo>
                    <a:cubicBezTo>
                      <a:pt x="31032" y="4530420"/>
                      <a:pt x="0" y="29399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131626" y="0"/>
                      <a:pt x="13131626" y="0"/>
                    </a:cubicBezTo>
                    <a:cubicBezTo>
                      <a:pt x="13443526" y="0"/>
                      <a:pt x="13676954" y="101069"/>
                      <a:pt x="13669097" y="303616"/>
                    </a:cubicBezTo>
                    <a:cubicBezTo>
                      <a:pt x="13669097" y="303616"/>
                      <a:pt x="13667102" y="2732414"/>
                      <a:pt x="13675856" y="3830832"/>
                    </a:cubicBezTo>
                    <a:cubicBezTo>
                      <a:pt x="13684612" y="4124134"/>
                      <a:pt x="13638065" y="4457205"/>
                      <a:pt x="13638065" y="4457205"/>
                    </a:cubicBezTo>
                    <a:cubicBezTo>
                      <a:pt x="13635099" y="4637230"/>
                      <a:pt x="13423596" y="4770882"/>
                      <a:pt x="13178173" y="4770882"/>
                    </a:cubicBezTo>
                    <a:close/>
                  </a:path>
                </a:pathLst>
              </a:custGeom>
              <a:solidFill>
                <a:srgbClr val="FFE2A3"/>
              </a:solidFill>
            </p:spPr>
          </p:sp>
        </p:grpSp>
      </p:grpSp>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573" y="5313491"/>
            <a:ext cx="3103787" cy="4062548"/>
          </a:xfrm>
          <a:prstGeom prst="rect">
            <a:avLst/>
          </a:prstGeom>
        </p:spPr>
      </p:pic>
      <p:grpSp>
        <p:nvGrpSpPr>
          <p:cNvPr id="16" name="Group 16"/>
          <p:cNvGrpSpPr/>
          <p:nvPr/>
        </p:nvGrpSpPr>
        <p:grpSpPr>
          <a:xfrm rot="-102086">
            <a:off x="2513340" y="1998025"/>
            <a:ext cx="13423955" cy="1587158"/>
            <a:chOff x="0" y="0"/>
            <a:chExt cx="12237028" cy="1898635"/>
          </a:xfrm>
        </p:grpSpPr>
        <p:sp>
          <p:nvSpPr>
            <p:cNvPr id="17" name="Freeform 17"/>
            <p:cNvSpPr/>
            <p:nvPr/>
          </p:nvSpPr>
          <p:spPr>
            <a:xfrm>
              <a:off x="-1" y="0"/>
              <a:ext cx="12244687" cy="1898635"/>
            </a:xfrm>
            <a:custGeom>
              <a:avLst/>
              <a:gdLst/>
              <a:ahLst/>
              <a:cxnLst/>
              <a:rect l="l" t="t" r="r" b="b"/>
              <a:pathLst>
                <a:path w="12244687" h="1898635">
                  <a:moveTo>
                    <a:pt x="11738248" y="1881717"/>
                  </a:moveTo>
                  <a:cubicBezTo>
                    <a:pt x="11738248" y="1881717"/>
                    <a:pt x="11501252" y="1871747"/>
                    <a:pt x="11139113" y="1885191"/>
                  </a:cubicBezTo>
                  <a:cubicBezTo>
                    <a:pt x="10776975" y="1898635"/>
                    <a:pt x="490924" y="1898635"/>
                    <a:pt x="490924" y="1898635"/>
                  </a:cubicBezTo>
                  <a:cubicBezTo>
                    <a:pt x="245502" y="1898635"/>
                    <a:pt x="32509" y="1801367"/>
                    <a:pt x="31032" y="1641254"/>
                  </a:cubicBezTo>
                  <a:cubicBezTo>
                    <a:pt x="31032" y="1641254"/>
                    <a:pt x="0" y="70201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691700" y="0"/>
                    <a:pt x="11691700" y="0"/>
                  </a:cubicBezTo>
                  <a:cubicBezTo>
                    <a:pt x="12003600" y="0"/>
                    <a:pt x="12237029" y="101069"/>
                    <a:pt x="12229172" y="303616"/>
                  </a:cubicBezTo>
                  <a:cubicBezTo>
                    <a:pt x="12229172" y="303616"/>
                    <a:pt x="12227176" y="693631"/>
                    <a:pt x="12235932" y="941666"/>
                  </a:cubicBezTo>
                  <a:cubicBezTo>
                    <a:pt x="12244687" y="1234968"/>
                    <a:pt x="12198139" y="1568039"/>
                    <a:pt x="12198139" y="1568039"/>
                  </a:cubicBezTo>
                  <a:cubicBezTo>
                    <a:pt x="12195174" y="1748064"/>
                    <a:pt x="11983670" y="1881717"/>
                    <a:pt x="11738248" y="1881717"/>
                  </a:cubicBezTo>
                  <a:close/>
                </a:path>
              </a:pathLst>
            </a:custGeom>
            <a:solidFill>
              <a:srgbClr val="B8E1D6"/>
            </a:solidFill>
          </p:spPr>
        </p:sp>
      </p:grpSp>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174115" flipH="1" flipV="1">
            <a:off x="13156263" y="182003"/>
            <a:ext cx="746604" cy="1580115"/>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437595" y="2751406"/>
            <a:ext cx="612851" cy="645107"/>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7421968">
            <a:off x="4392700" y="785233"/>
            <a:ext cx="462586" cy="486933"/>
          </a:xfrm>
          <a:prstGeom prst="rect">
            <a:avLst/>
          </a:prstGeom>
        </p:spPr>
      </p:pic>
      <p:pic>
        <p:nvPicPr>
          <p:cNvPr id="24" name="Picture 2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55452">
            <a:off x="7433075" y="1682215"/>
            <a:ext cx="3431503" cy="542801"/>
          </a:xfrm>
          <a:prstGeom prst="rect">
            <a:avLst/>
          </a:prstGeom>
        </p:spPr>
      </p:pic>
      <p:sp>
        <p:nvSpPr>
          <p:cNvPr id="25" name="TextBox 25"/>
          <p:cNvSpPr txBox="1"/>
          <p:nvPr/>
        </p:nvSpPr>
        <p:spPr>
          <a:xfrm rot="-102086">
            <a:off x="2616741" y="2646151"/>
            <a:ext cx="13225548" cy="577081"/>
          </a:xfrm>
          <a:prstGeom prst="rect">
            <a:avLst/>
          </a:prstGeom>
        </p:spPr>
        <p:txBody>
          <a:bodyPr wrap="square" lIns="0" tIns="0" rIns="0" bIns="0" rtlCol="0" anchor="t">
            <a:spAutoFit/>
          </a:bodyPr>
          <a:lstStyle/>
          <a:p>
            <a:pPr algn="ctr">
              <a:lnSpc>
                <a:spcPts val="4500"/>
              </a:lnSpc>
            </a:pPr>
            <a:r>
              <a:rPr lang="en-US" sz="6500" b="1" smtClean="0">
                <a:solidFill>
                  <a:srgbClr val="C00000"/>
                </a:solidFill>
                <a:latin typeface="Arial" panose="020B0604020202020204" pitchFamily="34" charset="0"/>
                <a:cs typeface="Arial" panose="020B0604020202020204" pitchFamily="34" charset="0"/>
              </a:rPr>
              <a:t>Chủ đề 6. Em khám phá bản thân</a:t>
            </a:r>
            <a:endParaRPr lang="en-US" sz="6500" b="1">
              <a:solidFill>
                <a:srgbClr val="C00000"/>
              </a:solidFill>
              <a:latin typeface="Arial" panose="020B0604020202020204" pitchFamily="34" charset="0"/>
              <a:cs typeface="Arial" panose="020B0604020202020204" pitchFamily="34" charset="0"/>
            </a:endParaRPr>
          </a:p>
        </p:txBody>
      </p:sp>
      <p:sp>
        <p:nvSpPr>
          <p:cNvPr id="27" name="TextBox 26"/>
          <p:cNvSpPr txBox="1"/>
          <p:nvPr/>
        </p:nvSpPr>
        <p:spPr>
          <a:xfrm>
            <a:off x="2950124" y="3883617"/>
            <a:ext cx="11953082" cy="3323987"/>
          </a:xfrm>
          <a:prstGeom prst="rect">
            <a:avLst/>
          </a:prstGeom>
          <a:noFill/>
        </p:spPr>
        <p:txBody>
          <a:bodyPr wrap="square" rtlCol="0">
            <a:spAutoFit/>
          </a:bodyPr>
          <a:lstStyle/>
          <a:p>
            <a:pPr algn="ctr">
              <a:lnSpc>
                <a:spcPct val="150000"/>
              </a:lnSpc>
            </a:pPr>
            <a:r>
              <a:rPr lang="en-US" sz="7000" b="1">
                <a:solidFill>
                  <a:srgbClr val="5C5C82"/>
                </a:solidFill>
                <a:latin typeface="Arial" panose="020B0604020202020204" pitchFamily="34" charset="0"/>
                <a:cs typeface="Arial" panose="020B0604020202020204" pitchFamily="34" charset="0"/>
              </a:rPr>
              <a:t>BÀI 7: </a:t>
            </a:r>
            <a:endParaRPr lang="en-US" sz="7000" b="1" smtClean="0">
              <a:solidFill>
                <a:srgbClr val="5C5C82"/>
              </a:solidFill>
              <a:latin typeface="Arial" panose="020B0604020202020204" pitchFamily="34" charset="0"/>
              <a:cs typeface="Arial" panose="020B0604020202020204" pitchFamily="34" charset="0"/>
            </a:endParaRPr>
          </a:p>
          <a:p>
            <a:pPr algn="ctr">
              <a:lnSpc>
                <a:spcPct val="150000"/>
              </a:lnSpc>
            </a:pPr>
            <a:r>
              <a:rPr lang="en-US" sz="7000" b="1" smtClean="0">
                <a:solidFill>
                  <a:srgbClr val="5C5C82"/>
                </a:solidFill>
                <a:latin typeface="Arial" panose="020B0604020202020204" pitchFamily="34" charset="0"/>
                <a:cs typeface="Arial" panose="020B0604020202020204" pitchFamily="34" charset="0"/>
              </a:rPr>
              <a:t>EM </a:t>
            </a:r>
            <a:r>
              <a:rPr lang="en-US" sz="7000" b="1">
                <a:solidFill>
                  <a:srgbClr val="5C5C82"/>
                </a:solidFill>
                <a:latin typeface="Arial" panose="020B0604020202020204" pitchFamily="34" charset="0"/>
                <a:cs typeface="Arial" panose="020B0604020202020204" pitchFamily="34" charset="0"/>
              </a:rPr>
              <a:t>KHÁM PHÁ BẢN THÂN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204" y="8443777"/>
            <a:ext cx="22653739" cy="784385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1157">
            <a:off x="2895862" y="5667908"/>
            <a:ext cx="2220232" cy="115452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7714" y="5990145"/>
            <a:ext cx="2908814" cy="355600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07747" y="9020047"/>
            <a:ext cx="830146" cy="526105"/>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47614" y="9009029"/>
            <a:ext cx="701629" cy="444657"/>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67576" y="9546152"/>
            <a:ext cx="657858" cy="416917"/>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74656" y="9453686"/>
            <a:ext cx="949664" cy="601850"/>
          </a:xfrm>
          <a:prstGeom prst="rect">
            <a:avLst/>
          </a:prstGeom>
        </p:spPr>
      </p:pic>
      <p:grpSp>
        <p:nvGrpSpPr>
          <p:cNvPr id="9" name="Group 9"/>
          <p:cNvGrpSpPr/>
          <p:nvPr/>
        </p:nvGrpSpPr>
        <p:grpSpPr>
          <a:xfrm>
            <a:off x="5479827" y="1887487"/>
            <a:ext cx="11910885" cy="6567415"/>
            <a:chOff x="0" y="0"/>
            <a:chExt cx="13676953" cy="7360876"/>
          </a:xfrm>
        </p:grpSpPr>
        <p:sp>
          <p:nvSpPr>
            <p:cNvPr id="10" name="Freeform 10"/>
            <p:cNvSpPr/>
            <p:nvPr/>
          </p:nvSpPr>
          <p:spPr>
            <a:xfrm>
              <a:off x="-1" y="0"/>
              <a:ext cx="13684612" cy="7360876"/>
            </a:xfrm>
            <a:custGeom>
              <a:avLst/>
              <a:gdLst/>
              <a:ahLst/>
              <a:cxnLst/>
              <a:rect l="l" t="t" r="r" b="b"/>
              <a:pathLst>
                <a:path w="13684612" h="7360876">
                  <a:moveTo>
                    <a:pt x="13178173" y="7343957"/>
                  </a:moveTo>
                  <a:cubicBezTo>
                    <a:pt x="13178173" y="7343957"/>
                    <a:pt x="12941178" y="7333988"/>
                    <a:pt x="12579039" y="7347432"/>
                  </a:cubicBezTo>
                  <a:cubicBezTo>
                    <a:pt x="12216900" y="7360876"/>
                    <a:pt x="490924" y="7360876"/>
                    <a:pt x="490924" y="7360876"/>
                  </a:cubicBezTo>
                  <a:cubicBezTo>
                    <a:pt x="245502" y="7360876"/>
                    <a:pt x="32509" y="7263608"/>
                    <a:pt x="31032" y="7103494"/>
                  </a:cubicBezTo>
                  <a:cubicBezTo>
                    <a:pt x="31032" y="7103494"/>
                    <a:pt x="0" y="493304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131626" y="0"/>
                    <a:pt x="13131626" y="0"/>
                  </a:cubicBezTo>
                  <a:cubicBezTo>
                    <a:pt x="13443526" y="0"/>
                    <a:pt x="13676954" y="101069"/>
                    <a:pt x="13669097" y="303616"/>
                  </a:cubicBezTo>
                  <a:cubicBezTo>
                    <a:pt x="13669097" y="303616"/>
                    <a:pt x="13667102" y="4548142"/>
                    <a:pt x="13675856" y="6403907"/>
                  </a:cubicBezTo>
                  <a:cubicBezTo>
                    <a:pt x="13684612" y="6697208"/>
                    <a:pt x="13638065" y="7030280"/>
                    <a:pt x="13638065" y="7030280"/>
                  </a:cubicBezTo>
                  <a:cubicBezTo>
                    <a:pt x="13635099" y="7210305"/>
                    <a:pt x="13423596" y="7343957"/>
                    <a:pt x="13178173" y="7343957"/>
                  </a:cubicBezTo>
                  <a:close/>
                </a:path>
              </a:pathLst>
            </a:custGeom>
            <a:solidFill>
              <a:srgbClr val="98C8BB"/>
            </a:solidFill>
          </p:spPr>
        </p:sp>
      </p:grpSp>
      <p:grpSp>
        <p:nvGrpSpPr>
          <p:cNvPr id="11" name="Group 11"/>
          <p:cNvGrpSpPr/>
          <p:nvPr/>
        </p:nvGrpSpPr>
        <p:grpSpPr>
          <a:xfrm>
            <a:off x="5479829" y="1555387"/>
            <a:ext cx="11741371" cy="6681391"/>
            <a:chOff x="0" y="0"/>
            <a:chExt cx="13676953" cy="7580865"/>
          </a:xfrm>
        </p:grpSpPr>
        <p:sp>
          <p:nvSpPr>
            <p:cNvPr id="12" name="Freeform 12"/>
            <p:cNvSpPr/>
            <p:nvPr/>
          </p:nvSpPr>
          <p:spPr>
            <a:xfrm>
              <a:off x="-1" y="0"/>
              <a:ext cx="13684612" cy="7580864"/>
            </a:xfrm>
            <a:custGeom>
              <a:avLst/>
              <a:gdLst/>
              <a:ahLst/>
              <a:cxnLst/>
              <a:rect l="l" t="t" r="r" b="b"/>
              <a:pathLst>
                <a:path w="13684612" h="7580864">
                  <a:moveTo>
                    <a:pt x="13178173" y="7563946"/>
                  </a:moveTo>
                  <a:cubicBezTo>
                    <a:pt x="13178173" y="7563946"/>
                    <a:pt x="12941178" y="7553976"/>
                    <a:pt x="12579039" y="7567420"/>
                  </a:cubicBezTo>
                  <a:cubicBezTo>
                    <a:pt x="12216900" y="7580864"/>
                    <a:pt x="490924" y="7580864"/>
                    <a:pt x="490924" y="7580864"/>
                  </a:cubicBezTo>
                  <a:cubicBezTo>
                    <a:pt x="245502" y="7580864"/>
                    <a:pt x="32509" y="7483597"/>
                    <a:pt x="31032" y="7323482"/>
                  </a:cubicBezTo>
                  <a:cubicBezTo>
                    <a:pt x="31032" y="7323482"/>
                    <a:pt x="0" y="510344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131626" y="0"/>
                    <a:pt x="13131626" y="0"/>
                  </a:cubicBezTo>
                  <a:cubicBezTo>
                    <a:pt x="13443526" y="0"/>
                    <a:pt x="13676954" y="101069"/>
                    <a:pt x="13669097" y="303616"/>
                  </a:cubicBezTo>
                  <a:cubicBezTo>
                    <a:pt x="13669097" y="303616"/>
                    <a:pt x="13667102" y="4703380"/>
                    <a:pt x="13675856" y="6623896"/>
                  </a:cubicBezTo>
                  <a:cubicBezTo>
                    <a:pt x="13684612" y="6917197"/>
                    <a:pt x="13638065" y="7250268"/>
                    <a:pt x="13638065" y="7250268"/>
                  </a:cubicBezTo>
                  <a:cubicBezTo>
                    <a:pt x="13635099" y="7430294"/>
                    <a:pt x="13423596" y="7563946"/>
                    <a:pt x="13178173" y="7563946"/>
                  </a:cubicBezTo>
                  <a:close/>
                </a:path>
              </a:pathLst>
            </a:custGeom>
            <a:solidFill>
              <a:srgbClr val="FFE2A3"/>
            </a:solidFill>
          </p:spPr>
        </p:sp>
      </p:grpSp>
      <p:grpSp>
        <p:nvGrpSpPr>
          <p:cNvPr id="18" name="Group 18"/>
          <p:cNvGrpSpPr/>
          <p:nvPr/>
        </p:nvGrpSpPr>
        <p:grpSpPr>
          <a:xfrm>
            <a:off x="5482747" y="1030623"/>
            <a:ext cx="7438166" cy="1406926"/>
            <a:chOff x="0" y="0"/>
            <a:chExt cx="16734902" cy="3539920"/>
          </a:xfrm>
        </p:grpSpPr>
        <p:sp>
          <p:nvSpPr>
            <p:cNvPr id="19" name="Freeform 19"/>
            <p:cNvSpPr/>
            <p:nvPr/>
          </p:nvSpPr>
          <p:spPr>
            <a:xfrm>
              <a:off x="-4213" y="0"/>
              <a:ext cx="16739115" cy="3539920"/>
            </a:xfrm>
            <a:custGeom>
              <a:avLst/>
              <a:gdLst/>
              <a:ahLst/>
              <a:cxnLst/>
              <a:rect l="l" t="t" r="r" b="b"/>
              <a:pathLst>
                <a:path w="16739115" h="3539920">
                  <a:moveTo>
                    <a:pt x="278431" y="16918"/>
                  </a:moveTo>
                  <a:cubicBezTo>
                    <a:pt x="278431" y="16918"/>
                    <a:pt x="604014" y="12258"/>
                    <a:pt x="1168124" y="12454"/>
                  </a:cubicBezTo>
                  <a:cubicBezTo>
                    <a:pt x="13983521" y="12671"/>
                    <a:pt x="16465047" y="0"/>
                    <a:pt x="16465047" y="0"/>
                  </a:cubicBezTo>
                  <a:cubicBezTo>
                    <a:pt x="16532511" y="0"/>
                    <a:pt x="16608448" y="0"/>
                    <a:pt x="16687221" y="85073"/>
                  </a:cubicBezTo>
                  <a:cubicBezTo>
                    <a:pt x="16730198" y="131488"/>
                    <a:pt x="16731266" y="240224"/>
                    <a:pt x="16731671" y="320281"/>
                  </a:cubicBezTo>
                  <a:cubicBezTo>
                    <a:pt x="16731671" y="320281"/>
                    <a:pt x="16729967" y="2306407"/>
                    <a:pt x="16729967" y="2777336"/>
                  </a:cubicBezTo>
                  <a:cubicBezTo>
                    <a:pt x="16729967" y="2991494"/>
                    <a:pt x="16739116" y="3290674"/>
                    <a:pt x="16739116" y="3290674"/>
                  </a:cubicBezTo>
                  <a:cubicBezTo>
                    <a:pt x="16739116" y="3419342"/>
                    <a:pt x="16734945" y="3539920"/>
                    <a:pt x="16482108" y="3531786"/>
                  </a:cubicBezTo>
                  <a:cubicBezTo>
                    <a:pt x="16482108" y="3531786"/>
                    <a:pt x="16105635" y="3511487"/>
                    <a:pt x="14442476" y="3519086"/>
                  </a:cubicBezTo>
                  <a:cubicBezTo>
                    <a:pt x="3622148" y="3527220"/>
                    <a:pt x="304023" y="3539920"/>
                    <a:pt x="304023" y="3539920"/>
                  </a:cubicBezTo>
                  <a:cubicBezTo>
                    <a:pt x="132548" y="3539920"/>
                    <a:pt x="4213" y="3438851"/>
                    <a:pt x="8532" y="3236303"/>
                  </a:cubicBezTo>
                  <a:cubicBezTo>
                    <a:pt x="8532" y="3236303"/>
                    <a:pt x="9630" y="2737762"/>
                    <a:pt x="4815" y="1166544"/>
                  </a:cubicBezTo>
                  <a:cubicBezTo>
                    <a:pt x="0" y="663668"/>
                    <a:pt x="25592" y="330596"/>
                    <a:pt x="25592" y="330596"/>
                  </a:cubicBezTo>
                  <a:cubicBezTo>
                    <a:pt x="27224" y="150571"/>
                    <a:pt x="143504" y="16918"/>
                    <a:pt x="278431" y="16918"/>
                  </a:cubicBezTo>
                  <a:close/>
                </a:path>
              </a:pathLst>
            </a:custGeom>
            <a:solidFill>
              <a:srgbClr val="98C8BB"/>
            </a:solidFill>
          </p:spPr>
        </p:sp>
      </p:grpSp>
      <p:sp>
        <p:nvSpPr>
          <p:cNvPr id="20" name="TextBox 20"/>
          <p:cNvSpPr txBox="1"/>
          <p:nvPr/>
        </p:nvSpPr>
        <p:spPr>
          <a:xfrm>
            <a:off x="5915992" y="1542130"/>
            <a:ext cx="6846513" cy="593368"/>
          </a:xfrm>
          <a:prstGeom prst="rect">
            <a:avLst/>
          </a:prstGeom>
        </p:spPr>
        <p:txBody>
          <a:bodyPr wrap="square" lIns="0" tIns="0" rIns="0" bIns="0" rtlCol="0" anchor="t">
            <a:spAutoFit/>
          </a:bodyPr>
          <a:lstStyle/>
          <a:p>
            <a:pPr algn="ctr">
              <a:lnSpc>
                <a:spcPts val="4500"/>
              </a:lnSpc>
            </a:pPr>
            <a:r>
              <a:rPr lang="en-US" sz="5500" b="1" smtClean="0">
                <a:latin typeface="Arial" panose="020B0604020202020204" pitchFamily="34" charset="0"/>
                <a:cs typeface="Arial" panose="020B0604020202020204" pitchFamily="34" charset="0"/>
              </a:rPr>
              <a:t>NỘI DUNG BÀI HỌC</a:t>
            </a:r>
            <a:endParaRPr lang="en-US" sz="5500" b="1">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349488" y="993073"/>
            <a:ext cx="1231292" cy="1237479"/>
          </a:xfrm>
          <a:prstGeom prst="rect">
            <a:avLst/>
          </a:prstGeom>
        </p:spPr>
      </p:pic>
      <p:pic>
        <p:nvPicPr>
          <p:cNvPr id="22" name="Picture 2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5554" y="764853"/>
            <a:ext cx="1465699" cy="1465699"/>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585554" y="1276388"/>
            <a:ext cx="2843270" cy="1478500"/>
          </a:xfrm>
          <a:prstGeom prst="rect">
            <a:avLst/>
          </a:prstGeom>
        </p:spPr>
      </p:pic>
      <p:pic>
        <p:nvPicPr>
          <p:cNvPr id="24" name="Picture 2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564817" flipV="1">
            <a:off x="4135492" y="3605704"/>
            <a:ext cx="660933" cy="1398800"/>
          </a:xfrm>
          <a:prstGeom prst="rect">
            <a:avLst/>
          </a:prstGeom>
        </p:spPr>
      </p:pic>
      <p:pic>
        <p:nvPicPr>
          <p:cNvPr id="25" name="Picture 2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4688788" y="931797"/>
            <a:ext cx="337459" cy="355220"/>
          </a:xfrm>
          <a:prstGeom prst="rect">
            <a:avLst/>
          </a:prstGeom>
        </p:spPr>
      </p:pic>
      <p:pic>
        <p:nvPicPr>
          <p:cNvPr id="26" name="Picture 2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18403" y="4089243"/>
            <a:ext cx="410136" cy="431722"/>
          </a:xfrm>
          <a:prstGeom prst="rect">
            <a:avLst/>
          </a:prstGeom>
        </p:spPr>
      </p:pic>
      <p:sp>
        <p:nvSpPr>
          <p:cNvPr id="28" name="TextBox 27"/>
          <p:cNvSpPr txBox="1"/>
          <p:nvPr/>
        </p:nvSpPr>
        <p:spPr>
          <a:xfrm>
            <a:off x="8255028" y="2962313"/>
            <a:ext cx="5262205"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KHỞI ĐỘNG</a:t>
            </a:r>
          </a:p>
        </p:txBody>
      </p:sp>
      <p:grpSp>
        <p:nvGrpSpPr>
          <p:cNvPr id="32" name="Group 31"/>
          <p:cNvGrpSpPr/>
          <p:nvPr/>
        </p:nvGrpSpPr>
        <p:grpSpPr>
          <a:xfrm>
            <a:off x="6125434" y="3029912"/>
            <a:ext cx="1483359" cy="1247290"/>
            <a:chOff x="6125434" y="3029912"/>
            <a:chExt cx="1483359" cy="1247290"/>
          </a:xfrm>
        </p:grpSpPr>
        <p:grpSp>
          <p:nvGrpSpPr>
            <p:cNvPr id="29" name="Group 13"/>
            <p:cNvGrpSpPr/>
            <p:nvPr/>
          </p:nvGrpSpPr>
          <p:grpSpPr>
            <a:xfrm>
              <a:off x="6125434" y="3029912"/>
              <a:ext cx="1483359" cy="1247290"/>
              <a:chOff x="0" y="0"/>
              <a:chExt cx="15068052" cy="7684334"/>
            </a:xfrm>
            <a:solidFill>
              <a:schemeClr val="tx2">
                <a:lumMod val="20000"/>
                <a:lumOff val="80000"/>
              </a:schemeClr>
            </a:solidFill>
            <a:scene3d>
              <a:camera prst="orthographicFront">
                <a:rot lat="0" lon="0" rev="0"/>
              </a:camera>
              <a:lightRig rig="contrasting" dir="t">
                <a:rot lat="0" lon="0" rev="1500000"/>
              </a:lightRig>
            </a:scene3d>
          </p:grpSpPr>
          <p:sp>
            <p:nvSpPr>
              <p:cNvPr id="30" name="Freeform 14"/>
              <p:cNvSpPr/>
              <p:nvPr/>
            </p:nvSpPr>
            <p:spPr>
              <a:xfrm>
                <a:off x="0" y="-4073"/>
                <a:ext cx="15074443" cy="7690937"/>
              </a:xfrm>
              <a:custGeom>
                <a:avLst/>
                <a:gdLst/>
                <a:ahLst/>
                <a:cxnLst/>
                <a:rect l="l" t="t" r="r" b="b"/>
                <a:pathLst>
                  <a:path w="15074443" h="7690937">
                    <a:moveTo>
                      <a:pt x="14446665" y="7636459"/>
                    </a:moveTo>
                    <a:cubicBezTo>
                      <a:pt x="14446665" y="7636459"/>
                      <a:pt x="13715791" y="7690937"/>
                      <a:pt x="11651600" y="7688316"/>
                    </a:cubicBezTo>
                    <a:cubicBezTo>
                      <a:pt x="5464265" y="7686153"/>
                      <a:pt x="1057074" y="7678329"/>
                      <a:pt x="1057074" y="7678329"/>
                    </a:cubicBezTo>
                    <a:cubicBezTo>
                      <a:pt x="812932" y="7669494"/>
                      <a:pt x="449110" y="7648264"/>
                      <a:pt x="282371" y="7590086"/>
                    </a:cubicBezTo>
                    <a:cubicBezTo>
                      <a:pt x="4469" y="7493123"/>
                      <a:pt x="0" y="7319844"/>
                      <a:pt x="0" y="5976017"/>
                    </a:cubicBezTo>
                    <a:lnTo>
                      <a:pt x="0" y="5975951"/>
                    </a:lnTo>
                    <a:cubicBezTo>
                      <a:pt x="8536" y="491230"/>
                      <a:pt x="0" y="345608"/>
                      <a:pt x="77597" y="223930"/>
                    </a:cubicBezTo>
                    <a:cubicBezTo>
                      <a:pt x="217372" y="4759"/>
                      <a:pt x="519255" y="4073"/>
                      <a:pt x="937909" y="4073"/>
                    </a:cubicBezTo>
                    <a:cubicBezTo>
                      <a:pt x="937909" y="4073"/>
                      <a:pt x="2868121" y="15681"/>
                      <a:pt x="9370121" y="7673"/>
                    </a:cubicBezTo>
                    <a:cubicBezTo>
                      <a:pt x="13496863" y="0"/>
                      <a:pt x="14213596" y="6979"/>
                      <a:pt x="14213596" y="6979"/>
                    </a:cubicBezTo>
                    <a:cubicBezTo>
                      <a:pt x="14581904" y="14458"/>
                      <a:pt x="14720164" y="42638"/>
                      <a:pt x="14917903" y="165219"/>
                    </a:cubicBezTo>
                    <a:cubicBezTo>
                      <a:pt x="15068921" y="258836"/>
                      <a:pt x="15074443" y="476157"/>
                      <a:pt x="15065302" y="5975950"/>
                    </a:cubicBezTo>
                    <a:lnTo>
                      <a:pt x="15065302" y="5976017"/>
                    </a:lnTo>
                    <a:cubicBezTo>
                      <a:pt x="15065301" y="7437809"/>
                      <a:pt x="15022517" y="7586397"/>
                      <a:pt x="14446665" y="7636459"/>
                    </a:cubicBezTo>
                    <a:close/>
                  </a:path>
                </a:pathLst>
              </a:custGeom>
              <a:grpFill/>
              <a:ln>
                <a:noFill/>
              </a:ln>
              <a:effectLst>
                <a:outerShdw blurRad="149987" dist="250190" dir="8460000" algn="ctr">
                  <a:srgbClr val="000000">
                    <a:alpha val="28000"/>
                  </a:srgbClr>
                </a:outerShdw>
              </a:effectLst>
              <a:sp3d prstMaterial="metal">
                <a:bevelT w="88900" h="88900"/>
              </a:sp3d>
            </p:spPr>
          </p:sp>
        </p:grpSp>
        <p:sp>
          <p:nvSpPr>
            <p:cNvPr id="31" name="TextBox 30"/>
            <p:cNvSpPr txBox="1"/>
            <p:nvPr/>
          </p:nvSpPr>
          <p:spPr>
            <a:xfrm>
              <a:off x="6524145" y="3184072"/>
              <a:ext cx="841187"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1</a:t>
              </a:r>
              <a:endParaRPr lang="en-US" sz="5500" b="1">
                <a:latin typeface="Arial" panose="020B0604020202020204" pitchFamily="34" charset="0"/>
                <a:cs typeface="Arial" panose="020B0604020202020204" pitchFamily="34" charset="0"/>
              </a:endParaRPr>
            </a:p>
          </p:txBody>
        </p:sp>
      </p:grpSp>
      <p:grpSp>
        <p:nvGrpSpPr>
          <p:cNvPr id="33" name="Group 32"/>
          <p:cNvGrpSpPr/>
          <p:nvPr/>
        </p:nvGrpSpPr>
        <p:grpSpPr>
          <a:xfrm>
            <a:off x="6124945" y="4745218"/>
            <a:ext cx="1483359" cy="1247290"/>
            <a:chOff x="6125434" y="3029912"/>
            <a:chExt cx="1483359" cy="1247290"/>
          </a:xfrm>
        </p:grpSpPr>
        <p:grpSp>
          <p:nvGrpSpPr>
            <p:cNvPr id="34" name="Group 13"/>
            <p:cNvGrpSpPr/>
            <p:nvPr/>
          </p:nvGrpSpPr>
          <p:grpSpPr>
            <a:xfrm>
              <a:off x="6125434" y="3029912"/>
              <a:ext cx="1483359" cy="1247290"/>
              <a:chOff x="0" y="0"/>
              <a:chExt cx="15068052" cy="7684334"/>
            </a:xfrm>
            <a:solidFill>
              <a:schemeClr val="tx2">
                <a:lumMod val="20000"/>
                <a:lumOff val="80000"/>
              </a:schemeClr>
            </a:solidFill>
            <a:scene3d>
              <a:camera prst="orthographicFront">
                <a:rot lat="0" lon="0" rev="0"/>
              </a:camera>
              <a:lightRig rig="contrasting" dir="t">
                <a:rot lat="0" lon="0" rev="1500000"/>
              </a:lightRig>
            </a:scene3d>
          </p:grpSpPr>
          <p:sp>
            <p:nvSpPr>
              <p:cNvPr id="36" name="Freeform 14"/>
              <p:cNvSpPr/>
              <p:nvPr/>
            </p:nvSpPr>
            <p:spPr>
              <a:xfrm>
                <a:off x="0" y="-4073"/>
                <a:ext cx="15074443" cy="7690937"/>
              </a:xfrm>
              <a:custGeom>
                <a:avLst/>
                <a:gdLst/>
                <a:ahLst/>
                <a:cxnLst/>
                <a:rect l="l" t="t" r="r" b="b"/>
                <a:pathLst>
                  <a:path w="15074443" h="7690937">
                    <a:moveTo>
                      <a:pt x="14446665" y="7636459"/>
                    </a:moveTo>
                    <a:cubicBezTo>
                      <a:pt x="14446665" y="7636459"/>
                      <a:pt x="13715791" y="7690937"/>
                      <a:pt x="11651600" y="7688316"/>
                    </a:cubicBezTo>
                    <a:cubicBezTo>
                      <a:pt x="5464265" y="7686153"/>
                      <a:pt x="1057074" y="7678329"/>
                      <a:pt x="1057074" y="7678329"/>
                    </a:cubicBezTo>
                    <a:cubicBezTo>
                      <a:pt x="812932" y="7669494"/>
                      <a:pt x="449110" y="7648264"/>
                      <a:pt x="282371" y="7590086"/>
                    </a:cubicBezTo>
                    <a:cubicBezTo>
                      <a:pt x="4469" y="7493123"/>
                      <a:pt x="0" y="7319844"/>
                      <a:pt x="0" y="5976017"/>
                    </a:cubicBezTo>
                    <a:lnTo>
                      <a:pt x="0" y="5975951"/>
                    </a:lnTo>
                    <a:cubicBezTo>
                      <a:pt x="8536" y="491230"/>
                      <a:pt x="0" y="345608"/>
                      <a:pt x="77597" y="223930"/>
                    </a:cubicBezTo>
                    <a:cubicBezTo>
                      <a:pt x="217372" y="4759"/>
                      <a:pt x="519255" y="4073"/>
                      <a:pt x="937909" y="4073"/>
                    </a:cubicBezTo>
                    <a:cubicBezTo>
                      <a:pt x="937909" y="4073"/>
                      <a:pt x="2868121" y="15681"/>
                      <a:pt x="9370121" y="7673"/>
                    </a:cubicBezTo>
                    <a:cubicBezTo>
                      <a:pt x="13496863" y="0"/>
                      <a:pt x="14213596" y="6979"/>
                      <a:pt x="14213596" y="6979"/>
                    </a:cubicBezTo>
                    <a:cubicBezTo>
                      <a:pt x="14581904" y="14458"/>
                      <a:pt x="14720164" y="42638"/>
                      <a:pt x="14917903" y="165219"/>
                    </a:cubicBezTo>
                    <a:cubicBezTo>
                      <a:pt x="15068921" y="258836"/>
                      <a:pt x="15074443" y="476157"/>
                      <a:pt x="15065302" y="5975950"/>
                    </a:cubicBezTo>
                    <a:lnTo>
                      <a:pt x="15065302" y="5976017"/>
                    </a:lnTo>
                    <a:cubicBezTo>
                      <a:pt x="15065301" y="7437809"/>
                      <a:pt x="15022517" y="7586397"/>
                      <a:pt x="14446665" y="7636459"/>
                    </a:cubicBezTo>
                    <a:close/>
                  </a:path>
                </a:pathLst>
              </a:custGeom>
              <a:grpFill/>
              <a:ln>
                <a:noFill/>
              </a:ln>
              <a:effectLst>
                <a:outerShdw blurRad="149987" dist="250190" dir="8460000" algn="ctr">
                  <a:srgbClr val="000000">
                    <a:alpha val="28000"/>
                  </a:srgbClr>
                </a:outerShdw>
              </a:effectLst>
              <a:sp3d prstMaterial="metal">
                <a:bevelT w="88900" h="88900"/>
              </a:sp3d>
            </p:spPr>
          </p:sp>
        </p:grpSp>
        <p:sp>
          <p:nvSpPr>
            <p:cNvPr id="35" name="TextBox 34"/>
            <p:cNvSpPr txBox="1"/>
            <p:nvPr/>
          </p:nvSpPr>
          <p:spPr>
            <a:xfrm>
              <a:off x="6524145" y="3184072"/>
              <a:ext cx="841187" cy="938719"/>
            </a:xfrm>
            <a:prstGeom prst="rect">
              <a:avLst/>
            </a:prstGeom>
            <a:noFill/>
          </p:spPr>
          <p:txBody>
            <a:bodyPr wrap="square" rtlCol="0">
              <a:spAutoFit/>
            </a:bodyPr>
            <a:lstStyle/>
            <a:p>
              <a:r>
                <a:rPr lang="en-US" sz="5500" b="1">
                  <a:latin typeface="Arial" panose="020B0604020202020204" pitchFamily="34" charset="0"/>
                  <a:cs typeface="Arial" panose="020B0604020202020204" pitchFamily="34" charset="0"/>
                </a:rPr>
                <a:t>2</a:t>
              </a:r>
            </a:p>
          </p:txBody>
        </p:sp>
      </p:grpSp>
      <p:grpSp>
        <p:nvGrpSpPr>
          <p:cNvPr id="37" name="Group 36"/>
          <p:cNvGrpSpPr/>
          <p:nvPr/>
        </p:nvGrpSpPr>
        <p:grpSpPr>
          <a:xfrm>
            <a:off x="6124945" y="6471650"/>
            <a:ext cx="1483359" cy="1247290"/>
            <a:chOff x="6125434" y="3029912"/>
            <a:chExt cx="1483359" cy="1247290"/>
          </a:xfrm>
        </p:grpSpPr>
        <p:grpSp>
          <p:nvGrpSpPr>
            <p:cNvPr id="38" name="Group 13"/>
            <p:cNvGrpSpPr/>
            <p:nvPr/>
          </p:nvGrpSpPr>
          <p:grpSpPr>
            <a:xfrm>
              <a:off x="6125434" y="3029912"/>
              <a:ext cx="1483359" cy="1247290"/>
              <a:chOff x="0" y="0"/>
              <a:chExt cx="15068052" cy="7684334"/>
            </a:xfrm>
            <a:solidFill>
              <a:schemeClr val="tx2">
                <a:lumMod val="20000"/>
                <a:lumOff val="80000"/>
              </a:schemeClr>
            </a:solidFill>
            <a:scene3d>
              <a:camera prst="orthographicFront">
                <a:rot lat="0" lon="0" rev="0"/>
              </a:camera>
              <a:lightRig rig="contrasting" dir="t">
                <a:rot lat="0" lon="0" rev="1500000"/>
              </a:lightRig>
            </a:scene3d>
          </p:grpSpPr>
          <p:sp>
            <p:nvSpPr>
              <p:cNvPr id="40" name="Freeform 14"/>
              <p:cNvSpPr/>
              <p:nvPr/>
            </p:nvSpPr>
            <p:spPr>
              <a:xfrm>
                <a:off x="0" y="-4073"/>
                <a:ext cx="15074443" cy="7690937"/>
              </a:xfrm>
              <a:custGeom>
                <a:avLst/>
                <a:gdLst/>
                <a:ahLst/>
                <a:cxnLst/>
                <a:rect l="l" t="t" r="r" b="b"/>
                <a:pathLst>
                  <a:path w="15074443" h="7690937">
                    <a:moveTo>
                      <a:pt x="14446665" y="7636459"/>
                    </a:moveTo>
                    <a:cubicBezTo>
                      <a:pt x="14446665" y="7636459"/>
                      <a:pt x="13715791" y="7690937"/>
                      <a:pt x="11651600" y="7688316"/>
                    </a:cubicBezTo>
                    <a:cubicBezTo>
                      <a:pt x="5464265" y="7686153"/>
                      <a:pt x="1057074" y="7678329"/>
                      <a:pt x="1057074" y="7678329"/>
                    </a:cubicBezTo>
                    <a:cubicBezTo>
                      <a:pt x="812932" y="7669494"/>
                      <a:pt x="449110" y="7648264"/>
                      <a:pt x="282371" y="7590086"/>
                    </a:cubicBezTo>
                    <a:cubicBezTo>
                      <a:pt x="4469" y="7493123"/>
                      <a:pt x="0" y="7319844"/>
                      <a:pt x="0" y="5976017"/>
                    </a:cubicBezTo>
                    <a:lnTo>
                      <a:pt x="0" y="5975951"/>
                    </a:lnTo>
                    <a:cubicBezTo>
                      <a:pt x="8536" y="491230"/>
                      <a:pt x="0" y="345608"/>
                      <a:pt x="77597" y="223930"/>
                    </a:cubicBezTo>
                    <a:cubicBezTo>
                      <a:pt x="217372" y="4759"/>
                      <a:pt x="519255" y="4073"/>
                      <a:pt x="937909" y="4073"/>
                    </a:cubicBezTo>
                    <a:cubicBezTo>
                      <a:pt x="937909" y="4073"/>
                      <a:pt x="2868121" y="15681"/>
                      <a:pt x="9370121" y="7673"/>
                    </a:cubicBezTo>
                    <a:cubicBezTo>
                      <a:pt x="13496863" y="0"/>
                      <a:pt x="14213596" y="6979"/>
                      <a:pt x="14213596" y="6979"/>
                    </a:cubicBezTo>
                    <a:cubicBezTo>
                      <a:pt x="14581904" y="14458"/>
                      <a:pt x="14720164" y="42638"/>
                      <a:pt x="14917903" y="165219"/>
                    </a:cubicBezTo>
                    <a:cubicBezTo>
                      <a:pt x="15068921" y="258836"/>
                      <a:pt x="15074443" y="476157"/>
                      <a:pt x="15065302" y="5975950"/>
                    </a:cubicBezTo>
                    <a:lnTo>
                      <a:pt x="15065302" y="5976017"/>
                    </a:lnTo>
                    <a:cubicBezTo>
                      <a:pt x="15065301" y="7437809"/>
                      <a:pt x="15022517" y="7586397"/>
                      <a:pt x="14446665" y="7636459"/>
                    </a:cubicBezTo>
                    <a:close/>
                  </a:path>
                </a:pathLst>
              </a:custGeom>
              <a:grpFill/>
              <a:ln>
                <a:noFill/>
              </a:ln>
              <a:effectLst>
                <a:outerShdw blurRad="149987" dist="250190" dir="8460000" algn="ctr">
                  <a:srgbClr val="000000">
                    <a:alpha val="28000"/>
                  </a:srgbClr>
                </a:outerShdw>
              </a:effectLst>
              <a:sp3d prstMaterial="metal">
                <a:bevelT w="88900" h="88900"/>
              </a:sp3d>
            </p:spPr>
          </p:sp>
        </p:grpSp>
        <p:sp>
          <p:nvSpPr>
            <p:cNvPr id="39" name="TextBox 38"/>
            <p:cNvSpPr txBox="1"/>
            <p:nvPr/>
          </p:nvSpPr>
          <p:spPr>
            <a:xfrm>
              <a:off x="6524145" y="3184072"/>
              <a:ext cx="841187" cy="938719"/>
            </a:xfrm>
            <a:prstGeom prst="rect">
              <a:avLst/>
            </a:prstGeom>
            <a:noFill/>
          </p:spPr>
          <p:txBody>
            <a:bodyPr wrap="square" rtlCol="0">
              <a:spAutoFit/>
            </a:bodyPr>
            <a:lstStyle/>
            <a:p>
              <a:r>
                <a:rPr lang="en-US" sz="5500" b="1">
                  <a:latin typeface="Arial" panose="020B0604020202020204" pitchFamily="34" charset="0"/>
                  <a:cs typeface="Arial" panose="020B0604020202020204" pitchFamily="34" charset="0"/>
                </a:rPr>
                <a:t>3</a:t>
              </a:r>
            </a:p>
          </p:txBody>
        </p:sp>
      </p:grpSp>
      <p:sp>
        <p:nvSpPr>
          <p:cNvPr id="41" name="TextBox 40"/>
          <p:cNvSpPr txBox="1"/>
          <p:nvPr/>
        </p:nvSpPr>
        <p:spPr>
          <a:xfrm>
            <a:off x="8254050" y="4743650"/>
            <a:ext cx="5262205"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KHÁM PHÁ </a:t>
            </a:r>
          </a:p>
        </p:txBody>
      </p:sp>
      <p:sp>
        <p:nvSpPr>
          <p:cNvPr id="42" name="TextBox 41"/>
          <p:cNvSpPr txBox="1"/>
          <p:nvPr/>
        </p:nvSpPr>
        <p:spPr>
          <a:xfrm>
            <a:off x="8254050" y="6382384"/>
            <a:ext cx="8738550"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LUYỆN TẬP VÀ VẬN DỤNG</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inVertical)">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6191193" y="2144095"/>
            <a:ext cx="5179606" cy="3906996"/>
          </a:xfrm>
          <a:prstGeom prst="rect">
            <a:avLst/>
          </a:prstGeom>
        </p:spPr>
      </p:pic>
      <p:pic>
        <p:nvPicPr>
          <p:cNvPr id="31" name="Picture 30"/>
          <p:cNvPicPr>
            <a:picLocks noChangeAspect="1"/>
          </p:cNvPicPr>
          <p:nvPr/>
        </p:nvPicPr>
        <p:blipFill>
          <a:blip r:embed="rId3"/>
          <a:stretch>
            <a:fillRect/>
          </a:stretch>
        </p:blipFill>
        <p:spPr>
          <a:xfrm>
            <a:off x="6247595" y="5976956"/>
            <a:ext cx="5123204" cy="3086375"/>
          </a:xfrm>
          <a:prstGeom prst="rect">
            <a:avLst/>
          </a:prstGeom>
        </p:spPr>
      </p:pic>
      <p:pic>
        <p:nvPicPr>
          <p:cNvPr id="29" name="Picture 28"/>
          <p:cNvPicPr>
            <a:picLocks noChangeAspect="1"/>
          </p:cNvPicPr>
          <p:nvPr/>
        </p:nvPicPr>
        <p:blipFill>
          <a:blip r:embed="rId4"/>
          <a:stretch>
            <a:fillRect/>
          </a:stretch>
        </p:blipFill>
        <p:spPr>
          <a:xfrm>
            <a:off x="594367" y="5858525"/>
            <a:ext cx="5655466" cy="3493904"/>
          </a:xfrm>
          <a:prstGeom prst="rect">
            <a:avLst/>
          </a:prstGeom>
        </p:spPr>
      </p:pic>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KHÁM PHÁ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49488" y="993073"/>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0160" y="-14338"/>
            <a:ext cx="2926815" cy="1521943"/>
          </a:xfrm>
          <a:prstGeom prst="rect">
            <a:avLst/>
          </a:prstGeom>
        </p:spPr>
      </p:pic>
      <p:sp>
        <p:nvSpPr>
          <p:cNvPr id="9" name="TextBox 8"/>
          <p:cNvSpPr txBox="1"/>
          <p:nvPr/>
        </p:nvSpPr>
        <p:spPr>
          <a:xfrm>
            <a:off x="744082" y="1687199"/>
            <a:ext cx="11007026"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1. </a:t>
            </a:r>
            <a:r>
              <a:rPr lang="en-US" sz="4500" smtClean="0">
                <a:solidFill>
                  <a:srgbClr val="C00000"/>
                </a:solidFill>
                <a:latin typeface="Arial" panose="020B0604020202020204" pitchFamily="34" charset="0"/>
                <a:cs typeface="Arial" panose="020B0604020202020204" pitchFamily="34" charset="0"/>
              </a:rPr>
              <a:t>Quan sát tranh và trả lời câu hỏi</a:t>
            </a:r>
            <a:endParaRPr lang="en-US" sz="4500">
              <a:solidFill>
                <a:srgbClr val="C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0"/>
          <a:stretch>
            <a:fillRect/>
          </a:stretch>
        </p:blipFill>
        <p:spPr>
          <a:xfrm>
            <a:off x="784995" y="2712767"/>
            <a:ext cx="5315748" cy="3264189"/>
          </a:xfrm>
          <a:prstGeom prst="rect">
            <a:avLst/>
          </a:prstGeom>
        </p:spPr>
      </p:pic>
      <p:grpSp>
        <p:nvGrpSpPr>
          <p:cNvPr id="35" name="Group 34"/>
          <p:cNvGrpSpPr/>
          <p:nvPr/>
        </p:nvGrpSpPr>
        <p:grpSpPr>
          <a:xfrm>
            <a:off x="11523235" y="2712767"/>
            <a:ext cx="6099704" cy="6465593"/>
            <a:chOff x="11751108" y="2753098"/>
            <a:chExt cx="6099704" cy="6465593"/>
          </a:xfrm>
        </p:grpSpPr>
        <p:pic>
          <p:nvPicPr>
            <p:cNvPr id="37" name="Picture 2"/>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2287904" y="4801711"/>
              <a:ext cx="4935173" cy="4416980"/>
            </a:xfrm>
            <a:prstGeom prst="rect">
              <a:avLst/>
            </a:prstGeom>
          </p:spPr>
        </p:pic>
        <p:sp>
          <p:nvSpPr>
            <p:cNvPr id="34" name="Rounded Rectangle 33"/>
            <p:cNvSpPr/>
            <p:nvPr/>
          </p:nvSpPr>
          <p:spPr>
            <a:xfrm>
              <a:off x="11751108" y="2753098"/>
              <a:ext cx="6099704" cy="192378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Các bạn trong mỗi tranh có điểm mạnh, điểm yếu nào?</a:t>
              </a:r>
            </a:p>
          </p:txBody>
        </p:sp>
      </p:grpSp>
    </p:spTree>
    <p:extLst>
      <p:ext uri="{BB962C8B-B14F-4D97-AF65-F5344CB8AC3E}">
        <p14:creationId xmlns:p14="http://schemas.microsoft.com/office/powerpoint/2010/main" val="206011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a:off x="10238144" y="1709512"/>
            <a:ext cx="6711400" cy="5062435"/>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KHÁM PHÁ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49488" y="993073"/>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366922" y="1810054"/>
            <a:ext cx="4409509" cy="2292944"/>
          </a:xfrm>
          <a:prstGeom prst="rect">
            <a:avLst/>
          </a:prstGeom>
        </p:spPr>
      </p:pic>
      <p:pic>
        <p:nvPicPr>
          <p:cNvPr id="31" name="Picture 30"/>
          <p:cNvPicPr>
            <a:picLocks noChangeAspect="1"/>
          </p:cNvPicPr>
          <p:nvPr/>
        </p:nvPicPr>
        <p:blipFill>
          <a:blip r:embed="rId30"/>
          <a:stretch>
            <a:fillRect/>
          </a:stretch>
        </p:blipFill>
        <p:spPr>
          <a:xfrm>
            <a:off x="1295282" y="2590935"/>
            <a:ext cx="6757607" cy="4149576"/>
          </a:xfrm>
          <a:prstGeom prst="rect">
            <a:avLst/>
          </a:prstGeom>
        </p:spPr>
      </p:pic>
      <p:sp>
        <p:nvSpPr>
          <p:cNvPr id="9" name="Down Arrow 8"/>
          <p:cNvSpPr/>
          <p:nvPr/>
        </p:nvSpPr>
        <p:spPr>
          <a:xfrm>
            <a:off x="4592927" y="6771947"/>
            <a:ext cx="679810" cy="5780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19171" y="7521392"/>
            <a:ext cx="5118309" cy="15240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Bạn Hạnh hát hay </a:t>
            </a:r>
            <a:endParaRPr lang="en-US" sz="3500">
              <a:solidFill>
                <a:schemeClr val="tx1"/>
              </a:solidFill>
              <a:latin typeface="Arial" panose="020B0604020202020204" pitchFamily="34" charset="0"/>
              <a:cs typeface="Arial" panose="020B0604020202020204" pitchFamily="34" charset="0"/>
            </a:endParaRPr>
          </a:p>
        </p:txBody>
      </p:sp>
      <p:sp>
        <p:nvSpPr>
          <p:cNvPr id="39" name="Down Arrow 38"/>
          <p:cNvSpPr/>
          <p:nvPr/>
        </p:nvSpPr>
        <p:spPr>
          <a:xfrm>
            <a:off x="13243030" y="6771946"/>
            <a:ext cx="679810" cy="57801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1023780" y="7451378"/>
            <a:ext cx="5118309" cy="15240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Bạn Lan ngại ngùng</a:t>
            </a:r>
            <a:endParaRPr lang="en-US" sz="3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66144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KHÁM PHÁ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49488" y="993073"/>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366922" y="1810054"/>
            <a:ext cx="4409509" cy="2292944"/>
          </a:xfrm>
          <a:prstGeom prst="rect">
            <a:avLst/>
          </a:prstGeom>
        </p:spPr>
      </p:pic>
      <p:sp>
        <p:nvSpPr>
          <p:cNvPr id="10" name="Rounded Rectangle 9"/>
          <p:cNvSpPr/>
          <p:nvPr/>
        </p:nvSpPr>
        <p:spPr>
          <a:xfrm>
            <a:off x="2219171" y="7521392"/>
            <a:ext cx="5118309" cy="15240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Bạn My chạy nhanh</a:t>
            </a:r>
            <a:endParaRPr lang="en-US" sz="3500">
              <a:solidFill>
                <a:schemeClr val="tx1"/>
              </a:solidFill>
              <a:latin typeface="Arial" panose="020B0604020202020204" pitchFamily="34" charset="0"/>
              <a:cs typeface="Arial" panose="020B0604020202020204" pitchFamily="34" charset="0"/>
            </a:endParaRPr>
          </a:p>
        </p:txBody>
      </p:sp>
      <p:sp>
        <p:nvSpPr>
          <p:cNvPr id="40" name="Rounded Rectangle 39"/>
          <p:cNvSpPr/>
          <p:nvPr/>
        </p:nvSpPr>
        <p:spPr>
          <a:xfrm>
            <a:off x="11023780" y="7451378"/>
            <a:ext cx="5118309" cy="15240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Bạn Linh vẽ đẹp </a:t>
            </a:r>
            <a:endParaRPr lang="en-US" sz="3500">
              <a:solidFill>
                <a:schemeClr val="tx1"/>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0"/>
          <a:stretch>
            <a:fillRect/>
          </a:stretch>
        </p:blipFill>
        <p:spPr>
          <a:xfrm>
            <a:off x="977482" y="1834049"/>
            <a:ext cx="7751004" cy="4788510"/>
          </a:xfrm>
          <a:prstGeom prst="rect">
            <a:avLst/>
          </a:prstGeom>
        </p:spPr>
      </p:pic>
      <p:pic>
        <p:nvPicPr>
          <p:cNvPr id="19" name="Picture 18"/>
          <p:cNvPicPr>
            <a:picLocks noChangeAspect="1"/>
          </p:cNvPicPr>
          <p:nvPr/>
        </p:nvPicPr>
        <p:blipFill>
          <a:blip r:embed="rId31"/>
          <a:stretch>
            <a:fillRect/>
          </a:stretch>
        </p:blipFill>
        <p:spPr>
          <a:xfrm>
            <a:off x="9763003" y="2011065"/>
            <a:ext cx="6960053" cy="4192949"/>
          </a:xfrm>
          <a:prstGeom prst="rect">
            <a:avLst/>
          </a:prstGeom>
        </p:spPr>
      </p:pic>
      <p:sp>
        <p:nvSpPr>
          <p:cNvPr id="9" name="Down Arrow 8"/>
          <p:cNvSpPr/>
          <p:nvPr/>
        </p:nvSpPr>
        <p:spPr>
          <a:xfrm>
            <a:off x="4392096" y="6497321"/>
            <a:ext cx="817273" cy="85264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3121774" y="6444252"/>
            <a:ext cx="817273" cy="85264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13244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400174" y="8644394"/>
            <a:ext cx="22653739" cy="78438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91954" y="9546152"/>
            <a:ext cx="830146" cy="52610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3030" y="9323824"/>
            <a:ext cx="701629" cy="44465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84729" y="9049841"/>
            <a:ext cx="657858" cy="41691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23077" y="9377614"/>
            <a:ext cx="803761" cy="509384"/>
          </a:xfrm>
          <a:prstGeom prst="rect">
            <a:avLst/>
          </a:prstGeom>
        </p:spPr>
      </p:pic>
      <p:pic>
        <p:nvPicPr>
          <p:cNvPr id="43" name="Picture 4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429439" y="8998896"/>
            <a:ext cx="755715" cy="755715"/>
          </a:xfrm>
          <a:prstGeom prst="rect">
            <a:avLst/>
          </a:prstGeom>
        </p:spPr>
      </p:pic>
      <p:pic>
        <p:nvPicPr>
          <p:cNvPr id="44" name="Picture 4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4674086" y="8998896"/>
            <a:ext cx="1070567" cy="1070567"/>
          </a:xfrm>
          <a:prstGeom prst="rect">
            <a:avLst/>
          </a:prstGeom>
        </p:spPr>
      </p:pic>
      <p:sp>
        <p:nvSpPr>
          <p:cNvPr id="45" name="TextBox 44"/>
          <p:cNvSpPr txBox="1"/>
          <p:nvPr/>
        </p:nvSpPr>
        <p:spPr>
          <a:xfrm>
            <a:off x="0" y="723900"/>
            <a:ext cx="182880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KHÁM PHÁ </a:t>
            </a:r>
            <a:endParaRPr lang="en-US" sz="5500" b="1">
              <a:latin typeface="Arial" panose="020B0604020202020204" pitchFamily="34" charset="0"/>
              <a:cs typeface="Arial" panose="020B0604020202020204" pitchFamily="34" charset="0"/>
            </a:endParaRPr>
          </a:p>
        </p:txBody>
      </p:sp>
      <p:pic>
        <p:nvPicPr>
          <p:cNvPr id="32"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349488" y="993073"/>
            <a:ext cx="1231292" cy="1237479"/>
          </a:xfrm>
          <a:prstGeom prst="rect">
            <a:avLst/>
          </a:prstGeom>
        </p:spPr>
      </p:pic>
      <p:pic>
        <p:nvPicPr>
          <p:cNvPr id="33" name="Picture 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73288" y="-52503"/>
            <a:ext cx="3195722" cy="1661775"/>
          </a:xfrm>
          <a:prstGeom prst="rect">
            <a:avLst/>
          </a:prstGeom>
        </p:spPr>
      </p:pic>
      <p:sp>
        <p:nvSpPr>
          <p:cNvPr id="21" name="TextBox 20"/>
          <p:cNvSpPr txBox="1"/>
          <p:nvPr/>
        </p:nvSpPr>
        <p:spPr>
          <a:xfrm>
            <a:off x="744082" y="1687199"/>
            <a:ext cx="13352918"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HĐ 2. </a:t>
            </a:r>
            <a:r>
              <a:rPr lang="en-US" sz="4500" smtClean="0">
                <a:solidFill>
                  <a:srgbClr val="C00000"/>
                </a:solidFill>
                <a:latin typeface="Arial" panose="020B0604020202020204" pitchFamily="34" charset="0"/>
                <a:cs typeface="Arial" panose="020B0604020202020204" pitchFamily="34" charset="0"/>
              </a:rPr>
              <a:t>Vẽ chân dung và viết ra điểm mạnh điểm yếu</a:t>
            </a:r>
            <a:endParaRPr lang="en-US" sz="4500">
              <a:solidFill>
                <a:srgbClr val="C00000"/>
              </a:solidFill>
              <a:latin typeface="Arial" panose="020B0604020202020204" pitchFamily="34" charset="0"/>
              <a:cs typeface="Arial" panose="020B0604020202020204" pitchFamily="34" charset="0"/>
            </a:endParaRPr>
          </a:p>
        </p:txBody>
      </p:sp>
      <p:grpSp>
        <p:nvGrpSpPr>
          <p:cNvPr id="11" name="Group 10"/>
          <p:cNvGrpSpPr/>
          <p:nvPr/>
        </p:nvGrpSpPr>
        <p:grpSpPr>
          <a:xfrm>
            <a:off x="10515600" y="2702647"/>
            <a:ext cx="7239000" cy="5995093"/>
            <a:chOff x="10515600" y="2702647"/>
            <a:chExt cx="7239000" cy="5995093"/>
          </a:xfrm>
        </p:grpSpPr>
        <p:sp>
          <p:nvSpPr>
            <p:cNvPr id="8" name="Rounded Rectangle 7"/>
            <p:cNvSpPr/>
            <p:nvPr/>
          </p:nvSpPr>
          <p:spPr>
            <a:xfrm>
              <a:off x="10515600" y="2702647"/>
              <a:ext cx="7239000" cy="5995093"/>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0">
              <a:extLst>
                <a:ext uri="{28A0092B-C50C-407E-A947-70E740481C1C}">
                  <a14:useLocalDpi xmlns:a14="http://schemas.microsoft.com/office/drawing/2010/main" val="0"/>
                </a:ext>
              </a:extLst>
            </a:blip>
            <a:srcRect l="60707" t="9682" r="6797" b="469"/>
            <a:stretch/>
          </p:blipFill>
          <p:spPr>
            <a:xfrm>
              <a:off x="10683669" y="2889604"/>
              <a:ext cx="6934200" cy="5657063"/>
            </a:xfrm>
            <a:prstGeom prst="roundRect">
              <a:avLst/>
            </a:prstGeom>
          </p:spPr>
        </p:pic>
      </p:grpSp>
      <p:sp>
        <p:nvSpPr>
          <p:cNvPr id="12" name="TextBox 11"/>
          <p:cNvSpPr txBox="1"/>
          <p:nvPr/>
        </p:nvSpPr>
        <p:spPr>
          <a:xfrm>
            <a:off x="930069" y="3373788"/>
            <a:ext cx="9448800" cy="4708981"/>
          </a:xfrm>
          <a:prstGeom prst="rect">
            <a:avLst/>
          </a:prstGeom>
          <a:noFill/>
        </p:spPr>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HƯỚNG DẪN: </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Em vẽ chân dung của bản thân mình.</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Viết ra 3 điều em làm tốt nhẩt</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Và 3 điều em cần phải cố gắng hơn trong tương lai.</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15484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2569</TotalTime>
  <Words>841</Words>
  <Application>Microsoft Office PowerPoint</Application>
  <PresentationFormat>Custom</PresentationFormat>
  <Paragraphs>83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Wingdings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Playful Illustration All About Me Presentation</dc:title>
  <cp:lastModifiedBy>3A1_THGB</cp:lastModifiedBy>
  <cp:revision>72</cp:revision>
  <dcterms:created xsi:type="dcterms:W3CDTF">2006-08-16T00:00:00Z</dcterms:created>
  <dcterms:modified xsi:type="dcterms:W3CDTF">2023-02-06T06:00:25Z</dcterms:modified>
  <dc:identifier>DAFMfvdMV_s</dc:identifier>
</cp:coreProperties>
</file>