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49" r:id="rId3"/>
    <p:sldId id="427" r:id="rId4"/>
    <p:sldId id="440" r:id="rId5"/>
    <p:sldId id="447" r:id="rId6"/>
    <p:sldId id="448" r:id="rId7"/>
    <p:sldId id="340"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33FF"/>
    <a:srgbClr val="FF0066"/>
    <a:srgbClr val="C5F3F3"/>
    <a:srgbClr val="FF7C80"/>
    <a:srgbClr val="FF6600"/>
    <a:srgbClr val="6600CC"/>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2" d="100"/>
          <a:sy n="62" d="100"/>
        </p:scale>
        <p:origin x="610" y="6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GIANG BIÊN</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845578" y="2344204"/>
            <a:ext cx="13868400" cy="169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6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BÀI VIẾT 3: SÔNG QUÊ</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5867400"/>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909496" y="881483"/>
            <a:ext cx="7037658"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H</a:t>
            </a:r>
            <a:r>
              <a:rPr lang="vi-VN" sz="3800" b="1" dirty="0">
                <a:solidFill>
                  <a:srgbClr val="FF0066"/>
                </a:solidFill>
                <a:latin typeface="Times New Roman" pitchFamily="18" charset="0"/>
                <a:cs typeface="Times New Roman" pitchFamily="18" charset="0"/>
              </a:rPr>
              <a:t>ư</a:t>
            </a:r>
            <a:r>
              <a:rPr lang="en-US" sz="3800" b="1" dirty="0" err="1">
                <a:solidFill>
                  <a:srgbClr val="FF0066"/>
                </a:solidFill>
                <a:latin typeface="Times New Roman" pitchFamily="18" charset="0"/>
                <a:cs typeface="Times New Roman" pitchFamily="18" charset="0"/>
              </a:rPr>
              <a:t>ớng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dẫn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nhớ</a:t>
            </a:r>
            <a:r>
              <a:rPr lang="en-US" sz="3800" b="1" dirty="0">
                <a:solidFill>
                  <a:srgbClr val="FF0066"/>
                </a:solidFill>
                <a:latin typeface="Times New Roman" pitchFamily="18" charset="0"/>
                <a:cs typeface="Times New Roman" pitchFamily="18" charset="0"/>
              </a:rPr>
              <a:t> - </a:t>
            </a:r>
            <a:r>
              <a:rPr lang="en-US" sz="3800" b="1" dirty="0" err="1">
                <a:solidFill>
                  <a:srgbClr val="FF0066"/>
                </a:solidFill>
                <a:latin typeface="Times New Roman" pitchFamily="18" charset="0"/>
                <a:cs typeface="Times New Roman" pitchFamily="18" charset="0"/>
              </a:rPr>
              <a:t>viết</a:t>
            </a:r>
            <a:r>
              <a:rPr lang="en-US" sz="3800" b="1" dirty="0">
                <a:solidFill>
                  <a:srgbClr val="FF0066"/>
                </a:solidFill>
                <a:latin typeface="Times New Roman" pitchFamily="18" charset="0"/>
                <a:cs typeface="Times New Roman" pitchFamily="18" charset="0"/>
              </a:rPr>
              <a:t>.</a:t>
            </a:r>
          </a:p>
        </p:txBody>
      </p:sp>
      <p:sp>
        <p:nvSpPr>
          <p:cNvPr id="22" name="Rectangle 21">
            <a:extLst>
              <a:ext uri="{FF2B5EF4-FFF2-40B4-BE49-F238E27FC236}">
                <a16:creationId xmlns:a16="http://schemas.microsoft.com/office/drawing/2014/main" id="{B9C84BBF-0C33-41F5-B723-7EA2840AF720}"/>
              </a:ext>
            </a:extLst>
          </p:cNvPr>
          <p:cNvSpPr/>
          <p:nvPr/>
        </p:nvSpPr>
        <p:spPr>
          <a:xfrm>
            <a:off x="837717" y="1558591"/>
            <a:ext cx="4190841" cy="677108"/>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a)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khổ</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a:t>
            </a:r>
            <a:r>
              <a:rPr lang="vi-VN" sz="3800" b="1" dirty="0">
                <a:solidFill>
                  <a:srgbClr val="0000CC"/>
                </a:solidFill>
                <a:latin typeface="Times New Roman" pitchFamily="18" charset="0"/>
                <a:cs typeface="Times New Roman" pitchFamily="18" charset="0"/>
              </a:rPr>
              <a:t>ơ</a:t>
            </a:r>
            <a:endParaRPr lang="en-US" sz="3800" b="1" dirty="0">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C80D72D1-81D0-4D9E-A8AB-75EF1CB998A8}"/>
              </a:ext>
            </a:extLst>
          </p:cNvPr>
          <p:cNvSpPr/>
          <p:nvPr/>
        </p:nvSpPr>
        <p:spPr>
          <a:xfrm>
            <a:off x="530527" y="7397397"/>
            <a:ext cx="4190841" cy="677108"/>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c) </a:t>
            </a:r>
            <a:r>
              <a:rPr lang="en-US" sz="3800" b="1" dirty="0" err="1">
                <a:solidFill>
                  <a:srgbClr val="0000CC"/>
                </a:solidFill>
                <a:latin typeface="Times New Roman" pitchFamily="18" charset="0"/>
                <a:cs typeface="Times New Roman" pitchFamily="18" charset="0"/>
              </a:rPr>
              <a:t>Viết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khó</a:t>
            </a:r>
            <a:endParaRPr lang="en-US" sz="3800" b="1" dirty="0">
              <a:solidFill>
                <a:srgbClr val="0000CC"/>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id="{AD3225E0-2453-4DC9-87ED-A4A174E90656}"/>
              </a:ext>
            </a:extLst>
          </p:cNvPr>
          <p:cNvSpPr/>
          <p:nvPr/>
        </p:nvSpPr>
        <p:spPr>
          <a:xfrm>
            <a:off x="909496" y="8023801"/>
            <a:ext cx="2086439" cy="677108"/>
          </a:xfrm>
          <a:prstGeom prst="rect">
            <a:avLst/>
          </a:prstGeom>
        </p:spPr>
        <p:txBody>
          <a:bodyPr wrap="square">
            <a:spAutoFit/>
          </a:bodyPr>
          <a:lstStyle/>
          <a:p>
            <a:pPr algn="ctr"/>
            <a:r>
              <a:rPr lang="en-US" sz="3800" dirty="0" err="1">
                <a:solidFill>
                  <a:srgbClr val="0000CC"/>
                </a:solidFill>
                <a:latin typeface="Times New Roman" pitchFamily="18" charset="0"/>
                <a:cs typeface="Times New Roman" pitchFamily="18" charset="0"/>
              </a:rPr>
              <a:t>xào</a:t>
            </a:r>
            <a:r>
              <a:rPr lang="en-US" sz="3800" dirty="0">
                <a:solidFill>
                  <a:srgbClr val="0000CC"/>
                </a:solidFill>
                <a:latin typeface="Times New Roman" pitchFamily="18" charset="0"/>
                <a:cs typeface="Times New Roman" pitchFamily="18" charset="0"/>
              </a:rPr>
              <a:t> </a:t>
            </a:r>
            <a:r>
              <a:rPr lang="en-US" sz="3800" dirty="0" err="1">
                <a:solidFill>
                  <a:srgbClr val="0000CC"/>
                </a:solidFill>
                <a:latin typeface="Times New Roman" pitchFamily="18" charset="0"/>
                <a:cs typeface="Times New Roman" pitchFamily="18" charset="0"/>
              </a:rPr>
              <a:t>xạc</a:t>
            </a:r>
            <a:endParaRPr lang="en-US" sz="3800" dirty="0">
              <a:solidFill>
                <a:srgbClr val="0000CC"/>
              </a:solidFill>
              <a:latin typeface="Times New Roman" pitchFamily="18" charset="0"/>
              <a:cs typeface="Times New Roman" pitchFamily="18" charset="0"/>
            </a:endParaRPr>
          </a:p>
        </p:txBody>
      </p:sp>
      <p:sp>
        <p:nvSpPr>
          <p:cNvPr id="26" name="Rectangle 25">
            <a:extLst>
              <a:ext uri="{FF2B5EF4-FFF2-40B4-BE49-F238E27FC236}">
                <a16:creationId xmlns:a16="http://schemas.microsoft.com/office/drawing/2014/main" id="{70D68D0A-818C-4F31-888E-97497FC9A8FE}"/>
              </a:ext>
            </a:extLst>
          </p:cNvPr>
          <p:cNvSpPr/>
          <p:nvPr/>
        </p:nvSpPr>
        <p:spPr>
          <a:xfrm>
            <a:off x="3196507" y="8044361"/>
            <a:ext cx="1600200" cy="677108"/>
          </a:xfrm>
          <a:prstGeom prst="rect">
            <a:avLst/>
          </a:prstGeom>
        </p:spPr>
        <p:txBody>
          <a:bodyPr wrap="square">
            <a:spAutoFit/>
          </a:bodyPr>
          <a:lstStyle/>
          <a:p>
            <a:pPr algn="ctr"/>
            <a:r>
              <a:rPr lang="en-US" sz="3800" dirty="0" err="1">
                <a:solidFill>
                  <a:srgbClr val="0000CC"/>
                </a:solidFill>
                <a:latin typeface="Times New Roman" pitchFamily="18" charset="0"/>
                <a:cs typeface="Times New Roman" pitchFamily="18" charset="0"/>
              </a:rPr>
              <a:t>lắt</a:t>
            </a:r>
            <a:r>
              <a:rPr lang="en-US" sz="3800" dirty="0">
                <a:solidFill>
                  <a:srgbClr val="0000CC"/>
                </a:solidFill>
                <a:latin typeface="Times New Roman" pitchFamily="18" charset="0"/>
                <a:cs typeface="Times New Roman" pitchFamily="18" charset="0"/>
              </a:rPr>
              <a:t> </a:t>
            </a:r>
            <a:r>
              <a:rPr lang="en-US" sz="3800" dirty="0" err="1">
                <a:solidFill>
                  <a:srgbClr val="0000CC"/>
                </a:solidFill>
                <a:latin typeface="Times New Roman" pitchFamily="18" charset="0"/>
                <a:cs typeface="Times New Roman" pitchFamily="18" charset="0"/>
              </a:rPr>
              <a:t>léo</a:t>
            </a:r>
            <a:endParaRPr lang="en-US" sz="3800" dirty="0">
              <a:solidFill>
                <a:srgbClr val="0000CC"/>
              </a:solidFill>
              <a:latin typeface="Times New Roman" pitchFamily="18" charset="0"/>
              <a:cs typeface="Times New Roman" pitchFamily="18" charset="0"/>
            </a:endParaRPr>
          </a:p>
        </p:txBody>
      </p:sp>
      <p:sp>
        <p:nvSpPr>
          <p:cNvPr id="27" name="Rectangle 26">
            <a:extLst>
              <a:ext uri="{FF2B5EF4-FFF2-40B4-BE49-F238E27FC236}">
                <a16:creationId xmlns:a16="http://schemas.microsoft.com/office/drawing/2014/main" id="{1B11DB75-6612-48BA-A0B3-A66927B8C547}"/>
              </a:ext>
            </a:extLst>
          </p:cNvPr>
          <p:cNvSpPr/>
          <p:nvPr/>
        </p:nvSpPr>
        <p:spPr>
          <a:xfrm>
            <a:off x="4997279" y="8090483"/>
            <a:ext cx="1600199" cy="677108"/>
          </a:xfrm>
          <a:prstGeom prst="rect">
            <a:avLst/>
          </a:prstGeom>
        </p:spPr>
        <p:txBody>
          <a:bodyPr wrap="square">
            <a:spAutoFit/>
          </a:bodyPr>
          <a:lstStyle/>
          <a:p>
            <a:r>
              <a:rPr lang="en-US" sz="3800">
                <a:solidFill>
                  <a:srgbClr val="0000CC"/>
                </a:solidFill>
                <a:latin typeface="Times New Roman" pitchFamily="18" charset="0"/>
                <a:cs typeface="Times New Roman" pitchFamily="18" charset="0"/>
              </a:rPr>
              <a:t>rộn rã</a:t>
            </a:r>
          </a:p>
        </p:txBody>
      </p:sp>
      <p:sp>
        <p:nvSpPr>
          <p:cNvPr id="28" name="Rectangle 27">
            <a:extLst>
              <a:ext uri="{FF2B5EF4-FFF2-40B4-BE49-F238E27FC236}">
                <a16:creationId xmlns:a16="http://schemas.microsoft.com/office/drawing/2014/main" id="{F961FB36-0FA8-4ECE-B8CC-35F3846330B5}"/>
              </a:ext>
            </a:extLst>
          </p:cNvPr>
          <p:cNvSpPr/>
          <p:nvPr/>
        </p:nvSpPr>
        <p:spPr>
          <a:xfrm>
            <a:off x="6512300" y="8121333"/>
            <a:ext cx="2362199" cy="677108"/>
          </a:xfrm>
          <a:prstGeom prst="rect">
            <a:avLst/>
          </a:prstGeom>
        </p:spPr>
        <p:txBody>
          <a:bodyPr wrap="square">
            <a:spAutoFit/>
          </a:bodyPr>
          <a:lstStyle/>
          <a:p>
            <a:pPr algn="ctr"/>
            <a:r>
              <a:rPr lang="en-US" sz="3800" dirty="0" err="1">
                <a:solidFill>
                  <a:srgbClr val="0000CC"/>
                </a:solidFill>
                <a:latin typeface="Times New Roman" pitchFamily="18" charset="0"/>
                <a:cs typeface="Times New Roman" pitchFamily="18" charset="0"/>
              </a:rPr>
              <a:t>trong</a:t>
            </a:r>
            <a:r>
              <a:rPr lang="en-US" sz="3800" dirty="0">
                <a:solidFill>
                  <a:srgbClr val="0000CC"/>
                </a:solidFill>
                <a:latin typeface="Times New Roman" pitchFamily="18" charset="0"/>
                <a:cs typeface="Times New Roman" pitchFamily="18" charset="0"/>
              </a:rPr>
              <a:t> </a:t>
            </a:r>
            <a:r>
              <a:rPr lang="en-US" sz="3800" dirty="0" err="1">
                <a:solidFill>
                  <a:srgbClr val="0000CC"/>
                </a:solidFill>
                <a:latin typeface="Times New Roman" pitchFamily="18" charset="0"/>
                <a:cs typeface="Times New Roman" pitchFamily="18" charset="0"/>
              </a:rPr>
              <a:t>trẻo</a:t>
            </a:r>
            <a:endParaRPr lang="en-US" sz="3800" dirty="0">
              <a:solidFill>
                <a:srgbClr val="0000CC"/>
              </a:solidFill>
              <a:latin typeface="Times New Roman" pitchFamily="18" charset="0"/>
              <a:cs typeface="Times New Roman" pitchFamily="18" charset="0"/>
            </a:endParaRPr>
          </a:p>
        </p:txBody>
      </p:sp>
      <p:sp>
        <p:nvSpPr>
          <p:cNvPr id="29" name="Rectangle 28">
            <a:extLst>
              <a:ext uri="{FF2B5EF4-FFF2-40B4-BE49-F238E27FC236}">
                <a16:creationId xmlns:a16="http://schemas.microsoft.com/office/drawing/2014/main" id="{D9D13474-FFB5-413C-96A6-2444A23DAF7C}"/>
              </a:ext>
            </a:extLst>
          </p:cNvPr>
          <p:cNvSpPr/>
          <p:nvPr/>
        </p:nvSpPr>
        <p:spPr>
          <a:xfrm>
            <a:off x="8747919" y="8121333"/>
            <a:ext cx="2686930" cy="677108"/>
          </a:xfrm>
          <a:prstGeom prst="rect">
            <a:avLst/>
          </a:prstGeom>
        </p:spPr>
        <p:txBody>
          <a:bodyPr wrap="square">
            <a:spAutoFit/>
          </a:bodyPr>
          <a:lstStyle/>
          <a:p>
            <a:pPr algn="ctr"/>
            <a:r>
              <a:rPr lang="en-US" sz="3800">
                <a:solidFill>
                  <a:srgbClr val="0000CC"/>
                </a:solidFill>
                <a:latin typeface="Times New Roman" pitchFamily="18" charset="0"/>
                <a:cs typeface="Times New Roman" pitchFamily="18" charset="0"/>
              </a:rPr>
              <a:t>thuyền nan</a:t>
            </a:r>
          </a:p>
        </p:txBody>
      </p:sp>
      <p:sp>
        <p:nvSpPr>
          <p:cNvPr id="36" name="Text Box 14">
            <a:extLst>
              <a:ext uri="{FF2B5EF4-FFF2-40B4-BE49-F238E27FC236}">
                <a16:creationId xmlns:a16="http://schemas.microsoft.com/office/drawing/2014/main" id="{55ACBFF8-6E26-4E0B-B1A2-EB5AFDDB9D0A}"/>
              </a:ext>
            </a:extLst>
          </p:cNvPr>
          <p:cNvSpPr txBox="1">
            <a:spLocks noChangeArrowheads="1"/>
          </p:cNvSpPr>
          <p:nvPr/>
        </p:nvSpPr>
        <p:spPr bwMode="auto">
          <a:xfrm>
            <a:off x="2879534" y="132574"/>
            <a:ext cx="79384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rPr>
              <a:t>viết</a:t>
            </a:r>
            <a:r>
              <a:rPr lang="en-US" sz="2800" b="1" dirty="0">
                <a:solidFill>
                  <a:srgbClr val="0000CC"/>
                </a:solidFill>
                <a:effectLst>
                  <a:outerShdw blurRad="38100" dist="38100" dir="2700000" algn="tl">
                    <a:srgbClr val="000000">
                      <a:alpha val="43137"/>
                    </a:srgbClr>
                  </a:outerShdw>
                </a:effectLst>
                <a:latin typeface="Times New Roman" pitchFamily="18" charset="0"/>
              </a:rPr>
              <a:t> 3. </a:t>
            </a:r>
            <a:r>
              <a:rPr lang="en-US" sz="2800" b="1" dirty="0" err="1">
                <a:solidFill>
                  <a:srgbClr val="0000CC"/>
                </a:solidFill>
                <a:effectLst>
                  <a:outerShdw blurRad="38100" dist="38100" dir="2700000" algn="tl">
                    <a:srgbClr val="000000">
                      <a:alpha val="43137"/>
                    </a:srgbClr>
                  </a:outerShdw>
                </a:effectLst>
                <a:latin typeface="Times New Roman" pitchFamily="18" charset="0"/>
              </a:rPr>
              <a:t>Chính</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rPr>
              <a:t>tả</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rPr>
              <a:t>Nhớ</a:t>
            </a:r>
            <a:r>
              <a:rPr lang="en-US" sz="2800" b="1" dirty="0">
                <a:solidFill>
                  <a:srgbClr val="0000CC"/>
                </a:solidFill>
                <a:effectLst>
                  <a:outerShdw blurRad="38100" dist="38100" dir="2700000" algn="tl">
                    <a:srgbClr val="000000">
                      <a:alpha val="43137"/>
                    </a:srgbClr>
                  </a:outerShdw>
                </a:effectLst>
                <a:latin typeface="Times New Roman" pitchFamily="18" charset="0"/>
              </a:rPr>
              <a:t> - </a:t>
            </a:r>
            <a:r>
              <a:rPr lang="en-US" sz="2800" b="1" dirty="0" err="1">
                <a:solidFill>
                  <a:srgbClr val="0000CC"/>
                </a:solidFill>
                <a:effectLst>
                  <a:outerShdw blurRad="38100" dist="38100" dir="2700000" algn="tl">
                    <a:srgbClr val="000000">
                      <a:alpha val="43137"/>
                    </a:srgbClr>
                  </a:outerShdw>
                </a:effectLst>
                <a:latin typeface="Times New Roman" pitchFamily="18" charset="0"/>
              </a:rPr>
              <a:t>viết</a:t>
            </a:r>
            <a:r>
              <a:rPr lang="en-US" sz="2800" b="1" dirty="0">
                <a:solidFill>
                  <a:srgbClr val="0000CC"/>
                </a:solidFill>
                <a:effectLst>
                  <a:outerShdw blurRad="38100" dist="38100" dir="2700000" algn="tl">
                    <a:srgbClr val="000000">
                      <a:alpha val="43137"/>
                    </a:srgbClr>
                  </a:outerShdw>
                </a:effectLst>
                <a:latin typeface="Times New Roman" pitchFamily="18" charset="0"/>
              </a:rPr>
              <a:t>. </a:t>
            </a:r>
          </a:p>
          <a:p>
            <a:pPr algn="ctr" eaLnBrk="1" hangingPunct="1">
              <a:spcBef>
                <a:spcPts val="0"/>
              </a:spcBef>
              <a:defRPr/>
            </a:pPr>
            <a:r>
              <a:rPr lang="en-US" sz="2800" b="1" dirty="0">
                <a:solidFill>
                  <a:srgbClr val="0000CC"/>
                </a:solidFill>
                <a:effectLst>
                  <a:outerShdw blurRad="38100" dist="38100" dir="2700000" algn="tl">
                    <a:srgbClr val="000000">
                      <a:alpha val="43137"/>
                    </a:srgbClr>
                  </a:outerShdw>
                </a:effectLst>
                <a:latin typeface="Times New Roman" pitchFamily="18" charset="0"/>
              </a:rPr>
              <a:t>SÔNG QUÊ</a:t>
            </a:r>
          </a:p>
        </p:txBody>
      </p:sp>
      <p:sp>
        <p:nvSpPr>
          <p:cNvPr id="31" name="Rectangle 30">
            <a:extLst>
              <a:ext uri="{FF2B5EF4-FFF2-40B4-BE49-F238E27FC236}">
                <a16:creationId xmlns:a16="http://schemas.microsoft.com/office/drawing/2014/main" id="{FAC805C6-B8DF-4B45-A416-4666CD125945}"/>
              </a:ext>
            </a:extLst>
          </p:cNvPr>
          <p:cNvSpPr/>
          <p:nvPr/>
        </p:nvSpPr>
        <p:spPr>
          <a:xfrm>
            <a:off x="837717" y="2162797"/>
            <a:ext cx="6953678" cy="677108"/>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b) </a:t>
            </a:r>
            <a:r>
              <a:rPr lang="en-US" sz="3800" b="1" dirty="0" err="1">
                <a:solidFill>
                  <a:srgbClr val="0000CC"/>
                </a:solidFill>
                <a:latin typeface="Times New Roman" pitchFamily="18" charset="0"/>
                <a:cs typeface="Times New Roman" pitchFamily="18" charset="0"/>
              </a:rPr>
              <a:t>Trao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đổi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nội</a:t>
            </a:r>
            <a:r>
              <a:rPr lang="en-US" sz="3800" b="1" dirty="0">
                <a:solidFill>
                  <a:srgbClr val="0000CC"/>
                </a:solidFill>
                <a:latin typeface="Times New Roman" pitchFamily="18" charset="0"/>
                <a:cs typeface="Times New Roman" pitchFamily="18" charset="0"/>
              </a:rPr>
              <a:t> dung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viết</a:t>
            </a:r>
            <a:endParaRPr lang="en-US" sz="3800" b="1" dirty="0">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id="{1F2814CA-E468-4059-9F6C-AACD691E017E}"/>
              </a:ext>
            </a:extLst>
          </p:cNvPr>
          <p:cNvSpPr/>
          <p:nvPr/>
        </p:nvSpPr>
        <p:spPr>
          <a:xfrm>
            <a:off x="695284" y="2732427"/>
            <a:ext cx="10122736" cy="4794646"/>
          </a:xfrm>
          <a:prstGeom prst="rect">
            <a:avLst/>
          </a:prstGeom>
        </p:spPr>
        <p:txBody>
          <a:bodyPr wrap="square">
            <a:spAutoFit/>
          </a:bodyPr>
          <a:lstStyle/>
          <a:p>
            <a:pPr algn="just">
              <a:lnSpc>
                <a:spcPct val="107000"/>
              </a:lnSpc>
              <a:spcAft>
                <a:spcPts val="0"/>
              </a:spcAft>
            </a:pP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Những từ ngữ, hình ảnh nào cho biết bài thơ tả cảnh một vùng quê? </a:t>
            </a:r>
            <a:endPar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Các từ ngữ: bờ tre, bầy sẻ, khúc sông quê, cầu tre lắt lẻo, bờ sông, câu hò, tình quê</a:t>
            </a:r>
            <a:endPar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thơ thể hiện tình cảm của bạn nhỏ với dòng sông quê hương như thế nào?</a:t>
            </a:r>
          </a:p>
          <a:p>
            <a:pPr algn="just">
              <a:lnSpc>
                <a:spcPct val="107000"/>
              </a:lnSpc>
              <a:spcAft>
                <a:spcPts val="0"/>
              </a:spcAft>
            </a:pPr>
            <a:r>
              <a:rPr lang="vi-VN"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Bạn nhỏ rất yêu mến dòng sông quê hương thơ mộng, yên bình.</a:t>
            </a:r>
          </a:p>
        </p:txBody>
      </p:sp>
      <p:pic>
        <p:nvPicPr>
          <p:cNvPr id="2" name="Picture 1">
            <a:extLst>
              <a:ext uri="{FF2B5EF4-FFF2-40B4-BE49-F238E27FC236}">
                <a16:creationId xmlns:a16="http://schemas.microsoft.com/office/drawing/2014/main" id="{46963FEC-2F3F-275B-20D5-E221A015E3E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97" b="99338" l="257" r="98458">
                        <a14:foregroundMark x1="90488" y1="93212" x2="92288" y2="97351"/>
                      </a14:backgroundRemoval>
                    </a14:imgEffect>
                  </a14:imgLayer>
                </a14:imgProps>
              </a:ext>
            </a:extLst>
          </a:blip>
          <a:stretch>
            <a:fillRect/>
          </a:stretch>
        </p:blipFill>
        <p:spPr>
          <a:xfrm rot="1006818">
            <a:off x="10604747" y="1948431"/>
            <a:ext cx="3345142" cy="7109794"/>
          </a:xfrm>
          <a:prstGeom prst="rect">
            <a:avLst/>
          </a:prstGeom>
        </p:spPr>
      </p:pic>
      <p:pic>
        <p:nvPicPr>
          <p:cNvPr id="3" name="Picture 2">
            <a:extLst>
              <a:ext uri="{FF2B5EF4-FFF2-40B4-BE49-F238E27FC236}">
                <a16:creationId xmlns:a16="http://schemas.microsoft.com/office/drawing/2014/main" id="{5598D162-0663-1737-F246-4B67718CE88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61" b="100000" l="355" r="100000">
                        <a14:foregroundMark x1="23050" y1="14114" x2="72163" y2="11360"/>
                        <a14:foregroundMark x1="86702" y1="34079" x2="81383" y2="77453"/>
                        <a14:foregroundMark x1="65603" y1="19449" x2="82624" y2="38898"/>
                        <a14:foregroundMark x1="71454" y1="23752" x2="71454" y2="23752"/>
                        <a14:foregroundMark x1="76064" y1="27367" x2="76064" y2="27367"/>
                        <a14:foregroundMark x1="73759" y1="24785" x2="80674" y2="34079"/>
                        <a14:foregroundMark x1="4078" y1="28399" x2="15426" y2="75043"/>
                        <a14:foregroundMark x1="35461" y1="83993" x2="65603" y2="88812"/>
                        <a14:foregroundMark x1="22872" y1="68330" x2="45745" y2="82444"/>
                        <a14:foregroundMark x1="54965" y1="80895" x2="75709" y2="72633"/>
                        <a14:foregroundMark x1="25887" y1="72806" x2="36702" y2="79518"/>
                        <a14:foregroundMark x1="9752" y1="41997" x2="16667" y2="55766"/>
                        <a14:foregroundMark x1="33865" y1="20310" x2="17021" y2="38898"/>
                        <a14:foregroundMark x1="26950" y1="24441" x2="26950" y2="24441"/>
                        <a14:foregroundMark x1="25887" y1="26334" x2="25887" y2="26334"/>
                        <a14:foregroundMark x1="22163" y1="29432" x2="22163" y2="29432"/>
                        <a14:foregroundMark x1="24113" y1="27022" x2="26773" y2="25301"/>
                      </a14:backgroundRemoval>
                    </a14:imgEffect>
                  </a14:imgLayer>
                </a14:imgProps>
              </a:ext>
            </a:extLst>
          </a:blip>
          <a:stretch>
            <a:fillRect/>
          </a:stretch>
        </p:blipFill>
        <p:spPr>
          <a:xfrm>
            <a:off x="-324490" y="-6293"/>
            <a:ext cx="1842194" cy="1897721"/>
          </a:xfrm>
          <a:prstGeom prst="rect">
            <a:avLst/>
          </a:prstGeom>
        </p:spPr>
      </p:pic>
      <p:pic>
        <p:nvPicPr>
          <p:cNvPr id="4" name="Picture 3">
            <a:extLst>
              <a:ext uri="{FF2B5EF4-FFF2-40B4-BE49-F238E27FC236}">
                <a16:creationId xmlns:a16="http://schemas.microsoft.com/office/drawing/2014/main" id="{8ABC60EC-F11C-7659-7AAE-EC241DB8DAC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96653" l="0" r="98723"/>
                    </a14:imgEffect>
                  </a14:imgLayer>
                </a14:imgProps>
              </a:ext>
            </a:extLst>
          </a:blip>
          <a:stretch>
            <a:fillRect/>
          </a:stretch>
        </p:blipFill>
        <p:spPr>
          <a:xfrm>
            <a:off x="-100660" y="7285696"/>
            <a:ext cx="1147770" cy="1081741"/>
          </a:xfrm>
          <a:prstGeom prst="rect">
            <a:avLst/>
          </a:prstGeom>
        </p:spPr>
      </p:pic>
      <p:pic>
        <p:nvPicPr>
          <p:cNvPr id="5" name="Picture 4">
            <a:extLst>
              <a:ext uri="{FF2B5EF4-FFF2-40B4-BE49-F238E27FC236}">
                <a16:creationId xmlns:a16="http://schemas.microsoft.com/office/drawing/2014/main" id="{5DF0E372-BD91-7582-7DE4-0E1E4FB59401}"/>
              </a:ext>
            </a:extLst>
          </p:cNvPr>
          <p:cNvPicPr>
            <a:picLocks noChangeAspect="1"/>
          </p:cNvPicPr>
          <p:nvPr/>
        </p:nvPicPr>
        <p:blipFill rotWithShape="1">
          <a:blip r:embed="rId8"/>
          <a:srcRect l="51858" t="16048" b="26751"/>
          <a:stretch/>
        </p:blipFill>
        <p:spPr>
          <a:xfrm>
            <a:off x="11193551" y="6654513"/>
            <a:ext cx="2866240" cy="2700093"/>
          </a:xfrm>
          <a:prstGeom prst="rect">
            <a:avLst/>
          </a:prstGeom>
        </p:spPr>
      </p:pic>
    </p:spTree>
    <p:extLst>
      <p:ext uri="{BB962C8B-B14F-4D97-AF65-F5344CB8AC3E}">
        <p14:creationId xmlns:p14="http://schemas.microsoft.com/office/powerpoint/2010/main" val="122062104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fade">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xEl>
                                              <p:pRg st="1" end="1"/>
                                            </p:txEl>
                                          </p:spTgt>
                                        </p:tgtEl>
                                        <p:attrNameLst>
                                          <p:attrName>style.visibility</p:attrName>
                                        </p:attrNameLst>
                                      </p:cBhvr>
                                      <p:to>
                                        <p:strVal val="visible"/>
                                      </p:to>
                                    </p:set>
                                    <p:animEffect transition="in" filter="fade">
                                      <p:cBhvr>
                                        <p:cTn id="27" dur="500"/>
                                        <p:tgtEl>
                                          <p:spTgt spid="3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xEl>
                                              <p:pRg st="2" end="2"/>
                                            </p:txEl>
                                          </p:spTgt>
                                        </p:tgtEl>
                                        <p:attrNameLst>
                                          <p:attrName>style.visibility</p:attrName>
                                        </p:attrNameLst>
                                      </p:cBhvr>
                                      <p:to>
                                        <p:strVal val="visible"/>
                                      </p:to>
                                    </p:set>
                                    <p:animEffect transition="in" filter="fade">
                                      <p:cBhvr>
                                        <p:cTn id="32" dur="500"/>
                                        <p:tgtEl>
                                          <p:spTgt spid="3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
                                            <p:txEl>
                                              <p:pRg st="3" end="3"/>
                                            </p:txEl>
                                          </p:spTgt>
                                        </p:tgtEl>
                                        <p:attrNameLst>
                                          <p:attrName>style.visibility</p:attrName>
                                        </p:attrNameLst>
                                      </p:cBhvr>
                                      <p:to>
                                        <p:strVal val="visible"/>
                                      </p:to>
                                    </p:set>
                                    <p:animEffect transition="in" filter="fade">
                                      <p:cBhvr>
                                        <p:cTn id="37" dur="500"/>
                                        <p:tgtEl>
                                          <p:spTgt spid="3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6" grpId="0"/>
      <p:bldP spid="27" grpId="0"/>
      <p:bldP spid="28" grpId="0"/>
      <p:bldP spid="29" grpId="0"/>
      <p:bldP spid="31"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C48DBB7-912E-4C8E-8A1C-5059F5E186D6}"/>
              </a:ext>
            </a:extLst>
          </p:cNvPr>
          <p:cNvSpPr/>
          <p:nvPr/>
        </p:nvSpPr>
        <p:spPr>
          <a:xfrm>
            <a:off x="967580" y="1807684"/>
            <a:ext cx="8161339" cy="3093219"/>
          </a:xfrm>
          <a:prstGeom prst="rect">
            <a:avLst/>
          </a:prstGeom>
        </p:spPr>
        <p:txBody>
          <a:bodyPr wrap="square">
            <a:spAutoFit/>
          </a:bodyPr>
          <a:lstStyle/>
          <a:p>
            <a:pPr algn="just">
              <a:lnSpc>
                <a:spcPct val="107000"/>
              </a:lnSpc>
              <a:spcBef>
                <a:spcPts val="600"/>
              </a:spcBef>
              <a:spcAft>
                <a:spcPts val="0"/>
              </a:spcAft>
            </a:pP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Tên</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thơ</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viết</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cân</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đối</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ở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giữa</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tất</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cả</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dòng</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thơ</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đều</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bắt</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đầu</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viết</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từ</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ô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thứ</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hai</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ts val="600"/>
              </a:spcBef>
              <a:spcAft>
                <a:spcPts val="0"/>
              </a:spcAft>
            </a:pP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Viết hoa các chữ cái đầu dòng mỗi dòng thơ.</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Hết</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khổ</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thơ</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dấu</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chấm</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câu.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Xuống</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dòng</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cách</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ra</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dòng</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vi-VN"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5BFBD5E7-B00C-4188-9368-9404FC4E54F2}"/>
              </a:ext>
            </a:extLst>
          </p:cNvPr>
          <p:cNvSpPr/>
          <p:nvPr/>
        </p:nvSpPr>
        <p:spPr>
          <a:xfrm>
            <a:off x="1178514" y="1215092"/>
            <a:ext cx="6172199" cy="646331"/>
          </a:xfrm>
          <a:prstGeom prst="rect">
            <a:avLst/>
          </a:prstGeom>
        </p:spPr>
        <p:txBody>
          <a:bodyPr wrap="square">
            <a:spAutoFit/>
          </a:bodyPr>
          <a:lstStyle/>
          <a:p>
            <a:r>
              <a:rPr lang="en-US" sz="3600" b="1">
                <a:solidFill>
                  <a:srgbClr val="0000CC"/>
                </a:solidFill>
                <a:latin typeface="Times New Roman" pitchFamily="18" charset="0"/>
                <a:cs typeface="Times New Roman" pitchFamily="18" charset="0"/>
              </a:rPr>
              <a:t>d) Cách trình bày</a:t>
            </a:r>
          </a:p>
        </p:txBody>
      </p:sp>
      <p:sp>
        <p:nvSpPr>
          <p:cNvPr id="36" name="Text Box 14">
            <a:extLst>
              <a:ext uri="{FF2B5EF4-FFF2-40B4-BE49-F238E27FC236}">
                <a16:creationId xmlns:a16="http://schemas.microsoft.com/office/drawing/2014/main" id="{55ACBFF8-6E26-4E0B-B1A2-EB5AFDDB9D0A}"/>
              </a:ext>
            </a:extLst>
          </p:cNvPr>
          <p:cNvSpPr txBox="1">
            <a:spLocks noChangeArrowheads="1"/>
          </p:cNvSpPr>
          <p:nvPr/>
        </p:nvSpPr>
        <p:spPr bwMode="auto">
          <a:xfrm>
            <a:off x="1521158" y="116426"/>
            <a:ext cx="79384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rPr>
              <a:t>viết</a:t>
            </a:r>
            <a:r>
              <a:rPr lang="en-US" sz="2800" b="1" dirty="0">
                <a:solidFill>
                  <a:srgbClr val="0000CC"/>
                </a:solidFill>
                <a:effectLst>
                  <a:outerShdw blurRad="38100" dist="38100" dir="2700000" algn="tl">
                    <a:srgbClr val="000000">
                      <a:alpha val="43137"/>
                    </a:srgbClr>
                  </a:outerShdw>
                </a:effectLst>
                <a:latin typeface="Times New Roman" pitchFamily="18" charset="0"/>
              </a:rPr>
              <a:t> 3. </a:t>
            </a:r>
            <a:r>
              <a:rPr lang="en-US" sz="2800" b="1" dirty="0" err="1">
                <a:solidFill>
                  <a:srgbClr val="0000CC"/>
                </a:solidFill>
                <a:effectLst>
                  <a:outerShdw blurRad="38100" dist="38100" dir="2700000" algn="tl">
                    <a:srgbClr val="000000">
                      <a:alpha val="43137"/>
                    </a:srgbClr>
                  </a:outerShdw>
                </a:effectLst>
                <a:latin typeface="Times New Roman" pitchFamily="18" charset="0"/>
              </a:rPr>
              <a:t>Chính</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rPr>
              <a:t>tả</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rPr>
              <a:t>Nhớ</a:t>
            </a:r>
            <a:r>
              <a:rPr lang="en-US" sz="2800" b="1" dirty="0">
                <a:solidFill>
                  <a:srgbClr val="0000CC"/>
                </a:solidFill>
                <a:effectLst>
                  <a:outerShdw blurRad="38100" dist="38100" dir="2700000" algn="tl">
                    <a:srgbClr val="000000">
                      <a:alpha val="43137"/>
                    </a:srgbClr>
                  </a:outerShdw>
                </a:effectLst>
                <a:latin typeface="Times New Roman" pitchFamily="18" charset="0"/>
              </a:rPr>
              <a:t> - </a:t>
            </a:r>
            <a:r>
              <a:rPr lang="en-US" sz="2800" b="1" dirty="0" err="1">
                <a:solidFill>
                  <a:srgbClr val="0000CC"/>
                </a:solidFill>
                <a:effectLst>
                  <a:outerShdw blurRad="38100" dist="38100" dir="2700000" algn="tl">
                    <a:srgbClr val="000000">
                      <a:alpha val="43137"/>
                    </a:srgbClr>
                  </a:outerShdw>
                </a:effectLst>
                <a:latin typeface="Times New Roman" pitchFamily="18" charset="0"/>
              </a:rPr>
              <a:t>viết</a:t>
            </a:r>
            <a:r>
              <a:rPr lang="en-US" sz="2800" b="1" dirty="0">
                <a:solidFill>
                  <a:srgbClr val="0000CC"/>
                </a:solidFill>
                <a:effectLst>
                  <a:outerShdw blurRad="38100" dist="38100" dir="2700000" algn="tl">
                    <a:srgbClr val="000000">
                      <a:alpha val="43137"/>
                    </a:srgbClr>
                  </a:outerShdw>
                </a:effectLst>
                <a:latin typeface="Times New Roman" pitchFamily="18" charset="0"/>
              </a:rPr>
              <a:t>. </a:t>
            </a:r>
          </a:p>
          <a:p>
            <a:pPr algn="ctr" eaLnBrk="1" hangingPunct="1">
              <a:spcBef>
                <a:spcPts val="0"/>
              </a:spcBef>
              <a:defRPr/>
            </a:pPr>
            <a:r>
              <a:rPr lang="en-US" sz="2800" b="1" dirty="0">
                <a:solidFill>
                  <a:srgbClr val="0000CC"/>
                </a:solidFill>
                <a:effectLst>
                  <a:outerShdw blurRad="38100" dist="38100" dir="2700000" algn="tl">
                    <a:srgbClr val="000000">
                      <a:alpha val="43137"/>
                    </a:srgbClr>
                  </a:outerShdw>
                </a:effectLst>
                <a:latin typeface="Times New Roman" pitchFamily="18" charset="0"/>
              </a:rPr>
              <a:t>SÔNG QUÊ</a:t>
            </a:r>
          </a:p>
        </p:txBody>
      </p:sp>
      <p:grpSp>
        <p:nvGrpSpPr>
          <p:cNvPr id="31" name="Group 30">
            <a:extLst>
              <a:ext uri="{FF2B5EF4-FFF2-40B4-BE49-F238E27FC236}">
                <a16:creationId xmlns:a16="http://schemas.microsoft.com/office/drawing/2014/main" id="{6E10495F-905F-4821-8E2C-83AB608E3E26}"/>
              </a:ext>
            </a:extLst>
          </p:cNvPr>
          <p:cNvGrpSpPr/>
          <p:nvPr/>
        </p:nvGrpSpPr>
        <p:grpSpPr>
          <a:xfrm>
            <a:off x="9281319" y="2449611"/>
            <a:ext cx="5021992" cy="5725169"/>
            <a:chOff x="9738520" y="4801077"/>
            <a:chExt cx="3319112" cy="4114324"/>
          </a:xfrm>
        </p:grpSpPr>
        <p:pic>
          <p:nvPicPr>
            <p:cNvPr id="37" name="Picture 36">
              <a:extLst>
                <a:ext uri="{FF2B5EF4-FFF2-40B4-BE49-F238E27FC236}">
                  <a16:creationId xmlns:a16="http://schemas.microsoft.com/office/drawing/2014/main" id="{6FFE216C-AD8F-40A4-8F14-5568277A0A5C}"/>
                </a:ext>
              </a:extLst>
            </p:cNvPr>
            <p:cNvPicPr>
              <a:picLocks noChangeAspect="1"/>
            </p:cNvPicPr>
            <p:nvPr/>
          </p:nvPicPr>
          <p:blipFill rotWithShape="1">
            <a:blip r:embed="rId2">
              <a:extLst>
                <a:ext uri="{28A0092B-C50C-407E-A947-70E740481C1C}">
                  <a14:useLocalDpi xmlns:a14="http://schemas.microsoft.com/office/drawing/2010/main" val="0"/>
                </a:ext>
              </a:extLst>
            </a:blip>
            <a:srcRect l="15121" t="23045" r="62264" b="16651"/>
            <a:stretch/>
          </p:blipFill>
          <p:spPr>
            <a:xfrm>
              <a:off x="9738520" y="5345677"/>
              <a:ext cx="2001240" cy="3569724"/>
            </a:xfrm>
            <a:prstGeom prst="rect">
              <a:avLst/>
            </a:prstGeom>
          </p:spPr>
        </p:pic>
        <p:sp>
          <p:nvSpPr>
            <p:cNvPr id="38" name="Rectangle 37">
              <a:extLst>
                <a:ext uri="{FF2B5EF4-FFF2-40B4-BE49-F238E27FC236}">
                  <a16:creationId xmlns:a16="http://schemas.microsoft.com/office/drawing/2014/main" id="{98C34A85-37F5-4247-8E6B-592D68F01526}"/>
                </a:ext>
              </a:extLst>
            </p:cNvPr>
            <p:cNvSpPr/>
            <p:nvPr/>
          </p:nvSpPr>
          <p:spPr>
            <a:xfrm>
              <a:off x="9934969" y="4801077"/>
              <a:ext cx="3122663" cy="439065"/>
            </a:xfrm>
            <a:prstGeom prst="rect">
              <a:avLst/>
            </a:prstGeom>
          </p:spPr>
          <p:txBody>
            <a:bodyPr wrap="square">
              <a:spAutoFit/>
            </a:bodyPr>
            <a:lstStyle/>
            <a:p>
              <a:pPr algn="ctr"/>
              <a:r>
                <a:rPr lang="en-US" sz="3600" b="1" dirty="0" err="1">
                  <a:solidFill>
                    <a:srgbClr val="FF0066"/>
                  </a:solidFill>
                  <a:latin typeface="Times New Roman" pitchFamily="18" charset="0"/>
                  <a:cs typeface="Times New Roman" pitchFamily="18" charset="0"/>
                </a:rPr>
                <a:t>Tư</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thế</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ngồi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viết</a:t>
              </a:r>
              <a:endParaRPr lang="en-US" sz="3600" b="1" dirty="0">
                <a:solidFill>
                  <a:srgbClr val="FF0066"/>
                </a:solidFill>
                <a:latin typeface="Times New Roman" pitchFamily="18" charset="0"/>
                <a:cs typeface="Times New Roman" pitchFamily="18" charset="0"/>
              </a:endParaRPr>
            </a:p>
          </p:txBody>
        </p:sp>
      </p:grpSp>
      <p:grpSp>
        <p:nvGrpSpPr>
          <p:cNvPr id="39" name="Group 38">
            <a:extLst>
              <a:ext uri="{FF2B5EF4-FFF2-40B4-BE49-F238E27FC236}">
                <a16:creationId xmlns:a16="http://schemas.microsoft.com/office/drawing/2014/main" id="{065515E7-DE85-4A31-BED6-0161BE7DA263}"/>
              </a:ext>
            </a:extLst>
          </p:cNvPr>
          <p:cNvGrpSpPr/>
          <p:nvPr/>
        </p:nvGrpSpPr>
        <p:grpSpPr>
          <a:xfrm>
            <a:off x="1031267" y="4920117"/>
            <a:ext cx="7037658" cy="677108"/>
            <a:chOff x="1426376" y="1551376"/>
            <a:chExt cx="6269914" cy="677108"/>
          </a:xfrm>
        </p:grpSpPr>
        <p:sp>
          <p:nvSpPr>
            <p:cNvPr id="40" name="Rectangle 39">
              <a:extLst>
                <a:ext uri="{FF2B5EF4-FFF2-40B4-BE49-F238E27FC236}">
                  <a16:creationId xmlns:a16="http://schemas.microsoft.com/office/drawing/2014/main" id="{F604D94F-2072-4EC5-953F-0BF70EDC5194}"/>
                </a:ext>
              </a:extLst>
            </p:cNvPr>
            <p:cNvSpPr/>
            <p:nvPr/>
          </p:nvSpPr>
          <p:spPr>
            <a:xfrm>
              <a:off x="1426376" y="1551376"/>
              <a:ext cx="6269914"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a:t>
              </a:r>
              <a:r>
                <a:rPr lang="en-US" sz="3800" b="1" dirty="0" err="1">
                  <a:solidFill>
                    <a:srgbClr val="FF0066"/>
                  </a:solidFill>
                  <a:latin typeface="Times New Roman" pitchFamily="18" charset="0"/>
                  <a:cs typeface="Times New Roman" pitchFamily="18" charset="0"/>
                </a:rPr>
                <a:t>Nhớ</a:t>
              </a:r>
              <a:r>
                <a:rPr lang="en-US" sz="3800" b="1" dirty="0">
                  <a:solidFill>
                    <a:srgbClr val="FF0066"/>
                  </a:solidFill>
                  <a:latin typeface="Times New Roman" pitchFamily="18" charset="0"/>
                  <a:cs typeface="Times New Roman" pitchFamily="18" charset="0"/>
                </a:rPr>
                <a:t> - </a:t>
              </a:r>
              <a:r>
                <a:rPr lang="en-US" sz="3800" b="1" dirty="0" err="1">
                  <a:solidFill>
                    <a:srgbClr val="FF0066"/>
                  </a:solidFill>
                  <a:latin typeface="Times New Roman" pitchFamily="18" charset="0"/>
                  <a:cs typeface="Times New Roman" pitchFamily="18" charset="0"/>
                </a:rPr>
                <a:t>viết</a:t>
              </a:r>
              <a:r>
                <a:rPr lang="en-US" sz="3800" b="1" dirty="0">
                  <a:solidFill>
                    <a:srgbClr val="FF0066"/>
                  </a:solidFill>
                  <a:latin typeface="Times New Roman" pitchFamily="18" charset="0"/>
                  <a:cs typeface="Times New Roman" pitchFamily="18" charset="0"/>
                </a:rPr>
                <a:t>.</a:t>
              </a:r>
            </a:p>
          </p:txBody>
        </p:sp>
        <p:cxnSp>
          <p:nvCxnSpPr>
            <p:cNvPr id="41" name="Straight Connector 40">
              <a:extLst>
                <a:ext uri="{FF2B5EF4-FFF2-40B4-BE49-F238E27FC236}">
                  <a16:creationId xmlns:a16="http://schemas.microsoft.com/office/drawing/2014/main" id="{84F98789-4FC4-4F95-82E1-3932AC547D53}"/>
                </a:ext>
              </a:extLst>
            </p:cNvPr>
            <p:cNvCxnSpPr>
              <a:cxnSpLocks/>
            </p:cNvCxnSpPr>
            <p:nvPr/>
          </p:nvCxnSpPr>
          <p:spPr>
            <a:xfrm>
              <a:off x="1518548" y="2092425"/>
              <a:ext cx="234737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42" name="Rectangle 41">
            <a:extLst>
              <a:ext uri="{FF2B5EF4-FFF2-40B4-BE49-F238E27FC236}">
                <a16:creationId xmlns:a16="http://schemas.microsoft.com/office/drawing/2014/main" id="{E1284349-B81F-49BC-B13D-3AEBA95F85C2}"/>
              </a:ext>
            </a:extLst>
          </p:cNvPr>
          <p:cNvSpPr/>
          <p:nvPr/>
        </p:nvSpPr>
        <p:spPr>
          <a:xfrm>
            <a:off x="808413" y="6519651"/>
            <a:ext cx="7037658"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3. </a:t>
            </a:r>
            <a:r>
              <a:rPr lang="en-US" sz="3800" b="1" dirty="0" err="1">
                <a:solidFill>
                  <a:srgbClr val="FF0066"/>
                </a:solidFill>
                <a:latin typeface="Times New Roman" pitchFamily="18" charset="0"/>
                <a:cs typeface="Times New Roman" pitchFamily="18" charset="0"/>
              </a:rPr>
              <a:t>Đổi</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vở</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soát</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lỗi</a:t>
            </a:r>
            <a:endParaRPr lang="en-US" sz="3800" b="1" dirty="0">
              <a:solidFill>
                <a:srgbClr val="FF0066"/>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BC00706E-969D-4F16-9BFB-1571416DE4AC}"/>
              </a:ext>
            </a:extLst>
          </p:cNvPr>
          <p:cNvSpPr/>
          <p:nvPr/>
        </p:nvSpPr>
        <p:spPr>
          <a:xfrm>
            <a:off x="894807" y="7098898"/>
            <a:ext cx="8077200" cy="1261884"/>
          </a:xfrm>
          <a:prstGeom prst="rect">
            <a:avLst/>
          </a:prstGeom>
        </p:spPr>
        <p:txBody>
          <a:bodyPr wrap="square">
            <a:spAutoFit/>
          </a:bodyPr>
          <a:lstStyle/>
          <a:p>
            <a:r>
              <a:rPr lang="en-US" sz="3800" dirty="0">
                <a:solidFill>
                  <a:srgbClr val="0000CC"/>
                </a:solidFill>
                <a:latin typeface="Times New Roman" pitchFamily="18" charset="0"/>
                <a:cs typeface="Times New Roman" pitchFamily="18" charset="0"/>
              </a:rPr>
              <a:t>Hai </a:t>
            </a:r>
            <a:r>
              <a:rPr lang="en-US" sz="3800" dirty="0" err="1">
                <a:solidFill>
                  <a:srgbClr val="0000CC"/>
                </a:solidFill>
                <a:latin typeface="Times New Roman" pitchFamily="18" charset="0"/>
                <a:cs typeface="Times New Roman" pitchFamily="18" charset="0"/>
              </a:rPr>
              <a:t>học</a:t>
            </a:r>
            <a:r>
              <a:rPr lang="en-US" sz="3800" dirty="0">
                <a:solidFill>
                  <a:srgbClr val="0000CC"/>
                </a:solidFill>
                <a:latin typeface="Times New Roman" pitchFamily="18" charset="0"/>
                <a:cs typeface="Times New Roman" pitchFamily="18" charset="0"/>
              </a:rPr>
              <a:t> </a:t>
            </a:r>
            <a:r>
              <a:rPr lang="en-US" sz="3800" dirty="0" err="1">
                <a:solidFill>
                  <a:srgbClr val="0000CC"/>
                </a:solidFill>
                <a:latin typeface="Times New Roman" pitchFamily="18" charset="0"/>
                <a:cs typeface="Times New Roman" pitchFamily="18" charset="0"/>
              </a:rPr>
              <a:t>sinh</a:t>
            </a:r>
            <a:r>
              <a:rPr lang="en-US" sz="3800" dirty="0">
                <a:solidFill>
                  <a:srgbClr val="0000CC"/>
                </a:solidFill>
                <a:latin typeface="Times New Roman" pitchFamily="18" charset="0"/>
                <a:cs typeface="Times New Roman" pitchFamily="18" charset="0"/>
              </a:rPr>
              <a:t> </a:t>
            </a:r>
            <a:r>
              <a:rPr lang="en-US" sz="3800" dirty="0" err="1">
                <a:solidFill>
                  <a:srgbClr val="0000CC"/>
                </a:solidFill>
                <a:latin typeface="Times New Roman" pitchFamily="18" charset="0"/>
                <a:cs typeface="Times New Roman" pitchFamily="18" charset="0"/>
              </a:rPr>
              <a:t>ngồi</a:t>
            </a:r>
            <a:r>
              <a:rPr lang="en-US" sz="3800" dirty="0">
                <a:solidFill>
                  <a:srgbClr val="0000CC"/>
                </a:solidFill>
                <a:latin typeface="Times New Roman" pitchFamily="18" charset="0"/>
                <a:cs typeface="Times New Roman" pitchFamily="18" charset="0"/>
              </a:rPr>
              <a:t> </a:t>
            </a:r>
            <a:r>
              <a:rPr lang="en-US" sz="3800" dirty="0" err="1">
                <a:solidFill>
                  <a:srgbClr val="0000CC"/>
                </a:solidFill>
                <a:latin typeface="Times New Roman" pitchFamily="18" charset="0"/>
                <a:cs typeface="Times New Roman" pitchFamily="18" charset="0"/>
              </a:rPr>
              <a:t>cùng</a:t>
            </a:r>
            <a:r>
              <a:rPr lang="en-US" sz="3800" dirty="0">
                <a:solidFill>
                  <a:srgbClr val="0000CC"/>
                </a:solidFill>
                <a:latin typeface="Times New Roman" pitchFamily="18" charset="0"/>
                <a:cs typeface="Times New Roman" pitchFamily="18" charset="0"/>
              </a:rPr>
              <a:t> </a:t>
            </a:r>
            <a:r>
              <a:rPr lang="en-US" sz="3800" dirty="0" err="1">
                <a:solidFill>
                  <a:srgbClr val="0000CC"/>
                </a:solidFill>
                <a:latin typeface="Times New Roman" pitchFamily="18" charset="0"/>
                <a:cs typeface="Times New Roman" pitchFamily="18" charset="0"/>
              </a:rPr>
              <a:t>bàn</a:t>
            </a:r>
            <a:r>
              <a:rPr lang="en-US" sz="3800" dirty="0">
                <a:solidFill>
                  <a:srgbClr val="0000CC"/>
                </a:solidFill>
                <a:latin typeface="Times New Roman" pitchFamily="18" charset="0"/>
                <a:cs typeface="Times New Roman" pitchFamily="18" charset="0"/>
              </a:rPr>
              <a:t> </a:t>
            </a:r>
            <a:r>
              <a:rPr lang="en-US" sz="3800" dirty="0" err="1">
                <a:solidFill>
                  <a:srgbClr val="0000CC"/>
                </a:solidFill>
                <a:latin typeface="Times New Roman" pitchFamily="18" charset="0"/>
                <a:cs typeface="Times New Roman" pitchFamily="18" charset="0"/>
              </a:rPr>
              <a:t>đổi</a:t>
            </a:r>
            <a:r>
              <a:rPr lang="en-US" sz="3800" dirty="0">
                <a:solidFill>
                  <a:srgbClr val="0000CC"/>
                </a:solidFill>
                <a:latin typeface="Times New Roman" pitchFamily="18" charset="0"/>
                <a:cs typeface="Times New Roman" pitchFamily="18" charset="0"/>
              </a:rPr>
              <a:t> </a:t>
            </a:r>
            <a:r>
              <a:rPr lang="en-US" sz="3800" dirty="0" err="1">
                <a:solidFill>
                  <a:srgbClr val="0000CC"/>
                </a:solidFill>
                <a:latin typeface="Times New Roman" pitchFamily="18" charset="0"/>
                <a:cs typeface="Times New Roman" pitchFamily="18" charset="0"/>
              </a:rPr>
              <a:t>vở</a:t>
            </a:r>
            <a:r>
              <a:rPr lang="en-US" sz="3800" dirty="0">
                <a:solidFill>
                  <a:srgbClr val="0000CC"/>
                </a:solidFill>
                <a:latin typeface="Times New Roman" pitchFamily="18" charset="0"/>
                <a:cs typeface="Times New Roman" pitchFamily="18" charset="0"/>
              </a:rPr>
              <a:t>, </a:t>
            </a:r>
            <a:r>
              <a:rPr lang="en-US" sz="3800" dirty="0" err="1">
                <a:solidFill>
                  <a:srgbClr val="0000CC"/>
                </a:solidFill>
                <a:latin typeface="Times New Roman" pitchFamily="18" charset="0"/>
                <a:cs typeface="Times New Roman" pitchFamily="18" charset="0"/>
              </a:rPr>
              <a:t>dùng</a:t>
            </a:r>
            <a:r>
              <a:rPr lang="en-US" sz="3800" dirty="0">
                <a:solidFill>
                  <a:srgbClr val="0000CC"/>
                </a:solidFill>
                <a:latin typeface="Times New Roman" pitchFamily="18" charset="0"/>
                <a:cs typeface="Times New Roman" pitchFamily="18" charset="0"/>
              </a:rPr>
              <a:t> </a:t>
            </a:r>
            <a:r>
              <a:rPr lang="en-US" sz="3800" dirty="0" err="1">
                <a:solidFill>
                  <a:srgbClr val="0000CC"/>
                </a:solidFill>
                <a:latin typeface="Times New Roman" pitchFamily="18" charset="0"/>
                <a:cs typeface="Times New Roman" pitchFamily="18" charset="0"/>
              </a:rPr>
              <a:t>bút</a:t>
            </a:r>
            <a:r>
              <a:rPr lang="en-US" sz="3800" dirty="0">
                <a:solidFill>
                  <a:srgbClr val="0000CC"/>
                </a:solidFill>
                <a:latin typeface="Times New Roman" pitchFamily="18" charset="0"/>
                <a:cs typeface="Times New Roman" pitchFamily="18" charset="0"/>
              </a:rPr>
              <a:t> </a:t>
            </a:r>
            <a:r>
              <a:rPr lang="en-US" sz="3800" dirty="0" err="1">
                <a:solidFill>
                  <a:srgbClr val="0000CC"/>
                </a:solidFill>
                <a:latin typeface="Times New Roman" pitchFamily="18" charset="0"/>
                <a:cs typeface="Times New Roman" pitchFamily="18" charset="0"/>
              </a:rPr>
              <a:t>chì</a:t>
            </a:r>
            <a:r>
              <a:rPr lang="en-US" sz="3800" dirty="0">
                <a:solidFill>
                  <a:srgbClr val="0000CC"/>
                </a:solidFill>
                <a:latin typeface="Times New Roman" pitchFamily="18" charset="0"/>
                <a:cs typeface="Times New Roman" pitchFamily="18" charset="0"/>
              </a:rPr>
              <a:t>  </a:t>
            </a:r>
            <a:r>
              <a:rPr lang="en-US" sz="3800" dirty="0" err="1">
                <a:solidFill>
                  <a:srgbClr val="0000CC"/>
                </a:solidFill>
                <a:latin typeface="Times New Roman" pitchFamily="18" charset="0"/>
                <a:cs typeface="Times New Roman" pitchFamily="18" charset="0"/>
              </a:rPr>
              <a:t>soát</a:t>
            </a:r>
            <a:r>
              <a:rPr lang="en-US" sz="3800" dirty="0">
                <a:solidFill>
                  <a:srgbClr val="0000CC"/>
                </a:solidFill>
                <a:latin typeface="Times New Roman" pitchFamily="18" charset="0"/>
                <a:cs typeface="Times New Roman" pitchFamily="18" charset="0"/>
              </a:rPr>
              <a:t> </a:t>
            </a:r>
            <a:r>
              <a:rPr lang="en-US" sz="3800" dirty="0" err="1">
                <a:solidFill>
                  <a:srgbClr val="0000CC"/>
                </a:solidFill>
                <a:latin typeface="Times New Roman" pitchFamily="18" charset="0"/>
                <a:cs typeface="Times New Roman" pitchFamily="18" charset="0"/>
              </a:rPr>
              <a:t>lỗi</a:t>
            </a:r>
            <a:r>
              <a:rPr lang="en-US" sz="3800" dirty="0">
                <a:solidFill>
                  <a:srgbClr val="0000CC"/>
                </a:solidFill>
                <a:latin typeface="Times New Roman" pitchFamily="18" charset="0"/>
                <a:cs typeface="Times New Roman" pitchFamily="18" charset="0"/>
              </a:rPr>
              <a:t> </a:t>
            </a:r>
            <a:r>
              <a:rPr lang="en-US" sz="3800" dirty="0" err="1">
                <a:solidFill>
                  <a:srgbClr val="0000CC"/>
                </a:solidFill>
                <a:latin typeface="Times New Roman" pitchFamily="18" charset="0"/>
                <a:cs typeface="Times New Roman" pitchFamily="18" charset="0"/>
              </a:rPr>
              <a:t>cho</a:t>
            </a:r>
            <a:r>
              <a:rPr lang="en-US" sz="3800" dirty="0">
                <a:solidFill>
                  <a:srgbClr val="0000CC"/>
                </a:solidFill>
                <a:latin typeface="Times New Roman" pitchFamily="18" charset="0"/>
                <a:cs typeface="Times New Roman" pitchFamily="18" charset="0"/>
              </a:rPr>
              <a:t> </a:t>
            </a:r>
            <a:r>
              <a:rPr lang="en-US" sz="3800" dirty="0" err="1">
                <a:solidFill>
                  <a:srgbClr val="0000CC"/>
                </a:solidFill>
                <a:latin typeface="Times New Roman" pitchFamily="18" charset="0"/>
                <a:cs typeface="Times New Roman" pitchFamily="18" charset="0"/>
              </a:rPr>
              <a:t>nhau</a:t>
            </a:r>
            <a:r>
              <a:rPr lang="en-US" sz="3800" dirty="0">
                <a:solidFill>
                  <a:srgbClr val="0000CC"/>
                </a:solidFill>
                <a:latin typeface="Times New Roman" pitchFamily="18" charset="0"/>
                <a:cs typeface="Times New Roman" pitchFamily="18" charset="0"/>
              </a:rPr>
              <a:t>.</a:t>
            </a:r>
          </a:p>
        </p:txBody>
      </p:sp>
      <p:sp>
        <p:nvSpPr>
          <p:cNvPr id="44" name="Rectangle 43">
            <a:extLst>
              <a:ext uri="{FF2B5EF4-FFF2-40B4-BE49-F238E27FC236}">
                <a16:creationId xmlns:a16="http://schemas.microsoft.com/office/drawing/2014/main" id="{29B734A1-7B97-49DC-9EC8-9E2B6CB17AF0}"/>
              </a:ext>
            </a:extLst>
          </p:cNvPr>
          <p:cNvSpPr/>
          <p:nvPr/>
        </p:nvSpPr>
        <p:spPr>
          <a:xfrm>
            <a:off x="752938" y="5744682"/>
            <a:ext cx="2086439" cy="677108"/>
          </a:xfrm>
          <a:prstGeom prst="rect">
            <a:avLst/>
          </a:prstGeom>
        </p:spPr>
        <p:txBody>
          <a:bodyPr wrap="square">
            <a:spAutoFit/>
          </a:bodyPr>
          <a:lstStyle/>
          <a:p>
            <a:pPr algn="ctr"/>
            <a:r>
              <a:rPr lang="en-US" sz="3800" dirty="0" err="1">
                <a:solidFill>
                  <a:srgbClr val="0000CC"/>
                </a:solidFill>
                <a:latin typeface="Times New Roman" pitchFamily="18" charset="0"/>
                <a:cs typeface="Times New Roman" pitchFamily="18" charset="0"/>
              </a:rPr>
              <a:t>xào</a:t>
            </a:r>
            <a:r>
              <a:rPr lang="en-US" sz="3800" dirty="0">
                <a:solidFill>
                  <a:srgbClr val="0000CC"/>
                </a:solidFill>
                <a:latin typeface="Times New Roman" pitchFamily="18" charset="0"/>
                <a:cs typeface="Times New Roman" pitchFamily="18" charset="0"/>
              </a:rPr>
              <a:t> </a:t>
            </a:r>
            <a:r>
              <a:rPr lang="en-US" sz="3800" dirty="0" err="1">
                <a:solidFill>
                  <a:srgbClr val="0000CC"/>
                </a:solidFill>
                <a:latin typeface="Times New Roman" pitchFamily="18" charset="0"/>
                <a:cs typeface="Times New Roman" pitchFamily="18" charset="0"/>
              </a:rPr>
              <a:t>xạc</a:t>
            </a:r>
            <a:r>
              <a:rPr lang="en-US" sz="3800" dirty="0">
                <a:solidFill>
                  <a:srgbClr val="0000CC"/>
                </a:solidFill>
                <a:latin typeface="Times New Roman" pitchFamily="18" charset="0"/>
                <a:cs typeface="Times New Roman" pitchFamily="18" charset="0"/>
              </a:rPr>
              <a:t>;</a:t>
            </a:r>
          </a:p>
        </p:txBody>
      </p:sp>
      <p:sp>
        <p:nvSpPr>
          <p:cNvPr id="45" name="Rectangle 44">
            <a:extLst>
              <a:ext uri="{FF2B5EF4-FFF2-40B4-BE49-F238E27FC236}">
                <a16:creationId xmlns:a16="http://schemas.microsoft.com/office/drawing/2014/main" id="{4CE891F8-4AF6-44AE-8CB1-60786E8BAD06}"/>
              </a:ext>
            </a:extLst>
          </p:cNvPr>
          <p:cNvSpPr/>
          <p:nvPr/>
        </p:nvSpPr>
        <p:spPr>
          <a:xfrm>
            <a:off x="2690877" y="5790165"/>
            <a:ext cx="1600200" cy="677108"/>
          </a:xfrm>
          <a:prstGeom prst="rect">
            <a:avLst/>
          </a:prstGeom>
        </p:spPr>
        <p:txBody>
          <a:bodyPr wrap="square">
            <a:spAutoFit/>
          </a:bodyPr>
          <a:lstStyle/>
          <a:p>
            <a:pPr algn="ctr"/>
            <a:r>
              <a:rPr lang="en-US" sz="3800" dirty="0" err="1">
                <a:solidFill>
                  <a:srgbClr val="0000CC"/>
                </a:solidFill>
                <a:latin typeface="Times New Roman" pitchFamily="18" charset="0"/>
                <a:cs typeface="Times New Roman" pitchFamily="18" charset="0"/>
              </a:rPr>
              <a:t>lắt</a:t>
            </a:r>
            <a:r>
              <a:rPr lang="en-US" sz="3800" dirty="0">
                <a:solidFill>
                  <a:srgbClr val="0000CC"/>
                </a:solidFill>
                <a:latin typeface="Times New Roman" pitchFamily="18" charset="0"/>
                <a:cs typeface="Times New Roman" pitchFamily="18" charset="0"/>
              </a:rPr>
              <a:t> </a:t>
            </a:r>
            <a:r>
              <a:rPr lang="en-US" sz="3800" dirty="0" err="1">
                <a:solidFill>
                  <a:srgbClr val="0000CC"/>
                </a:solidFill>
                <a:latin typeface="Times New Roman" pitchFamily="18" charset="0"/>
                <a:cs typeface="Times New Roman" pitchFamily="18" charset="0"/>
              </a:rPr>
              <a:t>léo</a:t>
            </a:r>
            <a:r>
              <a:rPr lang="en-US" sz="3800" dirty="0">
                <a:solidFill>
                  <a:srgbClr val="0000CC"/>
                </a:solidFill>
                <a:latin typeface="Times New Roman" pitchFamily="18" charset="0"/>
                <a:cs typeface="Times New Roman" pitchFamily="18" charset="0"/>
              </a:rPr>
              <a:t>;</a:t>
            </a:r>
          </a:p>
        </p:txBody>
      </p:sp>
      <p:sp>
        <p:nvSpPr>
          <p:cNvPr id="46" name="Rectangle 45">
            <a:extLst>
              <a:ext uri="{FF2B5EF4-FFF2-40B4-BE49-F238E27FC236}">
                <a16:creationId xmlns:a16="http://schemas.microsoft.com/office/drawing/2014/main" id="{7E592171-9EBC-4B3C-A281-A5039ACF3D3B}"/>
              </a:ext>
            </a:extLst>
          </p:cNvPr>
          <p:cNvSpPr/>
          <p:nvPr/>
        </p:nvSpPr>
        <p:spPr>
          <a:xfrm>
            <a:off x="6245872" y="5842543"/>
            <a:ext cx="1600199" cy="677108"/>
          </a:xfrm>
          <a:prstGeom prst="rect">
            <a:avLst/>
          </a:prstGeom>
        </p:spPr>
        <p:txBody>
          <a:bodyPr wrap="square">
            <a:spAutoFit/>
          </a:bodyPr>
          <a:lstStyle/>
          <a:p>
            <a:r>
              <a:rPr lang="en-US" sz="3800" dirty="0" err="1">
                <a:solidFill>
                  <a:srgbClr val="0000CC"/>
                </a:solidFill>
                <a:latin typeface="Times New Roman" pitchFamily="18" charset="0"/>
                <a:cs typeface="Times New Roman" pitchFamily="18" charset="0"/>
              </a:rPr>
              <a:t>rộn</a:t>
            </a:r>
            <a:r>
              <a:rPr lang="en-US" sz="3800" dirty="0">
                <a:solidFill>
                  <a:srgbClr val="0000CC"/>
                </a:solidFill>
                <a:latin typeface="Times New Roman" pitchFamily="18" charset="0"/>
                <a:cs typeface="Times New Roman" pitchFamily="18" charset="0"/>
              </a:rPr>
              <a:t> </a:t>
            </a:r>
            <a:r>
              <a:rPr lang="en-US" sz="3800" dirty="0" err="1">
                <a:solidFill>
                  <a:srgbClr val="0000CC"/>
                </a:solidFill>
                <a:latin typeface="Times New Roman" pitchFamily="18" charset="0"/>
                <a:cs typeface="Times New Roman" pitchFamily="18" charset="0"/>
              </a:rPr>
              <a:t>rã</a:t>
            </a:r>
            <a:r>
              <a:rPr lang="en-US" sz="3800" dirty="0">
                <a:solidFill>
                  <a:srgbClr val="0000CC"/>
                </a:solidFill>
                <a:latin typeface="Times New Roman" pitchFamily="18" charset="0"/>
                <a:cs typeface="Times New Roman" pitchFamily="18" charset="0"/>
              </a:rPr>
              <a:t>;</a:t>
            </a:r>
          </a:p>
        </p:txBody>
      </p:sp>
      <p:sp>
        <p:nvSpPr>
          <p:cNvPr id="47" name="Rectangle 46">
            <a:extLst>
              <a:ext uri="{FF2B5EF4-FFF2-40B4-BE49-F238E27FC236}">
                <a16:creationId xmlns:a16="http://schemas.microsoft.com/office/drawing/2014/main" id="{AB798F63-6339-459F-BC37-3DDB74E80384}"/>
              </a:ext>
            </a:extLst>
          </p:cNvPr>
          <p:cNvSpPr/>
          <p:nvPr/>
        </p:nvSpPr>
        <p:spPr>
          <a:xfrm>
            <a:off x="4048626" y="5819788"/>
            <a:ext cx="2362199" cy="677108"/>
          </a:xfrm>
          <a:prstGeom prst="rect">
            <a:avLst/>
          </a:prstGeom>
        </p:spPr>
        <p:txBody>
          <a:bodyPr wrap="square">
            <a:spAutoFit/>
          </a:bodyPr>
          <a:lstStyle/>
          <a:p>
            <a:pPr algn="ctr"/>
            <a:r>
              <a:rPr lang="en-US" sz="3800" dirty="0" err="1">
                <a:solidFill>
                  <a:srgbClr val="0000CC"/>
                </a:solidFill>
                <a:latin typeface="Times New Roman" pitchFamily="18" charset="0"/>
                <a:cs typeface="Times New Roman" pitchFamily="18" charset="0"/>
              </a:rPr>
              <a:t>trong</a:t>
            </a:r>
            <a:r>
              <a:rPr lang="en-US" sz="3800" dirty="0">
                <a:solidFill>
                  <a:srgbClr val="0000CC"/>
                </a:solidFill>
                <a:latin typeface="Times New Roman" pitchFamily="18" charset="0"/>
                <a:cs typeface="Times New Roman" pitchFamily="18" charset="0"/>
              </a:rPr>
              <a:t> </a:t>
            </a:r>
            <a:r>
              <a:rPr lang="en-US" sz="3800" dirty="0" err="1">
                <a:solidFill>
                  <a:srgbClr val="0000CC"/>
                </a:solidFill>
                <a:latin typeface="Times New Roman" pitchFamily="18" charset="0"/>
                <a:cs typeface="Times New Roman" pitchFamily="18" charset="0"/>
              </a:rPr>
              <a:t>trẻo</a:t>
            </a:r>
            <a:r>
              <a:rPr lang="en-US" sz="3800" dirty="0">
                <a:solidFill>
                  <a:srgbClr val="0000CC"/>
                </a:solidFill>
                <a:latin typeface="Times New Roman" pitchFamily="18" charset="0"/>
                <a:cs typeface="Times New Roman" pitchFamily="18" charset="0"/>
              </a:rPr>
              <a:t>;</a:t>
            </a:r>
          </a:p>
        </p:txBody>
      </p:sp>
      <p:sp>
        <p:nvSpPr>
          <p:cNvPr id="48" name="Rectangle 47">
            <a:extLst>
              <a:ext uri="{FF2B5EF4-FFF2-40B4-BE49-F238E27FC236}">
                <a16:creationId xmlns:a16="http://schemas.microsoft.com/office/drawing/2014/main" id="{84689A8E-57CA-41F4-AAAF-6296DAED260D}"/>
              </a:ext>
            </a:extLst>
          </p:cNvPr>
          <p:cNvSpPr/>
          <p:nvPr/>
        </p:nvSpPr>
        <p:spPr>
          <a:xfrm>
            <a:off x="7356387" y="5790165"/>
            <a:ext cx="2686930" cy="677108"/>
          </a:xfrm>
          <a:prstGeom prst="rect">
            <a:avLst/>
          </a:prstGeom>
        </p:spPr>
        <p:txBody>
          <a:bodyPr wrap="square">
            <a:spAutoFit/>
          </a:bodyPr>
          <a:lstStyle/>
          <a:p>
            <a:pPr algn="ctr"/>
            <a:r>
              <a:rPr lang="en-US" sz="3800" dirty="0" err="1">
                <a:solidFill>
                  <a:srgbClr val="0000CC"/>
                </a:solidFill>
                <a:latin typeface="Times New Roman" pitchFamily="18" charset="0"/>
                <a:cs typeface="Times New Roman" pitchFamily="18" charset="0"/>
              </a:rPr>
              <a:t>thuyền</a:t>
            </a:r>
            <a:r>
              <a:rPr lang="en-US" sz="3800" dirty="0">
                <a:solidFill>
                  <a:srgbClr val="0000CC"/>
                </a:solidFill>
                <a:latin typeface="Times New Roman" pitchFamily="18" charset="0"/>
                <a:cs typeface="Times New Roman" pitchFamily="18" charset="0"/>
              </a:rPr>
              <a:t> nan</a:t>
            </a:r>
          </a:p>
        </p:txBody>
      </p:sp>
      <p:pic>
        <p:nvPicPr>
          <p:cNvPr id="3" name="Picture 2">
            <a:extLst>
              <a:ext uri="{FF2B5EF4-FFF2-40B4-BE49-F238E27FC236}">
                <a16:creationId xmlns:a16="http://schemas.microsoft.com/office/drawing/2014/main" id="{AFB34F76-12A5-AEA0-B09A-475EA694533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61" b="100000" l="355" r="100000">
                        <a14:foregroundMark x1="23050" y1="14114" x2="72163" y2="11360"/>
                        <a14:foregroundMark x1="86702" y1="34079" x2="81383" y2="77453"/>
                        <a14:foregroundMark x1="65603" y1="19449" x2="82624" y2="38898"/>
                        <a14:foregroundMark x1="71454" y1="23752" x2="71454" y2="23752"/>
                        <a14:foregroundMark x1="76064" y1="27367" x2="76064" y2="27367"/>
                        <a14:foregroundMark x1="73759" y1="24785" x2="80674" y2="34079"/>
                        <a14:foregroundMark x1="4078" y1="28399" x2="15426" y2="75043"/>
                        <a14:foregroundMark x1="35461" y1="83993" x2="65603" y2="88812"/>
                        <a14:foregroundMark x1="22872" y1="68330" x2="45745" y2="82444"/>
                        <a14:foregroundMark x1="54965" y1="80895" x2="75709" y2="72633"/>
                        <a14:foregroundMark x1="25887" y1="72806" x2="36702" y2="79518"/>
                        <a14:foregroundMark x1="9752" y1="41997" x2="16667" y2="55766"/>
                        <a14:foregroundMark x1="33865" y1="20310" x2="17021" y2="38898"/>
                        <a14:foregroundMark x1="26950" y1="24441" x2="26950" y2="24441"/>
                        <a14:foregroundMark x1="25887" y1="26334" x2="25887" y2="26334"/>
                        <a14:foregroundMark x1="22163" y1="29432" x2="22163" y2="29432"/>
                        <a14:foregroundMark x1="24113" y1="27022" x2="26773" y2="25301"/>
                      </a14:backgroundRemoval>
                    </a14:imgEffect>
                  </a14:imgLayer>
                </a14:imgProps>
              </a:ext>
            </a:extLst>
          </a:blip>
          <a:stretch>
            <a:fillRect/>
          </a:stretch>
        </p:blipFill>
        <p:spPr>
          <a:xfrm>
            <a:off x="-324490" y="-6293"/>
            <a:ext cx="1842194" cy="1897721"/>
          </a:xfrm>
          <a:prstGeom prst="rect">
            <a:avLst/>
          </a:prstGeom>
        </p:spPr>
      </p:pic>
      <p:pic>
        <p:nvPicPr>
          <p:cNvPr id="4" name="Picture 3">
            <a:extLst>
              <a:ext uri="{FF2B5EF4-FFF2-40B4-BE49-F238E27FC236}">
                <a16:creationId xmlns:a16="http://schemas.microsoft.com/office/drawing/2014/main" id="{533EAD67-13B3-A3CB-03BD-60A0A8BCD68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6653" l="0" r="98723"/>
                    </a14:imgEffect>
                  </a14:imgLayer>
                </a14:imgProps>
              </a:ext>
            </a:extLst>
          </a:blip>
          <a:stretch>
            <a:fillRect/>
          </a:stretch>
        </p:blipFill>
        <p:spPr>
          <a:xfrm>
            <a:off x="0" y="7765781"/>
            <a:ext cx="1147770" cy="1081741"/>
          </a:xfrm>
          <a:prstGeom prst="rect">
            <a:avLst/>
          </a:prstGeom>
        </p:spPr>
      </p:pic>
      <p:pic>
        <p:nvPicPr>
          <p:cNvPr id="5" name="Picture 4">
            <a:extLst>
              <a:ext uri="{FF2B5EF4-FFF2-40B4-BE49-F238E27FC236}">
                <a16:creationId xmlns:a16="http://schemas.microsoft.com/office/drawing/2014/main" id="{0287CC9F-4869-32A2-CF90-8C922FC1A155}"/>
              </a:ext>
            </a:extLst>
          </p:cNvPr>
          <p:cNvPicPr>
            <a:picLocks noChangeAspect="1"/>
          </p:cNvPicPr>
          <p:nvPr/>
        </p:nvPicPr>
        <p:blipFill rotWithShape="1">
          <a:blip r:embed="rId7"/>
          <a:srcRect l="51858" t="16048" b="26751"/>
          <a:stretch/>
        </p:blipFill>
        <p:spPr>
          <a:xfrm>
            <a:off x="8972007" y="6727153"/>
            <a:ext cx="2866240" cy="2700093"/>
          </a:xfrm>
          <a:prstGeom prst="rect">
            <a:avLst/>
          </a:prstGeom>
        </p:spPr>
      </p:pic>
      <p:pic>
        <p:nvPicPr>
          <p:cNvPr id="7" name="Picture 6">
            <a:extLst>
              <a:ext uri="{FF2B5EF4-FFF2-40B4-BE49-F238E27FC236}">
                <a16:creationId xmlns:a16="http://schemas.microsoft.com/office/drawing/2014/main" id="{81CDC845-C090-0904-58C7-8037019668D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497" b="99338" l="257" r="98458">
                        <a14:foregroundMark x1="90488" y1="93212" x2="92288" y2="97351"/>
                      </a14:backgroundRemoval>
                    </a14:imgEffect>
                  </a14:imgLayer>
                </a14:imgProps>
              </a:ext>
            </a:extLst>
          </a:blip>
          <a:stretch>
            <a:fillRect/>
          </a:stretch>
        </p:blipFill>
        <p:spPr>
          <a:xfrm rot="1006818">
            <a:off x="11854008" y="2767969"/>
            <a:ext cx="2273967" cy="5878519"/>
          </a:xfrm>
          <a:prstGeom prst="rect">
            <a:avLst/>
          </a:prstGeom>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p:bldP spid="42" grpId="0"/>
      <p:bldP spid="43" grpId="0"/>
      <p:bldP spid="44" grpId="0"/>
      <p:bldP spid="45" grpId="0"/>
      <p:bldP spid="46" grpId="0"/>
      <p:bldP spid="47"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9877" y="2016512"/>
            <a:ext cx="10308684" cy="1477328"/>
          </a:xfrm>
          <a:prstGeom prst="rect">
            <a:avLst/>
          </a:prstGeom>
        </p:spPr>
        <p:txBody>
          <a:bodyPr wrap="square">
            <a:spAutoFit/>
          </a:bodyPr>
          <a:lstStyle/>
          <a:p>
            <a:pPr algn="just">
              <a:spcBef>
                <a:spcPts val="1200"/>
              </a:spcBef>
            </a:pPr>
            <a:r>
              <a:rPr lang="vi-VN" sz="4000" b="1" dirty="0">
                <a:solidFill>
                  <a:srgbClr val="0000CC"/>
                </a:solidFill>
                <a:latin typeface="Times New Roman" pitchFamily="18" charset="0"/>
                <a:cs typeface="Times New Roman" pitchFamily="18" charset="0"/>
              </a:rPr>
              <a:t>2. Tìm chữ phù </a:t>
            </a:r>
            <a:r>
              <a:rPr lang="en-US" sz="4000" b="1" dirty="0">
                <a:solidFill>
                  <a:srgbClr val="0000CC"/>
                </a:solidFill>
                <a:latin typeface="Times New Roman" pitchFamily="18" charset="0"/>
                <a:cs typeface="Times New Roman" pitchFamily="18" charset="0"/>
              </a:rPr>
              <a:t>h</a:t>
            </a:r>
            <a:r>
              <a:rPr lang="vi-VN" sz="4000" b="1" dirty="0">
                <a:solidFill>
                  <a:srgbClr val="0000CC"/>
                </a:solidFill>
                <a:latin typeface="Times New Roman" pitchFamily="18" charset="0"/>
                <a:cs typeface="Times New Roman" pitchFamily="18" charset="0"/>
              </a:rPr>
              <a:t>ợp với ô trống </a:t>
            </a:r>
          </a:p>
          <a:p>
            <a:pPr algn="just">
              <a:spcBef>
                <a:spcPts val="1200"/>
              </a:spcBef>
            </a:pPr>
            <a:r>
              <a:rPr lang="vi-VN" sz="4000" b="1" dirty="0">
                <a:solidFill>
                  <a:srgbClr val="0000CC"/>
                </a:solidFill>
                <a:latin typeface="Times New Roman" pitchFamily="18" charset="0"/>
                <a:cs typeface="Times New Roman" pitchFamily="18" charset="0"/>
              </a:rPr>
              <a:t>a) Chữ s hay x?</a:t>
            </a:r>
          </a:p>
        </p:txBody>
      </p:sp>
      <p:sp>
        <p:nvSpPr>
          <p:cNvPr id="20" name="Rectangle 19"/>
          <p:cNvSpPr/>
          <p:nvPr/>
        </p:nvSpPr>
        <p:spPr>
          <a:xfrm>
            <a:off x="1362093" y="1204356"/>
            <a:ext cx="7037658" cy="707886"/>
          </a:xfrm>
          <a:prstGeom prst="rect">
            <a:avLst/>
          </a:prstGeom>
        </p:spPr>
        <p:txBody>
          <a:bodyPr wrap="square">
            <a:spAutoFit/>
          </a:bodyPr>
          <a:lstStyle/>
          <a:p>
            <a:r>
              <a:rPr lang="en-US" sz="4000" b="1" dirty="0">
                <a:solidFill>
                  <a:srgbClr val="FF0066"/>
                </a:solidFill>
                <a:latin typeface="Times New Roman" pitchFamily="18" charset="0"/>
                <a:cs typeface="Times New Roman" pitchFamily="18" charset="0"/>
              </a:rPr>
              <a:t>4. </a:t>
            </a:r>
            <a:r>
              <a:rPr lang="en-US" sz="4000" b="1" dirty="0" err="1">
                <a:solidFill>
                  <a:srgbClr val="FF0066"/>
                </a:solidFill>
                <a:latin typeface="Times New Roman" pitchFamily="18" charset="0"/>
                <a:cs typeface="Times New Roman" pitchFamily="18" charset="0"/>
              </a:rPr>
              <a:t>Luyện</a:t>
            </a:r>
            <a:r>
              <a:rPr lang="en-US" sz="4000" b="1" dirty="0">
                <a:solidFill>
                  <a:srgbClr val="FF0066"/>
                </a:solidFill>
                <a:latin typeface="Times New Roman" pitchFamily="18" charset="0"/>
                <a:cs typeface="Times New Roman" pitchFamily="18" charset="0"/>
              </a:rPr>
              <a:t> </a:t>
            </a:r>
            <a:r>
              <a:rPr lang="en-US" sz="4000" b="1" dirty="0" err="1">
                <a:solidFill>
                  <a:srgbClr val="FF0066"/>
                </a:solidFill>
                <a:latin typeface="Times New Roman" pitchFamily="18" charset="0"/>
                <a:cs typeface="Times New Roman" pitchFamily="18" charset="0"/>
              </a:rPr>
              <a:t>tập</a:t>
            </a:r>
            <a:endParaRPr lang="en-US" sz="4000" b="1" dirty="0">
              <a:solidFill>
                <a:srgbClr val="FF0066"/>
              </a:solidFill>
              <a:latin typeface="Times New Roman" pitchFamily="18" charset="0"/>
              <a:cs typeface="Times New Roman" pitchFamily="18" charset="0"/>
            </a:endParaRPr>
          </a:p>
        </p:txBody>
      </p:sp>
      <p:sp>
        <p:nvSpPr>
          <p:cNvPr id="22" name="Text Box 14">
            <a:extLst>
              <a:ext uri="{FF2B5EF4-FFF2-40B4-BE49-F238E27FC236}">
                <a16:creationId xmlns:a16="http://schemas.microsoft.com/office/drawing/2014/main" id="{1D2A15BD-6981-4C03-8D05-CA1C6AAD818C}"/>
              </a:ext>
            </a:extLst>
          </p:cNvPr>
          <p:cNvSpPr txBox="1">
            <a:spLocks noChangeArrowheads="1"/>
          </p:cNvSpPr>
          <p:nvPr/>
        </p:nvSpPr>
        <p:spPr bwMode="auto">
          <a:xfrm>
            <a:off x="2042319" y="235476"/>
            <a:ext cx="79384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rPr>
              <a:t>viết</a:t>
            </a:r>
            <a:r>
              <a:rPr lang="en-US" sz="2800" b="1" dirty="0">
                <a:solidFill>
                  <a:srgbClr val="0000CC"/>
                </a:solidFill>
                <a:effectLst>
                  <a:outerShdw blurRad="38100" dist="38100" dir="2700000" algn="tl">
                    <a:srgbClr val="000000">
                      <a:alpha val="43137"/>
                    </a:srgbClr>
                  </a:outerShdw>
                </a:effectLst>
                <a:latin typeface="Times New Roman" pitchFamily="18" charset="0"/>
              </a:rPr>
              <a:t> 3. </a:t>
            </a:r>
            <a:r>
              <a:rPr lang="en-US" sz="2800" b="1" dirty="0" err="1">
                <a:solidFill>
                  <a:srgbClr val="0000CC"/>
                </a:solidFill>
                <a:effectLst>
                  <a:outerShdw blurRad="38100" dist="38100" dir="2700000" algn="tl">
                    <a:srgbClr val="000000">
                      <a:alpha val="43137"/>
                    </a:srgbClr>
                  </a:outerShdw>
                </a:effectLst>
                <a:latin typeface="Times New Roman" pitchFamily="18" charset="0"/>
              </a:rPr>
              <a:t>Chính</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rPr>
              <a:t>tả</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rPr>
              <a:t>Nhớ</a:t>
            </a:r>
            <a:r>
              <a:rPr lang="en-US" sz="2800" b="1" dirty="0">
                <a:solidFill>
                  <a:srgbClr val="0000CC"/>
                </a:solidFill>
                <a:effectLst>
                  <a:outerShdw blurRad="38100" dist="38100" dir="2700000" algn="tl">
                    <a:srgbClr val="000000">
                      <a:alpha val="43137"/>
                    </a:srgbClr>
                  </a:outerShdw>
                </a:effectLst>
                <a:latin typeface="Times New Roman" pitchFamily="18" charset="0"/>
              </a:rPr>
              <a:t> - </a:t>
            </a:r>
            <a:r>
              <a:rPr lang="en-US" sz="2800" b="1" dirty="0" err="1">
                <a:solidFill>
                  <a:srgbClr val="0000CC"/>
                </a:solidFill>
                <a:effectLst>
                  <a:outerShdw blurRad="38100" dist="38100" dir="2700000" algn="tl">
                    <a:srgbClr val="000000">
                      <a:alpha val="43137"/>
                    </a:srgbClr>
                  </a:outerShdw>
                </a:effectLst>
                <a:latin typeface="Times New Roman" pitchFamily="18" charset="0"/>
              </a:rPr>
              <a:t>viết</a:t>
            </a:r>
            <a:r>
              <a:rPr lang="en-US" sz="2800" b="1" dirty="0">
                <a:solidFill>
                  <a:srgbClr val="0000CC"/>
                </a:solidFill>
                <a:effectLst>
                  <a:outerShdw blurRad="38100" dist="38100" dir="2700000" algn="tl">
                    <a:srgbClr val="000000">
                      <a:alpha val="43137"/>
                    </a:srgbClr>
                  </a:outerShdw>
                </a:effectLst>
                <a:latin typeface="Times New Roman" pitchFamily="18" charset="0"/>
              </a:rPr>
              <a:t>. </a:t>
            </a:r>
          </a:p>
          <a:p>
            <a:pPr algn="ctr" eaLnBrk="1" hangingPunct="1">
              <a:spcBef>
                <a:spcPts val="0"/>
              </a:spcBef>
              <a:defRPr/>
            </a:pPr>
            <a:r>
              <a:rPr lang="en-US" sz="2800" b="1" dirty="0">
                <a:solidFill>
                  <a:srgbClr val="0000CC"/>
                </a:solidFill>
                <a:effectLst>
                  <a:outerShdw blurRad="38100" dist="38100" dir="2700000" algn="tl">
                    <a:srgbClr val="000000">
                      <a:alpha val="43137"/>
                    </a:srgbClr>
                  </a:outerShdw>
                </a:effectLst>
                <a:latin typeface="Times New Roman" pitchFamily="18" charset="0"/>
              </a:rPr>
              <a:t>SÔNG QUÊ</a:t>
            </a:r>
          </a:p>
        </p:txBody>
      </p:sp>
      <p:sp>
        <p:nvSpPr>
          <p:cNvPr id="5" name="Oval 4">
            <a:extLst>
              <a:ext uri="{FF2B5EF4-FFF2-40B4-BE49-F238E27FC236}">
                <a16:creationId xmlns:a16="http://schemas.microsoft.com/office/drawing/2014/main" id="{FB692EDB-05E7-4EDD-835E-CA4A7D6ECD6B}"/>
              </a:ext>
            </a:extLst>
          </p:cNvPr>
          <p:cNvSpPr/>
          <p:nvPr/>
        </p:nvSpPr>
        <p:spPr>
          <a:xfrm>
            <a:off x="1029615" y="5004729"/>
            <a:ext cx="1672096" cy="13893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ectangle 27">
            <a:extLst>
              <a:ext uri="{FF2B5EF4-FFF2-40B4-BE49-F238E27FC236}">
                <a16:creationId xmlns:a16="http://schemas.microsoft.com/office/drawing/2014/main" id="{47E3F700-9DDA-42EE-9456-C08D7C398234}"/>
              </a:ext>
            </a:extLst>
          </p:cNvPr>
          <p:cNvSpPr/>
          <p:nvPr/>
        </p:nvSpPr>
        <p:spPr>
          <a:xfrm>
            <a:off x="746919" y="3446521"/>
            <a:ext cx="9067800" cy="4598375"/>
          </a:xfrm>
          <a:prstGeom prst="rect">
            <a:avLst/>
          </a:prstGeom>
        </p:spPr>
        <p:txBody>
          <a:bodyPr wrap="square">
            <a:spAutoFit/>
          </a:bodyPr>
          <a:lstStyle/>
          <a:p>
            <a:pPr lvl="0" algn="just">
              <a:lnSpc>
                <a:spcPct val="150000"/>
              </a:lnSpc>
            </a:pPr>
            <a:r>
              <a:rPr lang="vi-VN" sz="4000" b="1" dirty="0">
                <a:solidFill>
                  <a:srgbClr val="0000CC"/>
                </a:solidFill>
                <a:latin typeface="Times New Roman" pitchFamily="18" charset="0"/>
                <a:cs typeface="Times New Roman" pitchFamily="18" charset="0"/>
              </a:rPr>
              <a:t>      Mùa xuân, khi mưa phùn và   ương        ớm lẫn vào nhau, cây gạo ngoài cổng chùa bật ra những đóa hoa làm  áng bừng một góc trời. Tiếng chim    áo về ríu rít. Nghe mà      ốn     ang mãi.</a:t>
            </a:r>
          </a:p>
        </p:txBody>
      </p:sp>
      <p:sp>
        <p:nvSpPr>
          <p:cNvPr id="49" name="TextBox 48">
            <a:extLst>
              <a:ext uri="{FF2B5EF4-FFF2-40B4-BE49-F238E27FC236}">
                <a16:creationId xmlns:a16="http://schemas.microsoft.com/office/drawing/2014/main" id="{C38D5D3B-E0F5-4536-A679-9DCACFDDAC9E}"/>
              </a:ext>
            </a:extLst>
          </p:cNvPr>
          <p:cNvSpPr txBox="1"/>
          <p:nvPr/>
        </p:nvSpPr>
        <p:spPr>
          <a:xfrm>
            <a:off x="399395" y="4669415"/>
            <a:ext cx="359316" cy="461665"/>
          </a:xfrm>
          <a:prstGeom prst="rect">
            <a:avLst/>
          </a:prstGeom>
          <a:solidFill>
            <a:srgbClr val="92D050"/>
          </a:solidFill>
        </p:spPr>
        <p:txBody>
          <a:bodyPr wrap="square" rtlCol="0">
            <a:spAutoFit/>
          </a:bodyPr>
          <a:lstStyle/>
          <a:p>
            <a:pPr algn="ctr"/>
            <a:r>
              <a:rPr lang="vi-VN" sz="2400">
                <a:solidFill>
                  <a:srgbClr val="FFFF00"/>
                </a:solidFill>
              </a:rPr>
              <a:t>?</a:t>
            </a:r>
          </a:p>
        </p:txBody>
      </p:sp>
      <p:sp>
        <p:nvSpPr>
          <p:cNvPr id="50" name="TextBox 49">
            <a:extLst>
              <a:ext uri="{FF2B5EF4-FFF2-40B4-BE49-F238E27FC236}">
                <a16:creationId xmlns:a16="http://schemas.microsoft.com/office/drawing/2014/main" id="{D7FD87D3-F983-4BE0-972A-5F175E193470}"/>
              </a:ext>
            </a:extLst>
          </p:cNvPr>
          <p:cNvSpPr txBox="1"/>
          <p:nvPr/>
        </p:nvSpPr>
        <p:spPr>
          <a:xfrm>
            <a:off x="8166221" y="3753366"/>
            <a:ext cx="359316" cy="461665"/>
          </a:xfrm>
          <a:prstGeom prst="rect">
            <a:avLst/>
          </a:prstGeom>
          <a:solidFill>
            <a:srgbClr val="92D050"/>
          </a:solidFill>
        </p:spPr>
        <p:txBody>
          <a:bodyPr wrap="square" rtlCol="0">
            <a:spAutoFit/>
          </a:bodyPr>
          <a:lstStyle/>
          <a:p>
            <a:pPr algn="ctr"/>
            <a:r>
              <a:rPr lang="vi-VN" sz="2400">
                <a:solidFill>
                  <a:srgbClr val="FFFF00"/>
                </a:solidFill>
              </a:rPr>
              <a:t>?</a:t>
            </a:r>
          </a:p>
        </p:txBody>
      </p:sp>
      <p:sp>
        <p:nvSpPr>
          <p:cNvPr id="51" name="TextBox 50">
            <a:extLst>
              <a:ext uri="{FF2B5EF4-FFF2-40B4-BE49-F238E27FC236}">
                <a16:creationId xmlns:a16="http://schemas.microsoft.com/office/drawing/2014/main" id="{FF10A440-711A-4381-B5B0-0ABE8496A2E6}"/>
              </a:ext>
            </a:extLst>
          </p:cNvPr>
          <p:cNvSpPr txBox="1"/>
          <p:nvPr/>
        </p:nvSpPr>
        <p:spPr>
          <a:xfrm>
            <a:off x="8467165" y="5602108"/>
            <a:ext cx="359316" cy="461665"/>
          </a:xfrm>
          <a:prstGeom prst="rect">
            <a:avLst/>
          </a:prstGeom>
          <a:solidFill>
            <a:srgbClr val="92D050"/>
          </a:solidFill>
        </p:spPr>
        <p:txBody>
          <a:bodyPr wrap="square" rtlCol="0">
            <a:spAutoFit/>
          </a:bodyPr>
          <a:lstStyle/>
          <a:p>
            <a:pPr algn="ctr"/>
            <a:r>
              <a:rPr lang="vi-VN" sz="2400">
                <a:solidFill>
                  <a:srgbClr val="FFFF00"/>
                </a:solidFill>
              </a:rPr>
              <a:t>?</a:t>
            </a:r>
          </a:p>
        </p:txBody>
      </p:sp>
      <p:sp>
        <p:nvSpPr>
          <p:cNvPr id="52" name="TextBox 51">
            <a:extLst>
              <a:ext uri="{FF2B5EF4-FFF2-40B4-BE49-F238E27FC236}">
                <a16:creationId xmlns:a16="http://schemas.microsoft.com/office/drawing/2014/main" id="{6562E098-6899-4B1C-952D-30C724282F16}"/>
              </a:ext>
            </a:extLst>
          </p:cNvPr>
          <p:cNvSpPr txBox="1"/>
          <p:nvPr/>
        </p:nvSpPr>
        <p:spPr>
          <a:xfrm>
            <a:off x="5814588" y="7385796"/>
            <a:ext cx="359316" cy="461665"/>
          </a:xfrm>
          <a:prstGeom prst="rect">
            <a:avLst/>
          </a:prstGeom>
          <a:solidFill>
            <a:srgbClr val="92D050"/>
          </a:solidFill>
        </p:spPr>
        <p:txBody>
          <a:bodyPr wrap="square" rtlCol="0">
            <a:spAutoFit/>
          </a:bodyPr>
          <a:lstStyle/>
          <a:p>
            <a:pPr algn="ctr"/>
            <a:r>
              <a:rPr lang="vi-VN" sz="2400">
                <a:solidFill>
                  <a:srgbClr val="FFFF00"/>
                </a:solidFill>
              </a:rPr>
              <a:t>?</a:t>
            </a:r>
          </a:p>
        </p:txBody>
      </p:sp>
      <p:sp>
        <p:nvSpPr>
          <p:cNvPr id="53" name="TextBox 52">
            <a:extLst>
              <a:ext uri="{FF2B5EF4-FFF2-40B4-BE49-F238E27FC236}">
                <a16:creationId xmlns:a16="http://schemas.microsoft.com/office/drawing/2014/main" id="{B8A1C164-8266-4970-981C-426ED69FA814}"/>
              </a:ext>
            </a:extLst>
          </p:cNvPr>
          <p:cNvSpPr txBox="1"/>
          <p:nvPr/>
        </p:nvSpPr>
        <p:spPr>
          <a:xfrm>
            <a:off x="8107849" y="6471395"/>
            <a:ext cx="359316" cy="461665"/>
          </a:xfrm>
          <a:prstGeom prst="rect">
            <a:avLst/>
          </a:prstGeom>
          <a:solidFill>
            <a:srgbClr val="92D050"/>
          </a:solidFill>
        </p:spPr>
        <p:txBody>
          <a:bodyPr wrap="square" rtlCol="0">
            <a:spAutoFit/>
          </a:bodyPr>
          <a:lstStyle/>
          <a:p>
            <a:pPr algn="ctr"/>
            <a:r>
              <a:rPr lang="vi-VN" sz="2400">
                <a:solidFill>
                  <a:srgbClr val="FFFF00"/>
                </a:solidFill>
              </a:rPr>
              <a:t>?</a:t>
            </a:r>
          </a:p>
        </p:txBody>
      </p:sp>
      <p:sp>
        <p:nvSpPr>
          <p:cNvPr id="54" name="TextBox 53">
            <a:extLst>
              <a:ext uri="{FF2B5EF4-FFF2-40B4-BE49-F238E27FC236}">
                <a16:creationId xmlns:a16="http://schemas.microsoft.com/office/drawing/2014/main" id="{4A4D9F28-B7CC-452C-87D6-205C985205A7}"/>
              </a:ext>
            </a:extLst>
          </p:cNvPr>
          <p:cNvSpPr txBox="1"/>
          <p:nvPr/>
        </p:nvSpPr>
        <p:spPr>
          <a:xfrm>
            <a:off x="4639337" y="7385795"/>
            <a:ext cx="330512" cy="461665"/>
          </a:xfrm>
          <a:prstGeom prst="rect">
            <a:avLst/>
          </a:prstGeom>
          <a:solidFill>
            <a:srgbClr val="92D050"/>
          </a:solidFill>
        </p:spPr>
        <p:txBody>
          <a:bodyPr wrap="square" rtlCol="0">
            <a:spAutoFit/>
          </a:bodyPr>
          <a:lstStyle/>
          <a:p>
            <a:pPr algn="ctr"/>
            <a:r>
              <a:rPr lang="vi-VN" sz="2400">
                <a:solidFill>
                  <a:srgbClr val="FFFF00"/>
                </a:solidFill>
              </a:rPr>
              <a:t>?</a:t>
            </a:r>
          </a:p>
        </p:txBody>
      </p:sp>
      <p:sp>
        <p:nvSpPr>
          <p:cNvPr id="30" name="TextBox 29">
            <a:extLst>
              <a:ext uri="{FF2B5EF4-FFF2-40B4-BE49-F238E27FC236}">
                <a16:creationId xmlns:a16="http://schemas.microsoft.com/office/drawing/2014/main" id="{04D018AC-478A-4028-811A-81650331E220}"/>
              </a:ext>
            </a:extLst>
          </p:cNvPr>
          <p:cNvSpPr txBox="1"/>
          <p:nvPr/>
        </p:nvSpPr>
        <p:spPr>
          <a:xfrm>
            <a:off x="8242907" y="3657600"/>
            <a:ext cx="359316" cy="707886"/>
          </a:xfrm>
          <a:prstGeom prst="rect">
            <a:avLst/>
          </a:prstGeom>
          <a:noFill/>
        </p:spPr>
        <p:txBody>
          <a:bodyPr wrap="square" rtlCol="0">
            <a:spAutoFit/>
          </a:bodyPr>
          <a:lstStyle/>
          <a:p>
            <a:r>
              <a:rPr lang="vi-VN" sz="4000" b="1">
                <a:solidFill>
                  <a:srgbClr val="FF0000"/>
                </a:solidFill>
                <a:latin typeface="Times New Roman" panose="02020603050405020304" pitchFamily="18" charset="0"/>
                <a:cs typeface="Times New Roman" panose="02020603050405020304" pitchFamily="18" charset="0"/>
              </a:rPr>
              <a:t>s</a:t>
            </a:r>
          </a:p>
        </p:txBody>
      </p:sp>
      <p:sp>
        <p:nvSpPr>
          <p:cNvPr id="59" name="TextBox 58">
            <a:extLst>
              <a:ext uri="{FF2B5EF4-FFF2-40B4-BE49-F238E27FC236}">
                <a16:creationId xmlns:a16="http://schemas.microsoft.com/office/drawing/2014/main" id="{137803F0-4017-4639-B647-62B2D355EB08}"/>
              </a:ext>
            </a:extLst>
          </p:cNvPr>
          <p:cNvSpPr txBox="1"/>
          <p:nvPr/>
        </p:nvSpPr>
        <p:spPr>
          <a:xfrm>
            <a:off x="4698802" y="7312223"/>
            <a:ext cx="397735" cy="707886"/>
          </a:xfrm>
          <a:prstGeom prst="rect">
            <a:avLst/>
          </a:prstGeom>
          <a:noFill/>
        </p:spPr>
        <p:txBody>
          <a:bodyPr wrap="square" rtlCol="0">
            <a:spAutoFit/>
          </a:bodyPr>
          <a:lstStyle/>
          <a:p>
            <a:r>
              <a:rPr lang="vi-VN" sz="4000" b="1">
                <a:solidFill>
                  <a:srgbClr val="FF0000"/>
                </a:solidFill>
                <a:latin typeface="Times New Roman" panose="02020603050405020304" pitchFamily="18" charset="0"/>
                <a:cs typeface="Times New Roman" panose="02020603050405020304" pitchFamily="18" charset="0"/>
              </a:rPr>
              <a:t>x</a:t>
            </a:r>
          </a:p>
        </p:txBody>
      </p:sp>
      <p:pic>
        <p:nvPicPr>
          <p:cNvPr id="60" name="Picture 59">
            <a:extLst>
              <a:ext uri="{FF2B5EF4-FFF2-40B4-BE49-F238E27FC236}">
                <a16:creationId xmlns:a16="http://schemas.microsoft.com/office/drawing/2014/main" id="{8FD772DC-21C5-4F2C-99D3-A02DEA8271AE}"/>
              </a:ext>
            </a:extLst>
          </p:cNvPr>
          <p:cNvPicPr>
            <a:picLocks noChangeAspect="1"/>
          </p:cNvPicPr>
          <p:nvPr/>
        </p:nvPicPr>
        <p:blipFill rotWithShape="1">
          <a:blip r:embed="rId2"/>
          <a:srcRect l="76771" t="62995" r="4102" b="11350"/>
          <a:stretch/>
        </p:blipFill>
        <p:spPr>
          <a:xfrm>
            <a:off x="10688497" y="3106446"/>
            <a:ext cx="5083630" cy="5278526"/>
          </a:xfrm>
          <a:prstGeom prst="rect">
            <a:avLst/>
          </a:prstGeom>
        </p:spPr>
      </p:pic>
      <p:sp>
        <p:nvSpPr>
          <p:cNvPr id="27" name="TextBox 26">
            <a:extLst>
              <a:ext uri="{FF2B5EF4-FFF2-40B4-BE49-F238E27FC236}">
                <a16:creationId xmlns:a16="http://schemas.microsoft.com/office/drawing/2014/main" id="{4DFF44A8-ABE7-499B-8A96-38CBC3038E7E}"/>
              </a:ext>
            </a:extLst>
          </p:cNvPr>
          <p:cNvSpPr txBox="1"/>
          <p:nvPr/>
        </p:nvSpPr>
        <p:spPr>
          <a:xfrm>
            <a:off x="399395" y="4461044"/>
            <a:ext cx="359494" cy="707886"/>
          </a:xfrm>
          <a:prstGeom prst="rect">
            <a:avLst/>
          </a:prstGeom>
          <a:noFill/>
        </p:spPr>
        <p:txBody>
          <a:bodyPr wrap="square" rtlCol="0">
            <a:spAutoFit/>
          </a:bodyPr>
          <a:lstStyle/>
          <a:p>
            <a:r>
              <a:rPr lang="vi-VN" sz="4000" b="1" dirty="0">
                <a:solidFill>
                  <a:srgbClr val="FF0000"/>
                </a:solidFill>
                <a:latin typeface="Times New Roman" panose="02020603050405020304" pitchFamily="18" charset="0"/>
                <a:cs typeface="Times New Roman" panose="02020603050405020304" pitchFamily="18" charset="0"/>
              </a:rPr>
              <a:t>s</a:t>
            </a:r>
          </a:p>
        </p:txBody>
      </p:sp>
      <p:sp>
        <p:nvSpPr>
          <p:cNvPr id="29" name="TextBox 28">
            <a:extLst>
              <a:ext uri="{FF2B5EF4-FFF2-40B4-BE49-F238E27FC236}">
                <a16:creationId xmlns:a16="http://schemas.microsoft.com/office/drawing/2014/main" id="{49582D83-36E5-41B9-BAC3-B15953AB1CD8}"/>
              </a:ext>
            </a:extLst>
          </p:cNvPr>
          <p:cNvSpPr txBox="1"/>
          <p:nvPr/>
        </p:nvSpPr>
        <p:spPr>
          <a:xfrm>
            <a:off x="8577023" y="5497838"/>
            <a:ext cx="281236" cy="707886"/>
          </a:xfrm>
          <a:prstGeom prst="rect">
            <a:avLst/>
          </a:prstGeom>
          <a:noFill/>
        </p:spPr>
        <p:txBody>
          <a:bodyPr wrap="square" rtlCol="0">
            <a:spAutoFit/>
          </a:bodyPr>
          <a:lstStyle/>
          <a:p>
            <a:r>
              <a:rPr lang="vi-VN" sz="4000" b="1">
                <a:solidFill>
                  <a:srgbClr val="FF0000"/>
                </a:solidFill>
                <a:latin typeface="Times New Roman" panose="02020603050405020304" pitchFamily="18" charset="0"/>
                <a:cs typeface="Times New Roman" panose="02020603050405020304" pitchFamily="18" charset="0"/>
              </a:rPr>
              <a:t>s</a:t>
            </a:r>
          </a:p>
        </p:txBody>
      </p:sp>
      <p:sp>
        <p:nvSpPr>
          <p:cNvPr id="31" name="TextBox 30">
            <a:extLst>
              <a:ext uri="{FF2B5EF4-FFF2-40B4-BE49-F238E27FC236}">
                <a16:creationId xmlns:a16="http://schemas.microsoft.com/office/drawing/2014/main" id="{A6FD899D-4E58-4C5C-B84C-6B29CD170669}"/>
              </a:ext>
            </a:extLst>
          </p:cNvPr>
          <p:cNvSpPr txBox="1"/>
          <p:nvPr/>
        </p:nvSpPr>
        <p:spPr>
          <a:xfrm>
            <a:off x="8196023" y="6412238"/>
            <a:ext cx="281236" cy="707886"/>
          </a:xfrm>
          <a:prstGeom prst="rect">
            <a:avLst/>
          </a:prstGeom>
          <a:noFill/>
        </p:spPr>
        <p:txBody>
          <a:bodyPr wrap="square" rtlCol="0">
            <a:spAutoFit/>
          </a:bodyPr>
          <a:lstStyle/>
          <a:p>
            <a:r>
              <a:rPr lang="vi-VN" sz="4000" b="1">
                <a:solidFill>
                  <a:srgbClr val="FF0000"/>
                </a:solidFill>
                <a:latin typeface="Times New Roman" panose="02020603050405020304" pitchFamily="18" charset="0"/>
                <a:cs typeface="Times New Roman" panose="02020603050405020304" pitchFamily="18" charset="0"/>
              </a:rPr>
              <a:t>s</a:t>
            </a:r>
          </a:p>
        </p:txBody>
      </p:sp>
      <p:sp>
        <p:nvSpPr>
          <p:cNvPr id="32" name="TextBox 31">
            <a:extLst>
              <a:ext uri="{FF2B5EF4-FFF2-40B4-BE49-F238E27FC236}">
                <a16:creationId xmlns:a16="http://schemas.microsoft.com/office/drawing/2014/main" id="{5630E2C2-4A69-4379-AF84-3C71AE2AEB58}"/>
              </a:ext>
            </a:extLst>
          </p:cNvPr>
          <p:cNvSpPr txBox="1"/>
          <p:nvPr/>
        </p:nvSpPr>
        <p:spPr>
          <a:xfrm>
            <a:off x="5856217" y="7309595"/>
            <a:ext cx="397735" cy="707886"/>
          </a:xfrm>
          <a:prstGeom prst="rect">
            <a:avLst/>
          </a:prstGeom>
          <a:noFill/>
        </p:spPr>
        <p:txBody>
          <a:bodyPr wrap="square" rtlCol="0">
            <a:spAutoFit/>
          </a:bodyPr>
          <a:lstStyle/>
          <a:p>
            <a:r>
              <a:rPr lang="vi-VN" sz="4000" b="1">
                <a:solidFill>
                  <a:srgbClr val="FF0000"/>
                </a:solidFill>
                <a:latin typeface="Times New Roman" panose="02020603050405020304" pitchFamily="18" charset="0"/>
                <a:cs typeface="Times New Roman" panose="02020603050405020304" pitchFamily="18" charset="0"/>
              </a:rPr>
              <a:t>x</a:t>
            </a:r>
          </a:p>
        </p:txBody>
      </p:sp>
      <p:pic>
        <p:nvPicPr>
          <p:cNvPr id="3" name="Picture 2">
            <a:extLst>
              <a:ext uri="{FF2B5EF4-FFF2-40B4-BE49-F238E27FC236}">
                <a16:creationId xmlns:a16="http://schemas.microsoft.com/office/drawing/2014/main" id="{6F7F1FE5-0F76-3207-2320-4FFC2CAB059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61" b="100000" l="355" r="100000">
                        <a14:foregroundMark x1="23050" y1="14114" x2="72163" y2="11360"/>
                        <a14:foregroundMark x1="86702" y1="34079" x2="81383" y2="77453"/>
                        <a14:foregroundMark x1="65603" y1="19449" x2="82624" y2="38898"/>
                        <a14:foregroundMark x1="71454" y1="23752" x2="71454" y2="23752"/>
                        <a14:foregroundMark x1="76064" y1="27367" x2="76064" y2="27367"/>
                        <a14:foregroundMark x1="73759" y1="24785" x2="80674" y2="34079"/>
                        <a14:foregroundMark x1="4078" y1="28399" x2="15426" y2="75043"/>
                        <a14:foregroundMark x1="35461" y1="83993" x2="65603" y2="88812"/>
                        <a14:foregroundMark x1="22872" y1="68330" x2="45745" y2="82444"/>
                        <a14:foregroundMark x1="54965" y1="80895" x2="75709" y2="72633"/>
                        <a14:foregroundMark x1="25887" y1="72806" x2="36702" y2="79518"/>
                        <a14:foregroundMark x1="9752" y1="41997" x2="16667" y2="55766"/>
                        <a14:foregroundMark x1="33865" y1="20310" x2="17021" y2="38898"/>
                        <a14:foregroundMark x1="26950" y1="24441" x2="26950" y2="24441"/>
                        <a14:foregroundMark x1="25887" y1="26334" x2="25887" y2="26334"/>
                        <a14:foregroundMark x1="22163" y1="29432" x2="22163" y2="29432"/>
                        <a14:foregroundMark x1="24113" y1="27022" x2="26773" y2="25301"/>
                      </a14:backgroundRemoval>
                    </a14:imgEffect>
                  </a14:imgLayer>
                </a14:imgProps>
              </a:ext>
            </a:extLst>
          </a:blip>
          <a:stretch>
            <a:fillRect/>
          </a:stretch>
        </p:blipFill>
        <p:spPr>
          <a:xfrm>
            <a:off x="-324490" y="-6293"/>
            <a:ext cx="1842194" cy="1897721"/>
          </a:xfrm>
          <a:prstGeom prst="rect">
            <a:avLst/>
          </a:prstGeom>
        </p:spPr>
      </p:pic>
      <p:pic>
        <p:nvPicPr>
          <p:cNvPr id="4" name="Picture 3">
            <a:extLst>
              <a:ext uri="{FF2B5EF4-FFF2-40B4-BE49-F238E27FC236}">
                <a16:creationId xmlns:a16="http://schemas.microsoft.com/office/drawing/2014/main" id="{4B6A8DE6-70A3-66D5-A9F8-EAB7C71ADB7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6653" l="0" r="98723"/>
                    </a14:imgEffect>
                  </a14:imgLayer>
                </a14:imgProps>
              </a:ext>
            </a:extLst>
          </a:blip>
          <a:stretch>
            <a:fillRect/>
          </a:stretch>
        </p:blipFill>
        <p:spPr>
          <a:xfrm>
            <a:off x="499727" y="7769774"/>
            <a:ext cx="1147770" cy="1081741"/>
          </a:xfrm>
          <a:prstGeom prst="rect">
            <a:avLst/>
          </a:prstGeom>
        </p:spPr>
      </p:pic>
    </p:spTree>
    <p:extLst>
      <p:ext uri="{BB962C8B-B14F-4D97-AF65-F5344CB8AC3E}">
        <p14:creationId xmlns:p14="http://schemas.microsoft.com/office/powerpoint/2010/main" val="207596722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0"/>
                                        </p:tgtEl>
                                      </p:cBhvr>
                                    </p:animEffect>
                                    <p:set>
                                      <p:cBhvr>
                                        <p:cTn id="7" dur="1" fill="hold">
                                          <p:stCondLst>
                                            <p:cond delay="499"/>
                                          </p:stCondLst>
                                        </p:cTn>
                                        <p:tgtEl>
                                          <p:spTgt spid="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9"/>
                                        </p:tgtEl>
                                      </p:cBhvr>
                                    </p:animEffect>
                                    <p:set>
                                      <p:cBhvr>
                                        <p:cTn id="17" dur="1" fill="hold">
                                          <p:stCondLst>
                                            <p:cond delay="499"/>
                                          </p:stCondLst>
                                        </p:cTn>
                                        <p:tgtEl>
                                          <p:spTgt spid="4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51"/>
                                        </p:tgtEl>
                                      </p:cBhvr>
                                    </p:animEffect>
                                    <p:set>
                                      <p:cBhvr>
                                        <p:cTn id="27" dur="1" fill="hold">
                                          <p:stCondLst>
                                            <p:cond delay="499"/>
                                          </p:stCondLst>
                                        </p:cTn>
                                        <p:tgtEl>
                                          <p:spTgt spid="5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53"/>
                                        </p:tgtEl>
                                      </p:cBhvr>
                                    </p:animEffect>
                                    <p:set>
                                      <p:cBhvr>
                                        <p:cTn id="37" dur="1" fill="hold">
                                          <p:stCondLst>
                                            <p:cond delay="499"/>
                                          </p:stCondLst>
                                        </p:cTn>
                                        <p:tgtEl>
                                          <p:spTgt spid="5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54"/>
                                        </p:tgtEl>
                                      </p:cBhvr>
                                    </p:animEffect>
                                    <p:set>
                                      <p:cBhvr>
                                        <p:cTn id="47" dur="1" fill="hold">
                                          <p:stCondLst>
                                            <p:cond delay="499"/>
                                          </p:stCondLst>
                                        </p:cTn>
                                        <p:tgtEl>
                                          <p:spTgt spid="5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500"/>
                                        <p:tgtEl>
                                          <p:spTgt spid="5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52"/>
                                        </p:tgtEl>
                                      </p:cBhvr>
                                    </p:animEffect>
                                    <p:set>
                                      <p:cBhvr>
                                        <p:cTn id="57" dur="1" fill="hold">
                                          <p:stCondLst>
                                            <p:cond delay="499"/>
                                          </p:stCondLst>
                                        </p:cTn>
                                        <p:tgtEl>
                                          <p:spTgt spid="5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animBg="1"/>
      <p:bldP spid="30" grpId="0"/>
      <p:bldP spid="59" grpId="0"/>
      <p:bldP spid="27" grpId="0"/>
      <p:bldP spid="29"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1380" y="2521671"/>
            <a:ext cx="10308684" cy="1231106"/>
          </a:xfrm>
          <a:prstGeom prst="rect">
            <a:avLst/>
          </a:prstGeom>
        </p:spPr>
        <p:txBody>
          <a:bodyPr wrap="square">
            <a:spAutoFit/>
          </a:bodyPr>
          <a:lstStyle/>
          <a:p>
            <a:pPr algn="just">
              <a:spcBef>
                <a:spcPts val="1200"/>
              </a:spcBef>
            </a:pPr>
            <a:r>
              <a:rPr lang="vi-VN" sz="3200" b="1">
                <a:solidFill>
                  <a:srgbClr val="0000CC"/>
                </a:solidFill>
                <a:latin typeface="Times New Roman" pitchFamily="18" charset="0"/>
                <a:cs typeface="Times New Roman" pitchFamily="18" charset="0"/>
              </a:rPr>
              <a:t>2. Tìm chữ phù </a:t>
            </a:r>
            <a:r>
              <a:rPr lang="en-US" sz="3200" b="1">
                <a:solidFill>
                  <a:srgbClr val="0000CC"/>
                </a:solidFill>
                <a:latin typeface="Times New Roman" pitchFamily="18" charset="0"/>
                <a:cs typeface="Times New Roman" pitchFamily="18" charset="0"/>
              </a:rPr>
              <a:t>h</a:t>
            </a:r>
            <a:r>
              <a:rPr lang="vi-VN" sz="3200" b="1">
                <a:solidFill>
                  <a:srgbClr val="0000CC"/>
                </a:solidFill>
                <a:latin typeface="Times New Roman" pitchFamily="18" charset="0"/>
                <a:cs typeface="Times New Roman" pitchFamily="18" charset="0"/>
              </a:rPr>
              <a:t>ợp với ô trống </a:t>
            </a:r>
          </a:p>
          <a:p>
            <a:pPr algn="just">
              <a:spcBef>
                <a:spcPts val="1200"/>
              </a:spcBef>
            </a:pPr>
            <a:r>
              <a:rPr lang="vi-VN" sz="3200" b="1">
                <a:solidFill>
                  <a:srgbClr val="0000CC"/>
                </a:solidFill>
                <a:latin typeface="Times New Roman" pitchFamily="18" charset="0"/>
                <a:cs typeface="Times New Roman" pitchFamily="18" charset="0"/>
              </a:rPr>
              <a:t>b) Chữ n hay ng?</a:t>
            </a:r>
          </a:p>
        </p:txBody>
      </p:sp>
      <p:grpSp>
        <p:nvGrpSpPr>
          <p:cNvPr id="13" name="Group 12"/>
          <p:cNvGrpSpPr/>
          <p:nvPr/>
        </p:nvGrpSpPr>
        <p:grpSpPr>
          <a:xfrm>
            <a:off x="1359264" y="1895267"/>
            <a:ext cx="7037658" cy="584775"/>
            <a:chOff x="1515677" y="1828227"/>
            <a:chExt cx="6269914" cy="584775"/>
          </a:xfrm>
        </p:grpSpPr>
        <p:sp>
          <p:nvSpPr>
            <p:cNvPr id="20" name="Rectangle 19"/>
            <p:cNvSpPr/>
            <p:nvPr/>
          </p:nvSpPr>
          <p:spPr>
            <a:xfrm>
              <a:off x="1515677" y="1828227"/>
              <a:ext cx="6269914" cy="584775"/>
            </a:xfrm>
            <a:prstGeom prst="rect">
              <a:avLst/>
            </a:prstGeom>
          </p:spPr>
          <p:txBody>
            <a:bodyPr wrap="square">
              <a:spAutoFit/>
            </a:bodyPr>
            <a:lstStyle/>
            <a:p>
              <a:r>
                <a:rPr lang="en-US" sz="3200" b="1">
                  <a:solidFill>
                    <a:srgbClr val="FF0066"/>
                  </a:solidFill>
                  <a:latin typeface="Times New Roman" pitchFamily="18" charset="0"/>
                  <a:cs typeface="Times New Roman" pitchFamily="18" charset="0"/>
                </a:rPr>
                <a:t>4. Luyện tập</a:t>
              </a:r>
            </a:p>
          </p:txBody>
        </p:sp>
        <p:cxnSp>
          <p:nvCxnSpPr>
            <p:cNvPr id="21" name="Straight Connector 20"/>
            <p:cNvCxnSpPr>
              <a:cxnSpLocks/>
            </p:cNvCxnSpPr>
            <p:nvPr/>
          </p:nvCxnSpPr>
          <p:spPr>
            <a:xfrm>
              <a:off x="1990888" y="2413002"/>
              <a:ext cx="17528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Text Box 14">
            <a:extLst>
              <a:ext uri="{FF2B5EF4-FFF2-40B4-BE49-F238E27FC236}">
                <a16:creationId xmlns:a16="http://schemas.microsoft.com/office/drawing/2014/main" id="{1D2A15BD-6981-4C03-8D05-CA1C6AAD818C}"/>
              </a:ext>
            </a:extLst>
          </p:cNvPr>
          <p:cNvSpPr txBox="1">
            <a:spLocks noChangeArrowheads="1"/>
          </p:cNvSpPr>
          <p:nvPr/>
        </p:nvSpPr>
        <p:spPr bwMode="auto">
          <a:xfrm>
            <a:off x="3775510" y="1213146"/>
            <a:ext cx="79384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viết 3. Chính tả: Nhớ - viết. </a:t>
            </a:r>
          </a:p>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SÔNG QUÊ</a:t>
            </a:r>
          </a:p>
        </p:txBody>
      </p:sp>
      <p:sp>
        <p:nvSpPr>
          <p:cNvPr id="5" name="Oval 4">
            <a:extLst>
              <a:ext uri="{FF2B5EF4-FFF2-40B4-BE49-F238E27FC236}">
                <a16:creationId xmlns:a16="http://schemas.microsoft.com/office/drawing/2014/main" id="{FB692EDB-05E7-4EDD-835E-CA4A7D6ECD6B}"/>
              </a:ext>
            </a:extLst>
          </p:cNvPr>
          <p:cNvSpPr/>
          <p:nvPr/>
        </p:nvSpPr>
        <p:spPr>
          <a:xfrm>
            <a:off x="1632997" y="5467534"/>
            <a:ext cx="1672096" cy="13893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ectangle 27">
            <a:extLst>
              <a:ext uri="{FF2B5EF4-FFF2-40B4-BE49-F238E27FC236}">
                <a16:creationId xmlns:a16="http://schemas.microsoft.com/office/drawing/2014/main" id="{47E3F700-9DDA-42EE-9456-C08D7C398234}"/>
              </a:ext>
            </a:extLst>
          </p:cNvPr>
          <p:cNvSpPr/>
          <p:nvPr/>
        </p:nvSpPr>
        <p:spPr>
          <a:xfrm>
            <a:off x="1474395" y="3769164"/>
            <a:ext cx="5444724" cy="4693593"/>
          </a:xfrm>
          <a:prstGeom prst="rect">
            <a:avLst/>
          </a:prstGeom>
        </p:spPr>
        <p:txBody>
          <a:bodyPr wrap="square">
            <a:spAutoFit/>
          </a:bodyPr>
          <a:lstStyle/>
          <a:p>
            <a:pPr lvl="0" algn="just">
              <a:spcBef>
                <a:spcPts val="600"/>
              </a:spcBef>
            </a:pPr>
            <a:r>
              <a:rPr lang="vi-VN" sz="4000" b="1">
                <a:solidFill>
                  <a:srgbClr val="0000CC"/>
                </a:solidFill>
                <a:latin typeface="Times New Roman" pitchFamily="18" charset="0"/>
                <a:cs typeface="Times New Roman" pitchFamily="18" charset="0"/>
              </a:rPr>
              <a:t> </a:t>
            </a:r>
            <a:r>
              <a:rPr lang="vi-VN" sz="3200" b="1">
                <a:solidFill>
                  <a:srgbClr val="0000CC"/>
                </a:solidFill>
                <a:latin typeface="Times New Roman" pitchFamily="18" charset="0"/>
                <a:cs typeface="Times New Roman" pitchFamily="18" charset="0"/>
              </a:rPr>
              <a:t>Bà     xòe những lá non</a:t>
            </a:r>
          </a:p>
          <a:p>
            <a:pPr lvl="0" algn="just">
              <a:spcBef>
                <a:spcPts val="600"/>
              </a:spcBef>
            </a:pPr>
            <a:r>
              <a:rPr lang="vi-VN" sz="3200" b="1">
                <a:solidFill>
                  <a:srgbClr val="0000CC"/>
                </a:solidFill>
                <a:latin typeface="Times New Roman" pitchFamily="18" charset="0"/>
                <a:cs typeface="Times New Roman" pitchFamily="18" charset="0"/>
              </a:rPr>
              <a:t>Xoa     rắc hoa tím ngát</a:t>
            </a:r>
          </a:p>
          <a:p>
            <a:pPr lvl="0" algn="just">
              <a:spcBef>
                <a:spcPts val="600"/>
              </a:spcBef>
            </a:pPr>
            <a:r>
              <a:rPr lang="vi-VN" sz="3200" b="1">
                <a:solidFill>
                  <a:srgbClr val="0000CC"/>
                </a:solidFill>
                <a:latin typeface="Times New Roman" pitchFamily="18" charset="0"/>
                <a:cs typeface="Times New Roman" pitchFamily="18" charset="0"/>
              </a:rPr>
              <a:t>Đậu nảy mầm ngơ ngác</a:t>
            </a:r>
          </a:p>
          <a:p>
            <a:pPr lvl="0" algn="just">
              <a:spcBef>
                <a:spcPts val="600"/>
              </a:spcBef>
            </a:pPr>
            <a:r>
              <a:rPr lang="vi-VN" sz="3200" b="1">
                <a:solidFill>
                  <a:srgbClr val="0000CC"/>
                </a:solidFill>
                <a:latin typeface="Times New Roman" pitchFamily="18" charset="0"/>
                <a:cs typeface="Times New Roman" pitchFamily="18" charset="0"/>
              </a:rPr>
              <a:t>Nhì     hoa gạo đỏ cành</a:t>
            </a:r>
          </a:p>
          <a:p>
            <a:pPr lvl="0" algn="just">
              <a:spcBef>
                <a:spcPts val="600"/>
              </a:spcBef>
            </a:pPr>
            <a:r>
              <a:rPr lang="vi-VN" sz="3200" b="1">
                <a:solidFill>
                  <a:srgbClr val="0000CC"/>
                </a:solidFill>
                <a:latin typeface="Times New Roman" pitchFamily="18" charset="0"/>
                <a:cs typeface="Times New Roman" pitchFamily="18" charset="0"/>
              </a:rPr>
              <a:t>Lúa chiêm bát ngát xanh</a:t>
            </a:r>
          </a:p>
          <a:p>
            <a:pPr lvl="0" algn="just">
              <a:spcBef>
                <a:spcPts val="600"/>
              </a:spcBef>
            </a:pPr>
            <a:r>
              <a:rPr lang="vi-VN" sz="3200" b="1">
                <a:solidFill>
                  <a:srgbClr val="0000CC"/>
                </a:solidFill>
                <a:latin typeface="Times New Roman" pitchFamily="18" charset="0"/>
                <a:cs typeface="Times New Roman" pitchFamily="18" charset="0"/>
              </a:rPr>
              <a:t>Chờ ngày mai sấm gọi</a:t>
            </a:r>
          </a:p>
          <a:p>
            <a:pPr lvl="0" algn="just">
              <a:spcBef>
                <a:spcPts val="600"/>
              </a:spcBef>
            </a:pPr>
            <a:r>
              <a:rPr lang="vi-VN" sz="3200" b="1">
                <a:solidFill>
                  <a:srgbClr val="0000CC"/>
                </a:solidFill>
                <a:latin typeface="Times New Roman" pitchFamily="18" charset="0"/>
                <a:cs typeface="Times New Roman" pitchFamily="18" charset="0"/>
              </a:rPr>
              <a:t>Đom đóm quê     sớm tối</a:t>
            </a:r>
          </a:p>
          <a:p>
            <a:pPr lvl="0" algn="just">
              <a:spcBef>
                <a:spcPts val="600"/>
              </a:spcBef>
            </a:pPr>
            <a:r>
              <a:rPr lang="vi-VN" sz="3200" b="1">
                <a:solidFill>
                  <a:srgbClr val="0000CC"/>
                </a:solidFill>
                <a:latin typeface="Times New Roman" pitchFamily="18" charset="0"/>
                <a:cs typeface="Times New Roman" pitchFamily="18" charset="0"/>
              </a:rPr>
              <a:t>Đêm thắp đè     chơi xuâ</a:t>
            </a:r>
          </a:p>
        </p:txBody>
      </p:sp>
      <p:sp>
        <p:nvSpPr>
          <p:cNvPr id="49" name="TextBox 48">
            <a:extLst>
              <a:ext uri="{FF2B5EF4-FFF2-40B4-BE49-F238E27FC236}">
                <a16:creationId xmlns:a16="http://schemas.microsoft.com/office/drawing/2014/main" id="{C38D5D3B-E0F5-4536-A679-9DCACFDDAC9E}"/>
              </a:ext>
            </a:extLst>
          </p:cNvPr>
          <p:cNvSpPr txBox="1"/>
          <p:nvPr/>
        </p:nvSpPr>
        <p:spPr>
          <a:xfrm>
            <a:off x="2203633" y="3911322"/>
            <a:ext cx="448286" cy="523220"/>
          </a:xfrm>
          <a:prstGeom prst="rect">
            <a:avLst/>
          </a:prstGeom>
          <a:solidFill>
            <a:srgbClr val="92D050"/>
          </a:solidFill>
        </p:spPr>
        <p:txBody>
          <a:bodyPr wrap="square" rtlCol="0">
            <a:spAutoFit/>
          </a:bodyPr>
          <a:lstStyle/>
          <a:p>
            <a:pPr algn="ctr"/>
            <a:r>
              <a:rPr lang="vi-VN" sz="2800" b="1">
                <a:solidFill>
                  <a:srgbClr val="FFFF00"/>
                </a:solidFill>
                <a:latin typeface="Times New Roman" panose="02020603050405020304" pitchFamily="18" charset="0"/>
                <a:cs typeface="Times New Roman" panose="02020603050405020304" pitchFamily="18" charset="0"/>
              </a:rPr>
              <a:t>?</a:t>
            </a:r>
          </a:p>
        </p:txBody>
      </p:sp>
      <p:sp>
        <p:nvSpPr>
          <p:cNvPr id="55" name="TextBox 54">
            <a:extLst>
              <a:ext uri="{FF2B5EF4-FFF2-40B4-BE49-F238E27FC236}">
                <a16:creationId xmlns:a16="http://schemas.microsoft.com/office/drawing/2014/main" id="{06AE5F5B-0F08-45B0-8D80-62AD9993E853}"/>
              </a:ext>
            </a:extLst>
          </p:cNvPr>
          <p:cNvSpPr txBox="1"/>
          <p:nvPr/>
        </p:nvSpPr>
        <p:spPr>
          <a:xfrm>
            <a:off x="2064561" y="3886024"/>
            <a:ext cx="739757" cy="584775"/>
          </a:xfrm>
          <a:prstGeom prst="rect">
            <a:avLst/>
          </a:prstGeom>
          <a:noFill/>
        </p:spPr>
        <p:txBody>
          <a:bodyPr wrap="square" rtlCol="0">
            <a:spAutoFit/>
          </a:bodyPr>
          <a:lstStyle/>
          <a:p>
            <a:r>
              <a:rPr lang="vi-VN" sz="3200" b="1">
                <a:solidFill>
                  <a:srgbClr val="FF0000"/>
                </a:solidFill>
                <a:latin typeface="Times New Roman" panose="02020603050405020304" pitchFamily="18" charset="0"/>
                <a:cs typeface="Times New Roman" panose="02020603050405020304" pitchFamily="18" charset="0"/>
              </a:rPr>
              <a:t>ng</a:t>
            </a:r>
          </a:p>
        </p:txBody>
      </p:sp>
      <p:sp>
        <p:nvSpPr>
          <p:cNvPr id="27" name="TextBox 26">
            <a:extLst>
              <a:ext uri="{FF2B5EF4-FFF2-40B4-BE49-F238E27FC236}">
                <a16:creationId xmlns:a16="http://schemas.microsoft.com/office/drawing/2014/main" id="{E5E2F38B-EE94-407B-8E39-9A4E5E075B49}"/>
              </a:ext>
            </a:extLst>
          </p:cNvPr>
          <p:cNvSpPr txBox="1"/>
          <p:nvPr/>
        </p:nvSpPr>
        <p:spPr>
          <a:xfrm>
            <a:off x="2279833" y="4485200"/>
            <a:ext cx="448286" cy="523220"/>
          </a:xfrm>
          <a:prstGeom prst="rect">
            <a:avLst/>
          </a:prstGeom>
          <a:solidFill>
            <a:srgbClr val="92D050"/>
          </a:solidFill>
        </p:spPr>
        <p:txBody>
          <a:bodyPr wrap="square" rtlCol="0">
            <a:spAutoFit/>
          </a:bodyPr>
          <a:lstStyle/>
          <a:p>
            <a:pPr algn="ctr"/>
            <a:r>
              <a:rPr lang="vi-VN" sz="2800" b="1">
                <a:solidFill>
                  <a:srgbClr val="FFFF00"/>
                </a:solidFill>
                <a:latin typeface="Times New Roman" panose="02020603050405020304" pitchFamily="18" charset="0"/>
                <a:cs typeface="Times New Roman" panose="02020603050405020304" pitchFamily="18" charset="0"/>
              </a:rPr>
              <a:t>?</a:t>
            </a:r>
          </a:p>
        </p:txBody>
      </p:sp>
      <p:sp>
        <p:nvSpPr>
          <p:cNvPr id="29" name="TextBox 28">
            <a:extLst>
              <a:ext uri="{FF2B5EF4-FFF2-40B4-BE49-F238E27FC236}">
                <a16:creationId xmlns:a16="http://schemas.microsoft.com/office/drawing/2014/main" id="{6AA830B0-02CC-4B2D-BF7E-8CA8141EC757}"/>
              </a:ext>
            </a:extLst>
          </p:cNvPr>
          <p:cNvSpPr txBox="1"/>
          <p:nvPr/>
        </p:nvSpPr>
        <p:spPr>
          <a:xfrm>
            <a:off x="2222417" y="5518192"/>
            <a:ext cx="448286" cy="523220"/>
          </a:xfrm>
          <a:prstGeom prst="rect">
            <a:avLst/>
          </a:prstGeom>
          <a:solidFill>
            <a:srgbClr val="92D050"/>
          </a:solidFill>
        </p:spPr>
        <p:txBody>
          <a:bodyPr wrap="square" rtlCol="0">
            <a:spAutoFit/>
          </a:bodyPr>
          <a:lstStyle/>
          <a:p>
            <a:pPr algn="ctr"/>
            <a:r>
              <a:rPr lang="vi-VN" sz="2800" b="1">
                <a:solidFill>
                  <a:srgbClr val="FFFF00"/>
                </a:solidFill>
                <a:latin typeface="Times New Roman" panose="02020603050405020304" pitchFamily="18" charset="0"/>
                <a:cs typeface="Times New Roman" panose="02020603050405020304" pitchFamily="18" charset="0"/>
              </a:rPr>
              <a:t>?</a:t>
            </a:r>
          </a:p>
        </p:txBody>
      </p:sp>
      <p:sp>
        <p:nvSpPr>
          <p:cNvPr id="31" name="TextBox 30">
            <a:extLst>
              <a:ext uri="{FF2B5EF4-FFF2-40B4-BE49-F238E27FC236}">
                <a16:creationId xmlns:a16="http://schemas.microsoft.com/office/drawing/2014/main" id="{BBEABF7B-6BC1-4977-87B8-96D0C9CA15DA}"/>
              </a:ext>
            </a:extLst>
          </p:cNvPr>
          <p:cNvSpPr txBox="1"/>
          <p:nvPr/>
        </p:nvSpPr>
        <p:spPr>
          <a:xfrm>
            <a:off x="4011775" y="7248733"/>
            <a:ext cx="448286" cy="523220"/>
          </a:xfrm>
          <a:prstGeom prst="rect">
            <a:avLst/>
          </a:prstGeom>
          <a:solidFill>
            <a:srgbClr val="92D050"/>
          </a:solidFill>
        </p:spPr>
        <p:txBody>
          <a:bodyPr wrap="square" rtlCol="0">
            <a:spAutoFit/>
          </a:bodyPr>
          <a:lstStyle/>
          <a:p>
            <a:pPr algn="ctr"/>
            <a:r>
              <a:rPr lang="vi-VN" sz="2800" b="1">
                <a:solidFill>
                  <a:srgbClr val="FFFF00"/>
                </a:solidFill>
                <a:latin typeface="Times New Roman" panose="02020603050405020304" pitchFamily="18" charset="0"/>
                <a:cs typeface="Times New Roman" panose="02020603050405020304" pitchFamily="18" charset="0"/>
              </a:rPr>
              <a:t>?</a:t>
            </a:r>
          </a:p>
        </p:txBody>
      </p:sp>
      <p:sp>
        <p:nvSpPr>
          <p:cNvPr id="32" name="TextBox 31">
            <a:extLst>
              <a:ext uri="{FF2B5EF4-FFF2-40B4-BE49-F238E27FC236}">
                <a16:creationId xmlns:a16="http://schemas.microsoft.com/office/drawing/2014/main" id="{28BC9317-AA0E-4E72-8B23-3484EFD2A23E}"/>
              </a:ext>
            </a:extLst>
          </p:cNvPr>
          <p:cNvSpPr txBox="1"/>
          <p:nvPr/>
        </p:nvSpPr>
        <p:spPr>
          <a:xfrm>
            <a:off x="3803833" y="7788340"/>
            <a:ext cx="448286" cy="523220"/>
          </a:xfrm>
          <a:prstGeom prst="rect">
            <a:avLst/>
          </a:prstGeom>
          <a:solidFill>
            <a:srgbClr val="92D050"/>
          </a:solidFill>
        </p:spPr>
        <p:txBody>
          <a:bodyPr wrap="square" rtlCol="0">
            <a:spAutoFit/>
          </a:bodyPr>
          <a:lstStyle/>
          <a:p>
            <a:pPr algn="ctr"/>
            <a:r>
              <a:rPr lang="vi-VN" sz="2800" b="1">
                <a:solidFill>
                  <a:srgbClr val="FFFF00"/>
                </a:solidFill>
                <a:latin typeface="Times New Roman" panose="02020603050405020304" pitchFamily="18" charset="0"/>
                <a:cs typeface="Times New Roman" panose="02020603050405020304" pitchFamily="18" charset="0"/>
              </a:rPr>
              <a:t>?</a:t>
            </a:r>
          </a:p>
        </p:txBody>
      </p:sp>
      <p:sp>
        <p:nvSpPr>
          <p:cNvPr id="33" name="TextBox 32">
            <a:extLst>
              <a:ext uri="{FF2B5EF4-FFF2-40B4-BE49-F238E27FC236}">
                <a16:creationId xmlns:a16="http://schemas.microsoft.com/office/drawing/2014/main" id="{D4DD17FB-5DE5-4135-AE93-D706F39F3B13}"/>
              </a:ext>
            </a:extLst>
          </p:cNvPr>
          <p:cNvSpPr txBox="1"/>
          <p:nvPr/>
        </p:nvSpPr>
        <p:spPr>
          <a:xfrm>
            <a:off x="5754784" y="7771953"/>
            <a:ext cx="448286" cy="523220"/>
          </a:xfrm>
          <a:prstGeom prst="rect">
            <a:avLst/>
          </a:prstGeom>
          <a:solidFill>
            <a:srgbClr val="92D050"/>
          </a:solidFill>
        </p:spPr>
        <p:txBody>
          <a:bodyPr wrap="square" rtlCol="0">
            <a:spAutoFit/>
          </a:bodyPr>
          <a:lstStyle/>
          <a:p>
            <a:pPr algn="ctr"/>
            <a:r>
              <a:rPr lang="vi-VN" sz="2800" b="1">
                <a:solidFill>
                  <a:srgbClr val="FFFF00"/>
                </a:solidFill>
                <a:latin typeface="Times New Roman" panose="02020603050405020304" pitchFamily="18" charset="0"/>
                <a:cs typeface="Times New Roman" panose="02020603050405020304" pitchFamily="18" charset="0"/>
              </a:rPr>
              <a:t>?</a:t>
            </a:r>
          </a:p>
        </p:txBody>
      </p:sp>
      <p:sp>
        <p:nvSpPr>
          <p:cNvPr id="34" name="TextBox 33">
            <a:extLst>
              <a:ext uri="{FF2B5EF4-FFF2-40B4-BE49-F238E27FC236}">
                <a16:creationId xmlns:a16="http://schemas.microsoft.com/office/drawing/2014/main" id="{BFC3D252-7827-4F37-B071-33B52738AE28}"/>
              </a:ext>
            </a:extLst>
          </p:cNvPr>
          <p:cNvSpPr txBox="1"/>
          <p:nvPr/>
        </p:nvSpPr>
        <p:spPr>
          <a:xfrm>
            <a:off x="2194719" y="4456782"/>
            <a:ext cx="489832" cy="584775"/>
          </a:xfrm>
          <a:prstGeom prst="rect">
            <a:avLst/>
          </a:prstGeom>
          <a:noFill/>
        </p:spPr>
        <p:txBody>
          <a:bodyPr wrap="square" rtlCol="0">
            <a:spAutoFit/>
          </a:bodyPr>
          <a:lstStyle/>
          <a:p>
            <a:r>
              <a:rPr lang="vi-VN" sz="3200" b="1">
                <a:solidFill>
                  <a:srgbClr val="FF0000"/>
                </a:solidFill>
                <a:latin typeface="Times New Roman" panose="02020603050405020304" pitchFamily="18" charset="0"/>
                <a:cs typeface="Times New Roman" panose="02020603050405020304" pitchFamily="18" charset="0"/>
              </a:rPr>
              <a:t>n</a:t>
            </a:r>
          </a:p>
        </p:txBody>
      </p:sp>
      <p:sp>
        <p:nvSpPr>
          <p:cNvPr id="35" name="TextBox 34">
            <a:extLst>
              <a:ext uri="{FF2B5EF4-FFF2-40B4-BE49-F238E27FC236}">
                <a16:creationId xmlns:a16="http://schemas.microsoft.com/office/drawing/2014/main" id="{CD0AAB35-ECA1-42CC-B828-9DEFA4DAB227}"/>
              </a:ext>
            </a:extLst>
          </p:cNvPr>
          <p:cNvSpPr txBox="1"/>
          <p:nvPr/>
        </p:nvSpPr>
        <p:spPr>
          <a:xfrm>
            <a:off x="2098244" y="5599782"/>
            <a:ext cx="489832" cy="584775"/>
          </a:xfrm>
          <a:prstGeom prst="rect">
            <a:avLst/>
          </a:prstGeom>
          <a:noFill/>
        </p:spPr>
        <p:txBody>
          <a:bodyPr wrap="square" rtlCol="0">
            <a:spAutoFit/>
          </a:bodyPr>
          <a:lstStyle/>
          <a:p>
            <a:r>
              <a:rPr lang="vi-VN" sz="3200" b="1">
                <a:solidFill>
                  <a:srgbClr val="FF0000"/>
                </a:solidFill>
                <a:latin typeface="Times New Roman" panose="02020603050405020304" pitchFamily="18" charset="0"/>
                <a:cs typeface="Times New Roman" panose="02020603050405020304" pitchFamily="18" charset="0"/>
              </a:rPr>
              <a:t>n</a:t>
            </a:r>
          </a:p>
        </p:txBody>
      </p:sp>
      <p:sp>
        <p:nvSpPr>
          <p:cNvPr id="36" name="TextBox 35">
            <a:extLst>
              <a:ext uri="{FF2B5EF4-FFF2-40B4-BE49-F238E27FC236}">
                <a16:creationId xmlns:a16="http://schemas.microsoft.com/office/drawing/2014/main" id="{D45E52B8-997D-483D-AC76-100FFEAD9C76}"/>
              </a:ext>
            </a:extLst>
          </p:cNvPr>
          <p:cNvSpPr txBox="1"/>
          <p:nvPr/>
        </p:nvSpPr>
        <p:spPr>
          <a:xfrm>
            <a:off x="3914687" y="7263825"/>
            <a:ext cx="489832" cy="584775"/>
          </a:xfrm>
          <a:prstGeom prst="rect">
            <a:avLst/>
          </a:prstGeom>
          <a:noFill/>
        </p:spPr>
        <p:txBody>
          <a:bodyPr wrap="square" rtlCol="0">
            <a:spAutoFit/>
          </a:bodyPr>
          <a:lstStyle/>
          <a:p>
            <a:r>
              <a:rPr lang="vi-VN" sz="3200" b="1">
                <a:solidFill>
                  <a:srgbClr val="FF0000"/>
                </a:solidFill>
                <a:latin typeface="Times New Roman" panose="02020603050405020304" pitchFamily="18" charset="0"/>
                <a:cs typeface="Times New Roman" panose="02020603050405020304" pitchFamily="18" charset="0"/>
              </a:rPr>
              <a:t>n</a:t>
            </a:r>
          </a:p>
        </p:txBody>
      </p:sp>
      <p:sp>
        <p:nvSpPr>
          <p:cNvPr id="37" name="TextBox 36">
            <a:extLst>
              <a:ext uri="{FF2B5EF4-FFF2-40B4-BE49-F238E27FC236}">
                <a16:creationId xmlns:a16="http://schemas.microsoft.com/office/drawing/2014/main" id="{517C8C4C-A615-415F-80C0-568E5D7A9B2A}"/>
              </a:ext>
            </a:extLst>
          </p:cNvPr>
          <p:cNvSpPr txBox="1"/>
          <p:nvPr/>
        </p:nvSpPr>
        <p:spPr>
          <a:xfrm>
            <a:off x="3686087" y="7848600"/>
            <a:ext cx="489832" cy="584775"/>
          </a:xfrm>
          <a:prstGeom prst="rect">
            <a:avLst/>
          </a:prstGeom>
          <a:noFill/>
        </p:spPr>
        <p:txBody>
          <a:bodyPr wrap="square" rtlCol="0">
            <a:spAutoFit/>
          </a:bodyPr>
          <a:lstStyle/>
          <a:p>
            <a:r>
              <a:rPr lang="vi-VN" sz="3200" b="1">
                <a:solidFill>
                  <a:srgbClr val="FF0000"/>
                </a:solidFill>
                <a:latin typeface="Times New Roman" panose="02020603050405020304" pitchFamily="18" charset="0"/>
                <a:cs typeface="Times New Roman" panose="02020603050405020304" pitchFamily="18" charset="0"/>
              </a:rPr>
              <a:t>n</a:t>
            </a:r>
          </a:p>
        </p:txBody>
      </p:sp>
      <p:sp>
        <p:nvSpPr>
          <p:cNvPr id="38" name="TextBox 37">
            <a:extLst>
              <a:ext uri="{FF2B5EF4-FFF2-40B4-BE49-F238E27FC236}">
                <a16:creationId xmlns:a16="http://schemas.microsoft.com/office/drawing/2014/main" id="{4F65695F-74EF-4C72-B138-812737A2A2C9}"/>
              </a:ext>
            </a:extLst>
          </p:cNvPr>
          <p:cNvSpPr txBox="1"/>
          <p:nvPr/>
        </p:nvSpPr>
        <p:spPr>
          <a:xfrm>
            <a:off x="5646976" y="7837767"/>
            <a:ext cx="489832" cy="584775"/>
          </a:xfrm>
          <a:prstGeom prst="rect">
            <a:avLst/>
          </a:prstGeom>
          <a:noFill/>
        </p:spPr>
        <p:txBody>
          <a:bodyPr wrap="square" rtlCol="0">
            <a:spAutoFit/>
          </a:bodyPr>
          <a:lstStyle/>
          <a:p>
            <a:r>
              <a:rPr lang="vi-VN" sz="3200" b="1">
                <a:solidFill>
                  <a:srgbClr val="FF0000"/>
                </a:solidFill>
                <a:latin typeface="Times New Roman" panose="02020603050405020304" pitchFamily="18" charset="0"/>
                <a:cs typeface="Times New Roman" panose="02020603050405020304" pitchFamily="18" charset="0"/>
              </a:rPr>
              <a:t>n</a:t>
            </a:r>
          </a:p>
        </p:txBody>
      </p:sp>
      <p:pic>
        <p:nvPicPr>
          <p:cNvPr id="3" name="Picture 2">
            <a:extLst>
              <a:ext uri="{FF2B5EF4-FFF2-40B4-BE49-F238E27FC236}">
                <a16:creationId xmlns:a16="http://schemas.microsoft.com/office/drawing/2014/main" id="{F7C91078-E97E-42AC-A676-13B87AA13300}"/>
              </a:ext>
            </a:extLst>
          </p:cNvPr>
          <p:cNvPicPr>
            <a:picLocks noChangeAspect="1"/>
          </p:cNvPicPr>
          <p:nvPr/>
        </p:nvPicPr>
        <p:blipFill rotWithShape="1">
          <a:blip r:embed="rId2"/>
          <a:srcRect l="33874" t="20272" r="53281" b="63333"/>
          <a:stretch/>
        </p:blipFill>
        <p:spPr>
          <a:xfrm>
            <a:off x="7040785" y="2673770"/>
            <a:ext cx="8488934" cy="6094574"/>
          </a:xfrm>
          <a:prstGeom prst="rect">
            <a:avLst/>
          </a:prstGeom>
        </p:spPr>
      </p:pic>
      <p:pic>
        <p:nvPicPr>
          <p:cNvPr id="4" name="Picture 3">
            <a:extLst>
              <a:ext uri="{FF2B5EF4-FFF2-40B4-BE49-F238E27FC236}">
                <a16:creationId xmlns:a16="http://schemas.microsoft.com/office/drawing/2014/main" id="{32470CA6-5862-5353-3CF9-DBD62ADC2C9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61" b="100000" l="355" r="100000">
                        <a14:foregroundMark x1="23050" y1="14114" x2="72163" y2="11360"/>
                        <a14:foregroundMark x1="86702" y1="34079" x2="81383" y2="77453"/>
                        <a14:foregroundMark x1="65603" y1="19449" x2="82624" y2="38898"/>
                        <a14:foregroundMark x1="71454" y1="23752" x2="71454" y2="23752"/>
                        <a14:foregroundMark x1="76064" y1="27367" x2="76064" y2="27367"/>
                        <a14:foregroundMark x1="73759" y1="24785" x2="80674" y2="34079"/>
                        <a14:foregroundMark x1="4078" y1="28399" x2="15426" y2="75043"/>
                        <a14:foregroundMark x1="35461" y1="83993" x2="65603" y2="88812"/>
                        <a14:foregroundMark x1="22872" y1="68330" x2="45745" y2="82444"/>
                        <a14:foregroundMark x1="54965" y1="80895" x2="75709" y2="72633"/>
                        <a14:foregroundMark x1="25887" y1="72806" x2="36702" y2="79518"/>
                        <a14:foregroundMark x1="9752" y1="41997" x2="16667" y2="55766"/>
                        <a14:foregroundMark x1="33865" y1="20310" x2="17021" y2="38898"/>
                        <a14:foregroundMark x1="26950" y1="24441" x2="26950" y2="24441"/>
                        <a14:foregroundMark x1="25887" y1="26334" x2="25887" y2="26334"/>
                        <a14:foregroundMark x1="22163" y1="29432" x2="22163" y2="29432"/>
                        <a14:foregroundMark x1="24113" y1="27022" x2="26773" y2="25301"/>
                      </a14:backgroundRemoval>
                    </a14:imgEffect>
                  </a14:imgLayer>
                </a14:imgProps>
              </a:ext>
            </a:extLst>
          </a:blip>
          <a:stretch>
            <a:fillRect/>
          </a:stretch>
        </p:blipFill>
        <p:spPr>
          <a:xfrm>
            <a:off x="-324490" y="-6293"/>
            <a:ext cx="1842194" cy="1897721"/>
          </a:xfrm>
          <a:prstGeom prst="rect">
            <a:avLst/>
          </a:prstGeom>
        </p:spPr>
      </p:pic>
      <p:pic>
        <p:nvPicPr>
          <p:cNvPr id="6" name="Picture 5">
            <a:extLst>
              <a:ext uri="{FF2B5EF4-FFF2-40B4-BE49-F238E27FC236}">
                <a16:creationId xmlns:a16="http://schemas.microsoft.com/office/drawing/2014/main" id="{90A1C212-B64C-E8AE-CC77-6CC76E1D7A6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6653" l="0" r="98723"/>
                    </a14:imgEffect>
                  </a14:imgLayer>
                </a14:imgProps>
              </a:ext>
            </a:extLst>
          </a:blip>
          <a:stretch>
            <a:fillRect/>
          </a:stretch>
        </p:blipFill>
        <p:spPr>
          <a:xfrm>
            <a:off x="0" y="7765781"/>
            <a:ext cx="1147770" cy="1081741"/>
          </a:xfrm>
          <a:prstGeom prst="rect">
            <a:avLst/>
          </a:prstGeom>
        </p:spPr>
      </p:pic>
    </p:spTree>
    <p:extLst>
      <p:ext uri="{BB962C8B-B14F-4D97-AF65-F5344CB8AC3E}">
        <p14:creationId xmlns:p14="http://schemas.microsoft.com/office/powerpoint/2010/main" val="131307183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9"/>
                                        </p:tgtEl>
                                      </p:cBhvr>
                                    </p:animEffect>
                                    <p:set>
                                      <p:cBhvr>
                                        <p:cTn id="7" dur="1" fill="hold">
                                          <p:stCondLst>
                                            <p:cond delay="499"/>
                                          </p:stCondLst>
                                        </p:cTn>
                                        <p:tgtEl>
                                          <p:spTgt spid="4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7"/>
                                        </p:tgtEl>
                                      </p:cBhvr>
                                    </p:animEffect>
                                    <p:set>
                                      <p:cBhvr>
                                        <p:cTn id="17" dur="1" fill="hold">
                                          <p:stCondLst>
                                            <p:cond delay="499"/>
                                          </p:stCondLst>
                                        </p:cTn>
                                        <p:tgtEl>
                                          <p:spTgt spid="2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9"/>
                                        </p:tgtEl>
                                      </p:cBhvr>
                                    </p:animEffect>
                                    <p:set>
                                      <p:cBhvr>
                                        <p:cTn id="27" dur="1" fill="hold">
                                          <p:stCondLst>
                                            <p:cond delay="499"/>
                                          </p:stCondLst>
                                        </p:cTn>
                                        <p:tgtEl>
                                          <p:spTgt spid="2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1"/>
                                        </p:tgtEl>
                                      </p:cBhvr>
                                    </p:animEffect>
                                    <p:set>
                                      <p:cBhvr>
                                        <p:cTn id="37" dur="1" fill="hold">
                                          <p:stCondLst>
                                            <p:cond delay="499"/>
                                          </p:stCondLst>
                                        </p:cTn>
                                        <p:tgtEl>
                                          <p:spTgt spid="3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32"/>
                                        </p:tgtEl>
                                      </p:cBhvr>
                                    </p:animEffect>
                                    <p:set>
                                      <p:cBhvr>
                                        <p:cTn id="47" dur="1" fill="hold">
                                          <p:stCondLst>
                                            <p:cond delay="499"/>
                                          </p:stCondLst>
                                        </p:cTn>
                                        <p:tgtEl>
                                          <p:spTgt spid="3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33"/>
                                        </p:tgtEl>
                                      </p:cBhvr>
                                    </p:animEffect>
                                    <p:set>
                                      <p:cBhvr>
                                        <p:cTn id="57" dur="1" fill="hold">
                                          <p:stCondLst>
                                            <p:cond delay="499"/>
                                          </p:stCondLst>
                                        </p:cTn>
                                        <p:tgtEl>
                                          <p:spTgt spid="3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5" grpId="0"/>
      <p:bldP spid="27" grpId="0" animBg="1"/>
      <p:bldP spid="29" grpId="0" animBg="1"/>
      <p:bldP spid="31" grpId="0" animBg="1"/>
      <p:bldP spid="32" grpId="0" animBg="1"/>
      <p:bldP spid="33" grpId="0" animBg="1"/>
      <p:bldP spid="34" grpId="0"/>
      <p:bldP spid="35" grpId="0"/>
      <p:bldP spid="36"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09543"/>
            <a:ext cx="6255239" cy="1013735"/>
            <a:chOff x="4539228" y="103852"/>
            <a:chExt cx="6149694" cy="1013735"/>
          </a:xfrm>
        </p:grpSpPr>
        <p:grpSp>
          <p:nvGrpSpPr>
            <p:cNvPr id="15" name="Group 14"/>
            <p:cNvGrpSpPr/>
            <p:nvPr/>
          </p:nvGrpSpPr>
          <p:grpSpPr>
            <a:xfrm>
              <a:off x="4539228" y="103852"/>
              <a:ext cx="6149694" cy="1013735"/>
              <a:chOff x="4539228" y="103852"/>
              <a:chExt cx="6149694" cy="1013735"/>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5703312" y="594367"/>
                <a:ext cx="3510472"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12</a:t>
                </a:r>
              </a:p>
            </p:txBody>
          </p:sp>
        </p:grpSp>
        <p:cxnSp>
          <p:nvCxnSpPr>
            <p:cNvPr id="16" name="Straight Connector 15"/>
            <p:cNvCxnSpPr>
              <a:cxnSpLocks/>
            </p:cNvCxnSpPr>
            <p:nvPr/>
          </p:nvCxnSpPr>
          <p:spPr>
            <a:xfrm>
              <a:off x="6002177" y="1117587"/>
              <a:ext cx="29727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359263" y="2833985"/>
            <a:ext cx="11582400" cy="707886"/>
          </a:xfrm>
          <a:prstGeom prst="rect">
            <a:avLst/>
          </a:prstGeom>
        </p:spPr>
        <p:txBody>
          <a:bodyPr wrap="square">
            <a:spAutoFit/>
          </a:bodyPr>
          <a:lstStyle/>
          <a:p>
            <a:pPr algn="just">
              <a:spcBef>
                <a:spcPts val="1200"/>
              </a:spcBef>
            </a:pPr>
            <a:r>
              <a:rPr lang="vi-VN" sz="4000" b="1">
                <a:solidFill>
                  <a:srgbClr val="0000CC"/>
                </a:solidFill>
                <a:latin typeface="Times New Roman" panose="02020603050405020304" pitchFamily="18" charset="0"/>
                <a:cs typeface="Times New Roman" pitchFamily="18" charset="0"/>
              </a:rPr>
              <a:t>3. Chọn tiếng trong ngoặc đơn phù hợp với ô trống:</a:t>
            </a:r>
          </a:p>
        </p:txBody>
      </p:sp>
      <p:grpSp>
        <p:nvGrpSpPr>
          <p:cNvPr id="13" name="Group 12"/>
          <p:cNvGrpSpPr/>
          <p:nvPr/>
        </p:nvGrpSpPr>
        <p:grpSpPr>
          <a:xfrm>
            <a:off x="1359264" y="1895267"/>
            <a:ext cx="7907214" cy="707886"/>
            <a:chOff x="1515677" y="1828227"/>
            <a:chExt cx="6269914" cy="707886"/>
          </a:xfrm>
        </p:grpSpPr>
        <p:sp>
          <p:nvSpPr>
            <p:cNvPr id="20" name="Rectangle 19"/>
            <p:cNvSpPr/>
            <p:nvPr/>
          </p:nvSpPr>
          <p:spPr>
            <a:xfrm>
              <a:off x="1515677" y="1828227"/>
              <a:ext cx="6269914" cy="707886"/>
            </a:xfrm>
            <a:prstGeom prst="rect">
              <a:avLst/>
            </a:prstGeom>
          </p:spPr>
          <p:txBody>
            <a:bodyPr wrap="square">
              <a:spAutoFit/>
            </a:bodyPr>
            <a:lstStyle/>
            <a:p>
              <a:r>
                <a:rPr lang="en-US" sz="4000" b="1">
                  <a:solidFill>
                    <a:srgbClr val="FF0066"/>
                  </a:solidFill>
                  <a:latin typeface="Times New Roman" panose="02020603050405020304" pitchFamily="18" charset="0"/>
                  <a:cs typeface="Times New Roman" pitchFamily="18" charset="0"/>
                </a:rPr>
                <a:t>4. Luyện tập</a:t>
              </a:r>
            </a:p>
          </p:txBody>
        </p:sp>
        <p:cxnSp>
          <p:nvCxnSpPr>
            <p:cNvPr id="21" name="Straight Connector 20"/>
            <p:cNvCxnSpPr>
              <a:cxnSpLocks/>
            </p:cNvCxnSpPr>
            <p:nvPr/>
          </p:nvCxnSpPr>
          <p:spPr>
            <a:xfrm>
              <a:off x="1990888" y="2413002"/>
              <a:ext cx="17528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Text Box 14">
            <a:extLst>
              <a:ext uri="{FF2B5EF4-FFF2-40B4-BE49-F238E27FC236}">
                <a16:creationId xmlns:a16="http://schemas.microsoft.com/office/drawing/2014/main" id="{1D2A15BD-6981-4C03-8D05-CA1C6AAD818C}"/>
              </a:ext>
            </a:extLst>
          </p:cNvPr>
          <p:cNvSpPr txBox="1">
            <a:spLocks noChangeArrowheads="1"/>
          </p:cNvSpPr>
          <p:nvPr/>
        </p:nvSpPr>
        <p:spPr bwMode="auto">
          <a:xfrm>
            <a:off x="3780144" y="1223109"/>
            <a:ext cx="79384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viết 3. Chính tả: Nhớ - viết. </a:t>
            </a:r>
          </a:p>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SÔNG QUÊ</a:t>
            </a:r>
          </a:p>
        </p:txBody>
      </p:sp>
      <p:sp>
        <p:nvSpPr>
          <p:cNvPr id="4" name="Rectangle 3">
            <a:extLst>
              <a:ext uri="{FF2B5EF4-FFF2-40B4-BE49-F238E27FC236}">
                <a16:creationId xmlns:a16="http://schemas.microsoft.com/office/drawing/2014/main" id="{7211B2DF-6480-419F-9746-E05950118146}"/>
              </a:ext>
            </a:extLst>
          </p:cNvPr>
          <p:cNvSpPr/>
          <p:nvPr/>
        </p:nvSpPr>
        <p:spPr>
          <a:xfrm>
            <a:off x="1432719" y="5257800"/>
            <a:ext cx="14478000" cy="707886"/>
          </a:xfrm>
          <a:prstGeom prst="rect">
            <a:avLst/>
          </a:prstGeom>
        </p:spPr>
        <p:txBody>
          <a:bodyPr wrap="square">
            <a:spAutoFit/>
          </a:bodyPr>
          <a:lstStyle/>
          <a:p>
            <a:pPr algn="just"/>
            <a:r>
              <a:rPr lang="vi-VN" sz="4000">
                <a:solidFill>
                  <a:srgbClr val="0000CC"/>
                </a:solidFill>
                <a:latin typeface="Times New Roman" panose="02020603050405020304" pitchFamily="18" charset="0"/>
                <a:cs typeface="Times New Roman" panose="02020603050405020304" pitchFamily="18" charset="0"/>
              </a:rPr>
              <a:t>b) (bản, bảng):          lớp,        làng,        kế hoạch,          vàng thi đua. </a:t>
            </a:r>
          </a:p>
        </p:txBody>
      </p:sp>
      <p:sp>
        <p:nvSpPr>
          <p:cNvPr id="6" name="Rectangle 5">
            <a:extLst>
              <a:ext uri="{FF2B5EF4-FFF2-40B4-BE49-F238E27FC236}">
                <a16:creationId xmlns:a16="http://schemas.microsoft.com/office/drawing/2014/main" id="{CA7EE6C1-58EC-4CF7-950B-76BA02790D86}"/>
              </a:ext>
            </a:extLst>
          </p:cNvPr>
          <p:cNvSpPr/>
          <p:nvPr/>
        </p:nvSpPr>
        <p:spPr>
          <a:xfrm>
            <a:off x="1391550" y="3956069"/>
            <a:ext cx="10893856" cy="707886"/>
          </a:xfrm>
          <a:prstGeom prst="rect">
            <a:avLst/>
          </a:prstGeom>
        </p:spPr>
        <p:txBody>
          <a:bodyPr wrap="square">
            <a:spAutoFit/>
          </a:bodyPr>
          <a:lstStyle/>
          <a:p>
            <a:r>
              <a:rPr lang="it-IT" sz="4000">
                <a:solidFill>
                  <a:srgbClr val="0000CC"/>
                </a:solidFill>
                <a:latin typeface="Times New Roman" panose="02020603050405020304" pitchFamily="18" charset="0"/>
                <a:cs typeface="Times New Roman" panose="02020603050405020304" pitchFamily="18" charset="0"/>
              </a:rPr>
              <a:t>a) (sẻ, xẻ): chia</a:t>
            </a:r>
            <a:r>
              <a:rPr lang="vi-VN" sz="4000">
                <a:solidFill>
                  <a:srgbClr val="0000CC"/>
                </a:solidFill>
                <a:latin typeface="Times New Roman" panose="02020603050405020304" pitchFamily="18" charset="0"/>
                <a:cs typeface="Times New Roman" panose="02020603050405020304" pitchFamily="18" charset="0"/>
              </a:rPr>
              <a:t>    </a:t>
            </a:r>
            <a:r>
              <a:rPr lang="it-IT" sz="4000">
                <a:solidFill>
                  <a:srgbClr val="0000CC"/>
                </a:solidFill>
                <a:latin typeface="Times New Roman" panose="02020603050405020304" pitchFamily="18" charset="0"/>
                <a:cs typeface="Times New Roman" panose="02020603050405020304" pitchFamily="18" charset="0"/>
              </a:rPr>
              <a:t>,</a:t>
            </a:r>
            <a:r>
              <a:rPr lang="vi-VN" sz="4000">
                <a:solidFill>
                  <a:srgbClr val="0000CC"/>
                </a:solidFill>
                <a:latin typeface="Times New Roman" panose="02020603050405020304" pitchFamily="18" charset="0"/>
                <a:cs typeface="Times New Roman" panose="02020603050405020304" pitchFamily="18" charset="0"/>
              </a:rPr>
              <a:t> </a:t>
            </a:r>
            <a:r>
              <a:rPr lang="it-IT" sz="4000">
                <a:solidFill>
                  <a:srgbClr val="0000CC"/>
                </a:solidFill>
                <a:latin typeface="Times New Roman" panose="02020603050405020304" pitchFamily="18" charset="0"/>
                <a:cs typeface="Times New Roman" panose="02020603050405020304" pitchFamily="18" charset="0"/>
              </a:rPr>
              <a:t>cưa </a:t>
            </a:r>
            <a:r>
              <a:rPr lang="vi-VN" sz="4000">
                <a:solidFill>
                  <a:srgbClr val="0000CC"/>
                </a:solidFill>
                <a:latin typeface="Times New Roman" panose="02020603050405020304" pitchFamily="18" charset="0"/>
                <a:cs typeface="Times New Roman" panose="02020603050405020304" pitchFamily="18" charset="0"/>
              </a:rPr>
              <a:t>    </a:t>
            </a:r>
            <a:r>
              <a:rPr lang="it-IT" sz="4000">
                <a:solidFill>
                  <a:srgbClr val="0000CC"/>
                </a:solidFill>
                <a:latin typeface="Times New Roman" panose="02020603050405020304" pitchFamily="18" charset="0"/>
                <a:cs typeface="Times New Roman" panose="02020603050405020304" pitchFamily="18" charset="0"/>
              </a:rPr>
              <a:t>, </a:t>
            </a:r>
            <a:r>
              <a:rPr lang="vi-VN" sz="4000">
                <a:solidFill>
                  <a:srgbClr val="0000CC"/>
                </a:solidFill>
                <a:latin typeface="Times New Roman" panose="02020603050405020304" pitchFamily="18" charset="0"/>
                <a:cs typeface="Times New Roman" panose="02020603050405020304" pitchFamily="18" charset="0"/>
              </a:rPr>
              <a:t> </a:t>
            </a:r>
            <a:r>
              <a:rPr lang="it-IT" sz="4000">
                <a:solidFill>
                  <a:srgbClr val="0000CC"/>
                </a:solidFill>
                <a:latin typeface="Times New Roman" panose="02020603050405020304" pitchFamily="18" charset="0"/>
                <a:cs typeface="Times New Roman" panose="02020603050405020304" pitchFamily="18" charset="0"/>
              </a:rPr>
              <a:t>suôn </a:t>
            </a:r>
            <a:r>
              <a:rPr lang="vi-VN" sz="4000">
                <a:solidFill>
                  <a:srgbClr val="0000CC"/>
                </a:solidFill>
                <a:latin typeface="Times New Roman" panose="02020603050405020304" pitchFamily="18" charset="0"/>
                <a:cs typeface="Times New Roman" panose="02020603050405020304" pitchFamily="18" charset="0"/>
              </a:rPr>
              <a:t>     </a:t>
            </a:r>
            <a:r>
              <a:rPr lang="it-IT" sz="4000">
                <a:solidFill>
                  <a:srgbClr val="0000CC"/>
                </a:solidFill>
                <a:latin typeface="Times New Roman" panose="02020603050405020304" pitchFamily="18" charset="0"/>
                <a:cs typeface="Times New Roman" panose="02020603050405020304" pitchFamily="18" charset="0"/>
              </a:rPr>
              <a:t>, san </a:t>
            </a:r>
            <a:r>
              <a:rPr lang="vi-VN" sz="4000">
                <a:solidFill>
                  <a:srgbClr val="0000CC"/>
                </a:solidFill>
                <a:latin typeface="Times New Roman" panose="02020603050405020304" pitchFamily="18" charset="0"/>
                <a:cs typeface="Times New Roman" panose="02020603050405020304" pitchFamily="18" charset="0"/>
              </a:rPr>
              <a:t> </a:t>
            </a:r>
            <a:endParaRPr lang="it-IT" sz="4000">
              <a:solidFill>
                <a:srgbClr val="0000CC"/>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838E1407-03C4-456A-B16C-8AE5846742E1}"/>
              </a:ext>
            </a:extLst>
          </p:cNvPr>
          <p:cNvSpPr txBox="1"/>
          <p:nvPr/>
        </p:nvSpPr>
        <p:spPr>
          <a:xfrm>
            <a:off x="6325523" y="4038638"/>
            <a:ext cx="448286" cy="523220"/>
          </a:xfrm>
          <a:prstGeom prst="rect">
            <a:avLst/>
          </a:prstGeom>
          <a:solidFill>
            <a:srgbClr val="92D050"/>
          </a:solidFill>
        </p:spPr>
        <p:txBody>
          <a:bodyPr wrap="square" rtlCol="0">
            <a:spAutoFit/>
          </a:bodyPr>
          <a:lstStyle/>
          <a:p>
            <a:pPr algn="ctr"/>
            <a:r>
              <a:rPr lang="vi-VN" sz="2800" b="1">
                <a:solidFill>
                  <a:srgbClr val="FFFF00"/>
                </a:solidFill>
                <a:latin typeface="Times New Roman" panose="02020603050405020304" pitchFamily="18" charset="0"/>
                <a:cs typeface="Times New Roman" panose="02020603050405020304" pitchFamily="18" charset="0"/>
              </a:rPr>
              <a:t>?</a:t>
            </a:r>
          </a:p>
        </p:txBody>
      </p:sp>
      <p:sp>
        <p:nvSpPr>
          <p:cNvPr id="39" name="TextBox 38">
            <a:extLst>
              <a:ext uri="{FF2B5EF4-FFF2-40B4-BE49-F238E27FC236}">
                <a16:creationId xmlns:a16="http://schemas.microsoft.com/office/drawing/2014/main" id="{EADAB764-E2ED-4818-9F7C-B0030D654327}"/>
              </a:ext>
            </a:extLst>
          </p:cNvPr>
          <p:cNvSpPr txBox="1"/>
          <p:nvPr/>
        </p:nvSpPr>
        <p:spPr>
          <a:xfrm>
            <a:off x="8277359" y="4038638"/>
            <a:ext cx="448286" cy="523220"/>
          </a:xfrm>
          <a:prstGeom prst="rect">
            <a:avLst/>
          </a:prstGeom>
          <a:solidFill>
            <a:srgbClr val="92D050"/>
          </a:solidFill>
        </p:spPr>
        <p:txBody>
          <a:bodyPr wrap="square" rtlCol="0">
            <a:spAutoFit/>
          </a:bodyPr>
          <a:lstStyle/>
          <a:p>
            <a:pPr algn="ctr"/>
            <a:r>
              <a:rPr lang="vi-VN" sz="2800" b="1">
                <a:solidFill>
                  <a:srgbClr val="FFFF00"/>
                </a:solidFill>
                <a:latin typeface="Times New Roman" panose="02020603050405020304" pitchFamily="18" charset="0"/>
                <a:cs typeface="Times New Roman" panose="02020603050405020304" pitchFamily="18" charset="0"/>
              </a:rPr>
              <a:t>?</a:t>
            </a:r>
          </a:p>
        </p:txBody>
      </p:sp>
      <p:sp>
        <p:nvSpPr>
          <p:cNvPr id="40" name="TextBox 39">
            <a:extLst>
              <a:ext uri="{FF2B5EF4-FFF2-40B4-BE49-F238E27FC236}">
                <a16:creationId xmlns:a16="http://schemas.microsoft.com/office/drawing/2014/main" id="{85DEF1C3-9C9B-46F1-98A2-5887071CE9D8}"/>
              </a:ext>
            </a:extLst>
          </p:cNvPr>
          <p:cNvSpPr txBox="1"/>
          <p:nvPr/>
        </p:nvSpPr>
        <p:spPr>
          <a:xfrm>
            <a:off x="9951116" y="4038638"/>
            <a:ext cx="448286" cy="523220"/>
          </a:xfrm>
          <a:prstGeom prst="rect">
            <a:avLst/>
          </a:prstGeom>
          <a:solidFill>
            <a:srgbClr val="92D050"/>
          </a:solidFill>
        </p:spPr>
        <p:txBody>
          <a:bodyPr wrap="square" rtlCol="0">
            <a:spAutoFit/>
          </a:bodyPr>
          <a:lstStyle/>
          <a:p>
            <a:pPr algn="ctr"/>
            <a:r>
              <a:rPr lang="vi-VN" sz="2800" b="1">
                <a:solidFill>
                  <a:srgbClr val="FFFF00"/>
                </a:solidFill>
                <a:latin typeface="Times New Roman" panose="02020603050405020304" pitchFamily="18" charset="0"/>
                <a:cs typeface="Times New Roman" panose="02020603050405020304" pitchFamily="18" charset="0"/>
              </a:rPr>
              <a:t>?</a:t>
            </a:r>
          </a:p>
        </p:txBody>
      </p:sp>
      <p:sp>
        <p:nvSpPr>
          <p:cNvPr id="41" name="TextBox 40">
            <a:extLst>
              <a:ext uri="{FF2B5EF4-FFF2-40B4-BE49-F238E27FC236}">
                <a16:creationId xmlns:a16="http://schemas.microsoft.com/office/drawing/2014/main" id="{A2B0EDF1-8E58-411C-9095-F6DFF6796CC3}"/>
              </a:ext>
            </a:extLst>
          </p:cNvPr>
          <p:cNvSpPr txBox="1"/>
          <p:nvPr/>
        </p:nvSpPr>
        <p:spPr>
          <a:xfrm>
            <a:off x="4677064" y="4038638"/>
            <a:ext cx="448286" cy="523220"/>
          </a:xfrm>
          <a:prstGeom prst="rect">
            <a:avLst/>
          </a:prstGeom>
          <a:solidFill>
            <a:srgbClr val="92D050"/>
          </a:solidFill>
        </p:spPr>
        <p:txBody>
          <a:bodyPr wrap="square" rtlCol="0">
            <a:spAutoFit/>
          </a:bodyPr>
          <a:lstStyle/>
          <a:p>
            <a:pPr algn="ctr"/>
            <a:r>
              <a:rPr lang="vi-VN" sz="2800" b="1">
                <a:solidFill>
                  <a:srgbClr val="FFFF00"/>
                </a:solidFill>
                <a:latin typeface="Times New Roman" panose="02020603050405020304" pitchFamily="18" charset="0"/>
                <a:cs typeface="Times New Roman" panose="02020603050405020304" pitchFamily="18" charset="0"/>
              </a:rPr>
              <a:t>?</a:t>
            </a:r>
          </a:p>
        </p:txBody>
      </p:sp>
      <p:sp>
        <p:nvSpPr>
          <p:cNvPr id="42" name="TextBox 41">
            <a:extLst>
              <a:ext uri="{FF2B5EF4-FFF2-40B4-BE49-F238E27FC236}">
                <a16:creationId xmlns:a16="http://schemas.microsoft.com/office/drawing/2014/main" id="{5B47C0C3-06AA-4CAC-85C2-7ACAB57A3BB2}"/>
              </a:ext>
            </a:extLst>
          </p:cNvPr>
          <p:cNvSpPr txBox="1"/>
          <p:nvPr/>
        </p:nvSpPr>
        <p:spPr>
          <a:xfrm>
            <a:off x="4609736" y="3943862"/>
            <a:ext cx="739757" cy="707886"/>
          </a:xfrm>
          <a:prstGeom prst="rect">
            <a:avLst/>
          </a:prstGeom>
          <a:noFill/>
        </p:spPr>
        <p:txBody>
          <a:bodyPr wrap="square" rtlCol="0">
            <a:spAutoFit/>
          </a:bodyPr>
          <a:lstStyle/>
          <a:p>
            <a:r>
              <a:rPr lang="vi-VN" sz="4000" b="1">
                <a:solidFill>
                  <a:srgbClr val="FF0000"/>
                </a:solidFill>
                <a:latin typeface="Times New Roman" panose="02020603050405020304" pitchFamily="18" charset="0"/>
                <a:cs typeface="Times New Roman" panose="02020603050405020304" pitchFamily="18" charset="0"/>
              </a:rPr>
              <a:t>sẻ</a:t>
            </a:r>
          </a:p>
        </p:txBody>
      </p:sp>
      <p:sp>
        <p:nvSpPr>
          <p:cNvPr id="43" name="TextBox 42">
            <a:extLst>
              <a:ext uri="{FF2B5EF4-FFF2-40B4-BE49-F238E27FC236}">
                <a16:creationId xmlns:a16="http://schemas.microsoft.com/office/drawing/2014/main" id="{CEC026C7-F7BF-4947-ABA8-CB7AB0B83A47}"/>
              </a:ext>
            </a:extLst>
          </p:cNvPr>
          <p:cNvSpPr txBox="1"/>
          <p:nvPr/>
        </p:nvSpPr>
        <p:spPr>
          <a:xfrm>
            <a:off x="6103162" y="3962400"/>
            <a:ext cx="739757" cy="707886"/>
          </a:xfrm>
          <a:prstGeom prst="rect">
            <a:avLst/>
          </a:prstGeom>
          <a:noFill/>
        </p:spPr>
        <p:txBody>
          <a:bodyPr wrap="square" rtlCol="0">
            <a:spAutoFit/>
          </a:bodyPr>
          <a:lstStyle/>
          <a:p>
            <a:r>
              <a:rPr lang="vi-VN" sz="4000" b="1">
                <a:solidFill>
                  <a:srgbClr val="FF0000"/>
                </a:solidFill>
                <a:latin typeface="Times New Roman" panose="02020603050405020304" pitchFamily="18" charset="0"/>
                <a:cs typeface="Times New Roman" panose="02020603050405020304" pitchFamily="18" charset="0"/>
              </a:rPr>
              <a:t>xẻ</a:t>
            </a:r>
          </a:p>
        </p:txBody>
      </p:sp>
      <p:sp>
        <p:nvSpPr>
          <p:cNvPr id="44" name="TextBox 43">
            <a:extLst>
              <a:ext uri="{FF2B5EF4-FFF2-40B4-BE49-F238E27FC236}">
                <a16:creationId xmlns:a16="http://schemas.microsoft.com/office/drawing/2014/main" id="{1A20FA87-1EA2-4E61-9A01-FBA4537A45E5}"/>
              </a:ext>
            </a:extLst>
          </p:cNvPr>
          <p:cNvSpPr txBox="1"/>
          <p:nvPr/>
        </p:nvSpPr>
        <p:spPr>
          <a:xfrm>
            <a:off x="8084362" y="3968731"/>
            <a:ext cx="739757" cy="707886"/>
          </a:xfrm>
          <a:prstGeom prst="rect">
            <a:avLst/>
          </a:prstGeom>
          <a:noFill/>
        </p:spPr>
        <p:txBody>
          <a:bodyPr wrap="square" rtlCol="0">
            <a:spAutoFit/>
          </a:bodyPr>
          <a:lstStyle/>
          <a:p>
            <a:r>
              <a:rPr lang="vi-VN" sz="4000" b="1">
                <a:solidFill>
                  <a:srgbClr val="FF0000"/>
                </a:solidFill>
                <a:latin typeface="Times New Roman" panose="02020603050405020304" pitchFamily="18" charset="0"/>
                <a:cs typeface="Times New Roman" panose="02020603050405020304" pitchFamily="18" charset="0"/>
              </a:rPr>
              <a:t>sẻ</a:t>
            </a:r>
          </a:p>
        </p:txBody>
      </p:sp>
      <p:sp>
        <p:nvSpPr>
          <p:cNvPr id="45" name="TextBox 44">
            <a:extLst>
              <a:ext uri="{FF2B5EF4-FFF2-40B4-BE49-F238E27FC236}">
                <a16:creationId xmlns:a16="http://schemas.microsoft.com/office/drawing/2014/main" id="{352996EA-A2D9-4F62-A825-D9DD0C6695CB}"/>
              </a:ext>
            </a:extLst>
          </p:cNvPr>
          <p:cNvSpPr txBox="1"/>
          <p:nvPr/>
        </p:nvSpPr>
        <p:spPr>
          <a:xfrm>
            <a:off x="9836962" y="3962400"/>
            <a:ext cx="739757" cy="707886"/>
          </a:xfrm>
          <a:prstGeom prst="rect">
            <a:avLst/>
          </a:prstGeom>
          <a:noFill/>
        </p:spPr>
        <p:txBody>
          <a:bodyPr wrap="square" rtlCol="0">
            <a:spAutoFit/>
          </a:bodyPr>
          <a:lstStyle/>
          <a:p>
            <a:r>
              <a:rPr lang="vi-VN" sz="4000" b="1">
                <a:solidFill>
                  <a:srgbClr val="FF0000"/>
                </a:solidFill>
                <a:latin typeface="Times New Roman" panose="02020603050405020304" pitchFamily="18" charset="0"/>
                <a:cs typeface="Times New Roman" panose="02020603050405020304" pitchFamily="18" charset="0"/>
              </a:rPr>
              <a:t>sẻ</a:t>
            </a:r>
          </a:p>
        </p:txBody>
      </p:sp>
      <p:sp>
        <p:nvSpPr>
          <p:cNvPr id="47" name="TextBox 46">
            <a:extLst>
              <a:ext uri="{FF2B5EF4-FFF2-40B4-BE49-F238E27FC236}">
                <a16:creationId xmlns:a16="http://schemas.microsoft.com/office/drawing/2014/main" id="{D08C5000-78DB-4470-BB69-9E87C9EB9A7A}"/>
              </a:ext>
            </a:extLst>
          </p:cNvPr>
          <p:cNvSpPr txBox="1"/>
          <p:nvPr/>
        </p:nvSpPr>
        <p:spPr>
          <a:xfrm>
            <a:off x="4901207" y="5289504"/>
            <a:ext cx="448286" cy="523220"/>
          </a:xfrm>
          <a:prstGeom prst="rect">
            <a:avLst/>
          </a:prstGeom>
          <a:solidFill>
            <a:srgbClr val="92D050"/>
          </a:solidFill>
        </p:spPr>
        <p:txBody>
          <a:bodyPr wrap="square" rtlCol="0">
            <a:spAutoFit/>
          </a:bodyPr>
          <a:lstStyle/>
          <a:p>
            <a:pPr algn="ctr"/>
            <a:r>
              <a:rPr lang="vi-VN" sz="2800" b="1">
                <a:solidFill>
                  <a:srgbClr val="FFFF00"/>
                </a:solidFill>
                <a:latin typeface="Times New Roman" panose="02020603050405020304" pitchFamily="18" charset="0"/>
                <a:cs typeface="Times New Roman" panose="02020603050405020304" pitchFamily="18" charset="0"/>
              </a:rPr>
              <a:t>?</a:t>
            </a:r>
          </a:p>
        </p:txBody>
      </p:sp>
      <p:sp>
        <p:nvSpPr>
          <p:cNvPr id="48" name="TextBox 47">
            <a:extLst>
              <a:ext uri="{FF2B5EF4-FFF2-40B4-BE49-F238E27FC236}">
                <a16:creationId xmlns:a16="http://schemas.microsoft.com/office/drawing/2014/main" id="{CEC69821-345E-4046-9003-D8D0A79FA418}"/>
              </a:ext>
            </a:extLst>
          </p:cNvPr>
          <p:cNvSpPr txBox="1"/>
          <p:nvPr/>
        </p:nvSpPr>
        <p:spPr>
          <a:xfrm>
            <a:off x="4460636" y="5245138"/>
            <a:ext cx="1340561" cy="707886"/>
          </a:xfrm>
          <a:prstGeom prst="rect">
            <a:avLst/>
          </a:prstGeom>
          <a:noFill/>
        </p:spPr>
        <p:txBody>
          <a:bodyPr wrap="square" rtlCol="0">
            <a:spAutoFit/>
          </a:bodyPr>
          <a:lstStyle/>
          <a:p>
            <a:r>
              <a:rPr lang="vi-VN" sz="4000" b="1">
                <a:solidFill>
                  <a:srgbClr val="FF0000"/>
                </a:solidFill>
                <a:latin typeface="Times New Roman" panose="02020603050405020304" pitchFamily="18" charset="0"/>
                <a:cs typeface="Times New Roman" panose="02020603050405020304" pitchFamily="18" charset="0"/>
              </a:rPr>
              <a:t>bảng</a:t>
            </a:r>
          </a:p>
        </p:txBody>
      </p:sp>
      <p:sp>
        <p:nvSpPr>
          <p:cNvPr id="50" name="TextBox 49">
            <a:extLst>
              <a:ext uri="{FF2B5EF4-FFF2-40B4-BE49-F238E27FC236}">
                <a16:creationId xmlns:a16="http://schemas.microsoft.com/office/drawing/2014/main" id="{9563B6EB-8561-4CF8-8028-23B261A9C783}"/>
              </a:ext>
            </a:extLst>
          </p:cNvPr>
          <p:cNvSpPr txBox="1"/>
          <p:nvPr/>
        </p:nvSpPr>
        <p:spPr>
          <a:xfrm>
            <a:off x="6702177" y="5314218"/>
            <a:ext cx="448286" cy="523220"/>
          </a:xfrm>
          <a:prstGeom prst="rect">
            <a:avLst/>
          </a:prstGeom>
          <a:solidFill>
            <a:srgbClr val="92D050"/>
          </a:solidFill>
        </p:spPr>
        <p:txBody>
          <a:bodyPr wrap="square" rtlCol="0">
            <a:spAutoFit/>
          </a:bodyPr>
          <a:lstStyle/>
          <a:p>
            <a:pPr algn="ctr"/>
            <a:r>
              <a:rPr lang="vi-VN" sz="2800" b="1">
                <a:solidFill>
                  <a:srgbClr val="FFFF00"/>
                </a:solidFill>
                <a:latin typeface="Times New Roman" panose="02020603050405020304" pitchFamily="18" charset="0"/>
                <a:cs typeface="Times New Roman" panose="02020603050405020304" pitchFamily="18" charset="0"/>
              </a:rPr>
              <a:t>?</a:t>
            </a:r>
          </a:p>
        </p:txBody>
      </p:sp>
      <p:sp>
        <p:nvSpPr>
          <p:cNvPr id="51" name="TextBox 50">
            <a:extLst>
              <a:ext uri="{FF2B5EF4-FFF2-40B4-BE49-F238E27FC236}">
                <a16:creationId xmlns:a16="http://schemas.microsoft.com/office/drawing/2014/main" id="{FD166787-EB02-4643-BEC5-19ED19A9BC11}"/>
              </a:ext>
            </a:extLst>
          </p:cNvPr>
          <p:cNvSpPr txBox="1"/>
          <p:nvPr/>
        </p:nvSpPr>
        <p:spPr>
          <a:xfrm>
            <a:off x="6568922" y="5257800"/>
            <a:ext cx="1035997" cy="707886"/>
          </a:xfrm>
          <a:prstGeom prst="rect">
            <a:avLst/>
          </a:prstGeom>
          <a:noFill/>
        </p:spPr>
        <p:txBody>
          <a:bodyPr wrap="square" rtlCol="0">
            <a:spAutoFit/>
          </a:bodyPr>
          <a:lstStyle/>
          <a:p>
            <a:r>
              <a:rPr lang="vi-VN" sz="4000" b="1">
                <a:solidFill>
                  <a:srgbClr val="FF0000"/>
                </a:solidFill>
                <a:latin typeface="Times New Roman" panose="02020603050405020304" pitchFamily="18" charset="0"/>
                <a:cs typeface="Times New Roman" panose="02020603050405020304" pitchFamily="18" charset="0"/>
              </a:rPr>
              <a:t>bản</a:t>
            </a:r>
          </a:p>
        </p:txBody>
      </p:sp>
      <p:sp>
        <p:nvSpPr>
          <p:cNvPr id="52" name="TextBox 51">
            <a:extLst>
              <a:ext uri="{FF2B5EF4-FFF2-40B4-BE49-F238E27FC236}">
                <a16:creationId xmlns:a16="http://schemas.microsoft.com/office/drawing/2014/main" id="{34053D20-485E-4554-A942-C05DE9180A21}"/>
              </a:ext>
            </a:extLst>
          </p:cNvPr>
          <p:cNvSpPr txBox="1"/>
          <p:nvPr/>
        </p:nvSpPr>
        <p:spPr>
          <a:xfrm>
            <a:off x="8677891" y="5314218"/>
            <a:ext cx="448286" cy="523220"/>
          </a:xfrm>
          <a:prstGeom prst="rect">
            <a:avLst/>
          </a:prstGeom>
          <a:solidFill>
            <a:srgbClr val="92D050"/>
          </a:solidFill>
        </p:spPr>
        <p:txBody>
          <a:bodyPr wrap="square" rtlCol="0">
            <a:spAutoFit/>
          </a:bodyPr>
          <a:lstStyle/>
          <a:p>
            <a:pPr algn="ctr"/>
            <a:r>
              <a:rPr lang="vi-VN" sz="2800" b="1">
                <a:solidFill>
                  <a:srgbClr val="FFFF00"/>
                </a:solidFill>
                <a:latin typeface="Times New Roman" panose="02020603050405020304" pitchFamily="18" charset="0"/>
                <a:cs typeface="Times New Roman" panose="02020603050405020304" pitchFamily="18" charset="0"/>
              </a:rPr>
              <a:t>?</a:t>
            </a:r>
          </a:p>
        </p:txBody>
      </p:sp>
      <p:sp>
        <p:nvSpPr>
          <p:cNvPr id="53" name="TextBox 52">
            <a:extLst>
              <a:ext uri="{FF2B5EF4-FFF2-40B4-BE49-F238E27FC236}">
                <a16:creationId xmlns:a16="http://schemas.microsoft.com/office/drawing/2014/main" id="{2DE296AD-290F-44FA-BA48-CD182A0A64F0}"/>
              </a:ext>
            </a:extLst>
          </p:cNvPr>
          <p:cNvSpPr txBox="1"/>
          <p:nvPr/>
        </p:nvSpPr>
        <p:spPr>
          <a:xfrm>
            <a:off x="8559433" y="5262319"/>
            <a:ext cx="1102886" cy="707886"/>
          </a:xfrm>
          <a:prstGeom prst="rect">
            <a:avLst/>
          </a:prstGeom>
          <a:noFill/>
        </p:spPr>
        <p:txBody>
          <a:bodyPr wrap="square" rtlCol="0">
            <a:spAutoFit/>
          </a:bodyPr>
          <a:lstStyle/>
          <a:p>
            <a:r>
              <a:rPr lang="vi-VN" sz="4000" b="1">
                <a:solidFill>
                  <a:srgbClr val="FF0000"/>
                </a:solidFill>
                <a:latin typeface="Times New Roman" panose="02020603050405020304" pitchFamily="18" charset="0"/>
                <a:cs typeface="Times New Roman" panose="02020603050405020304" pitchFamily="18" charset="0"/>
              </a:rPr>
              <a:t>bản</a:t>
            </a:r>
          </a:p>
        </p:txBody>
      </p:sp>
      <p:sp>
        <p:nvSpPr>
          <p:cNvPr id="54" name="TextBox 53">
            <a:extLst>
              <a:ext uri="{FF2B5EF4-FFF2-40B4-BE49-F238E27FC236}">
                <a16:creationId xmlns:a16="http://schemas.microsoft.com/office/drawing/2014/main" id="{8FDABBEA-E0D7-420B-9D5C-235CA34E34A7}"/>
              </a:ext>
            </a:extLst>
          </p:cNvPr>
          <p:cNvSpPr txBox="1"/>
          <p:nvPr/>
        </p:nvSpPr>
        <p:spPr>
          <a:xfrm>
            <a:off x="11718629" y="5315993"/>
            <a:ext cx="448286" cy="523220"/>
          </a:xfrm>
          <a:prstGeom prst="rect">
            <a:avLst/>
          </a:prstGeom>
          <a:solidFill>
            <a:srgbClr val="92D050"/>
          </a:solidFill>
        </p:spPr>
        <p:txBody>
          <a:bodyPr wrap="square" rtlCol="0">
            <a:spAutoFit/>
          </a:bodyPr>
          <a:lstStyle/>
          <a:p>
            <a:pPr algn="ctr"/>
            <a:r>
              <a:rPr lang="vi-VN" sz="2800" b="1">
                <a:solidFill>
                  <a:srgbClr val="FFFF00"/>
                </a:solidFill>
                <a:latin typeface="Times New Roman" panose="02020603050405020304" pitchFamily="18" charset="0"/>
                <a:cs typeface="Times New Roman" panose="02020603050405020304" pitchFamily="18" charset="0"/>
              </a:rPr>
              <a:t>?</a:t>
            </a:r>
          </a:p>
        </p:txBody>
      </p:sp>
      <p:sp>
        <p:nvSpPr>
          <p:cNvPr id="56" name="TextBox 55">
            <a:extLst>
              <a:ext uri="{FF2B5EF4-FFF2-40B4-BE49-F238E27FC236}">
                <a16:creationId xmlns:a16="http://schemas.microsoft.com/office/drawing/2014/main" id="{4BF1E9F1-9A94-4489-BF60-60B993A90206}"/>
              </a:ext>
            </a:extLst>
          </p:cNvPr>
          <p:cNvSpPr txBox="1"/>
          <p:nvPr/>
        </p:nvSpPr>
        <p:spPr>
          <a:xfrm>
            <a:off x="11578822" y="5264751"/>
            <a:ext cx="1349089" cy="707886"/>
          </a:xfrm>
          <a:prstGeom prst="rect">
            <a:avLst/>
          </a:prstGeom>
          <a:noFill/>
        </p:spPr>
        <p:txBody>
          <a:bodyPr wrap="square" rtlCol="0">
            <a:spAutoFit/>
          </a:bodyPr>
          <a:lstStyle/>
          <a:p>
            <a:r>
              <a:rPr lang="vi-VN" sz="4000" b="1">
                <a:solidFill>
                  <a:srgbClr val="FF0000"/>
                </a:solidFill>
                <a:latin typeface="Times New Roman" panose="02020603050405020304" pitchFamily="18" charset="0"/>
                <a:cs typeface="Times New Roman" panose="02020603050405020304" pitchFamily="18" charset="0"/>
              </a:rPr>
              <a:t>bảng</a:t>
            </a:r>
          </a:p>
        </p:txBody>
      </p:sp>
      <p:pic>
        <p:nvPicPr>
          <p:cNvPr id="3" name="Picture 2">
            <a:extLst>
              <a:ext uri="{FF2B5EF4-FFF2-40B4-BE49-F238E27FC236}">
                <a16:creationId xmlns:a16="http://schemas.microsoft.com/office/drawing/2014/main" id="{6EA97297-7888-7826-84E5-121BD3CC0D9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61" b="100000" l="355" r="100000">
                        <a14:foregroundMark x1="23050" y1="14114" x2="72163" y2="11360"/>
                        <a14:foregroundMark x1="86702" y1="34079" x2="81383" y2="77453"/>
                        <a14:foregroundMark x1="65603" y1="19449" x2="82624" y2="38898"/>
                        <a14:foregroundMark x1="71454" y1="23752" x2="71454" y2="23752"/>
                        <a14:foregroundMark x1="76064" y1="27367" x2="76064" y2="27367"/>
                        <a14:foregroundMark x1="73759" y1="24785" x2="80674" y2="34079"/>
                        <a14:foregroundMark x1="4078" y1="28399" x2="15426" y2="75043"/>
                        <a14:foregroundMark x1="35461" y1="83993" x2="65603" y2="88812"/>
                        <a14:foregroundMark x1="22872" y1="68330" x2="45745" y2="82444"/>
                        <a14:foregroundMark x1="54965" y1="80895" x2="75709" y2="72633"/>
                        <a14:foregroundMark x1="25887" y1="72806" x2="36702" y2="79518"/>
                        <a14:foregroundMark x1="9752" y1="41997" x2="16667" y2="55766"/>
                        <a14:foregroundMark x1="33865" y1="20310" x2="17021" y2="38898"/>
                        <a14:foregroundMark x1="26950" y1="24441" x2="26950" y2="24441"/>
                        <a14:foregroundMark x1="25887" y1="26334" x2="25887" y2="26334"/>
                        <a14:foregroundMark x1="22163" y1="29432" x2="22163" y2="29432"/>
                        <a14:foregroundMark x1="24113" y1="27022" x2="26773" y2="25301"/>
                      </a14:backgroundRemoval>
                    </a14:imgEffect>
                  </a14:imgLayer>
                </a14:imgProps>
              </a:ext>
            </a:extLst>
          </a:blip>
          <a:stretch>
            <a:fillRect/>
          </a:stretch>
        </p:blipFill>
        <p:spPr>
          <a:xfrm>
            <a:off x="-92463" y="201599"/>
            <a:ext cx="2363382" cy="2434619"/>
          </a:xfrm>
          <a:prstGeom prst="rect">
            <a:avLst/>
          </a:prstGeom>
        </p:spPr>
      </p:pic>
      <p:pic>
        <p:nvPicPr>
          <p:cNvPr id="5" name="Picture 4">
            <a:extLst>
              <a:ext uri="{FF2B5EF4-FFF2-40B4-BE49-F238E27FC236}">
                <a16:creationId xmlns:a16="http://schemas.microsoft.com/office/drawing/2014/main" id="{9C6A166E-370F-FF4C-7A14-D0DA886211D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96653" l="0" r="98723"/>
                    </a14:imgEffect>
                  </a14:imgLayer>
                </a14:imgProps>
              </a:ext>
            </a:extLst>
          </a:blip>
          <a:stretch>
            <a:fillRect/>
          </a:stretch>
        </p:blipFill>
        <p:spPr>
          <a:xfrm>
            <a:off x="384427" y="7197750"/>
            <a:ext cx="1886492" cy="1777966"/>
          </a:xfrm>
          <a:prstGeom prst="rect">
            <a:avLst/>
          </a:prstGeom>
        </p:spPr>
      </p:pic>
    </p:spTree>
    <p:extLst>
      <p:ext uri="{BB962C8B-B14F-4D97-AF65-F5344CB8AC3E}">
        <p14:creationId xmlns:p14="http://schemas.microsoft.com/office/powerpoint/2010/main" val="23176284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0"/>
                                        </p:tgtEl>
                                      </p:cBhvr>
                                    </p:animEffect>
                                    <p:set>
                                      <p:cBhvr>
                                        <p:cTn id="17" dur="1" fill="hold">
                                          <p:stCondLst>
                                            <p:cond delay="499"/>
                                          </p:stCondLst>
                                        </p:cTn>
                                        <p:tgtEl>
                                          <p:spTgt spid="3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39"/>
                                        </p:tgtEl>
                                      </p:cBhvr>
                                    </p:animEffect>
                                    <p:set>
                                      <p:cBhvr>
                                        <p:cTn id="27" dur="1" fill="hold">
                                          <p:stCondLst>
                                            <p:cond delay="499"/>
                                          </p:stCondLst>
                                        </p:cTn>
                                        <p:tgtEl>
                                          <p:spTgt spid="3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0"/>
                                        </p:tgtEl>
                                      </p:cBhvr>
                                    </p:animEffect>
                                    <p:set>
                                      <p:cBhvr>
                                        <p:cTn id="37" dur="1" fill="hold">
                                          <p:stCondLst>
                                            <p:cond delay="499"/>
                                          </p:stCondLst>
                                        </p:cTn>
                                        <p:tgtEl>
                                          <p:spTgt spid="4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47"/>
                                        </p:tgtEl>
                                      </p:cBhvr>
                                    </p:animEffect>
                                    <p:set>
                                      <p:cBhvr>
                                        <p:cTn id="47" dur="1" fill="hold">
                                          <p:stCondLst>
                                            <p:cond delay="499"/>
                                          </p:stCondLst>
                                        </p:cTn>
                                        <p:tgtEl>
                                          <p:spTgt spid="4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50"/>
                                        </p:tgtEl>
                                      </p:cBhvr>
                                    </p:animEffect>
                                    <p:set>
                                      <p:cBhvr>
                                        <p:cTn id="57" dur="1" fill="hold">
                                          <p:stCondLst>
                                            <p:cond delay="499"/>
                                          </p:stCondLst>
                                        </p:cTn>
                                        <p:tgtEl>
                                          <p:spTgt spid="5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52"/>
                                        </p:tgtEl>
                                      </p:cBhvr>
                                    </p:animEffect>
                                    <p:set>
                                      <p:cBhvr>
                                        <p:cTn id="67" dur="1" fill="hold">
                                          <p:stCondLst>
                                            <p:cond delay="499"/>
                                          </p:stCondLst>
                                        </p:cTn>
                                        <p:tgtEl>
                                          <p:spTgt spid="52"/>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54"/>
                                        </p:tgtEl>
                                      </p:cBhvr>
                                    </p:animEffect>
                                    <p:set>
                                      <p:cBhvr>
                                        <p:cTn id="77" dur="1" fill="hold">
                                          <p:stCondLst>
                                            <p:cond delay="499"/>
                                          </p:stCondLst>
                                        </p:cTn>
                                        <p:tgtEl>
                                          <p:spTgt spid="54"/>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fade">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9" grpId="0" animBg="1"/>
      <p:bldP spid="40" grpId="0" animBg="1"/>
      <p:bldP spid="41" grpId="0" animBg="1"/>
      <p:bldP spid="42" grpId="0"/>
      <p:bldP spid="43" grpId="0"/>
      <p:bldP spid="44" grpId="0"/>
      <p:bldP spid="45" grpId="0"/>
      <p:bldP spid="47" grpId="0" animBg="1"/>
      <p:bldP spid="48" grpId="0"/>
      <p:bldP spid="50" grpId="0" animBg="1"/>
      <p:bldP spid="51" grpId="0"/>
      <p:bldP spid="52" grpId="0" animBg="1"/>
      <p:bldP spid="53" grpId="0"/>
      <p:bldP spid="54" grpId="0" animBg="1"/>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7719" y="4114800"/>
            <a:ext cx="9601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10462</TotalTime>
  <Words>548</Words>
  <Application>Microsoft Office PowerPoint</Application>
  <PresentationFormat>Custom</PresentationFormat>
  <Paragraphs>102</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Tuyết Trương</dc:creator>
  <cp:lastModifiedBy>DELL</cp:lastModifiedBy>
  <cp:revision>1464</cp:revision>
  <dcterms:created xsi:type="dcterms:W3CDTF">2008-09-09T22:52:10Z</dcterms:created>
  <dcterms:modified xsi:type="dcterms:W3CDTF">2023-02-11T16:47:16Z</dcterms:modified>
</cp:coreProperties>
</file>