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5" r:id="rId3"/>
  </p:sldMasterIdLst>
  <p:notesMasterIdLst>
    <p:notesMasterId r:id="rId22"/>
  </p:notesMasterIdLst>
  <p:sldIdLst>
    <p:sldId id="256" r:id="rId4"/>
    <p:sldId id="2640" r:id="rId5"/>
    <p:sldId id="287" r:id="rId6"/>
    <p:sldId id="292" r:id="rId7"/>
    <p:sldId id="285" r:id="rId8"/>
    <p:sldId id="293" r:id="rId9"/>
    <p:sldId id="258" r:id="rId10"/>
    <p:sldId id="259" r:id="rId11"/>
    <p:sldId id="288" r:id="rId12"/>
    <p:sldId id="289" r:id="rId13"/>
    <p:sldId id="260" r:id="rId14"/>
    <p:sldId id="272" r:id="rId15"/>
    <p:sldId id="290" r:id="rId16"/>
    <p:sldId id="275" r:id="rId17"/>
    <p:sldId id="276" r:id="rId18"/>
    <p:sldId id="278" r:id="rId19"/>
    <p:sldId id="295" r:id="rId20"/>
    <p:sldId id="284" r:id="rId21"/>
  </p:sldIdLst>
  <p:sldSz cx="12192000" cy="6858000"/>
  <p:notesSz cx="6858000" cy="9144000"/>
  <p:embeddedFontLst>
    <p:embeddedFont>
      <p:font typeface="等线" panose="02010600030101010101" pitchFamily="2" charset="-122"/>
      <p:regular r:id="rId23"/>
    </p:embeddedFont>
    <p:embeddedFont>
      <p:font typeface="字体管家棉花糖" panose="020B0604020202020204" charset="-122"/>
      <p:regular r:id="rId24"/>
    </p:embeddedFont>
    <p:embeddedFont>
      <p:font typeface="锐字工房洪荒之光中黑简1.0" panose="020B0604020202020204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HP001 5 hàng" panose="020B0603050302020204" pitchFamily="34" charset="0"/>
      <p:regular r:id="rId32"/>
      <p:bold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E7E38"/>
    <a:srgbClr val="FFF473"/>
    <a:srgbClr val="FEEF05"/>
    <a:srgbClr val="FFEE03"/>
    <a:srgbClr val="FFE305"/>
    <a:srgbClr val="FFDE05"/>
    <a:srgbClr val="81FFB4"/>
    <a:srgbClr val="6FA068"/>
    <a:srgbClr val="11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194261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9AC03-B228-4453-B49F-7A316CE222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56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44F1-8373-4823-AD54-A8C09D4007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412251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65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5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65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14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28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93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19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6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90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85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22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53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65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5440138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9" y="1158134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87259936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0" y="1709802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0" y="4589624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8295377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1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2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09800472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2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2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9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9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94780624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52289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31069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457223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8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9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63234068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23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8" y="457223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9570849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9" y="1158134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4558042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8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1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33009914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1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2" y="1825693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2" y="4076844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2938947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31253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AFFA7-C313-4C30-88AC-AD3ABC9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265713-CA12-4B50-9C8C-A8D7DF05D603}" type="datetimeFigureOut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4EE2F-0824-477E-A9A0-44C75B6D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51253-0F39-4CB0-B581-EB78E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218121-347E-4EE5-8DE8-6D2AC1AE24FC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37463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87743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93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0381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2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5" y="1153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6" y="274603"/>
            <a:ext cx="1097383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81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ransition>
    <p:random/>
  </p:transition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8560" y="951172"/>
            <a:ext cx="684847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dirty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CH</a:t>
            </a:r>
            <a:r>
              <a:rPr lang="en-US" altLang="zh-CN" sz="4800" b="1" spc="180" dirty="0">
                <a:solidFill>
                  <a:srgbClr val="6FA06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ÀO MỪNG CÁC CON ĐẾN </a:t>
            </a:r>
            <a:r>
              <a:rPr lang="en-US" altLang="zh-CN" sz="4800" b="1" spc="180">
                <a:solidFill>
                  <a:srgbClr val="6FA06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TIẾT HỌC</a:t>
            </a:r>
          </a:p>
          <a:p>
            <a:pPr algn="ctr">
              <a:lnSpc>
                <a:spcPct val="80000"/>
              </a:lnSpc>
            </a:pPr>
            <a:r>
              <a:rPr lang="en-US" altLang="zh-CN" sz="4800" b="1" spc="180">
                <a:solidFill>
                  <a:srgbClr val="6FA068"/>
                </a:solidFill>
                <a:uFillTx/>
                <a:latin typeface="字体管家棉花糖" panose="00020600040101010101" charset="-122"/>
                <a:ea typeface="字体管家棉花糖" panose="00020600040101010101" charset="-122"/>
              </a:rPr>
              <a:t>TIẾNG VIỆT 3</a:t>
            </a:r>
            <a:endParaRPr lang="zh-CN" altLang="en-US" b="1" spc="180" dirty="0">
              <a:solidFill>
                <a:srgbClr val="6FA068"/>
              </a:solidFill>
              <a:uFillTx/>
              <a:ea typeface="字体管家棉花糖" panose="00020600040101010101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415775" y="2894796"/>
            <a:ext cx="3927624" cy="4065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06367" y="3941451"/>
            <a:ext cx="4838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E7E38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rPr>
              <a:t>CÂU KỂ</a:t>
            </a:r>
            <a:endParaRPr lang="zh-CN" altLang="en-US" sz="4800" b="1" dirty="0">
              <a:solidFill>
                <a:srgbClr val="2E7E38"/>
              </a:solidFill>
              <a:latin typeface="Times New Roman" pitchFamily="18" charset="0"/>
              <a:ea typeface="字体管家棉花糖" panose="00020600040101010101" charset="-122"/>
              <a:cs typeface="Times New Roman" pitchFamily="18" charset="0"/>
            </a:endParaRPr>
          </a:p>
          <a:p>
            <a:pPr algn="ctr"/>
            <a:endParaRPr lang="zh-CN" altLang="en-US" sz="2000" b="1" spc="300" dirty="0">
              <a:solidFill>
                <a:srgbClr val="2E7E38"/>
              </a:solidFill>
              <a:uFillTx/>
              <a:ea typeface="字体管家天蝎座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72129" y="5048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36579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03517" y="240037"/>
            <a:ext cx="1721779" cy="1148816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904" y="2474"/>
              <a:ext cx="2645" cy="1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  BÀI </a:t>
              </a:r>
              <a:r>
                <a:rPr lang="en-US" altLang="zh-CN" sz="2400" dirty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1" y="240030"/>
            <a:ext cx="2880360" cy="1807210"/>
          </a:xfrm>
          <a:prstGeom prst="rect">
            <a:avLst/>
          </a:prstGeom>
        </p:spPr>
      </p:pic>
      <p:sp>
        <p:nvSpPr>
          <p:cNvPr id="33" name="文本框 9">
            <a:extLst>
              <a:ext uri="{FF2B5EF4-FFF2-40B4-BE49-F238E27FC236}">
                <a16:creationId xmlns:a16="http://schemas.microsoft.com/office/drawing/2014/main" id="{D51492FD-4A56-3E99-6DAC-A70F4318CD20}"/>
              </a:ext>
            </a:extLst>
          </p:cNvPr>
          <p:cNvSpPr txBox="1"/>
          <p:nvPr/>
        </p:nvSpPr>
        <p:spPr>
          <a:xfrm>
            <a:off x="1825297" y="407556"/>
            <a:ext cx="776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câu kể trong những câu cho sẵn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2078145" y="1289390"/>
            <a:ext cx="6111119" cy="914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2078139" y="2447371"/>
            <a:ext cx="6111120" cy="874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Trang.  </a:t>
            </a:r>
            <a:endParaRPr lang="en-US" sz="2400" dirty="0"/>
          </a:p>
        </p:txBody>
      </p:sp>
      <p:sp>
        <p:nvSpPr>
          <p:cNvPr id="19" name="Flowchart: Terminator 18"/>
          <p:cNvSpPr/>
          <p:nvPr/>
        </p:nvSpPr>
        <p:spPr>
          <a:xfrm>
            <a:off x="2078143" y="3608295"/>
            <a:ext cx="6111116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20" name="Flowchart: Terminator 19"/>
          <p:cNvSpPr/>
          <p:nvPr/>
        </p:nvSpPr>
        <p:spPr>
          <a:xfrm>
            <a:off x="2078142" y="4672858"/>
            <a:ext cx="6111119" cy="87405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hơn.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2078145" y="5667941"/>
            <a:ext cx="6111119" cy="87405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995577" y="983704"/>
            <a:ext cx="1929442" cy="86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381341" y="2319804"/>
            <a:ext cx="4771391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460635" y="74575"/>
            <a:ext cx="6646851" cy="2984499"/>
            <a:chOff x="11218" y="1143"/>
            <a:chExt cx="3457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1143"/>
              <a:ext cx="3457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068" y="2010"/>
              <a:ext cx="2144" cy="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80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8000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kể</a:t>
              </a:r>
              <a:endParaRPr lang="en-US" altLang="zh-CN" sz="8000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13" name="Flowchart: Terminator 12"/>
          <p:cNvSpPr/>
          <p:nvPr/>
        </p:nvSpPr>
        <p:spPr>
          <a:xfrm>
            <a:off x="5897103" y="1002047"/>
            <a:ext cx="6111120" cy="874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/>
          </a:p>
        </p:txBody>
      </p:sp>
      <p:sp>
        <p:nvSpPr>
          <p:cNvPr id="14" name="Flowchart: Terminator 13"/>
          <p:cNvSpPr/>
          <p:nvPr/>
        </p:nvSpPr>
        <p:spPr>
          <a:xfrm>
            <a:off x="5897103" y="2516426"/>
            <a:ext cx="6111116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897109" y="4108082"/>
            <a:ext cx="6111119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3" y="2243605"/>
            <a:ext cx="4771391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422212" y="767264"/>
            <a:ext cx="2711488" cy="2090880"/>
            <a:chOff x="11218" y="2600"/>
            <a:chExt cx="2212" cy="2589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hỏi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0" name="组合 11"/>
          <p:cNvGrpSpPr/>
          <p:nvPr/>
        </p:nvGrpSpPr>
        <p:grpSpPr>
          <a:xfrm>
            <a:off x="9116339" y="2858144"/>
            <a:ext cx="2711488" cy="2090880"/>
            <a:chOff x="11218" y="2600"/>
            <a:chExt cx="2212" cy="2589"/>
          </a:xfrm>
        </p:grpSpPr>
        <p:pic>
          <p:nvPicPr>
            <p:cNvPr id="16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7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cảm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18" name="Flowchart: Terminator 17"/>
          <p:cNvSpPr/>
          <p:nvPr/>
        </p:nvSpPr>
        <p:spPr>
          <a:xfrm>
            <a:off x="5133705" y="1338156"/>
            <a:ext cx="6111119" cy="914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9" name="Flowchart: Terminator 18"/>
          <p:cNvSpPr/>
          <p:nvPr/>
        </p:nvSpPr>
        <p:spPr>
          <a:xfrm>
            <a:off x="3029300" y="3402385"/>
            <a:ext cx="6249171" cy="87405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ngoại,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712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593" y="299081"/>
            <a:ext cx="2212912" cy="157006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27" y="2579"/>
              <a:ext cx="2189" cy="1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b="1" dirty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 3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433563" y="-154429"/>
            <a:ext cx="2880360" cy="1807210"/>
          </a:xfrm>
          <a:prstGeom prst="rect">
            <a:avLst/>
          </a:prstGeom>
        </p:spPr>
      </p:pic>
      <p:pic>
        <p:nvPicPr>
          <p:cNvPr id="26" name="图片 25" descr="ea11243b2077ee3abef0a39733d4f91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35" y="5377186"/>
            <a:ext cx="10058400" cy="148526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5A32ED1-EC2F-85FF-CC79-7146E0831F7B}"/>
              </a:ext>
            </a:extLst>
          </p:cNvPr>
          <p:cNvSpPr/>
          <p:nvPr/>
        </p:nvSpPr>
        <p:spPr>
          <a:xfrm>
            <a:off x="599454" y="1900625"/>
            <a:ext cx="5002199" cy="851432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BA83CDD-00E1-CD7C-DDF7-41C01D7D581F}"/>
              </a:ext>
            </a:extLst>
          </p:cNvPr>
          <p:cNvSpPr/>
          <p:nvPr/>
        </p:nvSpPr>
        <p:spPr>
          <a:xfrm>
            <a:off x="2930993" y="3225454"/>
            <a:ext cx="4593591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6BC09A1-C511-CAD4-1E2F-6D2D9AEF5F7A}"/>
              </a:ext>
            </a:extLst>
          </p:cNvPr>
          <p:cNvSpPr/>
          <p:nvPr/>
        </p:nvSpPr>
        <p:spPr>
          <a:xfrm>
            <a:off x="5601649" y="4462780"/>
            <a:ext cx="4480560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FA5FBF-DD71-8A5F-9053-D81F5F77AAD2}"/>
              </a:ext>
            </a:extLst>
          </p:cNvPr>
          <p:cNvSpPr txBox="1"/>
          <p:nvPr/>
        </p:nvSpPr>
        <p:spPr>
          <a:xfrm>
            <a:off x="2068989" y="678779"/>
            <a:ext cx="880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các câu kể ở bài tập 2 vào nhóm thích hợp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05319" y="1254927"/>
            <a:ext cx="2536166" cy="86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90272" y="1270741"/>
            <a:ext cx="2536166" cy="86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3"/>
          <a:srcRect r="3242"/>
          <a:stretch>
            <a:fillRect/>
          </a:stretch>
        </p:blipFill>
        <p:spPr>
          <a:xfrm>
            <a:off x="9330691" y="240030"/>
            <a:ext cx="2880360" cy="18072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8B49946-BBA6-6953-A228-06A3679E0D07}"/>
              </a:ext>
            </a:extLst>
          </p:cNvPr>
          <p:cNvSpPr/>
          <p:nvPr/>
        </p:nvSpPr>
        <p:spPr>
          <a:xfrm>
            <a:off x="2182765" y="2070339"/>
            <a:ext cx="7530353" cy="119044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Câu nêu hoạt động là 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vì có từ chỉ hoạt động “đưa đón”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C22AA-34DB-644B-F804-6C46A7652026}"/>
              </a:ext>
            </a:extLst>
          </p:cNvPr>
          <p:cNvSpPr/>
          <p:nvPr/>
        </p:nvSpPr>
        <p:spPr>
          <a:xfrm>
            <a:off x="509789" y="3761117"/>
            <a:ext cx="10739755" cy="131886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Câu nêu đặc điiểm là 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d 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 có từ chỉ đặc điểm “già” và “mạnh mẽ”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B26367-0678-5CEA-8DEC-BA3655FB48DE}"/>
              </a:ext>
            </a:extLst>
          </p:cNvPr>
          <p:cNvSpPr/>
          <p:nvPr/>
        </p:nvSpPr>
        <p:spPr>
          <a:xfrm>
            <a:off x="2622542" y="456512"/>
            <a:ext cx="6926899" cy="137424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Câu giới thiệu sự vật là 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b 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 có từ “là</a:t>
            </a:r>
            <a:r>
              <a:rPr lang="nl-NL" sz="2800" i="1" dirty="0">
                <a:solidFill>
                  <a:schemeClr val="tx1"/>
                </a:solidFill>
              </a:rPr>
              <a:t>”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ôi là học sinh lớp 10 - Home | Facebook">
            <a:extLst>
              <a:ext uri="{FF2B5EF4-FFF2-40B4-BE49-F238E27FC236}">
                <a16:creationId xmlns:a16="http://schemas.microsoft.com/office/drawing/2014/main" id="{3486C5F0-0D5B-EB93-9359-7309F2DA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7" y="5562600"/>
            <a:ext cx="4957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-169525" y="4342676"/>
            <a:ext cx="2750801" cy="28474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AD92FB-EDBF-BECC-CE5F-413BAA9EC9D2}"/>
              </a:ext>
            </a:extLst>
          </p:cNvPr>
          <p:cNvSpPr/>
          <p:nvPr/>
        </p:nvSpPr>
        <p:spPr>
          <a:xfrm>
            <a:off x="472454" y="537753"/>
            <a:ext cx="10581031" cy="1613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24B9A-87E5-75EC-ADC4-A12988AA3137}"/>
              </a:ext>
            </a:extLst>
          </p:cNvPr>
          <p:cNvSpPr txBox="1"/>
          <p:nvPr/>
        </p:nvSpPr>
        <p:spPr>
          <a:xfrm>
            <a:off x="337635" y="2474896"/>
            <a:ext cx="33628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82C024-47E7-2986-34F3-8AAC8795B7DF}"/>
              </a:ext>
            </a:extLst>
          </p:cNvPr>
          <p:cNvSpPr txBox="1"/>
          <p:nvPr/>
        </p:nvSpPr>
        <p:spPr>
          <a:xfrm>
            <a:off x="4471991" y="2474895"/>
            <a:ext cx="3471864" cy="523220"/>
          </a:xfrm>
          <a:prstGeom prst="rect">
            <a:avLst/>
          </a:prstGeom>
          <a:solidFill>
            <a:srgbClr val="FFF47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06BF5-E6EF-75AD-2AF1-6B1389956916}"/>
              </a:ext>
            </a:extLst>
          </p:cNvPr>
          <p:cNvSpPr txBox="1"/>
          <p:nvPr/>
        </p:nvSpPr>
        <p:spPr>
          <a:xfrm>
            <a:off x="8491543" y="2456077"/>
            <a:ext cx="3652836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8" name="图片 4" descr="564ed7d2ddea4">
            <a:extLst>
              <a:ext uri="{FF2B5EF4-FFF2-40B4-BE49-F238E27FC236}">
                <a16:creationId xmlns:a16="http://schemas.microsoft.com/office/drawing/2014/main" id="{945FE4C5-1600-9F23-04C9-D5E2A104E5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9441201" y="4342670"/>
            <a:ext cx="2750800" cy="28474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F1AA0F-B268-DC40-987B-2448174F7EE0}"/>
              </a:ext>
            </a:extLst>
          </p:cNvPr>
          <p:cNvSpPr txBox="1"/>
          <p:nvPr/>
        </p:nvSpPr>
        <p:spPr>
          <a:xfrm>
            <a:off x="285749" y="3973343"/>
            <a:ext cx="34147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7FA1C-FA88-8437-6FB5-DFB1E02A68F9}"/>
              </a:ext>
            </a:extLst>
          </p:cNvPr>
          <p:cNvSpPr txBox="1"/>
          <p:nvPr/>
        </p:nvSpPr>
        <p:spPr>
          <a:xfrm>
            <a:off x="4368836" y="3973343"/>
            <a:ext cx="35750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8A62E-B2B5-406B-F92E-CD2092D4B3E6}"/>
              </a:ext>
            </a:extLst>
          </p:cNvPr>
          <p:cNvSpPr txBox="1"/>
          <p:nvPr/>
        </p:nvSpPr>
        <p:spPr>
          <a:xfrm>
            <a:off x="8256497" y="4000506"/>
            <a:ext cx="38878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7" y="990603"/>
            <a:ext cx="11578543" cy="5333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59" y="1866415"/>
            <a:ext cx="1687085" cy="973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4134572" y="153883"/>
            <a:ext cx="542162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YÊU CẦU </a:t>
            </a:r>
            <a:r>
              <a:rPr lang="en-US" sz="2800" b="1">
                <a:solidFill>
                  <a:srgbClr val="FF0000"/>
                </a:solidFill>
              </a:rPr>
              <a:t>CẦN ĐẠT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50" y="1905000"/>
            <a:ext cx="8093455" cy="11405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688" y="3177520"/>
            <a:ext cx="7783712" cy="1423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62400" y="2159920"/>
            <a:ext cx="721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200">
                <a:solidFill>
                  <a:srgbClr val="000000"/>
                </a:solidFill>
                <a:latin typeface="Times New Roman"/>
                <a:ea typeface="Calibri"/>
              </a:rPr>
              <a:t>Phân biệt từ chỉ hoạt động và từ chỉ đặc điểm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7224" y="3423688"/>
            <a:ext cx="6950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200">
                <a:solidFill>
                  <a:srgbClr val="000000"/>
                </a:solidFill>
                <a:latin typeface="Times New Roman"/>
                <a:ea typeface="Calibri"/>
              </a:rPr>
              <a:t>Nhận biết câu kể và nắm được các loại câu kể (câu giới thiệu, câu nêu hoạt động, câu nêu đặc điểm).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158967" y="2032438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3023078" y="3457768"/>
            <a:ext cx="7620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8267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761" y="188260"/>
            <a:ext cx="10526651" cy="452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016" y="2331678"/>
            <a:ext cx="9009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TẠM BIỆT CÁC EM  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6B600B1-F848-4DF9-AA7D-64C517D75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9" b="22727"/>
          <a:stretch/>
        </p:blipFill>
        <p:spPr>
          <a:xfrm>
            <a:off x="-1" y="0"/>
            <a:ext cx="12141485" cy="6858000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E7EABA11-CFA6-46EF-9215-9FB646DCBC93}"/>
              </a:ext>
            </a:extLst>
          </p:cNvPr>
          <p:cNvSpPr/>
          <p:nvPr/>
        </p:nvSpPr>
        <p:spPr>
          <a:xfrm>
            <a:off x="3616037" y="933451"/>
            <a:ext cx="4876800" cy="4703618"/>
          </a:xfrm>
          <a:prstGeom prst="ellipse">
            <a:avLst/>
          </a:prstGeom>
          <a:solidFill>
            <a:srgbClr val="EEEADF"/>
          </a:solidFill>
          <a:ln w="38100">
            <a:solidFill>
              <a:srgbClr val="FED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Source Han Sans HW SC"/>
              <a:ea typeface="PangMenZhengDao" panose="02010600030101010101" pitchFamily="2" charset="-122"/>
              <a:sym typeface="Source Han Sans HW SC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FFFCA27-9A71-4FFC-8DAA-BC5ED7260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5" y="3392224"/>
            <a:ext cx="3151909" cy="3017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255ED6-6709-E93A-44E1-B0FAE6440517}"/>
              </a:ext>
            </a:extLst>
          </p:cNvPr>
          <p:cNvSpPr txBox="1"/>
          <p:nvPr/>
        </p:nvSpPr>
        <p:spPr>
          <a:xfrm>
            <a:off x="4347567" y="1219000"/>
            <a:ext cx="349686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3000" b="1" spc="-85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7</a:t>
            </a:r>
          </a:p>
        </p:txBody>
      </p:sp>
      <p:sp>
        <p:nvSpPr>
          <p:cNvPr id="6" name="Hộp Văn bản 2">
            <a:extLst>
              <a:ext uri="{FF2B5EF4-FFF2-40B4-BE49-F238E27FC236}">
                <a16:creationId xmlns:a16="http://schemas.microsoft.com/office/drawing/2014/main" id="{CE80F301-90CE-90D6-A622-91BBF4FE0FF8}"/>
              </a:ext>
            </a:extLst>
          </p:cNvPr>
          <p:cNvSpPr txBox="1"/>
          <p:nvPr/>
        </p:nvSpPr>
        <p:spPr>
          <a:xfrm>
            <a:off x="2812623" y="631215"/>
            <a:ext cx="73170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TRƯỜNG TIỂU HỌC GIANG BIÊN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E72CA06-BADD-FD8C-0593-37EF92EB0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" y="202853"/>
            <a:ext cx="1116488" cy="1112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DF0C90-0D84-6152-D8AC-E4D30C20C8B1}"/>
              </a:ext>
            </a:extLst>
          </p:cNvPr>
          <p:cNvSpPr txBox="1"/>
          <p:nvPr/>
        </p:nvSpPr>
        <p:spPr>
          <a:xfrm>
            <a:off x="1095556" y="1894954"/>
            <a:ext cx="1072263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12.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ngữ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động,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Câu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endParaRPr lang="vi-VN" sz="40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esktop\@ Tai lieu man hinh\soạn PP\HÌNH NỀN, HỌA TIẾT TRANG TRÍ (1)\HÌNH NỀN, HỌA TIẾT TRANG TRÍ\b74f8808529c726c5e03ddd685937f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1" y="107577"/>
            <a:ext cx="11326727" cy="6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20D54-9EB3-4388-BCA0-7FCD6EA41BAA}"/>
              </a:ext>
            </a:extLst>
          </p:cNvPr>
          <p:cNvSpPr txBox="1"/>
          <p:nvPr/>
        </p:nvSpPr>
        <p:spPr>
          <a:xfrm>
            <a:off x="3304148" y="1440886"/>
            <a:ext cx="6961909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217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0"/>
            <a:ext cx="12192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0" y="1524000"/>
            <a:ext cx="802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400" y="533404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  <a:endParaRPr lang="vi-VN" sz="48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" y="1553025"/>
            <a:ext cx="1016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1.Tìm từ chỉ hoạt động, đặc điểm trong các câu văn sau:</a:t>
            </a:r>
          </a:p>
          <a:p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Cô giáo em đang giảng bài.</a:t>
            </a:r>
          </a:p>
          <a:p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Hoa hồng có mùi hương thơm ngát.</a:t>
            </a:r>
          </a:p>
          <a:p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Ông em sửa xe đạp.</a:t>
            </a:r>
            <a:endParaRPr lang="vi-VN" sz="2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808" y="4132053"/>
            <a:ext cx="10385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2.Nêu tác dụng của câu kể? Đặt 1 câu kể.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003321" y="2883660"/>
            <a:ext cx="137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04249" y="2485408"/>
            <a:ext cx="13629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29449" y="3332964"/>
            <a:ext cx="5913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89586-249A-03A9-5EB6-1C17D7070C49}"/>
              </a:ext>
            </a:extLst>
          </p:cNvPr>
          <p:cNvSpPr txBox="1"/>
          <p:nvPr/>
        </p:nvSpPr>
        <p:spPr>
          <a:xfrm>
            <a:off x="765539" y="993505"/>
            <a:ext cx="111736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Bài 22. Luyện tập1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Từ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ngữ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chỉ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đặc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điểm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Câu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kể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1655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7" y="990603"/>
            <a:ext cx="11578543" cy="5333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59" y="1866415"/>
            <a:ext cx="1687085" cy="973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4134572" y="153883"/>
            <a:ext cx="542162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YÊU CẦU </a:t>
            </a:r>
            <a:r>
              <a:rPr lang="en-US" sz="2800" b="1">
                <a:solidFill>
                  <a:srgbClr val="FF0000"/>
                </a:solidFill>
              </a:rPr>
              <a:t>CẦN ĐẠT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50" y="1905000"/>
            <a:ext cx="8093455" cy="11405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688" y="3453552"/>
            <a:ext cx="7783712" cy="1423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62400" y="2159920"/>
            <a:ext cx="721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200">
                <a:solidFill>
                  <a:srgbClr val="000000"/>
                </a:solidFill>
                <a:latin typeface="Times New Roman"/>
                <a:ea typeface="Calibri"/>
              </a:rPr>
              <a:t>Phân biệt từ chỉ hoạt động và từ chỉ đặc điểm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7224" y="3501322"/>
            <a:ext cx="6950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200">
                <a:solidFill>
                  <a:srgbClr val="000000"/>
                </a:solidFill>
                <a:latin typeface="Times New Roman"/>
                <a:ea typeface="Calibri"/>
              </a:rPr>
              <a:t>Nhận biết câu kể và nắm được các loại câu kể (câu giới thiệu, câu nêu hoạt động, câu nêu đặc điểm).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158967" y="2032438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2997200" y="3733800"/>
            <a:ext cx="7620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9214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246869" y="2433992"/>
            <a:ext cx="4273849" cy="442400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217093" y="850232"/>
            <a:ext cx="1974911" cy="1583760"/>
            <a:chOff x="12140" y="1391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2140" y="1391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962" y="1556"/>
              <a:ext cx="2229" cy="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32551" y="1328183"/>
            <a:ext cx="8484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TỪ NGỮ CHỈ HOẠT ĐỘNG, ĐẶC ĐIỂM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4456" y="364976"/>
            <a:ext cx="1744739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0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Arial" pitchFamily="34" charset="0"/>
                  <a:ea typeface="锐字工房洪荒之光中黑简1.0" panose="02010600030101010101" charset="-122"/>
                  <a:cs typeface="Arial" pitchFamily="34" charset="0"/>
                </a:rPr>
                <a:t>BÀI 1 </a:t>
              </a:r>
            </a:p>
          </p:txBody>
        </p:sp>
      </p:grpSp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213" y="2047240"/>
            <a:ext cx="6120215" cy="4564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9402" y="3792074"/>
            <a:ext cx="4394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60649" y="2224814"/>
            <a:ext cx="6120215" cy="4564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0049" y="3906988"/>
            <a:ext cx="38593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76100" y="62457"/>
            <a:ext cx="9144000" cy="15172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9"/>
          <p:cNvSpPr txBox="1"/>
          <p:nvPr/>
        </p:nvSpPr>
        <p:spPr>
          <a:xfrm>
            <a:off x="1993181" y="174152"/>
            <a:ext cx="9433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các từ in đậm trong đoạn thơ vào nhóm thích hợp </a:t>
            </a: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Từ chỉ hoạt động       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Từ chỉ đặc điểm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978979" y="83047"/>
            <a:ext cx="2352636" cy="147610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191588" y="639794"/>
            <a:ext cx="2536166" cy="86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286445" y="674299"/>
            <a:ext cx="285821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18272" y="1046671"/>
            <a:ext cx="2536166" cy="86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13162" y="1536146"/>
            <a:ext cx="2334883" cy="86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30305" y="364976"/>
            <a:ext cx="1709643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0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1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85125" y="1885210"/>
            <a:ext cx="86656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Từ chỉ hoạt động: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quay, </a:t>
            </a:r>
            <a:r>
              <a:rPr lang="en-US" sz="3200" b="1" i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làm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132" y="3321427"/>
            <a:ext cx="8665697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nl-NL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dài, thẳng, rộng, khỏe.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1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716</Words>
  <Application>Microsoft Office PowerPoint</Application>
  <PresentationFormat>Widescreen</PresentationFormat>
  <Paragraphs>85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Source Han Sans HW SC</vt:lpstr>
      <vt:lpstr>UTM Cookies</vt:lpstr>
      <vt:lpstr>HP001 5 hàng</vt:lpstr>
      <vt:lpstr>锐字工房洪荒之光中黑简1.0</vt:lpstr>
      <vt:lpstr>Calibri</vt:lpstr>
      <vt:lpstr>Arial</vt:lpstr>
      <vt:lpstr>#9Slide03 AllRoundGothic</vt:lpstr>
      <vt:lpstr>字体管家棉花糖</vt:lpstr>
      <vt:lpstr>等线</vt:lpstr>
      <vt:lpstr>Times New Roman</vt:lpstr>
      <vt:lpstr>Calibri Light</vt:lpstr>
      <vt:lpstr>Office 主题</vt:lpstr>
      <vt:lpstr>2_Office Theme</vt:lpstr>
      <vt:lpstr>8_默认设计模板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39</cp:revision>
  <dcterms:created xsi:type="dcterms:W3CDTF">2015-05-05T08:02:00Z</dcterms:created>
  <dcterms:modified xsi:type="dcterms:W3CDTF">2023-11-22T16:45:49Z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