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6" r:id="rId4"/>
    <p:sldMasterId id="2147483760" r:id="rId5"/>
    <p:sldMasterId id="2147483768" r:id="rId6"/>
    <p:sldMasterId id="2147483780" r:id="rId7"/>
  </p:sldMasterIdLst>
  <p:notesMasterIdLst>
    <p:notesMasterId r:id="rId24"/>
  </p:notesMasterIdLst>
  <p:sldIdLst>
    <p:sldId id="360" r:id="rId8"/>
    <p:sldId id="534" r:id="rId9"/>
    <p:sldId id="2007577131" r:id="rId10"/>
    <p:sldId id="470" r:id="rId11"/>
    <p:sldId id="2007577155" r:id="rId12"/>
    <p:sldId id="2007577146" r:id="rId13"/>
    <p:sldId id="2007577145" r:id="rId14"/>
    <p:sldId id="2636" r:id="rId15"/>
    <p:sldId id="2007577147" r:id="rId16"/>
    <p:sldId id="2007577148" r:id="rId17"/>
    <p:sldId id="2007577149" r:id="rId18"/>
    <p:sldId id="2007577150" r:id="rId19"/>
    <p:sldId id="2007577151" r:id="rId20"/>
    <p:sldId id="2007577152" r:id="rId21"/>
    <p:sldId id="2007577153" r:id="rId22"/>
    <p:sldId id="5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E3B3A6E-A052-4210-B26A-43D8AEF44A8B}"/>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C015731-9B85-47FB-84A7-C345EEB0E74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D71187C-5058-4758-BAA7-FAB67A166C59}"/>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5526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659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B490E2-72C1-4906-9EDE-51FB1DBF1AF0}"/>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47517B-4E47-4972-A650-F7C9A964041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6B6B7B-8C88-417B-9682-B19E94E5FF30}"/>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C710BB6-9308-4B35-BAB9-6273C39E984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9749539-A675-443D-8D34-44914AE57A4A}"/>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6062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9EED3B0-26FE-4D9E-BD58-48BD81B43DD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B5852674-91FF-4A18-86D3-4F7986337D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EE4DB870-027F-46B0-9C5B-3B47C98EF8A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210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6E0E4-7F88-4440-83B0-65C57157E137}"/>
              </a:ext>
            </a:extLst>
          </p:cNvPr>
          <p:cNvSpPr>
            <a:spLocks noGrp="1"/>
          </p:cNvSpPr>
          <p:nvPr>
            <p:ph type="title"/>
          </p:nvPr>
        </p:nvSpPr>
        <p:spPr>
          <a:xfrm>
            <a:off x="839788" y="365127"/>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1F29201-A6B8-45F8-9F18-D50FE39B06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F59A75C-C897-4DB6-9F0C-44447E1B5EFC}"/>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16E5C-167F-4769-97E6-ED9B1D8557D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F07886D-3B18-43A8-BBC3-A123D5EF91CF}"/>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6783D19-CB9B-46E4-BF8D-171F701EA14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F5E1F87C-D34D-44B7-B7BE-A22ABB740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63174F03-1414-4101-A2B3-3D27C94AD0F5}"/>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4035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F357184-1F12-451F-9C28-0F9D84577EB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57A6518B-5626-46B6-911D-9F02DE38D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11B46D37-4770-4D31-AC5A-E1BCF8FC370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6757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E9FD4F2-61C8-4905-A45F-15B3DE09C935}"/>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6607CDDA-FC78-4461-83E6-09968C3E1EE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23A6A46D-4B7B-4CD8-A42D-A7517A84303B}"/>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0852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BE2A42-F7F8-4A77-9A30-50EB56FF988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97E360-EE1E-415C-A82C-A8DAE6C6F05E}"/>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228FBC32-B59C-4332-ABC7-922310F589F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E34D9D54-7BD2-4449-8277-F9955AB79DC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614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B83FD7C-4894-4820-BBC8-C450291E9E7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37ACE7-5889-4492-91CE-A43877BBC9C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BA829292-F5A8-4FF0-BA92-8C5D447E581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87021491-11B6-4210-8E83-F08CE9C520F8}"/>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1576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953A0C-C34A-4973-A468-FF8EC268D7F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85A4646-C9E6-4CB9-8589-D3D8EEF164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65EFFD0E-15EE-410B-98CE-63639C0DBA3C}"/>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278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D077D39-24B0-4219-B026-8E6C9FBC5897}"/>
              </a:ext>
            </a:extLst>
          </p:cNvPr>
          <p:cNvSpPr>
            <a:spLocks noGrp="1"/>
          </p:cNvSpPr>
          <p:nvPr>
            <p:ph type="title" orient="vert"/>
          </p:nvPr>
        </p:nvSpPr>
        <p:spPr>
          <a:xfrm>
            <a:off x="8724901"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DD74A57-1EBD-431D-86C6-ED80B472F956}"/>
              </a:ext>
            </a:extLst>
          </p:cNvPr>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D4E548-1238-422E-92F7-606BF117D653}"/>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BEEEECDB-0D3B-42C3-9861-DAD4316DAF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E06869B-CD3A-492B-A8F5-C040C2D8B45D}"/>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7073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753335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497852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19197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978435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565917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4424310"/>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7053256"/>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2577738"/>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7422324"/>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043067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8.png"/><Relationship Id="rId4" Type="http://schemas.openxmlformats.org/officeDocument/2006/relationships/slideLayout" Target="../slideLayouts/slideLayout42.xml"/><Relationship Id="rId9"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4.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p:fade/>
  </p:transition>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436460B-21F8-48D9-AD8F-FE12B1DF51F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16DDA4-A045-49DD-AF9E-B6FB52158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DD501-C1E9-434C-B6E4-A350938FDFAA}" type="datetimeFigureOut">
              <a:rPr lang="en-US" smtClean="0">
                <a:solidFill>
                  <a:prstClr val="black">
                    <a:tint val="75000"/>
                  </a:prstClr>
                </a:solidFill>
              </a:rPr>
              <a:pPr>
                <a:defRPr/>
              </a:pPr>
              <a:t>10/29/2023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56043DC-86AA-4A84-9C92-DE21ED5C580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59456AF-8A0B-4127-A052-D45F91306DF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07148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2023/10/29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25007055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67.png"/><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8.png"/><Relationship Id="rId5" Type="http://schemas.microsoft.com/office/2007/relationships/hdphoto" Target="../media/hdphoto2.wdp"/><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9</a:t>
            </a:r>
          </a:p>
        </p:txBody>
      </p:sp>
      <p:sp>
        <p:nvSpPr>
          <p:cNvPr id="8" name="TextBox 7"/>
          <p:cNvSpPr txBox="1"/>
          <p:nvPr/>
        </p:nvSpPr>
        <p:spPr>
          <a:xfrm>
            <a:off x="1592460" y="2397926"/>
            <a:ext cx="9075540" cy="1338828"/>
          </a:xfrm>
          <a:prstGeom prst="rect">
            <a:avLst/>
          </a:prstGeom>
          <a:noFill/>
        </p:spPr>
        <p:txBody>
          <a:bodyPr wrap="square" rtlCol="0">
            <a:spAutoFit/>
          </a:bodyPr>
          <a:lstStyle/>
          <a:p>
            <a:pPr algn="ct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Ôn</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tập</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giữa</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học</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kì</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1</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
        <p:nvSpPr>
          <p:cNvPr id="2" name="Hộp Văn bản 2">
            <a:extLst>
              <a:ext uri="{FF2B5EF4-FFF2-40B4-BE49-F238E27FC236}">
                <a16:creationId xmlns:a16="http://schemas.microsoft.com/office/drawing/2014/main" id="{80CB929C-9CB0-1E28-7CE3-7E7ACE57A064}"/>
              </a:ext>
            </a:extLst>
          </p:cNvPr>
          <p:cNvSpPr txBox="1"/>
          <p:nvPr/>
        </p:nvSpPr>
        <p:spPr>
          <a:xfrm>
            <a:off x="2848168" y="428362"/>
            <a:ext cx="7317004" cy="67710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p>
        </p:txBody>
      </p:sp>
      <p:sp>
        <p:nvSpPr>
          <p:cNvPr id="5" name="Rectangle 4">
            <a:extLst>
              <a:ext uri="{FF2B5EF4-FFF2-40B4-BE49-F238E27FC236}">
                <a16:creationId xmlns:a16="http://schemas.microsoft.com/office/drawing/2014/main" id="{ABF36E19-D7D3-2219-96EE-C19834F16A6C}"/>
              </a:ext>
            </a:extLst>
          </p:cNvPr>
          <p:cNvSpPr/>
          <p:nvPr/>
        </p:nvSpPr>
        <p:spPr>
          <a:xfrm>
            <a:off x="0" y="0"/>
            <a:ext cx="12192000" cy="706120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9" name="Group 8">
            <a:extLst>
              <a:ext uri="{FF2B5EF4-FFF2-40B4-BE49-F238E27FC236}">
                <a16:creationId xmlns:a16="http://schemas.microsoft.com/office/drawing/2014/main" id="{D8D5AEE6-B6D3-643F-BEC7-70ED5C0D5FE7}"/>
              </a:ext>
            </a:extLst>
          </p:cNvPr>
          <p:cNvGrpSpPr/>
          <p:nvPr/>
        </p:nvGrpSpPr>
        <p:grpSpPr>
          <a:xfrm>
            <a:off x="3239433" y="1227356"/>
            <a:ext cx="3029331" cy="741676"/>
            <a:chOff x="2769991" y="1749601"/>
            <a:chExt cx="3029331" cy="741676"/>
          </a:xfrm>
        </p:grpSpPr>
        <p:sp>
          <p:nvSpPr>
            <p:cNvPr id="10" name="矩形: 圆角 10">
              <a:extLst>
                <a:ext uri="{FF2B5EF4-FFF2-40B4-BE49-F238E27FC236}">
                  <a16:creationId xmlns:a16="http://schemas.microsoft.com/office/drawing/2014/main" id="{2935C2D3-FFC6-6F39-A07B-29F34F8A9C36}"/>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A97AB819-A1FE-7304-1863-6120A1C6E20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grpSp>
        <p:nvGrpSpPr>
          <p:cNvPr id="13" name="Group 12">
            <a:extLst>
              <a:ext uri="{FF2B5EF4-FFF2-40B4-BE49-F238E27FC236}">
                <a16:creationId xmlns:a16="http://schemas.microsoft.com/office/drawing/2014/main" id="{7792710E-5555-10F3-8C21-D87761E22A38}"/>
              </a:ext>
            </a:extLst>
          </p:cNvPr>
          <p:cNvGrpSpPr/>
          <p:nvPr/>
        </p:nvGrpSpPr>
        <p:grpSpPr>
          <a:xfrm>
            <a:off x="2476382" y="3795121"/>
            <a:ext cx="7106157" cy="1477833"/>
            <a:chOff x="2695868" y="1749600"/>
            <a:chExt cx="3029331" cy="1476103"/>
          </a:xfrm>
        </p:grpSpPr>
        <p:sp>
          <p:nvSpPr>
            <p:cNvPr id="14" name="矩形: 圆角 10">
              <a:extLst>
                <a:ext uri="{FF2B5EF4-FFF2-40B4-BE49-F238E27FC236}">
                  <a16:creationId xmlns:a16="http://schemas.microsoft.com/office/drawing/2014/main" id="{93902902-F549-1636-68F7-CDA1236A1DF2}"/>
                </a:ext>
              </a:extLst>
            </p:cNvPr>
            <p:cNvSpPr/>
            <p:nvPr/>
          </p:nvSpPr>
          <p:spPr>
            <a:xfrm rot="5400000">
              <a:off x="3555755" y="1025400"/>
              <a:ext cx="1432685"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18475A69-950D-5D8E-1044-955D0F0386F6}"/>
                </a:ext>
              </a:extLst>
            </p:cNvPr>
            <p:cNvSpPr txBox="1"/>
            <p:nvPr/>
          </p:nvSpPr>
          <p:spPr>
            <a:xfrm>
              <a:off x="2695868" y="1842329"/>
              <a:ext cx="3029331" cy="1383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spc="-150" dirty="0">
                  <a:solidFill>
                    <a:prstClr val="white"/>
                  </a:solidFill>
                  <a:latin typeface="Times New Roman" panose="02020603050405020304" pitchFamily="18" charset="0"/>
                  <a:ea typeface="LNTH-Kids  Chinese Font 1" panose="02010600030101010101" pitchFamily="2" charset="-128"/>
                  <a:cs typeface="Times New Roman" panose="02020603050405020304" pitchFamily="18" charset="0"/>
                </a:rPr>
                <a:t>ÔN TẬP GIỮA HỌC KÌ 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spc="-150" dirty="0">
                  <a:solidFill>
                    <a:prstClr val="white"/>
                  </a:solidFill>
                  <a:latin typeface="Times New Roman" panose="02020603050405020304" pitchFamily="18" charset="0"/>
                  <a:ea typeface="LNTH-Kids  Chinese Font 1" panose="02010600030101010101" pitchFamily="2" charset="-128"/>
                  <a:cs typeface="Times New Roman" panose="02020603050405020304" pitchFamily="18" charset="0"/>
                </a:rPr>
                <a:t>TIẾT 7</a:t>
              </a:r>
              <a:endPar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16" name="Picture 15" descr="Logo, company name&#10;&#10;Description automatically generated">
            <a:extLst>
              <a:ext uri="{FF2B5EF4-FFF2-40B4-BE49-F238E27FC236}">
                <a16:creationId xmlns:a16="http://schemas.microsoft.com/office/drawing/2014/main" id="{C1648217-6929-31D9-4E12-CCF86629F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53"/>
            <a:ext cx="821340" cy="818055"/>
          </a:xfrm>
          <a:prstGeom prst="rect">
            <a:avLst/>
          </a:prstGeom>
        </p:spPr>
      </p:pic>
    </p:spTree>
    <p:extLst>
      <p:ext uri="{BB962C8B-B14F-4D97-AF65-F5344CB8AC3E}">
        <p14:creationId xmlns:p14="http://schemas.microsoft.com/office/powerpoint/2010/main" val="345999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221" y="171481"/>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0783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Lưu</a:t>
            </a:r>
            <a:r>
              <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rPr>
              <a:t> ý </a:t>
            </a: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khi</a:t>
            </a:r>
            <a:r>
              <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trình</a:t>
            </a:r>
            <a:r>
              <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bày</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3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688311" y="2509265"/>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pic>
        <p:nvPicPr>
          <p:cNvPr id="2" name="Picture 1">
            <a:extLst>
              <a:ext uri="{FF2B5EF4-FFF2-40B4-BE49-F238E27FC236}">
                <a16:creationId xmlns:a16="http://schemas.microsoft.com/office/drawing/2014/main" id="{71C41D23-CC46-0CF3-588F-7250A456E432}"/>
              </a:ext>
            </a:extLst>
          </p:cNvPr>
          <p:cNvPicPr>
            <a:picLocks noChangeAspect="1"/>
          </p:cNvPicPr>
          <p:nvPr/>
        </p:nvPicPr>
        <p:blipFill>
          <a:blip r:embed="rId17"/>
          <a:stretch>
            <a:fillRect/>
          </a:stretch>
        </p:blipFill>
        <p:spPr>
          <a:xfrm>
            <a:off x="4767266" y="2382173"/>
            <a:ext cx="396281" cy="428137"/>
          </a:xfrm>
          <a:prstGeom prst="rect">
            <a:avLst/>
          </a:prstGeom>
        </p:spPr>
      </p:pic>
    </p:spTree>
    <p:extLst>
      <p:ext uri="{BB962C8B-B14F-4D97-AF65-F5344CB8AC3E}">
        <p14:creationId xmlns:p14="http://schemas.microsoft.com/office/powerpoint/2010/main" val="2434241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par>
                                <p:cTn id="76" presetID="14" presetClass="entr" presetSubtype="10" fill="hold" nodeType="with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randombar(horizontal)">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159437"/>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219728" cy="584775"/>
          </a:xfrm>
          <a:prstGeom prst="rect">
            <a:avLst/>
          </a:prstGeom>
          <a:noFill/>
        </p:spPr>
        <p:txBody>
          <a:bodyPr wrap="none" rtlCol="0">
            <a:spAutoFit/>
          </a:bodyPr>
          <a:lstStyle/>
          <a:p>
            <a:pPr>
              <a:defRPr/>
            </a:pP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Tiêu</a:t>
            </a:r>
            <a:r>
              <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 </a:t>
            </a: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chí</a:t>
            </a:r>
            <a:r>
              <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 </a:t>
            </a: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đánh</a:t>
            </a:r>
            <a:r>
              <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 </a:t>
            </a: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giá</a:t>
            </a:r>
            <a:endPar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2840177"/>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716451"/>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49092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516467" y="1989606"/>
            <a:ext cx="11049000" cy="4340624"/>
          </a:xfrm>
          <a:prstGeom prst="rect">
            <a:avLst/>
          </a:prstGeom>
        </p:spPr>
      </p:pic>
    </p:spTree>
    <p:extLst>
      <p:ext uri="{BB962C8B-B14F-4D97-AF65-F5344CB8AC3E}">
        <p14:creationId xmlns:p14="http://schemas.microsoft.com/office/powerpoint/2010/main" val="1891799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63" y="-640225"/>
            <a:ext cx="12554077" cy="7498225"/>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378957" y="476560"/>
            <a:ext cx="8565851" cy="4708981"/>
          </a:xfrm>
          <a:prstGeom prst="rect">
            <a:avLst/>
          </a:prstGeom>
          <a:noFill/>
        </p:spPr>
        <p:txBody>
          <a:bodyPr wrap="square">
            <a:spAutoFit/>
          </a:bodyPr>
          <a:lstStyle/>
          <a:p>
            <a:pPr algn="just">
              <a:defRPr/>
            </a:pP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Thứ Hai vừa rồi là một ngày đến trường vô cùng đặc biệt của em. Sáng hôm ấy, em đã đến sớm nhất lớp, quét dọn phòng học và lau bảng. Vào giờ học, cô giáo đã khen em trực nhật rất tốt. Sau đó, em còn được tham gia đóng kịch để kể lại câu chuyện Rùa và thỏ nữa. Em cảm thấy rất vui và em thầm hứa</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tích cực tham gia học tập và các hoạt động khác để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niềm</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070045" cy="3139321"/>
          </a:xfrm>
          <a:prstGeom prst="rect">
            <a:avLst/>
          </a:prstGeom>
          <a:noFill/>
        </p:spPr>
        <p:txBody>
          <a:bodyPr wrap="square" rtlCol="0">
            <a:spAutoFit/>
          </a:bodyPr>
          <a:lstStyle/>
          <a:p>
            <a:pPr algn="ctr">
              <a:defRPr/>
            </a:pPr>
            <a:r>
              <a:rPr lang="en-US" sz="66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6600" dirty="0">
                <a:solidFill>
                  <a:srgbClr val="FF0C56"/>
                </a:solidFill>
                <a:effectLst>
                  <a:glow rad="127000">
                    <a:srgbClr val="FF6699">
                      <a:alpha val="50000"/>
                    </a:srgbClr>
                  </a:glow>
                </a:effectLst>
                <a:latin typeface="SVN-Redressed" panose="02040603050506020204" pitchFamily="18" charset="0"/>
                <a:ea typeface="Microsoft YaHei"/>
              </a:rPr>
              <a:t> </a:t>
            </a:r>
            <a:r>
              <a:rPr lang="en-US" sz="66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6600" dirty="0">
                <a:solidFill>
                  <a:srgbClr val="FF0C56"/>
                </a:solidFill>
                <a:effectLst>
                  <a:glow rad="127000">
                    <a:srgbClr val="FF6699">
                      <a:alpha val="50000"/>
                    </a:srgbClr>
                  </a:glow>
                </a:effectLst>
                <a:latin typeface="SVN-Redressed" panose="02040603050506020204" pitchFamily="18" charset="0"/>
                <a:ea typeface="Microsoft YaHei"/>
              </a:rPr>
              <a:t> </a:t>
            </a:r>
            <a:r>
              <a:rPr lang="en-US" sz="66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66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151" y="11791"/>
            <a:ext cx="11413799"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4031873"/>
          </a:xfrm>
          <a:prstGeom prst="rect">
            <a:avLst/>
          </a:prstGeom>
          <a:noFill/>
        </p:spPr>
        <p:txBody>
          <a:bodyPr wrap="square">
            <a:spAutoFit/>
          </a:bodyPr>
          <a:lstStyle/>
          <a:p>
            <a:pPr lvl="0" algn="just">
              <a:defRPr/>
            </a:pPr>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Nam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70330" y="1466800"/>
            <a:ext cx="244281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60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60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Hẹn</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gặp</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lại</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các</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em</a:t>
            </a:r>
            <a:endPar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6000" b="1" i="0" u="none" strike="noStrike" kern="1200" cap="all" spc="0" normalizeH="0" baseline="0" noProof="0" dirty="0" err="1">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Khởi</a:t>
            </a:r>
            <a:r>
              <a:rPr kumimoji="0" lang="en-US" altLang="zh-CN" sz="6000" b="1" i="0" u="none" strike="noStrike" kern="1200" cap="all" spc="0" normalizeH="0" baseline="0" noProof="0" dirty="0">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 </a:t>
            </a:r>
            <a:r>
              <a:rPr kumimoji="0" lang="en-US" altLang="zh-CN" sz="6000" b="1" i="0" u="none" strike="noStrike" kern="1200" cap="all" spc="0" normalizeH="0" baseline="0" noProof="0" dirty="0" err="1">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động</a:t>
            </a:r>
            <a:endParaRPr kumimoji="0" lang="zh-CN" altLang="en-US" sz="6000" b="1" i="0" u="none" strike="noStrike" kern="1200" cap="all" spc="0" normalizeH="0" baseline="0" noProof="0" dirty="0">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06742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
        <p:nvSpPr>
          <p:cNvPr id="17" name="îṥḷíďê">
            <a:extLst>
              <a:ext uri="{FF2B5EF4-FFF2-40B4-BE49-F238E27FC236}">
                <a16:creationId xmlns:a16="http://schemas.microsoft.com/office/drawing/2014/main" id="{5A90488E-3697-4C8E-AFCA-94127D9E6018}"/>
              </a:ext>
            </a:extLst>
          </p:cNvPr>
          <p:cNvSpPr/>
          <p:nvPr/>
        </p:nvSpPr>
        <p:spPr bwMode="auto">
          <a:xfrm>
            <a:off x="2738506" y="73044"/>
            <a:ext cx="6843940" cy="758129"/>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330200"/>
            <a:ext cx="5511800" cy="646331"/>
          </a:xfrm>
          <a:prstGeom prst="rect">
            <a:avLst/>
          </a:prstGeom>
          <a:noFill/>
        </p:spPr>
        <p:txBody>
          <a:bodyPr wrap="square" rtlCol="0">
            <a:spAutoFit/>
          </a:bodyPr>
          <a:lstStyle/>
          <a:p>
            <a:r>
              <a:rPr lang="vi-VN" sz="3600" b="1">
                <a:solidFill>
                  <a:srgbClr val="002060"/>
                </a:solidFill>
                <a:effectLst>
                  <a:outerShdw blurRad="38100" dist="38100" dir="2700000" algn="tl">
                    <a:srgbClr val="000000">
                      <a:alpha val="43137"/>
                    </a:srgbClr>
                  </a:outerShdw>
                </a:effectLst>
                <a:latin typeface="Times New Roman"/>
              </a:rPr>
              <a:t>YÊU CẦU CẦN ĐẠT</a:t>
            </a:r>
          </a:p>
        </p:txBody>
      </p:sp>
      <p:sp>
        <p:nvSpPr>
          <p:cNvPr id="2" name="TextBox 1"/>
          <p:cNvSpPr txBox="1"/>
          <p:nvPr/>
        </p:nvSpPr>
        <p:spPr>
          <a:xfrm>
            <a:off x="1312334" y="2453278"/>
            <a:ext cx="9050867" cy="2751522"/>
          </a:xfrm>
          <a:prstGeom prst="rect">
            <a:avLst/>
          </a:prstGeom>
          <a:solidFill>
            <a:schemeClr val="accent2">
              <a:lumMod val="40000"/>
              <a:lumOff val="60000"/>
            </a:schemeClr>
          </a:solidFill>
        </p:spPr>
        <p:txBody>
          <a:bodyPr wrap="square" rtlCol="0">
            <a:spAutoFit/>
          </a:bodyPr>
          <a:lstStyle/>
          <a:p>
            <a:pPr lvl="0" indent="217170" algn="just">
              <a:lnSpc>
                <a:spcPct val="135000"/>
              </a:lnSpc>
              <a:spcBef>
                <a:spcPts val="600"/>
              </a:spcBef>
            </a:pPr>
            <a:r>
              <a:rPr lang="vi-VN" sz="3200">
                <a:solidFill>
                  <a:prstClr val="black"/>
                </a:solidFill>
                <a:latin typeface="Times New Roman"/>
                <a:ea typeface="Calibri"/>
                <a:cs typeface="Times New Roman"/>
              </a:rPr>
              <a:t>2. Viết câu đúng, đủ thành phần và có hình ảnh, liên kết câu hợp lí.</a:t>
            </a:r>
            <a:r>
              <a:rPr lang="vi-VN" sz="3200">
                <a:latin typeface="Times New Roman"/>
                <a:ea typeface="Calibri"/>
                <a:cs typeface="Times New Roman"/>
              </a:rPr>
              <a:t> </a:t>
            </a:r>
            <a:r>
              <a:rPr lang="nl-NL" sz="3200">
                <a:latin typeface="Times New Roman"/>
                <a:ea typeface="Calibri"/>
                <a:cs typeface="Times New Roman"/>
              </a:rPr>
              <a:t>Viết được đoạn văn kể về một ngày ở trường của em hoặc nêu cảm nghĩ của em về một người bạn</a:t>
            </a:r>
            <a:r>
              <a:rPr lang="vi-VN" sz="3200">
                <a:latin typeface="Times New Roman"/>
                <a:ea typeface="Calibri"/>
                <a:cs typeface="Times New Roman"/>
              </a:rPr>
              <a:t>.</a:t>
            </a:r>
          </a:p>
        </p:txBody>
      </p:sp>
      <p:sp>
        <p:nvSpPr>
          <p:cNvPr id="3" name="TextBox 2"/>
          <p:cNvSpPr txBox="1"/>
          <p:nvPr/>
        </p:nvSpPr>
        <p:spPr>
          <a:xfrm>
            <a:off x="1253067" y="1117600"/>
            <a:ext cx="9042400" cy="1428853"/>
          </a:xfrm>
          <a:prstGeom prst="rect">
            <a:avLst/>
          </a:prstGeom>
          <a:solidFill>
            <a:schemeClr val="accent6">
              <a:lumMod val="40000"/>
              <a:lumOff val="60000"/>
            </a:schemeClr>
          </a:solidFill>
        </p:spPr>
        <p:txBody>
          <a:bodyPr wrap="square" rtlCol="0">
            <a:spAutoFit/>
          </a:bodyPr>
          <a:lstStyle/>
          <a:p>
            <a:pPr marL="514350" lvl="0" indent="-514350" algn="just">
              <a:lnSpc>
                <a:spcPct val="135000"/>
              </a:lnSpc>
              <a:spcBef>
                <a:spcPts val="600"/>
              </a:spcBef>
              <a:buAutoNum type="arabicPeriod"/>
            </a:pPr>
            <a:r>
              <a:rPr lang="vi-VN" sz="3200">
                <a:solidFill>
                  <a:prstClr val="black"/>
                </a:solidFill>
                <a:latin typeface="Times New Roman"/>
                <a:ea typeface="Calibri"/>
                <a:cs typeface="Times New Roman"/>
              </a:rPr>
              <a:t>Viết đúng quy tắc chính tả và đảm bảo tốc độ viết.</a:t>
            </a:r>
          </a:p>
          <a:p>
            <a:pPr lvl="0" algn="just">
              <a:lnSpc>
                <a:spcPct val="135000"/>
              </a:lnSpc>
              <a:spcBef>
                <a:spcPts val="600"/>
              </a:spcBef>
            </a:pPr>
            <a:r>
              <a:rPr lang="vi-VN" sz="3200">
                <a:solidFill>
                  <a:prstClr val="black"/>
                </a:solidFill>
                <a:latin typeface="Times New Roman"/>
                <a:ea typeface="Calibri"/>
                <a:cs typeface="Times New Roman"/>
              </a:rPr>
              <a:t>- Viết đủ nội dung bài viết.</a:t>
            </a:r>
          </a:p>
        </p:txBody>
      </p:sp>
    </p:spTree>
    <p:extLst>
      <p:ext uri="{BB962C8B-B14F-4D97-AF65-F5344CB8AC3E}">
        <p14:creationId xmlns:p14="http://schemas.microsoft.com/office/powerpoint/2010/main" val="335435658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viết </a:t>
            </a:r>
            <a:r>
              <a:rPr kumimoji="0" lang="vi-VN"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1070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519273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620612"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a:t>
            </a:r>
            <a:r>
              <a:rPr lang="vi-VN" sz="3200">
                <a:solidFill>
                  <a:srgbClr val="000000"/>
                </a:solidFill>
                <a:latin typeface="Calibri" panose="020F0502020204030204" pitchFamily="34" charset="0"/>
                <a:ea typeface="微软雅黑"/>
                <a:cs typeface="Calibri" panose="020F0502020204030204" pitchFamily="34" charset="0"/>
              </a:rPr>
              <a:t>bài viết</a:t>
            </a:r>
            <a:r>
              <a:rPr lang="en-US" sz="3200">
                <a:solidFill>
                  <a:srgbClr val="000000"/>
                </a:solidFill>
                <a:latin typeface="Calibri" panose="020F0502020204030204" pitchFamily="34" charset="0"/>
                <a:ea typeface="微软雅黑"/>
                <a:cs typeface="Calibri" panose="020F0502020204030204" pitchFamily="34" charset="0"/>
              </a:rPr>
              <a:t>?</a:t>
            </a:r>
            <a:endParaRPr lang="en-US" sz="3200" dirty="0">
              <a:solidFill>
                <a:srgbClr val="000000"/>
              </a:solidFill>
              <a:ea typeface="微软雅黑"/>
              <a:cs typeface="Calibri" panose="020F0502020204030204" pitchFamily="34" charset="0"/>
            </a:endParaRPr>
          </a:p>
        </p:txBody>
      </p:sp>
    </p:spTree>
    <p:extLst>
      <p:ext uri="{BB962C8B-B14F-4D97-AF65-F5344CB8AC3E}">
        <p14:creationId xmlns:p14="http://schemas.microsoft.com/office/powerpoint/2010/main" val="3427419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618</Words>
  <Application>Microsoft Office PowerPoint</Application>
  <PresentationFormat>Widescreen</PresentationFormat>
  <Paragraphs>83</Paragraphs>
  <Slides>16</Slides>
  <Notes>11</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16</vt:i4>
      </vt:variant>
    </vt:vector>
  </HeadingPairs>
  <TitlesOfParts>
    <vt:vector size="42" baseType="lpstr">
      <vt:lpstr>等线</vt:lpstr>
      <vt:lpstr>微软雅黑</vt:lpstr>
      <vt:lpstr>微软雅黑</vt:lpstr>
      <vt:lpstr>#9Slide03 AllRoundGothic</vt:lpstr>
      <vt:lpstr>.VnMemorandum</vt:lpstr>
      <vt:lpstr>Arial</vt:lpstr>
      <vt:lpstr>Arial Black</vt:lpstr>
      <vt:lpstr>Arial-Rounded</vt:lpstr>
      <vt:lpstr>Calibri</vt:lpstr>
      <vt:lpstr>Calibri Light</vt:lpstr>
      <vt:lpstr>Coiny</vt:lpstr>
      <vt:lpstr>HP001 4 hàng</vt:lpstr>
      <vt:lpstr>Lato Hairline</vt:lpstr>
      <vt:lpstr>Lato Light</vt:lpstr>
      <vt:lpstr>Lato Regular</vt:lpstr>
      <vt:lpstr>SVN-Redressed</vt:lpstr>
      <vt:lpstr>Times New Roman</vt:lpstr>
      <vt:lpstr>字魂59号-创粗黑</vt:lpstr>
      <vt:lpstr>字魂70号-灵悦黑体</vt:lpstr>
      <vt:lpstr>2_Office 主题​​</vt:lpstr>
      <vt:lpstr>1_Office Theme</vt:lpstr>
      <vt:lpstr>4_Office 主题</vt:lpstr>
      <vt:lpstr>6_Office Theme</vt:lpstr>
      <vt:lpstr>千图网海量PPT模板www.58pic.com​​</vt:lpstr>
      <vt:lpstr>1_Chủ đề Office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46</cp:revision>
  <dcterms:created xsi:type="dcterms:W3CDTF">2022-06-29T15:12:02Z</dcterms:created>
  <dcterms:modified xsi:type="dcterms:W3CDTF">2023-10-29T14:20:12Z</dcterms:modified>
</cp:coreProperties>
</file>