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 id="2147483718" r:id="rId3"/>
    <p:sldMasterId id="2147483741" r:id="rId4"/>
    <p:sldMasterId id="2147483746" r:id="rId5"/>
    <p:sldMasterId id="2147483768" r:id="rId6"/>
    <p:sldMasterId id="2147483780" r:id="rId7"/>
  </p:sldMasterIdLst>
  <p:notesMasterIdLst>
    <p:notesMasterId r:id="rId34"/>
  </p:notesMasterIdLst>
  <p:sldIdLst>
    <p:sldId id="2007577160" r:id="rId8"/>
    <p:sldId id="534" r:id="rId9"/>
    <p:sldId id="2007577131" r:id="rId10"/>
    <p:sldId id="470" r:id="rId11"/>
    <p:sldId id="2007577158" r:id="rId12"/>
    <p:sldId id="2007577143" r:id="rId13"/>
    <p:sldId id="2601" r:id="rId14"/>
    <p:sldId id="2007577112" r:id="rId15"/>
    <p:sldId id="371" r:id="rId16"/>
    <p:sldId id="299" r:id="rId17"/>
    <p:sldId id="360" r:id="rId18"/>
    <p:sldId id="300" r:id="rId19"/>
    <p:sldId id="301" r:id="rId20"/>
    <p:sldId id="2007577132" r:id="rId21"/>
    <p:sldId id="2007577133" r:id="rId22"/>
    <p:sldId id="2007577134" r:id="rId23"/>
    <p:sldId id="2007577114" r:id="rId24"/>
    <p:sldId id="2007577135" r:id="rId25"/>
    <p:sldId id="2007577138" r:id="rId26"/>
    <p:sldId id="2007577139" r:id="rId27"/>
    <p:sldId id="2007577140" r:id="rId28"/>
    <p:sldId id="2007577141" r:id="rId29"/>
    <p:sldId id="2007577142" r:id="rId30"/>
    <p:sldId id="2007577159" r:id="rId31"/>
    <p:sldId id="2007577157" r:id="rId32"/>
    <p:sldId id="51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184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879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7515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71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4986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376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466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7629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840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4892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10/29/2023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388542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592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2023/10/29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2023/10/29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2023/10/29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2023/10/29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39461959"/>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982841"/>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31013487"/>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076701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192010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032040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01685958"/>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81392519"/>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405717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296493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264515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3546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9280956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70BE43D-0713-48A4-A945-E96D31F568B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83F157F-FEDC-4100-A4D3-481066B162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BE3B3A6E-A052-4210-B26A-43D8AEF44A8B}"/>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5C015731-9B85-47FB-84A7-C345EEB0E740}"/>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FD71187C-5058-4758-BAA7-FAB67A166C59}"/>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5093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04440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B490E2-72C1-4906-9EDE-51FB1DBF1AF0}"/>
              </a:ext>
            </a:extLst>
          </p:cNvPr>
          <p:cNvSpPr>
            <a:spLocks noGrp="1"/>
          </p:cNvSpPr>
          <p:nvPr>
            <p:ph type="title"/>
          </p:nvPr>
        </p:nvSpPr>
        <p:spPr>
          <a:xfrm>
            <a:off x="831851" y="1709740"/>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47517B-4E47-4972-A650-F7C9A9640413}"/>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DC6B6B7B-8C88-417B-9682-B19E94E5FF30}"/>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5C710BB6-9308-4B35-BAB9-6273C39E984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B9749539-A675-443D-8D34-44914AE57A4A}"/>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581011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C96DCD-30A7-4E37-BEB4-B29F8926C04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D93374B-6194-4C04-B17B-0D2D2E255AE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450A6AE-0650-44A2-8C3F-7D2F9D23EF2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9EED3B0-26FE-4D9E-BD58-48BD81B43DD9}"/>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B5852674-91FF-4A18-86D3-4F7986337DEF}"/>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EE4DB870-027F-46B0-9C5B-3B47C98EF8AF}"/>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722780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76E0E4-7F88-4440-83B0-65C57157E137}"/>
              </a:ext>
            </a:extLst>
          </p:cNvPr>
          <p:cNvSpPr>
            <a:spLocks noGrp="1"/>
          </p:cNvSpPr>
          <p:nvPr>
            <p:ph type="title"/>
          </p:nvPr>
        </p:nvSpPr>
        <p:spPr>
          <a:xfrm>
            <a:off x="839788" y="365127"/>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1F29201-A6B8-45F8-9F18-D50FE39B066C}"/>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F59A75C-C897-4DB6-9F0C-44447E1B5EFC}"/>
              </a:ext>
            </a:extLst>
          </p:cNvPr>
          <p:cNvSpPr>
            <a:spLocks noGrp="1"/>
          </p:cNvSpPr>
          <p:nvPr>
            <p:ph sz="half" idx="2"/>
          </p:nvPr>
        </p:nvSpPr>
        <p:spPr>
          <a:xfrm>
            <a:off x="839789"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4516E5C-167F-4769-97E6-ED9B1D8557D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F07886D-3B18-43A8-BBC3-A123D5EF91CF}"/>
              </a:ext>
            </a:extLst>
          </p:cNvPr>
          <p:cNvSpPr>
            <a:spLocks noGrp="1"/>
          </p:cNvSpPr>
          <p:nvPr>
            <p:ph sz="quarter" idx="4"/>
          </p:nvPr>
        </p:nvSpPr>
        <p:spPr>
          <a:xfrm>
            <a:off x="6172201"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6783D19-CB9B-46E4-BF8D-171F701EA144}"/>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8" name="Chỗ dành sẵn cho Chân trang 7">
            <a:extLst>
              <a:ext uri="{FF2B5EF4-FFF2-40B4-BE49-F238E27FC236}">
                <a16:creationId xmlns:a16="http://schemas.microsoft.com/office/drawing/2014/main" id="{F5E1F87C-D34D-44B7-B7BE-A22ABB7407A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Chỗ dành sẵn cho Số hiệu Bản chiếu 8">
            <a:extLst>
              <a:ext uri="{FF2B5EF4-FFF2-40B4-BE49-F238E27FC236}">
                <a16:creationId xmlns:a16="http://schemas.microsoft.com/office/drawing/2014/main" id="{63174F03-1414-4101-A2B3-3D27C94AD0F5}"/>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26056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FE3B6-71F5-44E9-B718-C582203BD04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F357184-1F12-451F-9C28-0F9D84577EBC}"/>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4" name="Chỗ dành sẵn cho Chân trang 3">
            <a:extLst>
              <a:ext uri="{FF2B5EF4-FFF2-40B4-BE49-F238E27FC236}">
                <a16:creationId xmlns:a16="http://schemas.microsoft.com/office/drawing/2014/main" id="{57A6518B-5626-46B6-911D-9F02DE38DA00}"/>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Chỗ dành sẵn cho Số hiệu Bản chiếu 4">
            <a:extLst>
              <a:ext uri="{FF2B5EF4-FFF2-40B4-BE49-F238E27FC236}">
                <a16:creationId xmlns:a16="http://schemas.microsoft.com/office/drawing/2014/main" id="{11B46D37-4770-4D31-AC5A-E1BCF8FC370F}"/>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0503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E9FD4F2-61C8-4905-A45F-15B3DE09C935}"/>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3" name="Chỗ dành sẵn cho Chân trang 2">
            <a:extLst>
              <a:ext uri="{FF2B5EF4-FFF2-40B4-BE49-F238E27FC236}">
                <a16:creationId xmlns:a16="http://schemas.microsoft.com/office/drawing/2014/main" id="{6607CDDA-FC78-4461-83E6-09968C3E1EE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Chỗ dành sẵn cho Số hiệu Bản chiếu 3">
            <a:extLst>
              <a:ext uri="{FF2B5EF4-FFF2-40B4-BE49-F238E27FC236}">
                <a16:creationId xmlns:a16="http://schemas.microsoft.com/office/drawing/2014/main" id="{23A6A46D-4B7B-4CD8-A42D-A7517A84303B}"/>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1558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97E2910-2957-43F0-AE6F-08A37E1ABCE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4BE2A42-F7F8-4A77-9A30-50EB56FF9889}"/>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EE7AFE2-C8AF-4224-B0A5-9ECCB6195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97E360-EE1E-415C-A82C-A8DAE6C6F05E}"/>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228FBC32-B59C-4332-ABC7-922310F589F1}"/>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E34D9D54-7BD2-4449-8277-F9955AB79DC2}"/>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379678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B25B84-683D-4AC3-90D3-E8CF8C09D07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0B83FD7C-4894-4820-BBC8-C450291E9E7B}"/>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B1EAA32D-8A25-4A0A-A923-3CE9A0EA5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137ACE7-5889-4492-91CE-A43877BBC9C9}"/>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BA829292-F5A8-4FF0-BA92-8C5D447E581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87021491-11B6-4210-8E83-F08CE9C520F8}"/>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03782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6B49AE-90F2-4DAE-B03D-578A0971CA1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20163A6-4264-4609-B2DF-E79045A0F017}"/>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A953A0C-C34A-4973-A468-FF8EC268D7FC}"/>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D85A4646-C9E6-4CB9-8589-D3D8EEF164EA}"/>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65EFFD0E-15EE-410B-98CE-63639C0DBA3C}"/>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8699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D077D39-24B0-4219-B026-8E6C9FBC5897}"/>
              </a:ext>
            </a:extLst>
          </p:cNvPr>
          <p:cNvSpPr>
            <a:spLocks noGrp="1"/>
          </p:cNvSpPr>
          <p:nvPr>
            <p:ph type="title" orient="vert"/>
          </p:nvPr>
        </p:nvSpPr>
        <p:spPr>
          <a:xfrm>
            <a:off x="8724901"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DD74A57-1EBD-431D-86C6-ED80B472F956}"/>
              </a:ext>
            </a:extLst>
          </p:cNvPr>
          <p:cNvSpPr>
            <a:spLocks noGrp="1"/>
          </p:cNvSpPr>
          <p:nvPr>
            <p:ph type="body" orient="vert" idx="1"/>
          </p:nvPr>
        </p:nvSpPr>
        <p:spPr>
          <a:xfrm>
            <a:off x="838201"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D4E548-1238-422E-92F7-606BF117D653}"/>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BEEEECDB-0D3B-42C3-9861-DAD4316DAF8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4E06869B-CD3A-492B-A8F5-C040C2D8B45D}"/>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311294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3666135"/>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0373388"/>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2664791"/>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5259165"/>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4583749"/>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494973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7249639"/>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1349898"/>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9773561"/>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3355486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4.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2.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4.jpe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7.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B910B56C-488B-4F73-AE4F-0D2802CAB32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10/29/2023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888891FE-28E5-458A-AE93-6E9A74D61B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082966310"/>
      </p:ext>
    </p:extLst>
  </p:cSld>
  <p:clrMap bg1="lt1" tx1="dk1" bg2="lt2" tx2="dk2" accent1="accent1" accent2="accent2" accent3="accent3" accent4="accent4" accent5="accent5" accent6="accent6" hlink="hlink" folHlink="folHlink"/>
  <p:sldLayoutIdLst>
    <p:sldLayoutId id="2147483710" r:id="rId1"/>
    <p:sldLayoutId id="2147483711" r:id="rId2"/>
  </p:sldLayoutIdLst>
  <p:transition spd="slow">
    <p:fade/>
  </p:transition>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2023/10/29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A65B133E-04DD-446A-8E4D-44676E70BDF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60D67777-E31A-4CAC-A7BC-4A82FFF39D0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20E81B72-6FA0-45DB-ACF4-32B15E642BE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993014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436460B-21F8-48D9-AD8F-FE12B1DF51F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0B2BD41-8FA9-493E-B58B-A2C314C56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16DDA4-A045-49DD-AF9E-B6FB52158A9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C56043DC-86AA-4A84-9C92-DE21ED5C580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059456AF-8A0B-4127-A052-D45F91306DF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164464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A65B133E-04DD-446A-8E4D-44676E70BDF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72638247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4.png"/><Relationship Id="rId18" Type="http://schemas.openxmlformats.org/officeDocument/2006/relationships/image" Target="../media/image47.png"/><Relationship Id="rId3" Type="http://schemas.openxmlformats.org/officeDocument/2006/relationships/notesSlide" Target="../notesSlides/notesSlide7.xml"/><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46.png"/><Relationship Id="rId2" Type="http://schemas.openxmlformats.org/officeDocument/2006/relationships/slideLayout" Target="../slideLayouts/slideLayout2.xml"/><Relationship Id="rId16" Type="http://schemas.openxmlformats.org/officeDocument/2006/relationships/image" Target="../media/image22.png"/><Relationship Id="rId1" Type="http://schemas.openxmlformats.org/officeDocument/2006/relationships/themeOverride" Target="../theme/themeOverride1.xml"/><Relationship Id="rId6" Type="http://schemas.openxmlformats.org/officeDocument/2006/relationships/image" Target="../media/image40.png"/><Relationship Id="rId11" Type="http://schemas.openxmlformats.org/officeDocument/2006/relationships/image" Target="../media/image12.png"/><Relationship Id="rId5" Type="http://schemas.openxmlformats.org/officeDocument/2006/relationships/image" Target="../media/image16.png"/><Relationship Id="rId15" Type="http://schemas.openxmlformats.org/officeDocument/2006/relationships/image" Target="../media/image19.png"/><Relationship Id="rId10" Type="http://schemas.openxmlformats.org/officeDocument/2006/relationships/image" Target="../media/image44.png"/><Relationship Id="rId4" Type="http://schemas.openxmlformats.org/officeDocument/2006/relationships/image" Target="../media/image11.png"/><Relationship Id="rId9" Type="http://schemas.openxmlformats.org/officeDocument/2006/relationships/image" Target="../media/image43.png"/><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53.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53.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53.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53.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3.png"/><Relationship Id="rId5" Type="http://schemas.microsoft.com/office/2007/relationships/hdphoto" Target="../media/hdphoto3.wdp"/><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9C6FF74-A3CD-43E9-B936-B3D00B198B50}"/>
              </a:ext>
            </a:extLst>
          </p:cNvPr>
          <p:cNvSpPr txBox="1"/>
          <p:nvPr/>
        </p:nvSpPr>
        <p:spPr>
          <a:xfrm>
            <a:off x="4347396" y="1619506"/>
            <a:ext cx="3497209" cy="715581"/>
          </a:xfrm>
          <a:prstGeom prst="rect">
            <a:avLst/>
          </a:prstGeom>
          <a:noFill/>
        </p:spPr>
        <p:txBody>
          <a:bodyPr wrap="square" rtlCol="0">
            <a:spAutoFit/>
          </a:bodyPr>
          <a:lstStyle/>
          <a:p>
            <a:pPr algn="ctr">
              <a:defRPr/>
            </a:pPr>
            <a:r>
              <a:rPr lang="en-US" sz="4050"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9</a:t>
            </a:r>
          </a:p>
        </p:txBody>
      </p:sp>
      <p:sp>
        <p:nvSpPr>
          <p:cNvPr id="8" name="TextBox 7"/>
          <p:cNvSpPr txBox="1"/>
          <p:nvPr/>
        </p:nvSpPr>
        <p:spPr>
          <a:xfrm>
            <a:off x="1592460" y="2397926"/>
            <a:ext cx="9075540" cy="1338828"/>
          </a:xfrm>
          <a:prstGeom prst="rect">
            <a:avLst/>
          </a:prstGeom>
          <a:noFill/>
        </p:spPr>
        <p:txBody>
          <a:bodyPr wrap="square" rtlCol="0">
            <a:spAutoFit/>
          </a:bodyPr>
          <a:lstStyle/>
          <a:p>
            <a:pPr algn="ctr"/>
            <a:r>
              <a:rPr lang="en-US" sz="4050" b="1" dirty="0" err="1">
                <a:solidFill>
                  <a:srgbClr val="FF0000"/>
                </a:solidFill>
                <a:latin typeface=".VnMemorandum" panose="020B7200000000000000" pitchFamily="34" charset="0"/>
                <a:ea typeface="Zilla Slab" pitchFamily="2" charset="0"/>
              </a:rPr>
              <a:t>Tiếng</a:t>
            </a:r>
            <a:r>
              <a:rPr lang="en-US" sz="4050" b="1" dirty="0">
                <a:solidFill>
                  <a:srgbClr val="FF0000"/>
                </a:solidFill>
                <a:latin typeface=".VnMemorandum" panose="020B7200000000000000" pitchFamily="34" charset="0"/>
                <a:ea typeface="Zilla Slab" pitchFamily="2" charset="0"/>
              </a:rPr>
              <a:t> </a:t>
            </a:r>
            <a:r>
              <a:rPr lang="en-US" sz="4050" b="1" dirty="0" err="1">
                <a:solidFill>
                  <a:srgbClr val="FF0000"/>
                </a:solidFill>
                <a:latin typeface=".VnMemorandum" panose="020B7200000000000000" pitchFamily="34" charset="0"/>
                <a:ea typeface="Zilla Slab" pitchFamily="2" charset="0"/>
              </a:rPr>
              <a:t>Việt</a:t>
            </a:r>
            <a:endParaRPr lang="en-US" sz="4050" b="1" dirty="0">
              <a:solidFill>
                <a:srgbClr val="FF0000"/>
              </a:solidFill>
              <a:latin typeface=".VnMemorandum" panose="020B7200000000000000" pitchFamily="34" charset="0"/>
              <a:ea typeface="Zilla Slab" pitchFamily="2" charset="0"/>
            </a:endParaRPr>
          </a:p>
          <a:p>
            <a:pPr algn="ct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Ôn</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tập</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giữa</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học</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kì</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1</a:t>
            </a:r>
            <a:endParaRPr lang="vi-VN"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p:txBody>
      </p:sp>
      <p:sp>
        <p:nvSpPr>
          <p:cNvPr id="2" name="Hộp Văn bản 2">
            <a:extLst>
              <a:ext uri="{FF2B5EF4-FFF2-40B4-BE49-F238E27FC236}">
                <a16:creationId xmlns:a16="http://schemas.microsoft.com/office/drawing/2014/main" id="{80CB929C-9CB0-1E28-7CE3-7E7ACE57A064}"/>
              </a:ext>
            </a:extLst>
          </p:cNvPr>
          <p:cNvSpPr txBox="1"/>
          <p:nvPr/>
        </p:nvSpPr>
        <p:spPr>
          <a:xfrm>
            <a:off x="2848168" y="428362"/>
            <a:ext cx="7317004" cy="677108"/>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dirty="0">
                <a:ln w="12700">
                  <a:solidFill>
                    <a:schemeClr val="tx1">
                      <a:lumMod val="75000"/>
                      <a:lumOff val="25000"/>
                    </a:schemeClr>
                  </a:solidFill>
                </a:ln>
                <a:solidFill>
                  <a:srgbClr val="0070C0"/>
                </a:solidFill>
                <a:latin typeface="#9Slide03 AllRoundGothic" panose="020B0703020202020104" pitchFamily="34" charset="0"/>
              </a:rPr>
              <a:t>TRƯỜNG TIỂU HỌC GIANG BIÊN</a:t>
            </a:r>
          </a:p>
        </p:txBody>
      </p:sp>
      <p:sp>
        <p:nvSpPr>
          <p:cNvPr id="5" name="Rectangle 4">
            <a:extLst>
              <a:ext uri="{FF2B5EF4-FFF2-40B4-BE49-F238E27FC236}">
                <a16:creationId xmlns:a16="http://schemas.microsoft.com/office/drawing/2014/main" id="{ABF36E19-D7D3-2219-96EE-C19834F16A6C}"/>
              </a:ext>
            </a:extLst>
          </p:cNvPr>
          <p:cNvSpPr/>
          <p:nvPr/>
        </p:nvSpPr>
        <p:spPr>
          <a:xfrm>
            <a:off x="0" y="0"/>
            <a:ext cx="12192000" cy="7061200"/>
          </a:xfrm>
          <a:prstGeom prst="rect">
            <a:avLst/>
          </a:prstGeom>
          <a:blipFill>
            <a:blip r:embed="rId2"/>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nvGrpSpPr>
          <p:cNvPr id="9" name="Group 8">
            <a:extLst>
              <a:ext uri="{FF2B5EF4-FFF2-40B4-BE49-F238E27FC236}">
                <a16:creationId xmlns:a16="http://schemas.microsoft.com/office/drawing/2014/main" id="{D8D5AEE6-B6D3-643F-BEC7-70ED5C0D5FE7}"/>
              </a:ext>
            </a:extLst>
          </p:cNvPr>
          <p:cNvGrpSpPr/>
          <p:nvPr/>
        </p:nvGrpSpPr>
        <p:grpSpPr>
          <a:xfrm>
            <a:off x="3239433" y="1227356"/>
            <a:ext cx="3029331" cy="741676"/>
            <a:chOff x="2769991" y="1749601"/>
            <a:chExt cx="3029331" cy="741676"/>
          </a:xfrm>
        </p:grpSpPr>
        <p:sp>
          <p:nvSpPr>
            <p:cNvPr id="10" name="矩形: 圆角 10">
              <a:extLst>
                <a:ext uri="{FF2B5EF4-FFF2-40B4-BE49-F238E27FC236}">
                  <a16:creationId xmlns:a16="http://schemas.microsoft.com/office/drawing/2014/main" id="{2935C2D3-FFC6-6F39-A07B-29F34F8A9C36}"/>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id="{A97AB819-A1FE-7304-1863-6120A1C6E20D}"/>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TIẾNG VIỆT</a:t>
              </a:r>
            </a:p>
          </p:txBody>
        </p:sp>
      </p:grpSp>
      <p:grpSp>
        <p:nvGrpSpPr>
          <p:cNvPr id="13" name="Group 12">
            <a:extLst>
              <a:ext uri="{FF2B5EF4-FFF2-40B4-BE49-F238E27FC236}">
                <a16:creationId xmlns:a16="http://schemas.microsoft.com/office/drawing/2014/main" id="{7792710E-5555-10F3-8C21-D87761E22A38}"/>
              </a:ext>
            </a:extLst>
          </p:cNvPr>
          <p:cNvGrpSpPr/>
          <p:nvPr/>
        </p:nvGrpSpPr>
        <p:grpSpPr>
          <a:xfrm>
            <a:off x="2476382" y="3795121"/>
            <a:ext cx="7106157" cy="1477833"/>
            <a:chOff x="2695868" y="1749600"/>
            <a:chExt cx="3029331" cy="1476103"/>
          </a:xfrm>
        </p:grpSpPr>
        <p:sp>
          <p:nvSpPr>
            <p:cNvPr id="14" name="矩形: 圆角 10">
              <a:extLst>
                <a:ext uri="{FF2B5EF4-FFF2-40B4-BE49-F238E27FC236}">
                  <a16:creationId xmlns:a16="http://schemas.microsoft.com/office/drawing/2014/main" id="{93902902-F549-1636-68F7-CDA1236A1DF2}"/>
                </a:ext>
              </a:extLst>
            </p:cNvPr>
            <p:cNvSpPr/>
            <p:nvPr/>
          </p:nvSpPr>
          <p:spPr>
            <a:xfrm rot="5400000">
              <a:off x="3555755" y="1025400"/>
              <a:ext cx="1432685"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5" name="TextBox 14">
              <a:extLst>
                <a:ext uri="{FF2B5EF4-FFF2-40B4-BE49-F238E27FC236}">
                  <a16:creationId xmlns:a16="http://schemas.microsoft.com/office/drawing/2014/main" id="{18475A69-950D-5D8E-1044-955D0F0386F6}"/>
                </a:ext>
              </a:extLst>
            </p:cNvPr>
            <p:cNvSpPr txBox="1"/>
            <p:nvPr/>
          </p:nvSpPr>
          <p:spPr>
            <a:xfrm>
              <a:off x="2695868" y="1842329"/>
              <a:ext cx="3029331" cy="13833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200" spc="-150" dirty="0">
                  <a:solidFill>
                    <a:prstClr val="white"/>
                  </a:solidFill>
                  <a:latin typeface="Times New Roman" panose="02020603050405020304" pitchFamily="18" charset="0"/>
                  <a:ea typeface="LNTH-Kids  Chinese Font 1" panose="02010600030101010101" pitchFamily="2" charset="-128"/>
                  <a:cs typeface="Times New Roman" panose="02020603050405020304" pitchFamily="18" charset="0"/>
                </a:rPr>
                <a:t>ÔN TẬP GIỮA HỌC KÌ 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200" spc="-150" dirty="0">
                  <a:solidFill>
                    <a:prstClr val="white"/>
                  </a:solidFill>
                  <a:latin typeface="Times New Roman" panose="02020603050405020304" pitchFamily="18" charset="0"/>
                  <a:ea typeface="LNTH-Kids  Chinese Font 1" panose="02010600030101010101" pitchFamily="2" charset="-128"/>
                  <a:cs typeface="Times New Roman" panose="02020603050405020304" pitchFamily="18" charset="0"/>
                </a:rPr>
                <a:t>TIẾT 6</a:t>
              </a:r>
              <a:endParaRPr kumimoji="0" lang="en-US" sz="4200" b="0" i="0" u="none" strike="noStrike" kern="1200" cap="none" spc="-150" normalizeH="0" baseline="0" noProof="0" dirty="0">
                <a:ln>
                  <a:noFill/>
                </a:ln>
                <a:solidFill>
                  <a:prstClr val="white"/>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grpSp>
      <p:pic>
        <p:nvPicPr>
          <p:cNvPr id="16" name="Picture 15" descr="Logo, company name&#10;&#10;Description automatically generated">
            <a:extLst>
              <a:ext uri="{FF2B5EF4-FFF2-40B4-BE49-F238E27FC236}">
                <a16:creationId xmlns:a16="http://schemas.microsoft.com/office/drawing/2014/main" id="{C1648217-6929-31D9-4E12-CCF86629F1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53"/>
            <a:ext cx="1116488" cy="1112023"/>
          </a:xfrm>
          <a:prstGeom prst="rect">
            <a:avLst/>
          </a:prstGeom>
        </p:spPr>
      </p:pic>
    </p:spTree>
    <p:extLst>
      <p:ext uri="{BB962C8B-B14F-4D97-AF65-F5344CB8AC3E}">
        <p14:creationId xmlns:p14="http://schemas.microsoft.com/office/powerpoint/2010/main" val="3459991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4763984" cy="2067570"/>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3" name="文本框 32"/>
            <p:cNvSpPr txBox="1"/>
            <p:nvPr/>
          </p:nvSpPr>
          <p:spPr>
            <a:xfrm>
              <a:off x="2576515" y="240638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nghen</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1" name="组合 40"/>
          <p:cNvGrpSpPr/>
          <p:nvPr/>
        </p:nvGrpSpPr>
        <p:grpSpPr>
          <a:xfrm>
            <a:off x="6454709" y="3246796"/>
            <a:ext cx="4526700" cy="1967857"/>
            <a:chOff x="6544421" y="2819090"/>
            <a:chExt cx="4526700"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04</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6" name="文本框 35"/>
            <p:cNvSpPr txBox="1"/>
            <p:nvPr/>
          </p:nvSpPr>
          <p:spPr>
            <a:xfrm>
              <a:off x="8412900" y="395699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núng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nính</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0" name="组合 39"/>
          <p:cNvGrpSpPr/>
          <p:nvPr/>
        </p:nvGrpSpPr>
        <p:grpSpPr>
          <a:xfrm>
            <a:off x="765425" y="3221903"/>
            <a:ext cx="4744635" cy="1992750"/>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5" name="文本框 34"/>
            <p:cNvSpPr txBox="1"/>
            <p:nvPr/>
          </p:nvSpPr>
          <p:spPr>
            <a:xfrm>
              <a:off x="2351755" y="3969893"/>
              <a:ext cx="31192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n</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gọng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líu</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6" name="组合 45"/>
          <p:cNvGrpSpPr/>
          <p:nvPr/>
        </p:nvGrpSpPr>
        <p:grpSpPr>
          <a:xfrm>
            <a:off x="3113055" y="-2856359"/>
            <a:ext cx="5712718" cy="5712718"/>
            <a:chOff x="3113055" y="-2856359"/>
            <a:chExt cx="5712718" cy="5712718"/>
          </a:xfrm>
        </p:grpSpPr>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055" y="-2856359"/>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11">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4526701" cy="1846815"/>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4" name="文本框 33"/>
            <p:cNvSpPr txBox="1"/>
            <p:nvPr/>
          </p:nvSpPr>
          <p:spPr>
            <a:xfrm>
              <a:off x="8049106" y="2431552"/>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tròn</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trịa</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1" name="图片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5 1.03287 L -0.025 1.03333 C -0.02578 1.02569 -0.02656 1.01852 -0.02708 1.01157 C -0.0276 1.00532 -0.02786 0.99861 -0.02812 0.99236 C -0.0289 0.98102 -0.02981 0.96968 -0.0302 0.95833 C -0.03424 0.8706 -0.0302 0.92986 -0.03437 0.87315 C -0.03372 0.78796 -0.03359 0.70255 -0.03229 0.61759 C -0.03229 0.60949 -0.03086 0.60185 -0.0302 0.59398 C -0.02981 0.58912 -0.02968 0.58403 -0.02916 0.57917 C -0.02825 0.56829 -0.02669 0.55787 -0.02604 0.54722 C -0.02487 0.52338 -0.02422 0.5037 -0.02187 0.48125 C -0.02148 0.47616 -0.02057 0.47106 -0.01979 0.4662 C -0.01914 0.45394 -0.01862 0.4419 -0.0177 0.43009 C -0.01653 0.40995 -0.01445 0.39028 -0.01354 0.37037 C -0.01328 0.36181 -0.01315 0.35301 -0.0125 0.34491 C -0.01185 0.33472 -0.01054 0.32477 -0.00937 0.31481 C -0.00911 0.31204 -0.00872 0.30903 -0.00833 0.30648 C -0.00768 0.29792 -0.00729 0.28912 -0.00625 0.28079 C -0.00573 0.27546 -0.00338 0.26644 -0.00208 0.26181 C -0.00182 0.2537 -0.00169 0.24606 -0.00104 0.23819 C -0.00026 0.22731 0.00078 0.21667 0.00209 0.20625 C 0.00235 0.20347 0.00287 0.20046 0.00313 0.19769 C 0.00508 0.17361 0.00287 0.18796 0.00521 0.17431 C 0.00482 0.15301 0.00469 0.13148 0.00417 0.11042 C 0.00391 0.10532 0.00339 0.10023 0.00313 0.0956 C 0.00261 0.08843 0.00261 0.08125 0.00209 0.07431 C 0.00157 0.06898 0.00013 0.06435 -3.33333E-6 0.05926 C -0.00065 0.03935 -3.33333E-6 0.01944 -3.33333E-6 -0.00023 L -3.33333E-6 0 " pathEditMode="relative" rAng="0" ptsTypes="AAAAAAAAAAAAAAAAAAAAAAAAAAAAA">
                                      <p:cBhvr>
                                        <p:cTn id="6" dur="2000" fill="hold"/>
                                        <p:tgtEl>
                                          <p:spTgt spid="46"/>
                                        </p:tgtEl>
                                        <p:attrNameLst>
                                          <p:attrName>ppt_x</p:attrName>
                                          <p:attrName>ppt_y</p:attrName>
                                        </p:attrNameLst>
                                      </p:cBhvr>
                                      <p:rCtr x="1042" y="-51644"/>
                                    </p:animMotion>
                                  </p:childTnLst>
                                </p:cTn>
                              </p:par>
                            </p:childTnLst>
                          </p:cTn>
                        </p:par>
                        <p:par>
                          <p:cTn id="7" fill="hold">
                            <p:stCondLst>
                              <p:cond delay="2000"/>
                            </p:stCondLst>
                            <p:childTnLst>
                              <p:par>
                                <p:cTn id="8" presetID="12" presetClass="entr" presetSubtype="8" fill="hold" nodeType="after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500"/>
                                        <p:tgtEl>
                                          <p:spTgt spid="39"/>
                                        </p:tgtEl>
                                        <p:attrNameLst>
                                          <p:attrName>ppt_x</p:attrName>
                                        </p:attrNameLst>
                                      </p:cBhvr>
                                      <p:tavLst>
                                        <p:tav tm="0">
                                          <p:val>
                                            <p:strVal val="#ppt_x-#ppt_w*1.125000"/>
                                          </p:val>
                                        </p:tav>
                                        <p:tav tm="100000">
                                          <p:val>
                                            <p:strVal val="#ppt_x"/>
                                          </p:val>
                                        </p:tav>
                                      </p:tavLst>
                                    </p:anim>
                                    <p:animEffect transition="in" filter="wipe(right)">
                                      <p:cBhvr>
                                        <p:cTn id="11" dur="500"/>
                                        <p:tgtEl>
                                          <p:spTgt spid="39"/>
                                        </p:tgtEl>
                                      </p:cBhvr>
                                    </p:animEffect>
                                  </p:childTnLst>
                                </p:cTn>
                              </p:par>
                            </p:childTnLst>
                          </p:cTn>
                        </p:par>
                        <p:par>
                          <p:cTn id="12" fill="hold">
                            <p:stCondLst>
                              <p:cond delay="2500"/>
                            </p:stCondLst>
                            <p:childTnLst>
                              <p:par>
                                <p:cTn id="13" presetID="1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p:tgtEl>
                                          <p:spTgt spid="40"/>
                                        </p:tgtEl>
                                        <p:attrNameLst>
                                          <p:attrName>ppt_x</p:attrName>
                                        </p:attrNameLst>
                                      </p:cBhvr>
                                      <p:tavLst>
                                        <p:tav tm="0">
                                          <p:val>
                                            <p:strVal val="#ppt_x-#ppt_w*1.125000"/>
                                          </p:val>
                                        </p:tav>
                                        <p:tav tm="100000">
                                          <p:val>
                                            <p:strVal val="#ppt_x"/>
                                          </p:val>
                                        </p:tav>
                                      </p:tavLst>
                                    </p:anim>
                                    <p:animEffect transition="in" filter="wipe(right)">
                                      <p:cBhvr>
                                        <p:cTn id="21" dur="500"/>
                                        <p:tgtEl>
                                          <p:spTgt spid="40"/>
                                        </p:tgtEl>
                                      </p:cBhvr>
                                    </p:animEffect>
                                  </p:childTnLst>
                                </p:cTn>
                              </p:par>
                            </p:childTnLst>
                          </p:cTn>
                        </p:par>
                        <p:par>
                          <p:cTn id="22" fill="hold">
                            <p:stCondLst>
                              <p:cond delay="3500"/>
                            </p:stCondLst>
                            <p:childTnLst>
                              <p:par>
                                <p:cTn id="23" presetID="12" presetClass="entr" presetSubtype="8"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ppt_x</p:attrName>
                                        </p:attrNameLst>
                                      </p:cBhvr>
                                      <p:tavLst>
                                        <p:tav tm="0">
                                          <p:val>
                                            <p:strVal val="#ppt_x-#ppt_w*1.125000"/>
                                          </p:val>
                                        </p:tav>
                                        <p:tav tm="100000">
                                          <p:val>
                                            <p:strVal val="#ppt_x"/>
                                          </p:val>
                                        </p:tav>
                                      </p:tavLst>
                                    </p:anim>
                                    <p:animEffect transition="in" filter="wipe(right)">
                                      <p:cBhvr>
                                        <p:cTn id="26" dur="500"/>
                                        <p:tgtEl>
                                          <p:spTgt spid="41"/>
                                        </p:tgtEl>
                                      </p:cBhvr>
                                    </p:animEffect>
                                  </p:childTnLst>
                                </p:cTn>
                              </p:par>
                              <p:par>
                                <p:cTn id="27" presetID="10" presetClass="entr" presetSubtype="0" fill="hold" nodeType="withEffect">
                                  <p:stCondLst>
                                    <p:cond delay="40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8" presetClass="emph" presetSubtype="0" repeatCount="indefinite" fill="hold" nodeType="withEffect">
                                  <p:stCondLst>
                                    <p:cond delay="400"/>
                                  </p:stCondLst>
                                  <p:childTnLst>
                                    <p:animRot by="21600000">
                                      <p:cBhvr>
                                        <p:cTn id="31" dur="2700" fill="hold"/>
                                        <p:tgtEl>
                                          <p:spTgt spid="53"/>
                                        </p:tgtEl>
                                        <p:attrNameLst>
                                          <p:attrName>r</p:attrName>
                                        </p:attrNameLst>
                                      </p:cBhvr>
                                    </p:animRot>
                                  </p:childTnLst>
                                </p:cTn>
                              </p:par>
                              <p:par>
                                <p:cTn id="32" presetID="42" presetClass="entr" presetSubtype="0" fill="hold" nodeType="withEffect">
                                  <p:stCondLst>
                                    <p:cond delay="200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anim calcmode="lin" valueType="num">
                                      <p:cBhvr>
                                        <p:cTn id="35" dur="1000" fill="hold"/>
                                        <p:tgtEl>
                                          <p:spTgt spid="54"/>
                                        </p:tgtEl>
                                        <p:attrNameLst>
                                          <p:attrName>ppt_x</p:attrName>
                                        </p:attrNameLst>
                                      </p:cBhvr>
                                      <p:tavLst>
                                        <p:tav tm="0">
                                          <p:val>
                                            <p:strVal val="#ppt_x"/>
                                          </p:val>
                                        </p:tav>
                                        <p:tav tm="100000">
                                          <p:val>
                                            <p:strVal val="#ppt_x"/>
                                          </p:val>
                                        </p:tav>
                                      </p:tavLst>
                                    </p:anim>
                                    <p:anim calcmode="lin" valueType="num">
                                      <p:cBhvr>
                                        <p:cTn id="3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Giải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nghĩa</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2191370" y="748505"/>
            <a:ext cx="10000629" cy="820674"/>
          </a:xfrm>
          <a:prstGeom prst="rect">
            <a:avLst/>
          </a:prstGeom>
        </p:spPr>
        <p:txBody>
          <a:bodyPr wrap="square">
            <a:spAutoFit/>
          </a:bodyPr>
          <a:lstStyle/>
          <a:p>
            <a:pPr lvl="0" algn="just">
              <a:lnSpc>
                <a:spcPct val="150000"/>
              </a:lnSpc>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Khoan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a:latin typeface="Arial-Rounded" panose="020B0500000000000000" pitchFamily="34" charset="0"/>
                <a:ea typeface="Arial-Rounded" panose="020B0500000000000000" pitchFamily="34" charset="0"/>
                <a:cs typeface="Arial-Rounded" panose="020B0500000000000000" pitchFamily="34" charset="0"/>
              </a:rPr>
              <a:t>thong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nhẹ</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nhàng</a:t>
            </a:r>
            <a:endParaRPr kumimoji="0" lang="vi-VN" sz="36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Rectangle: Rounded Corners 34">
            <a:extLst>
              <a:ext uri="{FF2B5EF4-FFF2-40B4-BE49-F238E27FC236}">
                <a16:creationId xmlns:a16="http://schemas.microsoft.com/office/drawing/2014/main" id="{F5FBB907-F111-44B4-9330-80DDC517023A}"/>
              </a:ext>
            </a:extLst>
          </p:cNvPr>
          <p:cNvSpPr/>
          <p:nvPr/>
        </p:nvSpPr>
        <p:spPr>
          <a:xfrm>
            <a:off x="4758008" y="20596"/>
            <a:ext cx="3311371" cy="563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a:cs typeface="+mn-cs"/>
              </a:rPr>
              <a:t>Giải</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nghĩa</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từ</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1026" name="Picture 2" descr="Dáng đi của bạn như thế nào? Câu trả lời sẽ tiết lộ những điều bí ẩn v –  ULA Vietnam">
            <a:extLst>
              <a:ext uri="{FF2B5EF4-FFF2-40B4-BE49-F238E27FC236}">
                <a16:creationId xmlns:a16="http://schemas.microsoft.com/office/drawing/2014/main" id="{59694009-0898-4B39-93A6-7309AE5F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1666492"/>
            <a:ext cx="3335338" cy="444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348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892035" y="910811"/>
            <a:ext cx="10799221" cy="820674"/>
          </a:xfrm>
          <a:prstGeom prst="rect">
            <a:avLst/>
          </a:prstGeom>
        </p:spPr>
        <p:txBody>
          <a:bodyPr wrap="square">
            <a:spAutoFit/>
          </a:bodyPr>
          <a:lstStyle/>
          <a:p>
            <a:pPr lvl="0" algn="just">
              <a:lnSpc>
                <a:spcPct val="150000"/>
              </a:lnSpc>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Tỉnh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a:latin typeface="Arial-Rounded" panose="020B0500000000000000" pitchFamily="34" charset="0"/>
                <a:ea typeface="Arial-Rounded" panose="020B0500000000000000" pitchFamily="34" charset="0"/>
                <a:cs typeface="Arial-Rounded" panose="020B0500000000000000" pitchFamily="34" charset="0"/>
              </a:rPr>
              <a:t>(</a:t>
            </a:r>
            <a:r>
              <a:rPr lang="en-US" sz="3600" dirty="0" err="1">
                <a:latin typeface="Arial-Rounded" panose="020B0500000000000000" pitchFamily="34" charset="0"/>
                <a:ea typeface="Arial-Rounded" panose="020B0500000000000000" pitchFamily="34" charset="0"/>
                <a:cs typeface="Arial-Rounded" panose="020B0500000000000000" pitchFamily="34" charset="0"/>
              </a:rPr>
              <a:t>vẻ</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lộ</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thái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gì</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id="{135F5F4C-8361-433D-B705-725C52499DDD}"/>
              </a:ext>
            </a:extLst>
          </p:cNvPr>
          <p:cNvPicPr>
            <a:picLocks noChangeAspect="1"/>
          </p:cNvPicPr>
          <p:nvPr/>
        </p:nvPicPr>
        <p:blipFill>
          <a:blip r:embed="rId2"/>
          <a:stretch>
            <a:fillRect/>
          </a:stretch>
        </p:blipFill>
        <p:spPr>
          <a:xfrm>
            <a:off x="3814210" y="1731485"/>
            <a:ext cx="6022434" cy="4215704"/>
          </a:xfrm>
          <a:prstGeom prst="rect">
            <a:avLst/>
          </a:prstGeom>
        </p:spPr>
      </p:pic>
    </p:spTree>
    <p:extLst>
      <p:ext uri="{BB962C8B-B14F-4D97-AF65-F5344CB8AC3E}">
        <p14:creationId xmlns:p14="http://schemas.microsoft.com/office/powerpoint/2010/main" val="3400371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428625" y="639192"/>
            <a:ext cx="11369798"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592667" y="812728"/>
            <a:ext cx="11170708" cy="646331"/>
          </a:xfrm>
          <a:prstGeom prst="rect">
            <a:avLst/>
          </a:prstGeom>
        </p:spPr>
        <p:txBody>
          <a:bodyPr wrap="square">
            <a:spAutoFit/>
          </a:bodyPr>
          <a:lstStyle/>
          <a:p>
            <a:pPr lvl="0" algn="ju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Trâm</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họ</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200" dirty="0">
                <a:latin typeface="Arial-Rounded" panose="020B0500000000000000" pitchFamily="34" charset="0"/>
                <a:ea typeface="Arial-Rounded" panose="020B0500000000000000" pitchFamily="34" charset="0"/>
                <a:cs typeface="Arial-Rounded" panose="020B0500000000000000" pitchFamily="34" charset="0"/>
              </a:rPr>
              <a:t> ở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Bộ</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050" name="Picture 2" descr="Trâm bầu – Wikipedia tiếng Việt">
            <a:extLst>
              <a:ext uri="{FF2B5EF4-FFF2-40B4-BE49-F238E27FC236}">
                <a16:creationId xmlns:a16="http://schemas.microsoft.com/office/drawing/2014/main" id="{226BDE1A-7765-473B-A88D-C6DA87EE8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488" y="1632595"/>
            <a:ext cx="6114950" cy="458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69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335689" y="2122274"/>
            <a:ext cx="2176658" cy="4807214"/>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bài đọc và trả lời các câu hỏi</a:t>
            </a:r>
          </a:p>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 Em chú ý câu nói của Bé ở đầu bài đọc để trả lời.</a:t>
            </a:r>
          </a:p>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 Em đưa ra ý kiến của bản thân.</a:t>
            </a: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313267" y="632947"/>
            <a:ext cx="7040033" cy="3653846"/>
            <a:chOff x="596701" y="-624353"/>
            <a:chExt cx="8282232"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701" y="-624353"/>
              <a:ext cx="8282232"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582795" y="534544"/>
              <a:ext cx="6236369" cy="1138773"/>
            </a:xfrm>
            <a:prstGeom prst="rect">
              <a:avLst/>
            </a:prstGeom>
          </p:spPr>
          <p:txBody>
            <a:bodyPr wrap="square">
              <a:spAutoFit/>
            </a:bodyPr>
            <a:lstStyle/>
            <a:p>
              <a:pPr algn="ctr"/>
              <a:r>
                <a:rPr lang="vi-VN"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Mấy chị em đang chơi </a:t>
              </a:r>
              <a:r>
                <a:rPr lang="vi-VN"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 chơi gì </a:t>
              </a:r>
              <a:r>
                <a:rPr lang="vi-VN"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 nhau?</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538741" y="3602551"/>
            <a:ext cx="9002786" cy="923330"/>
          </a:xfrm>
          <a:prstGeom prst="rect">
            <a:avLst/>
          </a:prstGeom>
        </p:spPr>
        <p:txBody>
          <a:bodyPr wrap="none">
            <a:spAutoFit/>
          </a:bodyPr>
          <a:lstStyle/>
          <a:p>
            <a:pPr>
              <a:lnSpc>
                <a:spcPct val="150000"/>
              </a:lnSpc>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Mấy chị em chơi </a:t>
            </a:r>
            <a:r>
              <a:rPr lang="vi-VN"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trò dạy học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nhau.</a:t>
            </a:r>
          </a:p>
        </p:txBody>
      </p:sp>
    </p:spTree>
    <p:extLst>
      <p:ext uri="{BB962C8B-B14F-4D97-AF65-F5344CB8AC3E}">
        <p14:creationId xmlns:p14="http://schemas.microsoft.com/office/powerpoint/2010/main" val="25803857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668555" y="1605697"/>
            <a:ext cx="3038525" cy="5828932"/>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đưa ra ý kiến của bản thân.</a:t>
            </a: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304800" y="404270"/>
            <a:ext cx="7658100" cy="3543843"/>
            <a:chOff x="929679" y="-9735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9735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834899" y="228210"/>
              <a:ext cx="6090473" cy="11106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Trong câu chuyện trên, em thích bạn nhỏ nào nhất?</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601133" y="3521066"/>
            <a:ext cx="8067422" cy="2308324"/>
          </a:xfrm>
          <a:prstGeom prst="rect">
            <a:avLst/>
          </a:prstGeom>
        </p:spPr>
        <p:txBody>
          <a:bodyPr wrap="square">
            <a:spAutoFit/>
          </a:bodyPr>
          <a:lstStyle/>
          <a:p>
            <a:pPr lvl="0" algn="just"/>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Trong câu chuyện trên, em thích bạn Bé nhất. Bạn Bé dù nhỏ tuổi nhưng lúc đóng làm cô giáo lại rất ra dáng.</a:t>
            </a:r>
          </a:p>
        </p:txBody>
      </p:sp>
    </p:spTree>
    <p:extLst>
      <p:ext uri="{BB962C8B-B14F-4D97-AF65-F5344CB8AC3E}">
        <p14:creationId xmlns:p14="http://schemas.microsoft.com/office/powerpoint/2010/main" val="18832121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a:ln>
                  <a:noFill/>
                </a:ln>
                <a:solidFill>
                  <a:srgbClr val="FF0000"/>
                </a:solidFill>
                <a:effectLst/>
                <a:uLnTx/>
                <a:uFillTx/>
                <a:latin typeface="UTM Avo" panose="02040603050506020204" pitchFamily="18" charset="0"/>
                <a:ea typeface="仓耳今楷05-6763 W05" panose="02020400000000000000" pitchFamily="18" charset="-122"/>
                <a:cs typeface="+mn-cs"/>
              </a:rPr>
              <a:t>2. Đọc</a:t>
            </a:r>
            <a:r>
              <a:rPr kumimoji="0" lang="en-US" altLang="zh-CN" sz="8800" b="1" i="0" u="none" strike="noStrike" kern="1200" cap="none" spc="0" normalizeH="0" noProof="0">
                <a:ln>
                  <a:noFill/>
                </a:ln>
                <a:solidFill>
                  <a:srgbClr val="FF0000"/>
                </a:solidFill>
                <a:effectLst/>
                <a:uLnTx/>
                <a:uFillTx/>
                <a:latin typeface="UTM Avo" panose="02040603050506020204" pitchFamily="18" charset="0"/>
                <a:ea typeface="仓耳今楷05-6763 W05" panose="02020400000000000000" pitchFamily="18" charset="-122"/>
                <a:cs typeface="+mn-cs"/>
              </a:rPr>
              <a:t> hiểu</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pic>
        <p:nvPicPr>
          <p:cNvPr id="12" name="Picture 11" descr="Shape&#10;&#10;Description automatically generated with medium confidence">
            <a:extLst>
              <a:ext uri="{FF2B5EF4-FFF2-40B4-BE49-F238E27FC236}">
                <a16:creationId xmlns:a16="http://schemas.microsoft.com/office/drawing/2014/main" id="{F047DD52-6C74-4D3B-9D5B-8F13679B4E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87025" y="5231130"/>
            <a:ext cx="1704975" cy="1704975"/>
          </a:xfrm>
          <a:prstGeom prst="rect">
            <a:avLst/>
          </a:prstGeom>
        </p:spPr>
      </p:pic>
    </p:spTree>
    <p:extLst>
      <p:ext uri="{BB962C8B-B14F-4D97-AF65-F5344CB8AC3E}">
        <p14:creationId xmlns:p14="http://schemas.microsoft.com/office/powerpoint/2010/main" val="41908864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D278D6-E141-4BB9-AB0F-FB2AF73F4264}"/>
              </a:ext>
            </a:extLst>
          </p:cNvPr>
          <p:cNvSpPr/>
          <p:nvPr/>
        </p:nvSpPr>
        <p:spPr>
          <a:xfrm>
            <a:off x="581025" y="742950"/>
            <a:ext cx="10953750" cy="5666727"/>
          </a:xfrm>
          <a:prstGeom prst="roundRect">
            <a:avLst/>
          </a:prstGeom>
          <a:ln w="57150">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EC3B812-AE4C-4D9E-8C21-2AC080024A3A}"/>
              </a:ext>
            </a:extLst>
          </p:cNvPr>
          <p:cNvPicPr>
            <a:picLocks noChangeAspect="1"/>
          </p:cNvPicPr>
          <p:nvPr/>
        </p:nvPicPr>
        <p:blipFill>
          <a:blip r:embed="rId3"/>
          <a:stretch>
            <a:fillRect/>
          </a:stretch>
        </p:blipFill>
        <p:spPr>
          <a:xfrm>
            <a:off x="3510672" y="-88172"/>
            <a:ext cx="5608806" cy="1072989"/>
          </a:xfrm>
          <a:prstGeom prst="rect">
            <a:avLst/>
          </a:prstGeom>
        </p:spPr>
      </p:pic>
      <p:pic>
        <p:nvPicPr>
          <p:cNvPr id="6" name="Picture 5">
            <a:extLst>
              <a:ext uri="{FF2B5EF4-FFF2-40B4-BE49-F238E27FC236}">
                <a16:creationId xmlns:a16="http://schemas.microsoft.com/office/drawing/2014/main" id="{24CE8B51-D8A1-4E2F-A2A3-3B24DE516BE2}"/>
              </a:ext>
            </a:extLst>
          </p:cNvPr>
          <p:cNvPicPr>
            <a:picLocks noChangeAspect="1"/>
          </p:cNvPicPr>
          <p:nvPr/>
        </p:nvPicPr>
        <p:blipFill>
          <a:blip r:embed="rId4"/>
          <a:stretch>
            <a:fillRect/>
          </a:stretch>
        </p:blipFill>
        <p:spPr>
          <a:xfrm>
            <a:off x="6096000" y="4819650"/>
            <a:ext cx="6096000" cy="2038350"/>
          </a:xfrm>
          <a:prstGeom prst="rect">
            <a:avLst/>
          </a:prstGeom>
        </p:spPr>
      </p:pic>
      <p:sp>
        <p:nvSpPr>
          <p:cNvPr id="18" name="TextBox 17">
            <a:extLst>
              <a:ext uri="{FF2B5EF4-FFF2-40B4-BE49-F238E27FC236}">
                <a16:creationId xmlns:a16="http://schemas.microsoft.com/office/drawing/2014/main" id="{3236F99A-6DF1-4808-8702-CA6C2F792347}"/>
              </a:ext>
            </a:extLst>
          </p:cNvPr>
          <p:cNvSpPr txBox="1"/>
          <p:nvPr/>
        </p:nvSpPr>
        <p:spPr>
          <a:xfrm>
            <a:off x="904875" y="827632"/>
            <a:ext cx="3962400" cy="4893647"/>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Bút chì xanh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gọt hai đầu</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thử hai màu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tươi, đỏ thắm.</a:t>
            </a:r>
          </a:p>
          <a:p>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Em vẽ làng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Tre xanh, lúa xanh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Sông máng lượn quanh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Một màu xanh mát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Trời mây bát ngát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ngắt mùa thu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màu ước mơ...</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C4A2D2BD-73DF-4D7F-9A74-2BB44A5400AE}"/>
              </a:ext>
            </a:extLst>
          </p:cNvPr>
          <p:cNvSpPr txBox="1"/>
          <p:nvPr/>
        </p:nvSpPr>
        <p:spPr>
          <a:xfrm>
            <a:off x="4953000" y="733246"/>
            <a:ext cx="3962400" cy="4493538"/>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Em quay đầu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Vẽ nhà em ở</a:t>
            </a:r>
          </a:p>
          <a:p>
            <a:r>
              <a:rPr lang="vi-VN" sz="2600" dirty="0">
                <a:latin typeface="Arial-Rounded" panose="020B0500000000000000" pitchFamily="34" charset="0"/>
                <a:ea typeface="Arial-Rounded" panose="020B0500000000000000" pitchFamily="34" charset="0"/>
                <a:cs typeface="Arial-Rounded" panose="020B0500000000000000" pitchFamily="34" charset="0"/>
              </a:rPr>
              <a:t>Mái ngói đỏ tươi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Trường học trên đồi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tô đỏ thắm</a:t>
            </a:r>
          </a:p>
          <a:p>
            <a:r>
              <a:rPr lang="vi-VN" sz="2600" dirty="0">
                <a:latin typeface="Arial-Rounded" panose="020B0500000000000000" pitchFamily="34" charset="0"/>
                <a:ea typeface="Arial-Rounded" panose="020B0500000000000000" pitchFamily="34" charset="0"/>
                <a:cs typeface="Arial-Rounded" panose="020B0500000000000000" pitchFamily="34" charset="0"/>
              </a:rPr>
              <a:t>Cây gạo đầu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Hoa nở chói ngời</a:t>
            </a:r>
          </a:p>
          <a:p>
            <a:r>
              <a:rPr lang="vi-VN" sz="2600" dirty="0">
                <a:latin typeface="Arial-Rounded" panose="020B0500000000000000" pitchFamily="34" charset="0"/>
                <a:ea typeface="Arial-Rounded" panose="020B0500000000000000" pitchFamily="34" charset="0"/>
                <a:cs typeface="Arial-Rounded" panose="020B0500000000000000" pitchFamily="34" charset="0"/>
              </a:rPr>
              <a:t>A! nắng lên rồi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Mặt trời đỏ chót</a:t>
            </a:r>
          </a:p>
          <a:p>
            <a:r>
              <a:rPr lang="vi-VN" sz="2600" dirty="0">
                <a:latin typeface="Arial-Rounded" panose="020B0500000000000000" pitchFamily="34" charset="0"/>
                <a:ea typeface="Arial-Rounded" panose="020B0500000000000000" pitchFamily="34" charset="0"/>
                <a:cs typeface="Arial-Rounded" panose="020B0500000000000000" pitchFamily="34" charset="0"/>
              </a:rPr>
              <a:t>Lá cờ Tổ quốc</a:t>
            </a:r>
          </a:p>
          <a:p>
            <a:r>
              <a:rPr lang="vi-VN" sz="2600" dirty="0">
                <a:latin typeface="Arial-Rounded" panose="020B0500000000000000" pitchFamily="34" charset="0"/>
                <a:ea typeface="Arial-Rounded" panose="020B0500000000000000" pitchFamily="34" charset="0"/>
                <a:cs typeface="Arial-Rounded" panose="020B0500000000000000" pitchFamily="34" charset="0"/>
              </a:rPr>
              <a:t>Bay giữa trời xanh...</a:t>
            </a:r>
          </a:p>
        </p:txBody>
      </p:sp>
      <p:sp>
        <p:nvSpPr>
          <p:cNvPr id="13" name="TextBox 12">
            <a:extLst>
              <a:ext uri="{FF2B5EF4-FFF2-40B4-BE49-F238E27FC236}">
                <a16:creationId xmlns:a16="http://schemas.microsoft.com/office/drawing/2014/main" id="{0185EB8F-9843-4306-909C-39F5E5C6EFD3}"/>
              </a:ext>
            </a:extLst>
          </p:cNvPr>
          <p:cNvSpPr txBox="1"/>
          <p:nvPr/>
        </p:nvSpPr>
        <p:spPr>
          <a:xfrm>
            <a:off x="8429625" y="898554"/>
            <a:ext cx="3105150" cy="892552"/>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Chị ơi bức tranh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Quê ta đẹp quá!</a:t>
            </a:r>
            <a:endParaRPr lang="en-US" sz="2600" dirty="0"/>
          </a:p>
        </p:txBody>
      </p:sp>
      <p:sp>
        <p:nvSpPr>
          <p:cNvPr id="21" name="TextBox 20">
            <a:extLst>
              <a:ext uri="{FF2B5EF4-FFF2-40B4-BE49-F238E27FC236}">
                <a16:creationId xmlns:a16="http://schemas.microsoft.com/office/drawing/2014/main" id="{8F724A2A-2DDE-40B8-A806-D6187CE60DE2}"/>
              </a:ext>
            </a:extLst>
          </p:cNvPr>
          <p:cNvSpPr txBox="1"/>
          <p:nvPr/>
        </p:nvSpPr>
        <p:spPr>
          <a:xfrm>
            <a:off x="9534525" y="1800810"/>
            <a:ext cx="3105150" cy="492443"/>
          </a:xfrm>
          <a:prstGeom prst="rect">
            <a:avLst/>
          </a:prstGeom>
          <a:noFill/>
        </p:spPr>
        <p:txBody>
          <a:bodyPr wrap="square" rtlCol="0">
            <a:spAutoFit/>
          </a:bodyPr>
          <a:lstStyle/>
          <a:p>
            <a:r>
              <a:rPr lang="en-US" sz="2600" dirty="0">
                <a:latin typeface="Arial-Rounded" panose="020B0500000000000000" pitchFamily="34" charset="0"/>
                <a:ea typeface="Arial-Rounded" panose="020B0500000000000000" pitchFamily="34" charset="0"/>
                <a:cs typeface="Arial-Rounded" panose="020B0500000000000000" pitchFamily="34" charset="0"/>
              </a:rPr>
              <a:t>(</a:t>
            </a:r>
            <a:r>
              <a:rPr lang="en-US" sz="2600" dirty="0" err="1">
                <a:latin typeface="Arial-Rounded" panose="020B0500000000000000" pitchFamily="34" charset="0"/>
                <a:ea typeface="Arial-Rounded" panose="020B0500000000000000" pitchFamily="34" charset="0"/>
                <a:cs typeface="Arial-Rounded" panose="020B0500000000000000" pitchFamily="34" charset="0"/>
              </a:rPr>
              <a:t>Định</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Hải</a:t>
            </a:r>
            <a:r>
              <a:rPr lang="en-US" sz="2600" dirty="0">
                <a:latin typeface="Arial-Rounded" panose="020B0500000000000000" pitchFamily="34" charset="0"/>
                <a:ea typeface="Arial-Rounded" panose="020B0500000000000000" pitchFamily="34" charset="0"/>
                <a:cs typeface="Arial-Rounded" panose="020B0500000000000000" pitchFamily="34" charset="0"/>
              </a:rPr>
              <a:t>)</a:t>
            </a:r>
            <a:endParaRPr lang="en-US" sz="2600" dirty="0"/>
          </a:p>
        </p:txBody>
      </p:sp>
      <p:sp>
        <p:nvSpPr>
          <p:cNvPr id="9" name="Rectangle: Rounded Corners 8">
            <a:extLst>
              <a:ext uri="{FF2B5EF4-FFF2-40B4-BE49-F238E27FC236}">
                <a16:creationId xmlns:a16="http://schemas.microsoft.com/office/drawing/2014/main" id="{DC692099-82EA-4BEE-A2D8-7D813DB8F283}"/>
              </a:ext>
            </a:extLst>
          </p:cNvPr>
          <p:cNvSpPr/>
          <p:nvPr/>
        </p:nvSpPr>
        <p:spPr>
          <a:xfrm>
            <a:off x="199301" y="6115050"/>
            <a:ext cx="331137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
              </a:rPr>
              <a:t>Đọc</a:t>
            </a:r>
            <a:r>
              <a:rPr lang="en-US" sz="3200" dirty="0">
                <a:solidFill>
                  <a:prstClr val="white"/>
                </a:solidFill>
                <a:latin typeface="Arial"/>
              </a:rPr>
              <a:t> </a:t>
            </a:r>
            <a:r>
              <a:rPr lang="en-US" sz="3200" dirty="0" err="1">
                <a:solidFill>
                  <a:prstClr val="white"/>
                </a:solidFill>
                <a:latin typeface="Arial"/>
              </a:rPr>
              <a:t>thầm</a:t>
            </a:r>
            <a:r>
              <a:rPr lang="en-US" sz="3200" dirty="0">
                <a:solidFill>
                  <a:prstClr val="white"/>
                </a:solidFill>
                <a:latin typeface="Arial"/>
              </a:rPr>
              <a:t> </a:t>
            </a:r>
            <a:r>
              <a:rPr lang="en-US" sz="3200" dirty="0" err="1">
                <a:solidFill>
                  <a:prstClr val="white"/>
                </a:solidFill>
                <a:latin typeface="Arial"/>
              </a:rPr>
              <a:t>bài</a:t>
            </a:r>
            <a:r>
              <a:rPr lang="en-US" sz="3200" dirty="0">
                <a:solidFill>
                  <a:prstClr val="white"/>
                </a:solidFill>
                <a:latin typeface="Arial"/>
              </a:rPr>
              <a:t> </a:t>
            </a:r>
            <a:r>
              <a:rPr lang="en-US" sz="3200" dirty="0" err="1">
                <a:solidFill>
                  <a:prstClr val="white"/>
                </a:solidFill>
                <a:latin typeface="Arial"/>
              </a:rPr>
              <a:t>thơ</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6525596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13" grpId="0"/>
      <p:bldP spid="21"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35342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505942"/>
            <a:ext cx="7286625" cy="3304058"/>
            <a:chOff x="929679" y="-751358"/>
            <a:chExt cx="7949254" cy="2897658"/>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751358"/>
              <a:ext cx="7949254" cy="2897658"/>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19962" y="126274"/>
              <a:ext cx="6169241"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Chiếc bút chì của bạn nhỏ được tả như thế nào?</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809674" y="3705400"/>
            <a:ext cx="7611485" cy="1640962"/>
          </a:xfrm>
          <a:prstGeom prst="rect">
            <a:avLst/>
          </a:prstGeom>
        </p:spPr>
        <p:txBody>
          <a:bodyPr wrap="square">
            <a:spAutoFit/>
          </a:bodyPr>
          <a:lstStyle/>
          <a:p>
            <a:pPr lvl="0" algn="ctr">
              <a:lnSpc>
                <a:spcPct val="150000"/>
              </a:lnSpc>
            </a:pPr>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 Chiếc bút chì được tả với hai màu xanh, đỏ; được gọt 2 đầu</a:t>
            </a:r>
          </a:p>
        </p:txBody>
      </p:sp>
    </p:spTree>
    <p:extLst>
      <p:ext uri="{BB962C8B-B14F-4D97-AF65-F5344CB8AC3E}">
        <p14:creationId xmlns:p14="http://schemas.microsoft.com/office/powerpoint/2010/main" val="10951040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92619" y="9482"/>
            <a:ext cx="3195119" cy="3032103"/>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172" y="223381"/>
            <a:ext cx="2636007" cy="3181388"/>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12412" y="3074110"/>
            <a:ext cx="2309420" cy="1651674"/>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3116717" y="2239406"/>
            <a:ext cx="660654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5400" b="1" i="0" u="none" strike="noStrike" kern="1200" cap="all" spc="0" normalizeH="0" baseline="0" noProof="0" dirty="0" err="1">
                <a:ln w="38100">
                  <a:noFill/>
                </a:ln>
                <a:solidFill>
                  <a:srgbClr val="92D050"/>
                </a:solidFill>
                <a:effectLst>
                  <a:outerShdw blurRad="152400" dist="88900" dir="21540000" algn="tl">
                    <a:srgbClr val="000000">
                      <a:alpha val="78000"/>
                    </a:srgbClr>
                  </a:outerShdw>
                </a:effectLst>
                <a:uLnTx/>
                <a:uFillTx/>
                <a:latin typeface="Arial" pitchFamily="34" charset="0"/>
                <a:ea typeface="方正黑体简体" panose="03000509000000000000" pitchFamily="65" charset="-122"/>
                <a:cs typeface="Arial" pitchFamily="34" charset="0"/>
                <a:sym typeface="+mn-lt"/>
              </a:rPr>
              <a:t>Khởi</a:t>
            </a:r>
            <a:r>
              <a:rPr kumimoji="0" lang="en-US" altLang="zh-CN" sz="5400" b="1" i="0" u="none" strike="noStrike" kern="1200" cap="all" spc="0" normalizeH="0" baseline="0" noProof="0" dirty="0">
                <a:ln w="38100">
                  <a:noFill/>
                </a:ln>
                <a:solidFill>
                  <a:srgbClr val="92D050"/>
                </a:solidFill>
                <a:effectLst>
                  <a:outerShdw blurRad="152400" dist="88900" dir="21540000" algn="tl">
                    <a:srgbClr val="000000">
                      <a:alpha val="78000"/>
                    </a:srgbClr>
                  </a:outerShdw>
                </a:effectLst>
                <a:uLnTx/>
                <a:uFillTx/>
                <a:latin typeface="Arial" pitchFamily="34" charset="0"/>
                <a:ea typeface="方正黑体简体" panose="03000509000000000000" pitchFamily="65" charset="-122"/>
                <a:cs typeface="Arial" pitchFamily="34" charset="0"/>
                <a:sym typeface="+mn-lt"/>
              </a:rPr>
              <a:t> </a:t>
            </a:r>
            <a:r>
              <a:rPr kumimoji="0" lang="en-US" altLang="zh-CN" sz="5400" b="1" i="0" u="none" strike="noStrike" kern="1200" cap="all" spc="0" normalizeH="0" baseline="0" noProof="0" dirty="0" err="1">
                <a:ln w="38100">
                  <a:noFill/>
                </a:ln>
                <a:solidFill>
                  <a:srgbClr val="92D050"/>
                </a:solidFill>
                <a:effectLst>
                  <a:outerShdw blurRad="152400" dist="88900" dir="21540000" algn="tl">
                    <a:srgbClr val="000000">
                      <a:alpha val="78000"/>
                    </a:srgbClr>
                  </a:outerShdw>
                </a:effectLst>
                <a:uLnTx/>
                <a:uFillTx/>
                <a:latin typeface="Arial" pitchFamily="34" charset="0"/>
                <a:ea typeface="方正黑体简体" panose="03000509000000000000" pitchFamily="65" charset="-122"/>
                <a:cs typeface="Arial" pitchFamily="34" charset="0"/>
                <a:sym typeface="+mn-lt"/>
              </a:rPr>
              <a:t>động</a:t>
            </a:r>
            <a:endParaRPr kumimoji="0" lang="zh-CN" altLang="en-US" sz="5400" b="1" i="0" u="none" strike="noStrike" kern="1200" cap="all" spc="0" normalizeH="0" baseline="0" noProof="0" dirty="0">
              <a:ln w="38100">
                <a:noFill/>
              </a:ln>
              <a:solidFill>
                <a:srgbClr val="92D050"/>
              </a:solidFill>
              <a:effectLst>
                <a:outerShdw blurRad="152400" dist="88900" dir="21540000" algn="tl">
                  <a:srgbClr val="000000">
                    <a:alpha val="78000"/>
                  </a:srgbClr>
                </a:outerShdw>
              </a:effectLst>
              <a:uLnTx/>
              <a:uFillTx/>
              <a:latin typeface="Arial" pitchFamily="34" charset="0"/>
              <a:ea typeface="方正黑体简体" panose="03000509000000000000" pitchFamily="65" charset="-122"/>
              <a:cs typeface="Arial" pitchFamily="34"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par>
                                <p:cTn id="19" presetID="63" presetClass="path" presetSubtype="0" repeatCount="indefinite" autoRev="1" fill="hold" nodeType="withEffect">
                                  <p:stCondLst>
                                    <p:cond delay="1400"/>
                                  </p:stCondLst>
                                  <p:childTnLst>
                                    <p:animMotion origin="layout" path="M -2.08333E-6 2.22222E-6 L 0.09753 2.22222E-6 " pathEditMode="relative" rAng="0" ptsTypes="AA">
                                      <p:cBhvr>
                                        <p:cTn id="20" dur="5000" spd="-100000" fill="hold"/>
                                        <p:tgtEl>
                                          <p:spTgt spid="32"/>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par>
                                <p:cTn id="24" presetID="63" presetClass="path" presetSubtype="0" repeatCount="indefinite" autoRev="1" fill="hold" nodeType="withEffect">
                                  <p:stCondLst>
                                    <p:cond delay="0"/>
                                  </p:stCondLst>
                                  <p:childTnLst>
                                    <p:animMotion origin="layout" path="M -2.91667E-6 -2.96296E-6 L 0.08985 0.00371 " pathEditMode="relative" rAng="0" ptsTypes="AA">
                                      <p:cBhvr>
                                        <p:cTn id="25" dur="5000" fill="hold"/>
                                        <p:tgtEl>
                                          <p:spTgt spid="49"/>
                                        </p:tgtEl>
                                        <p:attrNameLst>
                                          <p:attrName>ppt_x</p:attrName>
                                          <p:attrName>ppt_y</p:attrName>
                                        </p:attrNameLst>
                                      </p:cBhvr>
                                      <p:rCtr x="4492" y="185"/>
                                    </p:animMotion>
                                  </p:childTnLst>
                                </p:cTn>
                              </p:par>
                              <p:par>
                                <p:cTn id="26" presetID="42" presetClass="entr" presetSubtype="0" fill="hold" nodeType="withEffect">
                                  <p:stCondLst>
                                    <p:cond delay="57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6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2" presetClass="entr" presetSubtype="8" fill="hold" nodeType="withEffect">
                                  <p:stCondLst>
                                    <p:cond delay="53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900" fill="hold"/>
                                        <p:tgtEl>
                                          <p:spTgt spid="18"/>
                                        </p:tgtEl>
                                        <p:attrNameLst>
                                          <p:attrName>ppt_x</p:attrName>
                                        </p:attrNameLst>
                                      </p:cBhvr>
                                      <p:tavLst>
                                        <p:tav tm="0">
                                          <p:val>
                                            <p:strVal val="0-#ppt_w/2"/>
                                          </p:val>
                                        </p:tav>
                                        <p:tav tm="100000">
                                          <p:val>
                                            <p:strVal val="#ppt_x"/>
                                          </p:val>
                                        </p:tav>
                                      </p:tavLst>
                                    </p:anim>
                                    <p:anim calcmode="lin" valueType="num">
                                      <p:cBhvr additive="base">
                                        <p:cTn id="39" dur="1900" fill="hold"/>
                                        <p:tgtEl>
                                          <p:spTgt spid="18"/>
                                        </p:tgtEl>
                                        <p:attrNameLst>
                                          <p:attrName>ppt_y</p:attrName>
                                        </p:attrNameLst>
                                      </p:cBhvr>
                                      <p:tavLst>
                                        <p:tav tm="0">
                                          <p:val>
                                            <p:strVal val="#ppt_y"/>
                                          </p:val>
                                        </p:tav>
                                        <p:tav tm="100000">
                                          <p:val>
                                            <p:strVal val="#ppt_y"/>
                                          </p:val>
                                        </p:tav>
                                      </p:tavLst>
                                    </p:anim>
                                  </p:childTnLst>
                                </p:cTn>
                              </p:par>
                              <p:par>
                                <p:cTn id="40" presetID="32" presetClass="emph" presetSubtype="0" repeatCount="indefinite" fill="hold" nodeType="withEffect">
                                  <p:stCondLst>
                                    <p:cond delay="600"/>
                                  </p:stCondLst>
                                  <p:childTnLst>
                                    <p:animRot by="120000">
                                      <p:cBhvr>
                                        <p:cTn id="41" dur="100" fill="hold">
                                          <p:stCondLst>
                                            <p:cond delay="0"/>
                                          </p:stCondLst>
                                        </p:cTn>
                                        <p:tgtEl>
                                          <p:spTgt spid="28"/>
                                        </p:tgtEl>
                                        <p:attrNameLst>
                                          <p:attrName>r</p:attrName>
                                        </p:attrNameLst>
                                      </p:cBhvr>
                                    </p:animRot>
                                    <p:animRot by="-240000">
                                      <p:cBhvr>
                                        <p:cTn id="42" dur="200" fill="hold">
                                          <p:stCondLst>
                                            <p:cond delay="200"/>
                                          </p:stCondLst>
                                        </p:cTn>
                                        <p:tgtEl>
                                          <p:spTgt spid="28"/>
                                        </p:tgtEl>
                                        <p:attrNameLst>
                                          <p:attrName>r</p:attrName>
                                        </p:attrNameLst>
                                      </p:cBhvr>
                                    </p:animRot>
                                    <p:animRot by="240000">
                                      <p:cBhvr>
                                        <p:cTn id="43" dur="200" fill="hold">
                                          <p:stCondLst>
                                            <p:cond delay="400"/>
                                          </p:stCondLst>
                                        </p:cTn>
                                        <p:tgtEl>
                                          <p:spTgt spid="28"/>
                                        </p:tgtEl>
                                        <p:attrNameLst>
                                          <p:attrName>r</p:attrName>
                                        </p:attrNameLst>
                                      </p:cBhvr>
                                    </p:animRot>
                                    <p:animRot by="-240000">
                                      <p:cBhvr>
                                        <p:cTn id="44" dur="200" fill="hold">
                                          <p:stCondLst>
                                            <p:cond delay="600"/>
                                          </p:stCondLst>
                                        </p:cTn>
                                        <p:tgtEl>
                                          <p:spTgt spid="28"/>
                                        </p:tgtEl>
                                        <p:attrNameLst>
                                          <p:attrName>r</p:attrName>
                                        </p:attrNameLst>
                                      </p:cBhvr>
                                    </p:animRot>
                                    <p:animRot by="120000">
                                      <p:cBhvr>
                                        <p:cTn id="45" dur="200" fill="hold">
                                          <p:stCondLst>
                                            <p:cond delay="800"/>
                                          </p:stCondLst>
                                        </p:cTn>
                                        <p:tgtEl>
                                          <p:spTgt spid="28"/>
                                        </p:tgtEl>
                                        <p:attrNameLst>
                                          <p:attrName>r</p:attrName>
                                        </p:attrNameLst>
                                      </p:cBhvr>
                                    </p:animRot>
                                  </p:childTnLst>
                                </p:cTn>
                              </p:par>
                              <p:par>
                                <p:cTn id="46" presetID="10" presetClass="entr" presetSubtype="0" fill="hold" nodeType="withEffect">
                                  <p:stCondLst>
                                    <p:cond delay="19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8" presetClass="emph" presetSubtype="0" repeatCount="indefinite" fill="hold" nodeType="withEffect">
                                  <p:stCondLst>
                                    <p:cond delay="2300"/>
                                  </p:stCondLst>
                                  <p:childTnLst>
                                    <p:animRot by="21600000">
                                      <p:cBhvr>
                                        <p:cTn id="50" dur="2700" fill="hold"/>
                                        <p:tgtEl>
                                          <p:spTgt spid="26"/>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8" presetClass="emph" presetSubtype="0" repeatCount="indefinite" fill="hold" nodeType="withEffect">
                                  <p:stCondLst>
                                    <p:cond delay="2300"/>
                                  </p:stCondLst>
                                  <p:childTnLst>
                                    <p:animRot by="21600000">
                                      <p:cBhvr>
                                        <p:cTn id="55" dur="2000" fill="hold"/>
                                        <p:tgtEl>
                                          <p:spTgt spid="55"/>
                                        </p:tgtEl>
                                        <p:attrNameLst>
                                          <p:attrName>r</p:attrName>
                                        </p:attrNameLst>
                                      </p:cBhvr>
                                    </p:animRot>
                                  </p:childTnLst>
                                </p:cTn>
                              </p:par>
                              <p:par>
                                <p:cTn id="56" presetID="2" presetClass="entr" presetSubtype="2" fill="hold" nodeType="withEffect">
                                  <p:stCondLst>
                                    <p:cond delay="620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1000" fill="hold"/>
                                        <p:tgtEl>
                                          <p:spTgt spid="22"/>
                                        </p:tgtEl>
                                        <p:attrNameLst>
                                          <p:attrName>ppt_x</p:attrName>
                                        </p:attrNameLst>
                                      </p:cBhvr>
                                      <p:tavLst>
                                        <p:tav tm="0">
                                          <p:val>
                                            <p:strVal val="1+#ppt_w/2"/>
                                          </p:val>
                                        </p:tav>
                                        <p:tav tm="100000">
                                          <p:val>
                                            <p:strVal val="#ppt_x"/>
                                          </p:val>
                                        </p:tav>
                                      </p:tavLst>
                                    </p:anim>
                                    <p:anim calcmode="lin" valueType="num">
                                      <p:cBhvr additive="base">
                                        <p:cTn id="59" dur="1000" fill="hold"/>
                                        <p:tgtEl>
                                          <p:spTgt spid="22"/>
                                        </p:tgtEl>
                                        <p:attrNameLst>
                                          <p:attrName>ppt_y</p:attrName>
                                        </p:attrNameLst>
                                      </p:cBhvr>
                                      <p:tavLst>
                                        <p:tav tm="0">
                                          <p:val>
                                            <p:strVal val="#ppt_y"/>
                                          </p:val>
                                        </p:tav>
                                        <p:tav tm="100000">
                                          <p:val>
                                            <p:strVal val="#ppt_y"/>
                                          </p:val>
                                        </p:tav>
                                      </p:tavLst>
                                    </p:anim>
                                  </p:childTnLst>
                                </p:cTn>
                              </p:par>
                              <p:par>
                                <p:cTn id="60" presetID="10" presetClass="entr" presetSubtype="0" fill="hold" nodeType="withEffect">
                                  <p:stCondLst>
                                    <p:cond delay="13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par>
                                <p:cTn id="63" presetID="63" presetClass="path" presetSubtype="0" repeatCount="indefinite" autoRev="1" fill="hold" nodeType="withEffect">
                                  <p:stCondLst>
                                    <p:cond delay="1400"/>
                                  </p:stCondLst>
                                  <p:childTnLst>
                                    <p:animMotion origin="layout" path="M -2.08333E-6 2.22222E-6 L 0.09753 2.22222E-6 " pathEditMode="relative" rAng="0" ptsTypes="AA">
                                      <p:cBhvr>
                                        <p:cTn id="64"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931021" y="1032933"/>
            <a:ext cx="2725543" cy="5868123"/>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1171575"/>
            <a:ext cx="9353550" cy="5458368"/>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916046"/>
            </a:xfrm>
            <a:prstGeom prst="rect">
              <a:avLst/>
            </a:prstGeom>
          </p:spPr>
          <p:txBody>
            <a:bodyPr wrap="square">
              <a:spAutoFit/>
            </a:bodyPr>
            <a:lstStyle/>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Kể tiếp các từ chỉ màu sắc được nói đến trong bài: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xanh, xanh tươi,…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đỏ, đỏ thắm,…</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361950" y="3200381"/>
            <a:ext cx="8763000" cy="2308324"/>
          </a:xfrm>
          <a:prstGeom prst="rect">
            <a:avLst/>
          </a:prstGeom>
        </p:spPr>
        <p:txBody>
          <a:bodyPr wrap="square">
            <a:spAutoFit/>
          </a:bodyPr>
          <a:lstStyle/>
          <a:p>
            <a:pPr lvl="0" algn="just"/>
            <a:r>
              <a:rPr lang="vi-VN" sz="3600" b="1" dirty="0">
                <a:latin typeface="Arial-Rounded" panose="020B0500000000000000" pitchFamily="34" charset="0"/>
                <a:ea typeface="Arial-Rounded" panose="020B0500000000000000" pitchFamily="34" charset="0"/>
                <a:cs typeface="Arial-Rounded" panose="020B0500000000000000" pitchFamily="34" charset="0"/>
              </a:rPr>
              <a:t>b. Các từ chỉ màu sắc được nói đến </a:t>
            </a:r>
            <a:r>
              <a:rPr lang="vi-VN" sz="3600" b="1">
                <a:latin typeface="Arial-Rounded" panose="020B0500000000000000" pitchFamily="34" charset="0"/>
                <a:ea typeface="Arial-Rounded" panose="020B0500000000000000" pitchFamily="34" charset="0"/>
                <a:cs typeface="Arial-Rounded" panose="020B0500000000000000" pitchFamily="34" charset="0"/>
              </a:rPr>
              <a:t>trong bài: </a:t>
            </a:r>
            <a:endParaRPr lang="vi-VN" sz="3600" b="1" dirty="0">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xanh, xanh tươi, xanh mát, xanh ngắt</a:t>
            </a:r>
          </a:p>
          <a:p>
            <a:pPr lvl="0" algn="just"/>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đỏ, đỏ thắm, đỏ tươi, đỏ chót</a:t>
            </a:r>
          </a:p>
        </p:txBody>
      </p:sp>
    </p:spTree>
    <p:extLst>
      <p:ext uri="{BB962C8B-B14F-4D97-AF65-F5344CB8AC3E}">
        <p14:creationId xmlns:p14="http://schemas.microsoft.com/office/powerpoint/2010/main" val="29840613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033887" y="1073252"/>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35000" y="-313267"/>
            <a:ext cx="10889953" cy="7789248"/>
            <a:chOff x="929679" y="-672860"/>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79" y="-672860"/>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735184" y="334837"/>
              <a:ext cx="6513714" cy="1429307"/>
            </a:xfrm>
            <a:prstGeom prst="rect">
              <a:avLst/>
            </a:prstGeom>
          </p:spPr>
          <p:txBody>
            <a:bodyPr wrap="square">
              <a:spAutoFit/>
            </a:bodyPr>
            <a:lstStyle/>
            <a:p>
              <a:pPr algn="l"/>
              <a:r>
                <a:rPr lang="vi-VN" sz="3200" b="0" i="0" dirty="0">
                  <a:solidFill>
                    <a:srgbClr val="C00000"/>
                  </a:solidFill>
                  <a:effectLst/>
                  <a:latin typeface="Arial-Rounded" panose="020B0500000000000000" pitchFamily="34" charset="0"/>
                  <a:ea typeface="Arial-Rounded" panose="020B0500000000000000" pitchFamily="34" charset="0"/>
                  <a:cs typeface="Arial-Rounded" panose="020B0500000000000000" pitchFamily="34" charset="0"/>
                </a:rPr>
                <a:t>c. Theo em, vì sao bạn nhỏ thấy bức tranh quê mình rất đẹp? </a:t>
              </a: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Chọn câu trả lời hoặc nêu ý kiến khác của em.</a:t>
              </a:r>
            </a:p>
            <a:p>
              <a:pPr algn="l"/>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quê hương mình đẹp.</a:t>
              </a:r>
            </a:p>
            <a:p>
              <a:pPr algn="l"/>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bạn nhỏ vẽ giỏi.</a:t>
              </a:r>
            </a:p>
            <a:p>
              <a:pPr algn="l"/>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bạn nhỏ yêu quê hương mình.</a:t>
              </a:r>
            </a:p>
          </p:txBody>
        </p:sp>
      </p:grpSp>
      <p:pic>
        <p:nvPicPr>
          <p:cNvPr id="4" name="Picture 3" descr="Shape&#10;&#10;Description automatically generated">
            <a:extLst>
              <a:ext uri="{FF2B5EF4-FFF2-40B4-BE49-F238E27FC236}">
                <a16:creationId xmlns:a16="http://schemas.microsoft.com/office/drawing/2014/main" id="{8B234C8E-52C6-4B39-B9D3-6E6DBE1346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8358" y="3987718"/>
            <a:ext cx="1000614" cy="847200"/>
          </a:xfrm>
          <a:prstGeom prst="rect">
            <a:avLst/>
          </a:prstGeom>
        </p:spPr>
      </p:pic>
    </p:spTree>
    <p:extLst>
      <p:ext uri="{BB962C8B-B14F-4D97-AF65-F5344CB8AC3E}">
        <p14:creationId xmlns:p14="http://schemas.microsoft.com/office/powerpoint/2010/main" val="2938820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640105" y="1411390"/>
            <a:ext cx="3038525" cy="5828932"/>
          </a:xfrm>
          <a:prstGeom prst="rect">
            <a:avLst/>
          </a:prstGeom>
        </p:spPr>
      </p:pic>
      <p:sp>
        <p:nvSpPr>
          <p:cNvPr id="10" name="TextBox 9">
            <a:extLst>
              <a:ext uri="{FF2B5EF4-FFF2-40B4-BE49-F238E27FC236}">
                <a16:creationId xmlns:a16="http://schemas.microsoft.com/office/drawing/2014/main" id="{40312C1C-6320-4E21-BECE-EEF28BAF8374}"/>
              </a:ext>
            </a:extLst>
          </p:cNvPr>
          <p:cNvSpPr txBox="1"/>
          <p:nvPr/>
        </p:nvSpPr>
        <p:spPr>
          <a:xfrm>
            <a:off x="2362199" y="80486"/>
            <a:ext cx="9000067" cy="646331"/>
          </a:xfrm>
          <a:prstGeom prst="rect">
            <a:avLst/>
          </a:prstGeom>
          <a:noFill/>
        </p:spPr>
        <p:txBody>
          <a:bodyPr wrap="square">
            <a:spAutoFit/>
          </a:bodyPr>
          <a:lstStyle/>
          <a:p>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 Xếp các từ ngữ dưới đây vào 2 nhóm:</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F701A36A-3C62-4AB9-AA2B-874DF4882F01}"/>
              </a:ext>
            </a:extLst>
          </p:cNvPr>
          <p:cNvSpPr/>
          <p:nvPr/>
        </p:nvSpPr>
        <p:spPr>
          <a:xfrm>
            <a:off x="504825" y="1257299"/>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tô</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Cloud 12">
            <a:extLst>
              <a:ext uri="{FF2B5EF4-FFF2-40B4-BE49-F238E27FC236}">
                <a16:creationId xmlns:a16="http://schemas.microsoft.com/office/drawing/2014/main" id="{22A850AF-AC22-464A-8250-447F95EE4219}"/>
              </a:ext>
            </a:extLst>
          </p:cNvPr>
          <p:cNvSpPr/>
          <p:nvPr/>
        </p:nvSpPr>
        <p:spPr>
          <a:xfrm>
            <a:off x="348179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bút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chì</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loud 16">
            <a:extLst>
              <a:ext uri="{FF2B5EF4-FFF2-40B4-BE49-F238E27FC236}">
                <a16:creationId xmlns:a16="http://schemas.microsoft.com/office/drawing/2014/main" id="{F19558AE-7D37-4720-ABCC-7BCEEB039959}"/>
              </a:ext>
            </a:extLst>
          </p:cNvPr>
          <p:cNvSpPr/>
          <p:nvPr/>
        </p:nvSpPr>
        <p:spPr>
          <a:xfrm>
            <a:off x="622301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gạo</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17">
            <a:extLst>
              <a:ext uri="{FF2B5EF4-FFF2-40B4-BE49-F238E27FC236}">
                <a16:creationId xmlns:a16="http://schemas.microsoft.com/office/drawing/2014/main" id="{98CB0480-9BD8-43B5-B5EF-62077124EDD8}"/>
              </a:ext>
            </a:extLst>
          </p:cNvPr>
          <p:cNvSpPr/>
          <p:nvPr/>
        </p:nvSpPr>
        <p:spPr>
          <a:xfrm>
            <a:off x="69056"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bức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Cloud 18">
            <a:extLst>
              <a:ext uri="{FF2B5EF4-FFF2-40B4-BE49-F238E27FC236}">
                <a16:creationId xmlns:a16="http://schemas.microsoft.com/office/drawing/2014/main" id="{5F10BD6B-0156-4A17-86B8-07416CC436EA}"/>
              </a:ext>
            </a:extLst>
          </p:cNvPr>
          <p:cNvSpPr/>
          <p:nvPr/>
        </p:nvSpPr>
        <p:spPr>
          <a:xfrm>
            <a:off x="2362200"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vẽ</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Cloud 19">
            <a:extLst>
              <a:ext uri="{FF2B5EF4-FFF2-40B4-BE49-F238E27FC236}">
                <a16:creationId xmlns:a16="http://schemas.microsoft.com/office/drawing/2014/main" id="{A258BA88-06E4-4222-893E-5BEB87F38D85}"/>
              </a:ext>
            </a:extLst>
          </p:cNvPr>
          <p:cNvSpPr/>
          <p:nvPr/>
        </p:nvSpPr>
        <p:spPr>
          <a:xfrm>
            <a:off x="4967689"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xóm</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Cloud 20">
            <a:extLst>
              <a:ext uri="{FF2B5EF4-FFF2-40B4-BE49-F238E27FC236}">
                <a16:creationId xmlns:a16="http://schemas.microsoft.com/office/drawing/2014/main" id="{46D727FB-66B8-4721-848C-3B0B5D2B2595}"/>
              </a:ext>
            </a:extLst>
          </p:cNvPr>
          <p:cNvSpPr/>
          <p:nvPr/>
        </p:nvSpPr>
        <p:spPr>
          <a:xfrm>
            <a:off x="7487052"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gọt</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819DD3FB-BADE-430F-A967-39B05E9C8223}"/>
              </a:ext>
            </a:extLst>
          </p:cNvPr>
          <p:cNvSpPr/>
          <p:nvPr/>
        </p:nvSpPr>
        <p:spPr>
          <a:xfrm>
            <a:off x="295677" y="5589629"/>
            <a:ext cx="4219575" cy="1085850"/>
          </a:xfrm>
          <a:prstGeom prst="ellipse">
            <a:avLst/>
          </a:prstGeom>
          <a:solidFill>
            <a:schemeClr val="accent2">
              <a:lumMod val="40000"/>
              <a:lumOff val="60000"/>
            </a:schemeClr>
          </a:solidFill>
          <a:ln w="28575">
            <a:solidFill>
              <a:srgbClr val="00206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Oval 21">
            <a:extLst>
              <a:ext uri="{FF2B5EF4-FFF2-40B4-BE49-F238E27FC236}">
                <a16:creationId xmlns:a16="http://schemas.microsoft.com/office/drawing/2014/main" id="{4186F758-702C-4660-A54D-27DEEF904021}"/>
              </a:ext>
            </a:extLst>
          </p:cNvPr>
          <p:cNvSpPr/>
          <p:nvPr/>
        </p:nvSpPr>
        <p:spPr>
          <a:xfrm>
            <a:off x="5933418" y="5445696"/>
            <a:ext cx="4219575" cy="1085850"/>
          </a:xfrm>
          <a:prstGeom prst="ellipse">
            <a:avLst/>
          </a:prstGeom>
          <a:solidFill>
            <a:schemeClr val="accent6">
              <a:lumMod val="40000"/>
              <a:lumOff val="60000"/>
            </a:schemeClr>
          </a:solidFill>
          <a:ln w="12700">
            <a:solidFill>
              <a:srgbClr val="7030A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260116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1" nodeType="clickEffect">
                                  <p:stCondLst>
                                    <p:cond delay="0"/>
                                  </p:stCondLst>
                                  <p:childTnLst>
                                    <p:animMotion origin="layout" path="M -1.875E-6 1.11111E-6 L 0.41211 0.53819 " pathEditMode="relative" rAng="0" ptsTypes="AA">
                                      <p:cBhvr>
                                        <p:cTn id="45" dur="2000" fill="hold"/>
                                        <p:tgtEl>
                                          <p:spTgt spid="5"/>
                                        </p:tgtEl>
                                        <p:attrNameLst>
                                          <p:attrName>ppt_x</p:attrName>
                                          <p:attrName>ppt_y</p:attrName>
                                        </p:attrNameLst>
                                      </p:cBhvr>
                                      <p:rCtr x="20599" y="26898"/>
                                    </p:animMotion>
                                  </p:childTnLst>
                                </p:cTn>
                              </p:par>
                            </p:childTnLst>
                          </p:cTn>
                        </p:par>
                        <p:par>
                          <p:cTn id="46" fill="hold">
                            <p:stCondLst>
                              <p:cond delay="2000"/>
                            </p:stCondLst>
                            <p:childTnLst>
                              <p:par>
                                <p:cTn id="47" presetID="6" presetClass="emph" presetSubtype="0" fill="hold" grpId="2" nodeType="afterEffect">
                                  <p:stCondLst>
                                    <p:cond delay="0"/>
                                  </p:stCondLst>
                                  <p:childTnLst>
                                    <p:animScale>
                                      <p:cBhvr>
                                        <p:cTn id="48" dur="2000" fill="hold"/>
                                        <p:tgtEl>
                                          <p:spTgt spid="5"/>
                                        </p:tgtEl>
                                      </p:cBhvr>
                                      <p:by x="50000" y="50000"/>
                                    </p:animScale>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5E-6 1.11111E-6 L -0.29297 0.49653 " pathEditMode="relative" rAng="0" ptsTypes="AA">
                                      <p:cBhvr>
                                        <p:cTn id="52" dur="2000" fill="hold"/>
                                        <p:tgtEl>
                                          <p:spTgt spid="13"/>
                                        </p:tgtEl>
                                        <p:attrNameLst>
                                          <p:attrName>ppt_x</p:attrName>
                                          <p:attrName>ppt_y</p:attrName>
                                        </p:attrNameLst>
                                      </p:cBhvr>
                                      <p:rCtr x="-14648" y="24815"/>
                                    </p:animMotion>
                                  </p:childTnLst>
                                </p:cTn>
                              </p:par>
                            </p:childTnLst>
                          </p:cTn>
                        </p:par>
                        <p:par>
                          <p:cTn id="53" fill="hold">
                            <p:stCondLst>
                              <p:cond delay="2000"/>
                            </p:stCondLst>
                            <p:childTnLst>
                              <p:par>
                                <p:cTn id="54" presetID="6" presetClass="emph" presetSubtype="0" fill="hold" grpId="2" nodeType="afterEffect">
                                  <p:stCondLst>
                                    <p:cond delay="0"/>
                                  </p:stCondLst>
                                  <p:childTnLst>
                                    <p:animScale>
                                      <p:cBhvr>
                                        <p:cTn id="55" dur="2000" fill="hold"/>
                                        <p:tgtEl>
                                          <p:spTgt spid="13"/>
                                        </p:tgtEl>
                                      </p:cBhvr>
                                      <p:by x="50000" y="50000"/>
                                    </p:animScale>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2.29167E-6 1.11111E-6 L -0.39284 0.50069 " pathEditMode="relative" rAng="0" ptsTypes="AA">
                                      <p:cBhvr>
                                        <p:cTn id="59" dur="2000" fill="hold"/>
                                        <p:tgtEl>
                                          <p:spTgt spid="17"/>
                                        </p:tgtEl>
                                        <p:attrNameLst>
                                          <p:attrName>ppt_x</p:attrName>
                                          <p:attrName>ppt_y</p:attrName>
                                        </p:attrNameLst>
                                      </p:cBhvr>
                                      <p:rCtr x="-19648" y="25023"/>
                                    </p:animMotion>
                                  </p:childTnLst>
                                </p:cTn>
                              </p:par>
                            </p:childTnLst>
                          </p:cTn>
                        </p:par>
                        <p:par>
                          <p:cTn id="60" fill="hold">
                            <p:stCondLst>
                              <p:cond delay="2000"/>
                            </p:stCondLst>
                            <p:childTnLst>
                              <p:par>
                                <p:cTn id="61" presetID="6" presetClass="emph" presetSubtype="0" fill="hold" grpId="2" nodeType="afterEffect">
                                  <p:stCondLst>
                                    <p:cond delay="0"/>
                                  </p:stCondLst>
                                  <p:childTnLst>
                                    <p:animScale>
                                      <p:cBhvr>
                                        <p:cTn id="62" dur="2000" fill="hold"/>
                                        <p:tgtEl>
                                          <p:spTgt spid="17"/>
                                        </p:tgtEl>
                                      </p:cBhvr>
                                      <p:by x="50000" y="50000"/>
                                    </p:animScale>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4.58333E-6 -4.44444E-6 L 0.2198 0.3132 " pathEditMode="relative" rAng="0" ptsTypes="AA">
                                      <p:cBhvr>
                                        <p:cTn id="66" dur="2000" fill="hold"/>
                                        <p:tgtEl>
                                          <p:spTgt spid="18"/>
                                        </p:tgtEl>
                                        <p:attrNameLst>
                                          <p:attrName>ppt_x</p:attrName>
                                          <p:attrName>ppt_y</p:attrName>
                                        </p:attrNameLst>
                                      </p:cBhvr>
                                      <p:rCtr x="10990" y="15648"/>
                                    </p:animMotion>
                                  </p:childTnLst>
                                </p:cTn>
                              </p:par>
                            </p:childTnLst>
                          </p:cTn>
                        </p:par>
                        <p:par>
                          <p:cTn id="67" fill="hold">
                            <p:stCondLst>
                              <p:cond delay="2000"/>
                            </p:stCondLst>
                            <p:childTnLst>
                              <p:par>
                                <p:cTn id="68" presetID="6" presetClass="emph" presetSubtype="0" fill="hold" grpId="2" nodeType="afterEffect">
                                  <p:stCondLst>
                                    <p:cond delay="0"/>
                                  </p:stCondLst>
                                  <p:childTnLst>
                                    <p:animScale>
                                      <p:cBhvr>
                                        <p:cTn id="69" dur="2000" fill="hold"/>
                                        <p:tgtEl>
                                          <p:spTgt spid="18"/>
                                        </p:tgtEl>
                                      </p:cBhvr>
                                      <p:by x="50000" y="50000"/>
                                    </p:animScale>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4.375E-6 -4.44444E-6 L 0.3957 0.30903 " pathEditMode="relative" rAng="0" ptsTypes="AA">
                                      <p:cBhvr>
                                        <p:cTn id="73" dur="2000" fill="hold"/>
                                        <p:tgtEl>
                                          <p:spTgt spid="19"/>
                                        </p:tgtEl>
                                        <p:attrNameLst>
                                          <p:attrName>ppt_x</p:attrName>
                                          <p:attrName>ppt_y</p:attrName>
                                        </p:attrNameLst>
                                      </p:cBhvr>
                                      <p:rCtr x="19779" y="15440"/>
                                    </p:animMotion>
                                  </p:childTnLst>
                                </p:cTn>
                              </p:par>
                            </p:childTnLst>
                          </p:cTn>
                        </p:par>
                        <p:par>
                          <p:cTn id="74" fill="hold">
                            <p:stCondLst>
                              <p:cond delay="2000"/>
                            </p:stCondLst>
                            <p:childTnLst>
                              <p:par>
                                <p:cTn id="75" presetID="6" presetClass="emph" presetSubtype="0" fill="hold" grpId="2" nodeType="afterEffect">
                                  <p:stCondLst>
                                    <p:cond delay="0"/>
                                  </p:stCondLst>
                                  <p:childTnLst>
                                    <p:animScale>
                                      <p:cBhvr>
                                        <p:cTn id="76" dur="2000" fill="hold"/>
                                        <p:tgtEl>
                                          <p:spTgt spid="19"/>
                                        </p:tgtEl>
                                      </p:cBhvr>
                                      <p:by x="50000" y="50000"/>
                                    </p:animScale>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1" nodeType="clickEffect">
                                  <p:stCondLst>
                                    <p:cond delay="0"/>
                                  </p:stCondLst>
                                  <p:childTnLst>
                                    <p:animMotion origin="layout" path="M 2.5E-6 -4.44444E-6 L -0.11042 0.3882 " pathEditMode="relative" rAng="0" ptsTypes="AA">
                                      <p:cBhvr>
                                        <p:cTn id="80" dur="2000" fill="hold"/>
                                        <p:tgtEl>
                                          <p:spTgt spid="20"/>
                                        </p:tgtEl>
                                        <p:attrNameLst>
                                          <p:attrName>ppt_x</p:attrName>
                                          <p:attrName>ppt_y</p:attrName>
                                        </p:attrNameLst>
                                      </p:cBhvr>
                                      <p:rCtr x="-5521" y="19398"/>
                                    </p:animMotion>
                                  </p:childTnLst>
                                </p:cTn>
                              </p:par>
                            </p:childTnLst>
                          </p:cTn>
                        </p:par>
                        <p:par>
                          <p:cTn id="81" fill="hold">
                            <p:stCondLst>
                              <p:cond delay="2000"/>
                            </p:stCondLst>
                            <p:childTnLst>
                              <p:par>
                                <p:cTn id="82" presetID="6" presetClass="emph" presetSubtype="0" fill="hold" grpId="2" nodeType="afterEffect">
                                  <p:stCondLst>
                                    <p:cond delay="0"/>
                                  </p:stCondLst>
                                  <p:childTnLst>
                                    <p:animScale>
                                      <p:cBhvr>
                                        <p:cTn id="83" dur="2000" fill="hold"/>
                                        <p:tgtEl>
                                          <p:spTgt spid="20"/>
                                        </p:tgtEl>
                                      </p:cBhvr>
                                      <p:by x="50000" y="50000"/>
                                    </p:animScale>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grpId="1" nodeType="clickEffect">
                                  <p:stCondLst>
                                    <p:cond delay="0"/>
                                  </p:stCondLst>
                                  <p:childTnLst>
                                    <p:animMotion origin="layout" path="M 1.875E-6 -4.44444E-6 L 0.09336 0.32014 " pathEditMode="relative" rAng="0" ptsTypes="AA">
                                      <p:cBhvr>
                                        <p:cTn id="87" dur="2000" fill="hold"/>
                                        <p:tgtEl>
                                          <p:spTgt spid="21"/>
                                        </p:tgtEl>
                                        <p:attrNameLst>
                                          <p:attrName>ppt_x</p:attrName>
                                          <p:attrName>ppt_y</p:attrName>
                                        </p:attrNameLst>
                                      </p:cBhvr>
                                      <p:rCtr x="4661" y="15995"/>
                                    </p:animMotion>
                                  </p:childTnLst>
                                </p:cTn>
                              </p:par>
                            </p:childTnLst>
                          </p:cTn>
                        </p:par>
                        <p:par>
                          <p:cTn id="88" fill="hold">
                            <p:stCondLst>
                              <p:cond delay="2000"/>
                            </p:stCondLst>
                            <p:childTnLst>
                              <p:par>
                                <p:cTn id="89" presetID="6" presetClass="emph" presetSubtype="0" fill="hold" grpId="2" nodeType="afterEffect">
                                  <p:stCondLst>
                                    <p:cond delay="0"/>
                                  </p:stCondLst>
                                  <p:childTnLst>
                                    <p:animScale>
                                      <p:cBhvr>
                                        <p:cTn id="90" dur="2000" fill="hold"/>
                                        <p:tgtEl>
                                          <p:spTgt spid="2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3" grpId="0" animBg="1"/>
      <p:bldP spid="13" grpId="1" animBg="1"/>
      <p:bldP spid="13"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6"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3202C1F-A4E9-47F2-A0FE-34B2AEB99D5B}"/>
              </a:ext>
            </a:extLst>
          </p:cNvPr>
          <p:cNvSpPr txBox="1"/>
          <p:nvPr/>
        </p:nvSpPr>
        <p:spPr>
          <a:xfrm>
            <a:off x="1095375" y="0"/>
            <a:ext cx="10420349" cy="3785652"/>
          </a:xfrm>
          <a:prstGeom prst="rect">
            <a:avLst/>
          </a:prstGeom>
          <a:noFill/>
        </p:spPr>
        <p:txBody>
          <a:bodyPr wrap="square">
            <a:spAutoFit/>
          </a:bodyPr>
          <a:lstStyle/>
          <a:p>
            <a:pPr algn="ctr">
              <a:lnSpc>
                <a:spcPct val="150000"/>
              </a:lnSpc>
            </a:pPr>
            <a:r>
              <a:rPr lang="vi-VN" sz="4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 Điền dấu câu thích hợp vào ô trống.</a:t>
            </a:r>
          </a:p>
          <a:p>
            <a:pPr algn="just">
              <a:lnSpc>
                <a:spcPct val="150000"/>
              </a:lnSpc>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Bức tranh của bạn nhỏ có nhiều cảnh vật□ </a:t>
            </a:r>
            <a:r>
              <a:rPr lang="vi-VN" sz="40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làng xóm □ sông máng □ trường học □ </a:t>
            </a: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mây,…</a:t>
            </a:r>
          </a:p>
        </p:txBody>
      </p:sp>
      <p:sp>
        <p:nvSpPr>
          <p:cNvPr id="3" name="TextBox 2">
            <a:extLst>
              <a:ext uri="{FF2B5EF4-FFF2-40B4-BE49-F238E27FC236}">
                <a16:creationId xmlns:a16="http://schemas.microsoft.com/office/drawing/2014/main" id="{A7360286-B27F-4D39-8FD0-75DD077A0BE1}"/>
              </a:ext>
            </a:extLst>
          </p:cNvPr>
          <p:cNvSpPr txBox="1"/>
          <p:nvPr/>
        </p:nvSpPr>
        <p:spPr>
          <a:xfrm>
            <a:off x="1095374" y="3429000"/>
            <a:ext cx="9363075" cy="2677656"/>
          </a:xfrm>
          <a:prstGeom prst="rect">
            <a:avLst/>
          </a:prstGeom>
          <a:noFill/>
        </p:spPr>
        <p:txBody>
          <a:bodyPr wrap="square" rtlCol="0">
            <a:spAutoFit/>
          </a:bodyPr>
          <a:lstStyle/>
          <a:p>
            <a:pPr algn="ctr"/>
            <a:r>
              <a:rPr lang="en-US" sz="40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Bức tranh của bạn nhỏ có nhiều cảnh vật</a:t>
            </a:r>
            <a:r>
              <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làng xóm</a:t>
            </a: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sông máng</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trường học</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mây,…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14662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03600" y="143934"/>
            <a:ext cx="5511800" cy="646331"/>
          </a:xfrm>
          <a:prstGeom prst="rect">
            <a:avLst/>
          </a:prstGeom>
          <a:noFill/>
        </p:spPr>
        <p:txBody>
          <a:bodyPr wrap="square" rtlCol="0">
            <a:spAutoFit/>
          </a:bodyPr>
          <a:lstStyle/>
          <a:p>
            <a:r>
              <a:rPr lang="vi-VN" sz="3600" b="1">
                <a:solidFill>
                  <a:srgbClr val="002060"/>
                </a:solidFill>
                <a:effectLst>
                  <a:outerShdw blurRad="38100" dist="38100" dir="2700000" algn="tl">
                    <a:srgbClr val="000000">
                      <a:alpha val="43137"/>
                    </a:srgbClr>
                  </a:outerShdw>
                </a:effectLst>
                <a:latin typeface="Times New Roman"/>
              </a:rPr>
              <a:t>YÊU CẦU CẦN ĐẠT</a:t>
            </a:r>
          </a:p>
        </p:txBody>
      </p:sp>
      <p:sp>
        <p:nvSpPr>
          <p:cNvPr id="5" name="TextBox 4"/>
          <p:cNvSpPr txBox="1"/>
          <p:nvPr/>
        </p:nvSpPr>
        <p:spPr>
          <a:xfrm>
            <a:off x="1464736" y="1001932"/>
            <a:ext cx="9668933" cy="1077218"/>
          </a:xfrm>
          <a:prstGeom prst="rect">
            <a:avLst/>
          </a:prstGeom>
          <a:solidFill>
            <a:schemeClr val="accent4">
              <a:lumMod val="40000"/>
              <a:lumOff val="60000"/>
            </a:schemeClr>
          </a:solidFill>
        </p:spPr>
        <p:txBody>
          <a:bodyPr wrap="square" rtlCol="0">
            <a:spAutoFit/>
          </a:bodyPr>
          <a:lstStyle/>
          <a:p>
            <a:pPr marL="228600" algn="just"/>
            <a:r>
              <a:rPr lang="vi-VN" sz="3200">
                <a:solidFill>
                  <a:prstClr val="black"/>
                </a:solidFill>
                <a:latin typeface="Times New Roman"/>
                <a:ea typeface="Calibri"/>
                <a:cs typeface="Times New Roman"/>
              </a:rPr>
              <a:t>1. Đọc trôi chảy toàn bài với giọng chậm rãi, vui vẻ, thích thú.</a:t>
            </a:r>
          </a:p>
        </p:txBody>
      </p:sp>
      <p:sp>
        <p:nvSpPr>
          <p:cNvPr id="6" name="TextBox 5"/>
          <p:cNvSpPr txBox="1"/>
          <p:nvPr/>
        </p:nvSpPr>
        <p:spPr>
          <a:xfrm>
            <a:off x="1642533" y="2347579"/>
            <a:ext cx="9499600" cy="1077218"/>
          </a:xfrm>
          <a:prstGeom prst="rect">
            <a:avLst/>
          </a:prstGeom>
          <a:solidFill>
            <a:schemeClr val="accent1">
              <a:lumMod val="40000"/>
              <a:lumOff val="60000"/>
            </a:schemeClr>
          </a:solidFill>
        </p:spPr>
        <p:txBody>
          <a:bodyPr wrap="square" rtlCol="0">
            <a:spAutoFit/>
          </a:bodyPr>
          <a:lstStyle/>
          <a:p>
            <a:r>
              <a:rPr lang="vi-VN" sz="3200">
                <a:solidFill>
                  <a:prstClr val="black"/>
                </a:solidFill>
                <a:latin typeface="Times New Roman"/>
                <a:ea typeface="Calibri"/>
                <a:cs typeface="Times New Roman"/>
              </a:rPr>
              <a:t>2. Biết ngắt nghỉ hơi đúng sau các dấu câu và giữa các cụm từ.</a:t>
            </a:r>
            <a:r>
              <a:rPr lang="en-US" sz="3200">
                <a:solidFill>
                  <a:prstClr val="black"/>
                </a:solidFill>
                <a:latin typeface="Calibri Light"/>
              </a:rPr>
              <a:t> </a:t>
            </a:r>
            <a:r>
              <a:rPr lang="en-US" sz="3200">
                <a:solidFill>
                  <a:prstClr val="black"/>
                </a:solidFill>
                <a:latin typeface="Times New Roman" pitchFamily="18" charset="0"/>
                <a:cs typeface="Times New Roman" pitchFamily="18" charset="0"/>
              </a:rPr>
              <a:t>Có kĩ năng nghe, nói , đọc</a:t>
            </a:r>
            <a:endParaRPr lang="vi-VN" sz="3200">
              <a:solidFill>
                <a:prstClr val="black"/>
              </a:solidFill>
              <a:latin typeface="Times New Roman" pitchFamily="18" charset="0"/>
              <a:cs typeface="Times New Roman" pitchFamily="18" charset="0"/>
            </a:endParaRPr>
          </a:p>
        </p:txBody>
      </p:sp>
      <p:sp>
        <p:nvSpPr>
          <p:cNvPr id="7" name="TextBox 6"/>
          <p:cNvSpPr txBox="1"/>
          <p:nvPr/>
        </p:nvSpPr>
        <p:spPr>
          <a:xfrm>
            <a:off x="1710266" y="3666066"/>
            <a:ext cx="6104467" cy="584775"/>
          </a:xfrm>
          <a:prstGeom prst="rect">
            <a:avLst/>
          </a:prstGeom>
          <a:solidFill>
            <a:schemeClr val="accent6">
              <a:lumMod val="40000"/>
              <a:lumOff val="60000"/>
            </a:schemeClr>
          </a:solidFill>
        </p:spPr>
        <p:txBody>
          <a:bodyPr wrap="square" rtlCol="0">
            <a:spAutoFit/>
          </a:bodyPr>
          <a:lstStyle/>
          <a:p>
            <a:r>
              <a:rPr lang="en-US" sz="3200">
                <a:solidFill>
                  <a:prstClr val="black"/>
                </a:solidFill>
                <a:latin typeface="Times New Roman" pitchFamily="18" charset="0"/>
                <a:cs typeface="Times New Roman" pitchFamily="18" charset="0"/>
              </a:rPr>
              <a:t>3. Hiểu nội dung bài đọc </a:t>
            </a:r>
            <a:endParaRPr lang="vi-VN" sz="3200">
              <a:solidFill>
                <a:prstClr val="black"/>
              </a:solidFill>
              <a:latin typeface="Times New Roman" pitchFamily="18" charset="0"/>
              <a:cs typeface="Times New Roman" pitchFamily="18" charset="0"/>
            </a:endParaRPr>
          </a:p>
        </p:txBody>
      </p:sp>
      <p:sp>
        <p:nvSpPr>
          <p:cNvPr id="8" name="TextBox 7"/>
          <p:cNvSpPr txBox="1"/>
          <p:nvPr/>
        </p:nvSpPr>
        <p:spPr>
          <a:xfrm>
            <a:off x="1710258" y="4563527"/>
            <a:ext cx="9745142" cy="1077218"/>
          </a:xfrm>
          <a:prstGeom prst="rect">
            <a:avLst/>
          </a:prstGeom>
          <a:solidFill>
            <a:schemeClr val="accent5">
              <a:lumMod val="40000"/>
              <a:lumOff val="60000"/>
            </a:schemeClr>
          </a:solidFill>
        </p:spPr>
        <p:txBody>
          <a:bodyPr wrap="square" rtlCol="0">
            <a:spAutoFit/>
          </a:bodyPr>
          <a:lstStyle/>
          <a:p>
            <a:r>
              <a:rPr lang="vi-VN" sz="3200">
                <a:solidFill>
                  <a:prstClr val="black"/>
                </a:solidFill>
                <a:latin typeface="Times New Roman"/>
              </a:rPr>
              <a:t>4. Biết tìm từ chỉ sự vật , chỉ đặc điểm và chỉ hoạt động. Biết điền dấu câu thích hợp vào ô trống</a:t>
            </a:r>
          </a:p>
        </p:txBody>
      </p:sp>
    </p:spTree>
    <p:extLst>
      <p:ext uri="{BB962C8B-B14F-4D97-AF65-F5344CB8AC3E}">
        <p14:creationId xmlns:p14="http://schemas.microsoft.com/office/powerpoint/2010/main" val="5593247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654887"/>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1846223" y="998622"/>
            <a:ext cx="10345777"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Hẹn</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gặp</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lại</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các</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em</a:t>
            </a:r>
            <a:endPar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ô và mẹ">
            <a:hlinkClick r:id="" action="ppaction://media"/>
            <a:extLst>
              <a:ext uri="{FF2B5EF4-FFF2-40B4-BE49-F238E27FC236}">
                <a16:creationId xmlns:a16="http://schemas.microsoft.com/office/drawing/2014/main" id="{FF57D6A9-6832-407A-B8AB-B850643B4D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55508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1796168" y="2067426"/>
            <a:ext cx="8599663" cy="1938992"/>
          </a:xfrm>
          <a:prstGeom prst="rect">
            <a:avLst/>
          </a:prstGeom>
          <a:noFill/>
        </p:spPr>
        <p:txBody>
          <a:bodyPr wrap="none" rtlCol="0">
            <a:spAutoFit/>
          </a:bodyPr>
          <a:lstStyle/>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ÔN TẬP GIỮA HỌC KÌ I</a:t>
            </a:r>
          </a:p>
          <a:p>
            <a:pPr lvl="0" algn="ctr" defTabSz="914217">
              <a:defRPr/>
            </a:pPr>
            <a:r>
              <a:rPr lang="en-US" altLang="zh-CN" sz="6000" b="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Tiết 6 </a:t>
            </a: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en-US" altLang="zh-CN" sz="6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id="{CDADE97B-28E6-4468-9200-4A0C2CD8684B}"/>
              </a:ext>
            </a:extLst>
          </p:cNvPr>
          <p:cNvGrpSpPr/>
          <p:nvPr/>
        </p:nvGrpSpPr>
        <p:grpSpPr>
          <a:xfrm>
            <a:off x="4296291" y="214409"/>
            <a:ext cx="3651572" cy="1935134"/>
            <a:chOff x="4244100" y="605635"/>
            <a:chExt cx="3651572" cy="1935134"/>
          </a:xfrm>
        </p:grpSpPr>
        <p:grpSp>
          <p:nvGrpSpPr>
            <p:cNvPr id="5" name="组合 53">
              <a:extLst>
                <a:ext uri="{FF2B5EF4-FFF2-40B4-BE49-F238E27FC236}">
                  <a16:creationId xmlns:a16="http://schemas.microsoft.com/office/drawing/2014/main" id="{C382F35E-4F78-469C-9A61-E9609CB561C3}"/>
                </a:ext>
              </a:extLst>
            </p:cNvPr>
            <p:cNvGrpSpPr/>
            <p:nvPr/>
          </p:nvGrpSpPr>
          <p:grpSpPr>
            <a:xfrm>
              <a:off x="4244100" y="605635"/>
              <a:ext cx="3529523" cy="1739137"/>
              <a:chOff x="9564105" y="-41534"/>
              <a:chExt cx="1942865" cy="1411513"/>
            </a:xfrm>
          </p:grpSpPr>
          <p:sp>
            <p:nvSpPr>
              <p:cNvPr id="7" name="圆角矩形 46">
                <a:extLst>
                  <a:ext uri="{FF2B5EF4-FFF2-40B4-BE49-F238E27FC236}">
                    <a16:creationId xmlns:a16="http://schemas.microsoft.com/office/drawing/2014/main" id="{58C3A2DA-4BBF-4FA0-9AB1-5CBE65897095}"/>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a:extLst>
                  <a:ext uri="{FF2B5EF4-FFF2-40B4-BE49-F238E27FC236}">
                    <a16:creationId xmlns:a16="http://schemas.microsoft.com/office/drawing/2014/main" id="{66D7A3DC-0032-41C3-80B7-72F56407E8E6}"/>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id="{72981071-BDF7-4B60-B347-16A40E461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id="{507D7B18-DAC8-4373-A16F-02F8D3B9500F}"/>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a:extLst>
                  <a:ext uri="{FF2B5EF4-FFF2-40B4-BE49-F238E27FC236}">
                    <a16:creationId xmlns:a16="http://schemas.microsoft.com/office/drawing/2014/main" id="{846C0143-EB8A-442C-A91E-219A5133B633}"/>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id="{0E3A78FB-F483-4EDE-89F6-BEE9F76E3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id="{17587443-FC21-4A8C-9266-76125771DF07}"/>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a:extLst>
                <a:ext uri="{FF2B5EF4-FFF2-40B4-BE49-F238E27FC236}">
                  <a16:creationId xmlns:a16="http://schemas.microsoft.com/office/drawing/2014/main" id="{00586D7D-76F0-408D-B40D-C647CC84662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sp>
        <p:nvSpPr>
          <p:cNvPr id="17" name="îṥḷíďê">
            <a:extLst>
              <a:ext uri="{FF2B5EF4-FFF2-40B4-BE49-F238E27FC236}">
                <a16:creationId xmlns:a16="http://schemas.microsoft.com/office/drawing/2014/main" id="{5A90488E-3697-4C8E-AFCA-94127D9E6018}"/>
              </a:ext>
            </a:extLst>
          </p:cNvPr>
          <p:cNvSpPr/>
          <p:nvPr/>
        </p:nvSpPr>
        <p:spPr bwMode="auto">
          <a:xfrm>
            <a:off x="2738506" y="73044"/>
            <a:ext cx="6843940" cy="758129"/>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03600" y="143934"/>
            <a:ext cx="5511800" cy="646331"/>
          </a:xfrm>
          <a:prstGeom prst="rect">
            <a:avLst/>
          </a:prstGeom>
          <a:noFill/>
        </p:spPr>
        <p:txBody>
          <a:bodyPr wrap="square" rtlCol="0">
            <a:spAutoFit/>
          </a:bodyPr>
          <a:lstStyle/>
          <a:p>
            <a:r>
              <a:rPr lang="vi-VN" sz="3600" b="1">
                <a:solidFill>
                  <a:srgbClr val="002060"/>
                </a:solidFill>
                <a:effectLst>
                  <a:outerShdw blurRad="38100" dist="38100" dir="2700000" algn="tl">
                    <a:srgbClr val="000000">
                      <a:alpha val="43137"/>
                    </a:srgbClr>
                  </a:outerShdw>
                </a:effectLst>
                <a:latin typeface="+mj-lt"/>
              </a:rPr>
              <a:t>YÊU CẦU CẦN ĐẠT</a:t>
            </a:r>
          </a:p>
        </p:txBody>
      </p:sp>
      <p:sp>
        <p:nvSpPr>
          <p:cNvPr id="5" name="TextBox 4"/>
          <p:cNvSpPr txBox="1"/>
          <p:nvPr/>
        </p:nvSpPr>
        <p:spPr>
          <a:xfrm>
            <a:off x="1464736" y="1001932"/>
            <a:ext cx="9668933" cy="1077218"/>
          </a:xfrm>
          <a:prstGeom prst="rect">
            <a:avLst/>
          </a:prstGeom>
          <a:solidFill>
            <a:schemeClr val="accent4">
              <a:lumMod val="40000"/>
              <a:lumOff val="60000"/>
            </a:schemeClr>
          </a:solidFill>
        </p:spPr>
        <p:txBody>
          <a:bodyPr wrap="square" rtlCol="0">
            <a:spAutoFit/>
          </a:bodyPr>
          <a:lstStyle/>
          <a:p>
            <a:pPr marL="228600" algn="just">
              <a:spcAft>
                <a:spcPts val="0"/>
              </a:spcAft>
            </a:pPr>
            <a:r>
              <a:rPr lang="vi-VN" sz="3200">
                <a:latin typeface="Times New Roman"/>
                <a:ea typeface="Calibri"/>
                <a:cs typeface="Times New Roman"/>
              </a:rPr>
              <a:t>1. Đọc trôi chảy toàn bài với giọng chậm rãi, vui vẻ, thích thú.</a:t>
            </a:r>
            <a:endParaRPr lang="vi-VN" sz="3200">
              <a:effectLst/>
              <a:latin typeface="Times New Roman"/>
              <a:ea typeface="Calibri"/>
              <a:cs typeface="Times New Roman"/>
            </a:endParaRPr>
          </a:p>
        </p:txBody>
      </p:sp>
      <p:sp>
        <p:nvSpPr>
          <p:cNvPr id="6" name="TextBox 5"/>
          <p:cNvSpPr txBox="1"/>
          <p:nvPr/>
        </p:nvSpPr>
        <p:spPr>
          <a:xfrm>
            <a:off x="1642533" y="2347579"/>
            <a:ext cx="9499600" cy="1077218"/>
          </a:xfrm>
          <a:prstGeom prst="rect">
            <a:avLst/>
          </a:prstGeom>
          <a:solidFill>
            <a:schemeClr val="accent1">
              <a:lumMod val="40000"/>
              <a:lumOff val="60000"/>
            </a:schemeClr>
          </a:solidFill>
        </p:spPr>
        <p:txBody>
          <a:bodyPr wrap="square" rtlCol="0">
            <a:spAutoFit/>
          </a:bodyPr>
          <a:lstStyle/>
          <a:p>
            <a:pPr lvl="0"/>
            <a:r>
              <a:rPr lang="vi-VN" sz="3200">
                <a:latin typeface="+mj-lt"/>
                <a:ea typeface="Calibri"/>
                <a:cs typeface="Times New Roman"/>
              </a:rPr>
              <a:t>2. Biết ngắt nghỉ hơi đúng sau các dấu câu và giữa các cụm từ.</a:t>
            </a:r>
            <a:r>
              <a:rPr lang="en-US" sz="3200">
                <a:solidFill>
                  <a:prstClr val="black"/>
                </a:solidFill>
                <a:latin typeface="+mj-lt"/>
              </a:rPr>
              <a:t> </a:t>
            </a:r>
            <a:r>
              <a:rPr lang="en-US" sz="3200">
                <a:solidFill>
                  <a:prstClr val="black"/>
                </a:solidFill>
                <a:latin typeface="Times New Roman" pitchFamily="18" charset="0"/>
                <a:cs typeface="Times New Roman" pitchFamily="18" charset="0"/>
              </a:rPr>
              <a:t>Có kĩ năng nghe, nói , đọc</a:t>
            </a:r>
            <a:endParaRPr lang="vi-VN" sz="3200">
              <a:solidFill>
                <a:prstClr val="black"/>
              </a:solidFill>
              <a:latin typeface="Times New Roman" pitchFamily="18" charset="0"/>
              <a:cs typeface="Times New Roman" pitchFamily="18" charset="0"/>
            </a:endParaRPr>
          </a:p>
        </p:txBody>
      </p:sp>
      <p:sp>
        <p:nvSpPr>
          <p:cNvPr id="7" name="TextBox 6"/>
          <p:cNvSpPr txBox="1"/>
          <p:nvPr/>
        </p:nvSpPr>
        <p:spPr>
          <a:xfrm>
            <a:off x="1710266" y="3666066"/>
            <a:ext cx="6104467" cy="584775"/>
          </a:xfrm>
          <a:prstGeom prst="rect">
            <a:avLst/>
          </a:prstGeom>
          <a:solidFill>
            <a:schemeClr val="accent6">
              <a:lumMod val="40000"/>
              <a:lumOff val="60000"/>
            </a:schemeClr>
          </a:solidFill>
        </p:spPr>
        <p:txBody>
          <a:bodyPr wrap="square" rtlCol="0">
            <a:spAutoFit/>
          </a:bodyPr>
          <a:lstStyle/>
          <a:p>
            <a:r>
              <a:rPr lang="en-US" sz="3200">
                <a:latin typeface="Times New Roman" pitchFamily="18" charset="0"/>
                <a:cs typeface="Times New Roman" pitchFamily="18" charset="0"/>
              </a:rPr>
              <a:t>3. Hiểu nội dung bài đọc </a:t>
            </a:r>
            <a:endParaRPr lang="vi-VN" sz="3200">
              <a:latin typeface="Times New Roman" pitchFamily="18" charset="0"/>
              <a:cs typeface="Times New Roman" pitchFamily="18" charset="0"/>
            </a:endParaRPr>
          </a:p>
        </p:txBody>
      </p:sp>
      <p:sp>
        <p:nvSpPr>
          <p:cNvPr id="8" name="TextBox 7"/>
          <p:cNvSpPr txBox="1"/>
          <p:nvPr/>
        </p:nvSpPr>
        <p:spPr>
          <a:xfrm>
            <a:off x="1710258" y="4563527"/>
            <a:ext cx="9745142" cy="1077218"/>
          </a:xfrm>
          <a:prstGeom prst="rect">
            <a:avLst/>
          </a:prstGeom>
          <a:solidFill>
            <a:schemeClr val="accent5">
              <a:lumMod val="40000"/>
              <a:lumOff val="60000"/>
            </a:schemeClr>
          </a:solidFill>
        </p:spPr>
        <p:txBody>
          <a:bodyPr wrap="square" rtlCol="0">
            <a:spAutoFit/>
          </a:bodyPr>
          <a:lstStyle/>
          <a:p>
            <a:r>
              <a:rPr lang="vi-VN" sz="3200">
                <a:latin typeface="+mj-lt"/>
              </a:rPr>
              <a:t>4. Biết tìm từ chỉ sự vật , chỉ đặc điểm và chỉ hoạt động. Biết điền dấu câu thích hợp vào ô trống</a:t>
            </a:r>
          </a:p>
        </p:txBody>
      </p:sp>
    </p:spTree>
    <p:extLst>
      <p:ext uri="{BB962C8B-B14F-4D97-AF65-F5344CB8AC3E}">
        <p14:creationId xmlns:p14="http://schemas.microsoft.com/office/powerpoint/2010/main" val="2407391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A.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Đọc</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494364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71623C8-2787-4682-8BC6-CCA48EE78006}"/>
              </a:ext>
            </a:extLst>
          </p:cNvPr>
          <p:cNvSpPr/>
          <p:nvPr/>
        </p:nvSpPr>
        <p:spPr>
          <a:xfrm>
            <a:off x="4007054" y="241854"/>
            <a:ext cx="3433953" cy="1015663"/>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6000" b="1" i="0" u="none" strike="noStrike" kern="0" cap="none" spc="0" normalizeH="0" baseline="0" noProof="0" dirty="0" err="1">
                <a:ln>
                  <a:noFill/>
                </a:ln>
                <a:solidFill>
                  <a:srgbClr val="002060"/>
                </a:solidFill>
                <a:effectLst/>
                <a:uLnTx/>
                <a:uFillTx/>
                <a:latin typeface="Arial" pitchFamily="34" charset="0"/>
                <a:ea typeface="Arial-Rounded" panose="020B0500000000000000" pitchFamily="34" charset="0"/>
                <a:cs typeface="Arial" pitchFamily="34" charset="0"/>
              </a:rPr>
              <a:t>Đọc</a:t>
            </a:r>
            <a:r>
              <a:rPr kumimoji="0" lang="en-US" altLang="zh-CN" sz="6000" b="1" i="0" u="none" strike="noStrike" kern="0" cap="none" spc="0" normalizeH="0" baseline="0" noProof="0" dirty="0">
                <a:ln>
                  <a:noFill/>
                </a:ln>
                <a:solidFill>
                  <a:srgbClr val="002060"/>
                </a:solidFill>
                <a:effectLst/>
                <a:uLnTx/>
                <a:uFillTx/>
                <a:latin typeface="Arial" pitchFamily="34" charset="0"/>
                <a:ea typeface="Arial-Rounded" panose="020B0500000000000000" pitchFamily="34" charset="0"/>
                <a:cs typeface="Arial" pitchFamily="34" charset="0"/>
              </a:rPr>
              <a:t> </a:t>
            </a:r>
            <a:r>
              <a:rPr kumimoji="0" lang="en-US" altLang="zh-CN" sz="6000" b="1" i="0" u="none" strike="noStrike" kern="0" cap="none" spc="0" normalizeH="0" baseline="0" noProof="0" dirty="0" err="1">
                <a:ln>
                  <a:noFill/>
                </a:ln>
                <a:solidFill>
                  <a:srgbClr val="002060"/>
                </a:solidFill>
                <a:effectLst/>
                <a:uLnTx/>
                <a:uFillTx/>
                <a:latin typeface="Arial" pitchFamily="34" charset="0"/>
                <a:ea typeface="Arial-Rounded" panose="020B0500000000000000" pitchFamily="34" charset="0"/>
                <a:cs typeface="Arial" pitchFamily="34" charset="0"/>
              </a:rPr>
              <a:t>mẫu</a:t>
            </a:r>
            <a:endParaRPr kumimoji="0" lang="zh-CN" altLang="en-US" sz="6000" b="1" i="0" u="none" strike="noStrike" kern="0" cap="none" spc="0" normalizeH="0" baseline="0" noProof="0" dirty="0">
              <a:ln>
                <a:noFill/>
              </a:ln>
              <a:solidFill>
                <a:srgbClr val="002060"/>
              </a:solidFill>
              <a:effectLst/>
              <a:uLnTx/>
              <a:uFillTx/>
              <a:latin typeface="Arial" pitchFamily="34" charset="0"/>
              <a:ea typeface="Arial-Rounded" panose="020B0500000000000000" pitchFamily="34" charset="0"/>
              <a:cs typeface="Arial" pitchFamily="34"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6141" y="89333"/>
            <a:ext cx="851896" cy="851896"/>
          </a:xfrm>
          <a:prstGeom prst="rect">
            <a:avLst/>
          </a:prstGeom>
        </p:spPr>
      </p:pic>
      <p:pic>
        <p:nvPicPr>
          <p:cNvPr id="10" name="Picture 9">
            <a:extLst>
              <a:ext uri="{FF2B5EF4-FFF2-40B4-BE49-F238E27FC236}">
                <a16:creationId xmlns:a16="http://schemas.microsoft.com/office/drawing/2014/main" id="{21F9F3AB-B4A2-46B3-BB02-C496A162C0D5}"/>
              </a:ext>
            </a:extLst>
          </p:cNvPr>
          <p:cNvPicPr>
            <a:picLocks noChangeAspect="1"/>
          </p:cNvPicPr>
          <p:nvPr/>
        </p:nvPicPr>
        <p:blipFill>
          <a:blip r:embed="rId4"/>
          <a:stretch>
            <a:fillRect/>
          </a:stretch>
        </p:blipFill>
        <p:spPr>
          <a:xfrm>
            <a:off x="2455333" y="1287429"/>
            <a:ext cx="6798734" cy="478888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4236513-05EF-45C3-A7DC-7AD651E9E507}"/>
              </a:ext>
            </a:extLst>
          </p:cNvPr>
          <p:cNvSpPr/>
          <p:nvPr/>
        </p:nvSpPr>
        <p:spPr>
          <a:xfrm>
            <a:off x="131231" y="600076"/>
            <a:ext cx="11725275" cy="6000750"/>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5C2F8EE-EC08-49DE-A35E-2C57E9DDDB76}"/>
              </a:ext>
            </a:extLst>
          </p:cNvPr>
          <p:cNvPicPr>
            <a:picLocks noChangeAspect="1"/>
          </p:cNvPicPr>
          <p:nvPr/>
        </p:nvPicPr>
        <p:blipFill>
          <a:blip r:embed="rId3"/>
          <a:stretch>
            <a:fillRect/>
          </a:stretch>
        </p:blipFill>
        <p:spPr>
          <a:xfrm>
            <a:off x="4403420" y="-59269"/>
            <a:ext cx="4109060" cy="859611"/>
          </a:xfrm>
          <a:prstGeom prst="rect">
            <a:avLst/>
          </a:prstGeom>
        </p:spPr>
      </p:pic>
      <p:pic>
        <p:nvPicPr>
          <p:cNvPr id="7" name="Picture 6">
            <a:extLst>
              <a:ext uri="{FF2B5EF4-FFF2-40B4-BE49-F238E27FC236}">
                <a16:creationId xmlns:a16="http://schemas.microsoft.com/office/drawing/2014/main" id="{21F9F3AB-B4A2-46B3-BB02-C496A162C0D5}"/>
              </a:ext>
            </a:extLst>
          </p:cNvPr>
          <p:cNvPicPr>
            <a:picLocks noChangeAspect="1"/>
          </p:cNvPicPr>
          <p:nvPr/>
        </p:nvPicPr>
        <p:blipFill>
          <a:blip r:embed="rId4"/>
          <a:stretch>
            <a:fillRect/>
          </a:stretch>
        </p:blipFill>
        <p:spPr>
          <a:xfrm>
            <a:off x="10176935" y="57861"/>
            <a:ext cx="1989666" cy="1406872"/>
          </a:xfrm>
          <a:prstGeom prst="rect">
            <a:avLst/>
          </a:prstGeom>
        </p:spPr>
      </p:pic>
      <p:sp>
        <p:nvSpPr>
          <p:cNvPr id="29" name="TextBox 28">
            <a:extLst>
              <a:ext uri="{FF2B5EF4-FFF2-40B4-BE49-F238E27FC236}">
                <a16:creationId xmlns:a16="http://schemas.microsoft.com/office/drawing/2014/main" id="{3F0C49C1-5D3C-4191-8C87-B50B35CF666F}"/>
              </a:ext>
            </a:extLst>
          </p:cNvPr>
          <p:cNvSpPr txBox="1"/>
          <p:nvPr/>
        </p:nvSpPr>
        <p:spPr>
          <a:xfrm>
            <a:off x="431804" y="727217"/>
            <a:ext cx="10168469" cy="5816977"/>
          </a:xfrm>
          <a:prstGeom prst="rect">
            <a:avLst/>
          </a:prstGeom>
          <a:noFill/>
        </p:spPr>
        <p:txBody>
          <a:bodyPr wrap="square" rtlCol="0">
            <a:spAutoFit/>
          </a:bodyPr>
          <a:lstStyle/>
          <a:p>
            <a:pPr algn="just"/>
            <a:r>
              <a:rPr lang="en-US" sz="2400">
                <a:latin typeface="Arial-Rounded" panose="020B0500000000000000" pitchFamily="34" charset="0"/>
                <a:ea typeface="Arial-Rounded" panose="020B0500000000000000" pitchFamily="34" charset="0"/>
                <a:cs typeface="Arial-Rounded" panose="020B0500000000000000" pitchFamily="34" charset="0"/>
              </a:rPr>
              <a:t> </a:t>
            </a:r>
            <a:r>
              <a:rPr lang="vi-VN" sz="2200" dirty="0">
                <a:latin typeface="Arial-Rounded" panose="020B0500000000000000" pitchFamily="34" charset="0"/>
                <a:ea typeface="Arial-Rounded" panose="020B0500000000000000" pitchFamily="34" charset="0"/>
                <a:cs typeface="Arial-Rounded" panose="020B0500000000000000" pitchFamily="34" charset="0"/>
              </a:rPr>
              <a:t>Bé nói với các em:</a:t>
            </a:r>
          </a:p>
          <a:p>
            <a:pPr algn="just"/>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vi-VN" sz="2200" dirty="0">
                <a:latin typeface="Arial-Rounded" panose="020B0500000000000000" pitchFamily="34" charset="0"/>
                <a:ea typeface="Arial-Rounded" panose="020B0500000000000000" pitchFamily="34" charset="0"/>
                <a:cs typeface="Arial-Rounded" panose="020B0500000000000000" pitchFamily="34" charset="0"/>
              </a:rPr>
              <a:t>- Bây giờ chơi đi học, nghen! Đứa nào học giỏi, mai mốt má cho đi học thiệt.</a:t>
            </a:r>
          </a:p>
          <a:p>
            <a:pPr algn="just"/>
            <a:r>
              <a:rPr lang="en-US" sz="2200">
                <a:latin typeface="Arial-Rounded" panose="020B0500000000000000" pitchFamily="34" charset="0"/>
                <a:ea typeface="Arial-Rounded" panose="020B0500000000000000" pitchFamily="34" charset="0"/>
                <a:cs typeface="Arial-Rounded" panose="020B0500000000000000" pitchFamily="34" charset="0"/>
              </a:rPr>
              <a:t>  </a:t>
            </a:r>
            <a:r>
              <a:rPr lang="vi-VN" sz="2200">
                <a:latin typeface="Arial-Rounded" panose="020B0500000000000000" pitchFamily="34" charset="0"/>
                <a:ea typeface="Arial-Rounded" panose="020B0500000000000000" pitchFamily="34" charset="0"/>
                <a:cs typeface="Arial-Rounded" panose="020B0500000000000000" pitchFamily="34" charset="0"/>
              </a:rPr>
              <a:t>Đàn </a:t>
            </a:r>
            <a:r>
              <a:rPr lang="vi-VN" sz="2200" dirty="0">
                <a:latin typeface="Arial-Rounded" panose="020B0500000000000000" pitchFamily="34" charset="0"/>
                <a:ea typeface="Arial-Rounded" panose="020B0500000000000000" pitchFamily="34" charset="0"/>
                <a:cs typeface="Arial-Rounded" panose="020B0500000000000000" pitchFamily="34" charset="0"/>
              </a:rPr>
              <a:t>em tranh nhau ngồi vào một chỗ. Bé kẹp lại tóc, thả ống quần xuống, lấy cái nón của  má đội lên đầu. Nó cố bắt chước cái dáng đi khoan thai của cô giáo khi cô bước vào lớp. Đàn em cũng làm y hệt đám học trò, đứng cả dậy, cười khúc khích chào cô.</a:t>
            </a:r>
          </a:p>
          <a:p>
            <a:pPr algn="just"/>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vi-VN" sz="2200" dirty="0">
                <a:latin typeface="Arial-Rounded" panose="020B0500000000000000" pitchFamily="34" charset="0"/>
                <a:ea typeface="Arial-Rounded" panose="020B0500000000000000" pitchFamily="34" charset="0"/>
                <a:cs typeface="Arial-Rounded" panose="020B0500000000000000" pitchFamily="34" charset="0"/>
              </a:rPr>
              <a:t>Bé treo nón lên, mặt tỉnh khô, lấy một nhánh trâm bầu làm thước. Mấy đứa em chống hai tay ngồi dòm chị. Giống như cô giáo, Bé đưa mắt nhìn đám học trò. Đôi mắt Bé ánh lên vẻ tự hào. Bé nhón chân lên, bàn tay tròn trịa cầm nhánh trâm bầu nhịp nhịp trên tấm bảng một cách chăm chú. Đàn em há miệng dòm theo tay chị. Bé đánh vần từng tiếng. Đàn em ríu rít đánh vần theo. Thằng Hiển ngọng líu, nói không kịp hai đứa lớn. Cái Anh bao giờ cũng giành phần đọc xong trước. Nó ngồi giữa cái Thanh và thằng Hiển, gọn tròn như một củ khoai, hai má núng nính ửng hồng. Cái Thanh ngồi đó, hiền dịu, mở to đôi mắt nhìn tấm bảng, vừa đọc vừa mân mê mái tóc mai. Thằng em nhỏ nhìn vào miệng ba đứa lớn rồi cũng bi bô la lên rối rít.</a:t>
            </a:r>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dirty="0">
                <a:latin typeface="Arial-Rounded" panose="020B0500000000000000" pitchFamily="34" charset="0"/>
                <a:ea typeface="Arial-Rounded" panose="020B0500000000000000" pitchFamily="34" charset="0"/>
                <a:cs typeface="Arial-Rounded" panose="020B0500000000000000" pitchFamily="34" charset="0"/>
              </a:rPr>
              <a:t>(Theo </a:t>
            </a:r>
            <a:r>
              <a:rPr lang="en-US" dirty="0" err="1">
                <a:latin typeface="Arial-Rounded" panose="020B0500000000000000" pitchFamily="34" charset="0"/>
                <a:ea typeface="Arial-Rounded" panose="020B0500000000000000" pitchFamily="34" charset="0"/>
                <a:cs typeface="Arial-Rounded" panose="020B0500000000000000" pitchFamily="34" charset="0"/>
              </a:rPr>
              <a:t>Nguyễn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Thi</a:t>
            </a:r>
            <a:r>
              <a:rPr lang="en-US" dirty="0">
                <a:latin typeface="Arial-Rounded" panose="020B0500000000000000" pitchFamily="34" charset="0"/>
                <a:ea typeface="Arial-Rounded" panose="020B0500000000000000" pitchFamily="34" charset="0"/>
                <a:cs typeface="Arial-Rounded" panose="020B0500000000000000" pitchFamily="34" charset="0"/>
              </a:rPr>
              <a:t>)</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图片 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3272" y="2667000"/>
            <a:ext cx="1331728" cy="1549400"/>
          </a:xfrm>
          <a:prstGeom prst="rect">
            <a:avLst/>
          </a:prstGeom>
        </p:spPr>
      </p:pic>
    </p:spTree>
    <p:extLst>
      <p:ext uri="{BB962C8B-B14F-4D97-AF65-F5344CB8AC3E}">
        <p14:creationId xmlns:p14="http://schemas.microsoft.com/office/powerpoint/2010/main" val="10404105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par>
                                <p:cTn id="17" presetID="42" presetClass="entr" presetSubtype="0" fill="hold" nodeType="withEffect">
                                  <p:stCondLst>
                                    <p:cond delay="2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284</TotalTime>
  <Words>1043</Words>
  <Application>Microsoft Office PowerPoint</Application>
  <PresentationFormat>Widescreen</PresentationFormat>
  <Paragraphs>125</Paragraphs>
  <Slides>26</Slides>
  <Notes>18</Notes>
  <HiddenSlides>0</HiddenSlides>
  <MMClips>1</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26</vt:i4>
      </vt:variant>
    </vt:vector>
  </HeadingPairs>
  <TitlesOfParts>
    <vt:vector size="50" baseType="lpstr">
      <vt:lpstr>DengXian</vt:lpstr>
      <vt:lpstr>DengXian</vt:lpstr>
      <vt:lpstr>#9Slide03 AllRoundGothic</vt:lpstr>
      <vt:lpstr>.VnMemorandum</vt:lpstr>
      <vt:lpstr>Arial</vt:lpstr>
      <vt:lpstr>Arial Black</vt:lpstr>
      <vt:lpstr>Arial-Rounded</vt:lpstr>
      <vt:lpstr>Calibri</vt:lpstr>
      <vt:lpstr>Calibri Light</vt:lpstr>
      <vt:lpstr>Coiny</vt:lpstr>
      <vt:lpstr>Lato Hairline</vt:lpstr>
      <vt:lpstr>Lato Light</vt:lpstr>
      <vt:lpstr>Lato Regular</vt:lpstr>
      <vt:lpstr>Microsoft YaHei</vt:lpstr>
      <vt:lpstr>Microsoft YaHei</vt:lpstr>
      <vt:lpstr>Times New Roman</vt:lpstr>
      <vt:lpstr>UTM Avo</vt:lpstr>
      <vt:lpstr>2_Office 主题​​</vt:lpstr>
      <vt:lpstr>1_Office Theme</vt:lpstr>
      <vt:lpstr>4_Office 主题</vt:lpstr>
      <vt:lpstr>Office 主题</vt:lpstr>
      <vt:lpstr>6_Office Theme</vt:lpstr>
      <vt:lpstr>1_Chủ đề Office</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50</cp:revision>
  <dcterms:created xsi:type="dcterms:W3CDTF">2022-06-29T15:12:02Z</dcterms:created>
  <dcterms:modified xsi:type="dcterms:W3CDTF">2023-10-29T13:59:26Z</dcterms:modified>
</cp:coreProperties>
</file>