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7" r:id="rId4"/>
  </p:sldMasterIdLst>
  <p:notesMasterIdLst>
    <p:notesMasterId r:id="rId26"/>
  </p:notesMasterIdLst>
  <p:sldIdLst>
    <p:sldId id="329" r:id="rId5"/>
    <p:sldId id="260" r:id="rId6"/>
    <p:sldId id="273" r:id="rId7"/>
    <p:sldId id="257" r:id="rId8"/>
    <p:sldId id="7760" r:id="rId9"/>
    <p:sldId id="291" r:id="rId10"/>
    <p:sldId id="7751" r:id="rId11"/>
    <p:sldId id="7746" r:id="rId12"/>
    <p:sldId id="7747" r:id="rId13"/>
    <p:sldId id="262" r:id="rId14"/>
    <p:sldId id="284" r:id="rId15"/>
    <p:sldId id="7748" r:id="rId16"/>
    <p:sldId id="7752" r:id="rId17"/>
    <p:sldId id="7753" r:id="rId18"/>
    <p:sldId id="7754" r:id="rId19"/>
    <p:sldId id="7749" r:id="rId20"/>
    <p:sldId id="7755" r:id="rId21"/>
    <p:sldId id="7757" r:id="rId22"/>
    <p:sldId id="7756" r:id="rId23"/>
    <p:sldId id="7758"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88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864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E3B3A6E-A052-4210-B26A-43D8AEF44A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5C015731-9B85-47FB-84A7-C345EEB0E7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FD71187C-5058-4758-BAA7-FAB67A166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8802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129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6B6B7B-8C88-417B-9682-B19E94E5F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5C710BB6-9308-4B35-BAB9-6273C39E98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B9749539-A675-443D-8D34-44914AE57A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851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9EED3B0-26FE-4D9E-BD58-48BD81B43D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B5852674-91FF-4A18-86D3-4F7986337D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EE4DB870-027F-46B0-9C5B-3B47C98EF8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1546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783D19-CB9B-46E4-BF8D-171F701EA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hỗ dành sẵn cho Chân trang 7">
            <a:extLst>
              <a:ext uri="{FF2B5EF4-FFF2-40B4-BE49-F238E27FC236}">
                <a16:creationId xmlns:a16="http://schemas.microsoft.com/office/drawing/2014/main" id="{F5E1F87C-D34D-44B7-B7BE-A22ABB740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hỗ dành sẵn cho Số hiệu Bản chiếu 8">
            <a:extLst>
              <a:ext uri="{FF2B5EF4-FFF2-40B4-BE49-F238E27FC236}">
                <a16:creationId xmlns:a16="http://schemas.microsoft.com/office/drawing/2014/main" id="{63174F03-1414-4101-A2B3-3D27C94AD0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7976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F357184-1F12-451F-9C28-0F9D84577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Chân trang 3">
            <a:extLst>
              <a:ext uri="{FF2B5EF4-FFF2-40B4-BE49-F238E27FC236}">
                <a16:creationId xmlns:a16="http://schemas.microsoft.com/office/drawing/2014/main" id="{57A6518B-5626-46B6-911D-9F02DE38DA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Số hiệu Bản chiếu 4">
            <a:extLst>
              <a:ext uri="{FF2B5EF4-FFF2-40B4-BE49-F238E27FC236}">
                <a16:creationId xmlns:a16="http://schemas.microsoft.com/office/drawing/2014/main" id="{11B46D37-4770-4D31-AC5A-E1BCF8FC3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669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E9FD4F2-61C8-4905-A45F-15B3DE09C9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hỗ dành sẵn cho Chân trang 2">
            <a:extLst>
              <a:ext uri="{FF2B5EF4-FFF2-40B4-BE49-F238E27FC236}">
                <a16:creationId xmlns:a16="http://schemas.microsoft.com/office/drawing/2014/main" id="{6607CDDA-FC78-4461-83E6-09968C3E1E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Số hiệu Bản chiếu 3">
            <a:extLst>
              <a:ext uri="{FF2B5EF4-FFF2-40B4-BE49-F238E27FC236}">
                <a16:creationId xmlns:a16="http://schemas.microsoft.com/office/drawing/2014/main" id="{23A6A46D-4B7B-4CD8-A42D-A7517A843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263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97E360-EE1E-415C-A82C-A8DAE6C6F0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228FBC32-B59C-4332-ABC7-922310F589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E34D9D54-7BD2-4449-8277-F9955AB79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16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37ACE7-5889-4492-91CE-A43877BBC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BA829292-F5A8-4FF0-BA92-8C5D447E58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87021491-11B6-4210-8E83-F08CE9C52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8802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953A0C-C34A-4973-A468-FF8EC268D7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D85A4646-C9E6-4CB9-8589-D3D8EEF164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65EFFD0E-15EE-410B-98CE-63639C0D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349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D4E548-1238-422E-92F7-606BF117D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BEEEECDB-0D3B-42C3-9861-DAD4316DA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4E06869B-CD3A-492B-A8F5-C040C2D8B4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2200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E3B3A6E-A052-4210-B26A-43D8AEF44A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5C015731-9B85-47FB-84A7-C345EEB0E74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FD71187C-5058-4758-BAA7-FAB67A166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3727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843967C-B335-47C3-AC13-CD1CF22B4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A2F7DD87-4EF8-4BDC-8E25-1BC6B0CE5C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0121E772-C74F-4055-AA5D-A9CD2BD90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400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6B6B7B-8C88-417B-9682-B19E94E5FF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5C710BB6-9308-4B35-BAB9-6273C39E98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B9749539-A675-443D-8D34-44914AE57A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904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9EED3B0-26FE-4D9E-BD58-48BD81B43D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B5852674-91FF-4A18-86D3-4F7986337D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EE4DB870-027F-46B0-9C5B-3B47C98EF8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1931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6783D19-CB9B-46E4-BF8D-171F701EA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hỗ dành sẵn cho Chân trang 7">
            <a:extLst>
              <a:ext uri="{FF2B5EF4-FFF2-40B4-BE49-F238E27FC236}">
                <a16:creationId xmlns:a16="http://schemas.microsoft.com/office/drawing/2014/main" id="{F5E1F87C-D34D-44B7-B7BE-A22ABB740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Chỗ dành sẵn cho Số hiệu Bản chiếu 8">
            <a:extLst>
              <a:ext uri="{FF2B5EF4-FFF2-40B4-BE49-F238E27FC236}">
                <a16:creationId xmlns:a16="http://schemas.microsoft.com/office/drawing/2014/main" id="{63174F03-1414-4101-A2B3-3D27C94AD0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2743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F357184-1F12-451F-9C28-0F9D84577E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Chân trang 3">
            <a:extLst>
              <a:ext uri="{FF2B5EF4-FFF2-40B4-BE49-F238E27FC236}">
                <a16:creationId xmlns:a16="http://schemas.microsoft.com/office/drawing/2014/main" id="{57A6518B-5626-46B6-911D-9F02DE38DA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Số hiệu Bản chiếu 4">
            <a:extLst>
              <a:ext uri="{FF2B5EF4-FFF2-40B4-BE49-F238E27FC236}">
                <a16:creationId xmlns:a16="http://schemas.microsoft.com/office/drawing/2014/main" id="{11B46D37-4770-4D31-AC5A-E1BCF8FC3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742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E9FD4F2-61C8-4905-A45F-15B3DE09C9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Chỗ dành sẵn cho Chân trang 2">
            <a:extLst>
              <a:ext uri="{FF2B5EF4-FFF2-40B4-BE49-F238E27FC236}">
                <a16:creationId xmlns:a16="http://schemas.microsoft.com/office/drawing/2014/main" id="{6607CDDA-FC78-4461-83E6-09968C3E1E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hỗ dành sẵn cho Số hiệu Bản chiếu 3">
            <a:extLst>
              <a:ext uri="{FF2B5EF4-FFF2-40B4-BE49-F238E27FC236}">
                <a16:creationId xmlns:a16="http://schemas.microsoft.com/office/drawing/2014/main" id="{23A6A46D-4B7B-4CD8-A42D-A7517A8430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5588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97E360-EE1E-415C-A82C-A8DAE6C6F0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228FBC32-B59C-4332-ABC7-922310F589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E34D9D54-7BD2-4449-8277-F9955AB79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020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37ACE7-5889-4492-91CE-A43877BBC9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Chân trang 5">
            <a:extLst>
              <a:ext uri="{FF2B5EF4-FFF2-40B4-BE49-F238E27FC236}">
                <a16:creationId xmlns:a16="http://schemas.microsoft.com/office/drawing/2014/main" id="{BA829292-F5A8-4FF0-BA92-8C5D447E58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Chỗ dành sẵn cho Số hiệu Bản chiếu 6">
            <a:extLst>
              <a:ext uri="{FF2B5EF4-FFF2-40B4-BE49-F238E27FC236}">
                <a16:creationId xmlns:a16="http://schemas.microsoft.com/office/drawing/2014/main" id="{87021491-11B6-4210-8E83-F08CE9C52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4325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A953A0C-C34A-4973-A468-FF8EC268D7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D85A4646-C9E6-4CB9-8589-D3D8EEF164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65EFFD0E-15EE-410B-98CE-63639C0DB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3300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D4E548-1238-422E-92F7-606BF117D6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BEEEECDB-0D3B-42C3-9861-DAD4316DA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4E06869B-CD3A-492B-A8F5-C040C2D8B4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56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38655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6DD501-C1E9-434C-B6E4-A350938FDF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Chỗ dành sẵn cho Chân trang 4">
            <a:extLst>
              <a:ext uri="{FF2B5EF4-FFF2-40B4-BE49-F238E27FC236}">
                <a16:creationId xmlns:a16="http://schemas.microsoft.com/office/drawing/2014/main"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hỗ dành sẵn cho Số hiệu Bản chiếu 5">
            <a:extLst>
              <a:ext uri="{FF2B5EF4-FFF2-40B4-BE49-F238E27FC236}">
                <a16:creationId xmlns:a16="http://schemas.microsoft.com/office/drawing/2014/main"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DC2628-D50A-4E4E-BF1B-CC4F867AEDA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6110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31.gif"/><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31.gif"/><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6" name="Google Shape;146;p2"/>
          <p:cNvPicPr preferRelativeResize="0"/>
          <p:nvPr/>
        </p:nvPicPr>
        <p:blipFill rotWithShape="1">
          <a:blip r:embed="rId8">
            <a:alphaModFix/>
          </a:blip>
          <a:srcRect/>
          <a:stretch/>
        </p:blipFill>
        <p:spPr>
          <a:xfrm>
            <a:off x="9483512" y="565752"/>
            <a:ext cx="2458511" cy="2639783"/>
          </a:xfrm>
          <a:prstGeom prst="rect">
            <a:avLst/>
          </a:prstGeom>
          <a:noFill/>
          <a:ln>
            <a:noFill/>
          </a:ln>
        </p:spPr>
      </p:pic>
      <p:sp>
        <p:nvSpPr>
          <p:cNvPr id="2" name="TextBox 1">
            <a:extLst>
              <a:ext uri="{FF2B5EF4-FFF2-40B4-BE49-F238E27FC236}">
                <a16:creationId xmlns:a16="http://schemas.microsoft.com/office/drawing/2014/main" id="{EBA36A58-D7FF-F9F5-8CB8-95142AB76A77}"/>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7</a:t>
            </a:r>
          </a:p>
        </p:txBody>
      </p:sp>
      <p:sp>
        <p:nvSpPr>
          <p:cNvPr id="5" name="Hộp Văn bản 2">
            <a:extLst>
              <a:ext uri="{FF2B5EF4-FFF2-40B4-BE49-F238E27FC236}">
                <a16:creationId xmlns:a16="http://schemas.microsoft.com/office/drawing/2014/main" id="{CF366255-86C2-D91A-A2BD-D2D05DB3B8C7}"/>
              </a:ext>
            </a:extLst>
          </p:cNvPr>
          <p:cNvSpPr txBox="1"/>
          <p:nvPr/>
        </p:nvSpPr>
        <p:spPr>
          <a:xfrm>
            <a:off x="2320023" y="338892"/>
            <a:ext cx="7317004" cy="677108"/>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ln w="12700">
                  <a:solidFill>
                    <a:schemeClr val="tx1">
                      <a:lumMod val="75000"/>
                      <a:lumOff val="25000"/>
                    </a:schemeClr>
                  </a:solidFill>
                </a:ln>
                <a:solidFill>
                  <a:srgbClr val="0070C0"/>
                </a:solidFill>
                <a:latin typeface="#9Slide03 AllRoundGothic" panose="020B0703020202020104" pitchFamily="34" charset="0"/>
              </a:rPr>
              <a:t>TRƯỜNG TIỂU HỌC GIANG BIÊN</a:t>
            </a:r>
          </a:p>
        </p:txBody>
      </p:sp>
      <p:pic>
        <p:nvPicPr>
          <p:cNvPr id="6" name="Picture 5" descr="Logo, company name&#10;&#10;Description automatically generated">
            <a:extLst>
              <a:ext uri="{FF2B5EF4-FFF2-40B4-BE49-F238E27FC236}">
                <a16:creationId xmlns:a16="http://schemas.microsoft.com/office/drawing/2014/main" id="{06D26737-55F7-AD7D-6CB1-D9CF7A3DDD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5" y="0"/>
            <a:ext cx="1116488" cy="1112023"/>
          </a:xfrm>
          <a:prstGeom prst="rect">
            <a:avLst/>
          </a:prstGeom>
        </p:spPr>
      </p:pic>
      <p:sp>
        <p:nvSpPr>
          <p:cNvPr id="3" name="TextBox 2">
            <a:extLst>
              <a:ext uri="{FF2B5EF4-FFF2-40B4-BE49-F238E27FC236}">
                <a16:creationId xmlns:a16="http://schemas.microsoft.com/office/drawing/2014/main" id="{5BB813EF-D1EC-9324-130C-D00E64D94D78}"/>
              </a:ext>
            </a:extLst>
          </p:cNvPr>
          <p:cNvSpPr txBox="1"/>
          <p:nvPr/>
        </p:nvSpPr>
        <p:spPr>
          <a:xfrm>
            <a:off x="1265843" y="2204350"/>
            <a:ext cx="944692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Tiếng</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Việt</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Bài</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12: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Luyện</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Zilla Slab" pitchFamily="2" charset="0"/>
                <a:cs typeface="Times New Roman" pitchFamily="18" charset="0"/>
              </a:rPr>
              <a:t>tập</a:t>
            </a:r>
            <a:r>
              <a:rPr kumimoji="0" lang="en-US" sz="4800" b="1" i="0" u="none" strike="noStrike" kern="1200" cap="none" spc="0" normalizeH="0" baseline="0" noProof="0" dirty="0">
                <a:ln>
                  <a:noFill/>
                </a:ln>
                <a:solidFill>
                  <a:srgbClr val="FF0000"/>
                </a:solidFill>
                <a:effectLst/>
                <a:uLnTx/>
                <a:uFillTx/>
                <a:latin typeface="Times New Roman" pitchFamily="18" charset="0"/>
                <a:ea typeface="Zilla Slab" pitchFamily="2" charset="0"/>
                <a:cs typeface="Times New Roman" pitchFamily="18"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Câu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kể</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hỏi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dấu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chấm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Zilla Slab" pitchFamily="2" charset="0"/>
                <a:cs typeface="Times New Roman" panose="02020603050405020304" pitchFamily="18" charset="0"/>
              </a:rPr>
              <a:t> than.</a:t>
            </a:r>
            <a:endParaRPr kumimoji="0" lang="vi-VN" sz="4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48154843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1" y="121298"/>
            <a:ext cx="2043403" cy="1783702"/>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1929738" y="514632"/>
            <a:ext cx="10262261" cy="769441"/>
          </a:xfrm>
          <a:prstGeom prst="rect">
            <a:avLst/>
          </a:prstGeom>
          <a:noFill/>
        </p:spPr>
        <p:txBody>
          <a:bodyPr wrap="square" rtlCol="0">
            <a:spAutoFit/>
          </a:bodyPr>
          <a:lstStyle/>
          <a:p>
            <a:pPr algn="just"/>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18921" y="1800808"/>
            <a:ext cx="1948659" cy="2595608"/>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1966742" y="2005221"/>
            <a:ext cx="10188251" cy="2123658"/>
          </a:xfrm>
          <a:prstGeom prst="rect">
            <a:avLst/>
          </a:prstGeom>
          <a:noFill/>
        </p:spPr>
        <p:txBody>
          <a:bodyPr wrap="square" rtlCol="0">
            <a:spAutoFit/>
          </a:bodyPr>
          <a:lstStyle/>
          <a:p>
            <a:pPr algn="just"/>
            <a:r>
              <a:rPr lang="vi-VN"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4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17410" y="4333291"/>
            <a:ext cx="2160814" cy="2419350"/>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2210824" y="4819691"/>
            <a:ext cx="9887337" cy="1446550"/>
          </a:xfrm>
          <a:prstGeom prst="rect">
            <a:avLst/>
          </a:prstGeom>
          <a:noFill/>
        </p:spPr>
        <p:txBody>
          <a:bodyPr wrap="square" rtlCol="0">
            <a:spAutoFit/>
          </a:bodyPr>
          <a:lstStyle/>
          <a:p>
            <a:pPr algn="just"/>
            <a:r>
              <a:rPr lang="vi-VN" sz="4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4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462472"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2476499" y="1585639"/>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6491937" y="1585639"/>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655020" y="2637754"/>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17224"/>
            </a:xfrm>
            <a:prstGeom prst="rect">
              <a:avLst/>
            </a:prstGeom>
            <a:noFill/>
          </p:spPr>
          <p:txBody>
            <a:bodyPr wrap="square" rtlCol="0">
              <a:spAutoFit/>
            </a:bodyPr>
            <a:lstStyle/>
            <a:p>
              <a:pPr marL="0" marR="0" algn="ctr">
                <a:lnSpc>
                  <a:spcPct val="120000"/>
                </a:lnSpc>
                <a:spcBef>
                  <a:spcPts val="0"/>
                </a:spcBef>
                <a:spcAft>
                  <a:spcPts val="0"/>
                </a:spcAft>
              </a:pP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200" b="1" i="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212529"/>
                  </a:solidFill>
                  <a:latin typeface="Arial-Rounded" panose="020B0500000000000000" pitchFamily="34" charset="0"/>
                  <a:ea typeface="Arial-Rounded" panose="020B0500000000000000" pitchFamily="34" charset="0"/>
                  <a:cs typeface="Arial-Rounded" panose="020B0500000000000000" pitchFamily="34" charset="0"/>
                </a:rPr>
                <a:t>hỏi</a:t>
              </a:r>
              <a:r>
                <a:rPr lang="en-US" sz="2200" b="1" i="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2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itchFamily="18" charset="0"/>
                <a:ea typeface="微软雅黑"/>
                <a:cs typeface="Times New Roman" pitchFamily="18" charset="0"/>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1619813130"/>
              </p:ext>
            </p:extLst>
          </p:nvPr>
        </p:nvGraphicFramePr>
        <p:xfrm>
          <a:off x="1045515" y="90103"/>
          <a:ext cx="11006670" cy="6301366"/>
        </p:xfrm>
        <a:graphic>
          <a:graphicData uri="http://schemas.openxmlformats.org/drawingml/2006/table">
            <a:tbl>
              <a:tblPr firstRow="1" firstCol="1" bandRow="1">
                <a:tableStyleId>{5C22544A-7EE6-4342-B048-85BDC9FD1C3A}</a:tableStyleId>
              </a:tblPr>
              <a:tblGrid>
                <a:gridCol w="1905400">
                  <a:extLst>
                    <a:ext uri="{9D8B030D-6E8A-4147-A177-3AD203B41FA5}">
                      <a16:colId xmlns:a16="http://schemas.microsoft.com/office/drawing/2014/main" val="494456963"/>
                    </a:ext>
                  </a:extLst>
                </a:gridCol>
                <a:gridCol w="4751155">
                  <a:extLst>
                    <a:ext uri="{9D8B030D-6E8A-4147-A177-3AD203B41FA5}">
                      <a16:colId xmlns:a16="http://schemas.microsoft.com/office/drawing/2014/main" val="1789348938"/>
                    </a:ext>
                  </a:extLst>
                </a:gridCol>
                <a:gridCol w="4350115">
                  <a:extLst>
                    <a:ext uri="{9D8B030D-6E8A-4147-A177-3AD203B41FA5}">
                      <a16:colId xmlns:a16="http://schemas.microsoft.com/office/drawing/2014/main" val="1431731555"/>
                    </a:ext>
                  </a:extLst>
                </a:gridCol>
              </a:tblGrid>
              <a:tr h="667357">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3156599">
                <a:tc vMerge="1">
                  <a:txBody>
                    <a:bodyPr/>
                    <a:lstStyle/>
                    <a:p>
                      <a:endParaRPr lang="en-US"/>
                    </a:p>
                  </a:txBody>
                  <a:tcPr/>
                </a:tc>
                <a:tc>
                  <a:txBody>
                    <a:bodyPr/>
                    <a:lstStyle/>
                    <a:p>
                      <a:pPr marL="0" marR="0" algn="just">
                        <a:lnSpc>
                          <a:spcPct val="120000"/>
                        </a:lnSpc>
                        <a:spcBef>
                          <a:spcPts val="0"/>
                        </a:spcBef>
                        <a:spcAft>
                          <a:spcPts val="0"/>
                        </a:spcAft>
                      </a:pPr>
                      <a:r>
                        <a:rPr lang="nl-NL" sz="3200" dirty="0">
                          <a:effectLst/>
                          <a:latin typeface="Arial-Rounded" panose="020B0500000000000000" pitchFamily="34" charset="0"/>
                          <a:ea typeface="Arial-Rounded" panose="020B0500000000000000" pitchFamily="34" charset="0"/>
                          <a:cs typeface="Arial-Rounded" panose="020B0500000000000000" pitchFamily="34" charset="0"/>
                        </a:rPr>
                        <a:t>b.Bút nâu là một người bạn tốt.</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32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32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32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247741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32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r>
                        <a:rPr lang="nl-NL" sz="2800" dirty="0">
                          <a:solidFill>
                            <a:srgbClr val="00B050"/>
                          </a:solidFill>
                          <a:effectLst/>
                          <a:latin typeface="Arial-Rounded" panose="020B0500000000000000" pitchFamily="34" charset="0"/>
                          <a:ea typeface="Arial-Rounded" panose="020B0500000000000000" pitchFamily="34" charset="0"/>
                          <a:cs typeface="Arial-Rounded" panose="020B0500000000000000"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7379604"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3300007" y="2179395"/>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4149334" y="2593133"/>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504251" y="353151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6162674" y="406414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557115" y="503707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10884583" y="2593132"/>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398" y="3273062"/>
            <a:ext cx="9176759"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thảo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luận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3600" dirty="0">
                <a:latin typeface="Arial-Rounded" panose="020B0500000000000000" pitchFamily="34" charset="0"/>
                <a:ea typeface="Arial-Rounded" panose="020B0500000000000000" pitchFamily="34" charset="0"/>
                <a:cs typeface="Arial-Rounded" panose="020B0500000000000000" pitchFamily="34" charset="0"/>
              </a:rPr>
              <a:t> 3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phiếu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đã</a:t>
            </a:r>
            <a:r>
              <a:rPr lang="en-US" sz="3600" dirty="0">
                <a:latin typeface="Arial-Rounded" panose="020B0500000000000000" pitchFamily="34" charset="0"/>
                <a:ea typeface="Arial-Rounded" panose="020B0500000000000000" pitchFamily="34" charset="0"/>
                <a:cs typeface="Arial-Rounded" panose="020B0500000000000000" pitchFamily="34" charset="0"/>
              </a:rPr>
              <a:t> in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sẵn</a:t>
            </a:r>
            <a:r>
              <a:rPr lang="en-US" sz="3600" dirty="0">
                <a:latin typeface="Arial-Rounded" panose="020B0500000000000000" pitchFamily="34" charset="0"/>
                <a:ea typeface="Arial-Rounded" panose="020B0500000000000000" pitchFamily="34" charset="0"/>
                <a:cs typeface="Arial-Rounded" panose="020B0500000000000000" pitchFamily="34" charset="0"/>
              </a:rPr>
              <a:t>. Sau 3 </a:t>
            </a:r>
            <a:r>
              <a:rPr lang="en-US" sz="3600" dirty="0" err="1">
                <a:latin typeface="Arial-Rounded" panose="020B0500000000000000" pitchFamily="34" charset="0"/>
                <a:ea typeface="Arial-Rounded" panose="020B0500000000000000" pitchFamily="34" charset="0"/>
                <a:cs typeface="Arial-Rounded" panose="020B0500000000000000" pitchFamily="34" charset="0"/>
              </a:rPr>
              <a:t>phút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nhanh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chính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xác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nhất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sẽ</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chiến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 3A</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vừa chuyển từ trường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 đến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Tuệ Minh</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 quá</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vua lắm</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7287333"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3367841" y="209810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4221706" y="264091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402322" y="3587173"/>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6162674"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423676" y="504725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109358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p:transition spd="slow" advClick="0">
    <p:fad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3046842" cy="2061451"/>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5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5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816500"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4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293" y="465119"/>
            <a:ext cx="487363" cy="487363"/>
          </a:xfrm>
          <a:prstGeom prst="rect">
            <a:avLst/>
          </a:prstGeom>
        </p:spPr>
      </p:pic>
      <p:pic>
        <p:nvPicPr>
          <p:cNvPr id="14" name="Picture 13"/>
          <p:cNvPicPr>
            <a:picLocks noChangeAspect="1"/>
          </p:cNvPicPr>
          <p:nvPr/>
        </p:nvPicPr>
        <p:blipFill>
          <a:blip r:embed="rId6"/>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5609405" y="2120996"/>
            <a:ext cx="134684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a:ln>
                  <a:noFill/>
                </a:ln>
                <a:solidFill>
                  <a:srgbClr val="EEECE1">
                    <a:lumMod val="10000"/>
                  </a:srgbClr>
                </a:solidFill>
                <a:effectLst/>
                <a:uLnTx/>
                <a:uFillTx/>
                <a:latin typeface="iCiel Cadena" panose="02000503000000020004" pitchFamily="50" charset="0"/>
                <a:ea typeface="+mn-ea"/>
                <a:cs typeface="+mn-cs"/>
              </a:rPr>
              <a:t> 14</a:t>
            </a:r>
            <a:endPar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0">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1"/>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2375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124250"/>
                            </p:stCondLst>
                            <p:childTnLst>
                              <p:par>
                                <p:cTn id="22" presetID="53" presetClass="entr" presetSubtype="16"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2" name="TextBox 1"/>
          <p:cNvSpPr txBox="1"/>
          <p:nvPr/>
        </p:nvSpPr>
        <p:spPr>
          <a:xfrm>
            <a:off x="3291840" y="548640"/>
            <a:ext cx="3373880"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Yêu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cầu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cần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đạt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85775" y="1590005"/>
            <a:ext cx="9382225" cy="1274195"/>
          </a:xfrm>
          <a:prstGeom prst="rect">
            <a:avLst/>
          </a:prstGeom>
          <a:solidFill>
            <a:schemeClr val="accent2">
              <a:lumMod val="40000"/>
              <a:lumOff val="60000"/>
            </a:schemeClr>
          </a:solidFill>
        </p:spPr>
        <p:txBody>
          <a:bodyPr wrap="square" rtlCol="0">
            <a:spAutoFit/>
          </a:bodyPr>
          <a:lstStyle/>
          <a:p>
            <a:pPr indent="228600" algn="just">
              <a:lnSpc>
                <a:spcPct val="120000"/>
              </a:lnSpc>
              <a:spcBef>
                <a:spcPts val="300"/>
              </a:spcBef>
              <a:spcAft>
                <a:spcPts val="300"/>
              </a:spcAft>
            </a:pPr>
            <a:r>
              <a:rPr lang="vi-VN" sz="3200">
                <a:latin typeface="Times New Roman" panose="02020603050405020304" pitchFamily="18" charset="0"/>
                <a:ea typeface="Calibri" panose="020F0502020204030204" pitchFamily="34" charset="0"/>
              </a:rPr>
              <a:t>1.</a:t>
            </a:r>
            <a:r>
              <a:rPr lang="nl-NL" sz="3200">
                <a:latin typeface="Times New Roman" panose="02020603050405020304" pitchFamily="18" charset="0"/>
                <a:ea typeface="Calibri" panose="020F0502020204030204" pitchFamily="34" charset="0"/>
              </a:rPr>
              <a:t>Nhận biết câu kể, thực hành về dấu câu. Đặt được câu giới thiệu và câu nêu hoạt động.</a:t>
            </a:r>
            <a:endParaRPr lang="en-US" sz="3200">
              <a:latin typeface="Times New Roman" panose="02020603050405020304" pitchFamily="18" charset="0"/>
              <a:ea typeface="Calibri" panose="020F0502020204030204" pitchFamily="34" charset="0"/>
            </a:endParaRPr>
          </a:p>
        </p:txBody>
      </p:sp>
      <p:sp>
        <p:nvSpPr>
          <p:cNvPr id="10" name="Rectangle 9"/>
          <p:cNvSpPr/>
          <p:nvPr/>
        </p:nvSpPr>
        <p:spPr>
          <a:xfrm>
            <a:off x="1285775" y="3408201"/>
            <a:ext cx="8892265" cy="584775"/>
          </a:xfrm>
          <a:prstGeom prst="rect">
            <a:avLst/>
          </a:prstGeom>
          <a:solidFill>
            <a:schemeClr val="accent4">
              <a:lumMod val="40000"/>
              <a:lumOff val="60000"/>
            </a:schemeClr>
          </a:solidFill>
        </p:spPr>
        <p:txBody>
          <a:bodyPr wrap="square">
            <a:spAutoFit/>
          </a:bodyPr>
          <a:lstStyle/>
          <a:p>
            <a:r>
              <a:rPr lang="vi-VN" sz="3200">
                <a:latin typeface="+mj-lt"/>
              </a:rPr>
              <a:t>2. </a:t>
            </a:r>
            <a:r>
              <a:rPr lang="vi-VN" sz="3200" dirty="0">
                <a:latin typeface="+mj-lt"/>
              </a:rPr>
              <a:t>Viết được đoạn văn giới thiệu bản thân.</a:t>
            </a:r>
            <a:r>
              <a:rPr lang="en-US" sz="3200">
                <a:latin typeface="+mj-lt"/>
              </a:rPr>
              <a:t>                                                                                                                                                                    </a:t>
            </a:r>
          </a:p>
        </p:txBody>
      </p:sp>
    </p:spTree>
    <p:extLst>
      <p:ext uri="{BB962C8B-B14F-4D97-AF65-F5344CB8AC3E}">
        <p14:creationId xmlns:p14="http://schemas.microsoft.com/office/powerpoint/2010/main" val="3100991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700756" y="304812"/>
            <a:ext cx="10805444" cy="1138773"/>
          </a:xfrm>
          <a:prstGeom prst="rect">
            <a:avLst/>
          </a:prstGeom>
          <a:noFill/>
        </p:spPr>
        <p:txBody>
          <a:bodyPr wrap="square" rtlCol="0">
            <a:spAutoFit/>
          </a:bodyPr>
          <a:lstStyle/>
          <a:p>
            <a:pPr lvl="0" algn="ctr">
              <a:defRPr/>
            </a:pPr>
            <a:r>
              <a:rPr lang="vi-VN" sz="34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1. Các </a:t>
            </a: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101414" y="1443585"/>
            <a:ext cx="3928662" cy="187111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8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800" b="1" i="0" u="none" strike="noStrike" kern="0" cap="none" spc="0" normalizeH="0" noProof="0" dirty="0">
                <a:ln>
                  <a:noFill/>
                </a:ln>
                <a:solidFill>
                  <a:srgbClr val="002060"/>
                </a:solidFill>
                <a:effectLst/>
                <a:uLnTx/>
                <a:uFillTx/>
                <a:latin typeface="Arial-Rounded"/>
                <a:ea typeface="Arial-Rounded"/>
                <a:cs typeface="+mn-cs"/>
              </a:rPr>
              <a:t> </a:t>
            </a:r>
            <a:r>
              <a:rPr kumimoji="0" lang="en-US" sz="38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8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572109" y="3828777"/>
            <a:ext cx="10687051" cy="2554545"/>
          </a:xfrm>
          <a:prstGeom prst="rect">
            <a:avLst/>
          </a:prstGeom>
          <a:noFill/>
        </p:spPr>
        <p:txBody>
          <a:bodyPr wrap="square" rtlCol="0">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(1) Tớ </a:t>
            </a:r>
            <a:r>
              <a:rPr lang="vi-VN" sz="3200" dirty="0">
                <a:latin typeface="Arial-Rounded" panose="020B0500000000000000" pitchFamily="34" charset="0"/>
                <a:ea typeface="Arial-Rounded" panose="020B0500000000000000" pitchFamily="34" charset="0"/>
                <a:cs typeface="Arial-Rounded" panose="020B0500000000000000" pitchFamily="34" charset="0"/>
              </a:rPr>
              <a:t>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10048964" y="874198"/>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Times New Roman" pitchFamily="18" charset="0"/>
                <a:ea typeface="微软雅黑"/>
                <a:cs typeface="Times New Roman" pitchFamily="18" charset="0"/>
              </a:rPr>
              <a:t>CHIA SẺ TRƯỚC LỚ</a:t>
            </a: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888</Words>
  <Application>Microsoft Office PowerPoint</Application>
  <PresentationFormat>Widescreen</PresentationFormat>
  <Paragraphs>104</Paragraphs>
  <Slides>21</Slides>
  <Notes>1</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等线</vt:lpstr>
      <vt:lpstr>等线 Light</vt:lpstr>
      <vt:lpstr>微软雅黑</vt:lpstr>
      <vt:lpstr>#9Slide03 AllRoundGothic</vt:lpstr>
      <vt:lpstr>Arial</vt:lpstr>
      <vt:lpstr>Arial-Rounded</vt:lpstr>
      <vt:lpstr>Calibri</vt:lpstr>
      <vt:lpstr>Calibri Light</vt:lpstr>
      <vt:lpstr>Coiny</vt:lpstr>
      <vt:lpstr>iCiel Cadena</vt:lpstr>
      <vt:lpstr>LNTH-No Virus</vt:lpstr>
      <vt:lpstr>Times New Roman</vt:lpstr>
      <vt:lpstr>Office 主题​​</vt:lpstr>
      <vt:lpstr>1_Office Theme</vt:lpstr>
      <vt:lpstr>1_Chủ đề Office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36</cp:revision>
  <dcterms:created xsi:type="dcterms:W3CDTF">2022-06-26T08:15:33Z</dcterms:created>
  <dcterms:modified xsi:type="dcterms:W3CDTF">2023-10-14T23:47:12Z</dcterms:modified>
</cp:coreProperties>
</file>