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 id="2147483685" r:id="rId4"/>
    <p:sldMasterId id="2147483687" r:id="rId5"/>
    <p:sldMasterId id="2147483700" r:id="rId6"/>
    <p:sldMasterId id="2147483713" r:id="rId7"/>
    <p:sldMasterId id="2147483726" r:id="rId8"/>
    <p:sldMasterId id="2147483738" r:id="rId9"/>
    <p:sldMasterId id="2147483750" r:id="rId10"/>
    <p:sldMasterId id="2147483764" r:id="rId11"/>
    <p:sldMasterId id="2147483776" r:id="rId12"/>
    <p:sldMasterId id="2147483788" r:id="rId13"/>
  </p:sldMasterIdLst>
  <p:notesMasterIdLst>
    <p:notesMasterId r:id="rId53"/>
  </p:notesMasterIdLst>
  <p:sldIdLst>
    <p:sldId id="262" r:id="rId14"/>
    <p:sldId id="288" r:id="rId15"/>
    <p:sldId id="258" r:id="rId16"/>
    <p:sldId id="263" r:id="rId17"/>
    <p:sldId id="324" r:id="rId18"/>
    <p:sldId id="264" r:id="rId19"/>
    <p:sldId id="265" r:id="rId20"/>
    <p:sldId id="313" r:id="rId21"/>
    <p:sldId id="311" r:id="rId22"/>
    <p:sldId id="366" r:id="rId23"/>
    <p:sldId id="315" r:id="rId24"/>
    <p:sldId id="361" r:id="rId25"/>
    <p:sldId id="312" r:id="rId26"/>
    <p:sldId id="316" r:id="rId27"/>
    <p:sldId id="269" r:id="rId28"/>
    <p:sldId id="317" r:id="rId29"/>
    <p:sldId id="318" r:id="rId30"/>
    <p:sldId id="320" r:id="rId31"/>
    <p:sldId id="321" r:id="rId32"/>
    <p:sldId id="322" r:id="rId33"/>
    <p:sldId id="323" r:id="rId34"/>
    <p:sldId id="325" r:id="rId35"/>
    <p:sldId id="271" r:id="rId36"/>
    <p:sldId id="365" r:id="rId37"/>
    <p:sldId id="327" r:id="rId38"/>
    <p:sldId id="363" r:id="rId39"/>
    <p:sldId id="362" r:id="rId40"/>
    <p:sldId id="328" r:id="rId41"/>
    <p:sldId id="275" r:id="rId42"/>
    <p:sldId id="352" r:id="rId43"/>
    <p:sldId id="353" r:id="rId44"/>
    <p:sldId id="364" r:id="rId45"/>
    <p:sldId id="358" r:id="rId46"/>
    <p:sldId id="355" r:id="rId47"/>
    <p:sldId id="356" r:id="rId48"/>
    <p:sldId id="357" r:id="rId49"/>
    <p:sldId id="359" r:id="rId50"/>
    <p:sldId id="360" r:id="rId51"/>
    <p:sldId id="35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8" autoAdjust="0"/>
    <p:restoredTop sz="94660"/>
  </p:normalViewPr>
  <p:slideViewPr>
    <p:cSldViewPr snapToGrid="0">
      <p:cViewPr>
        <p:scale>
          <a:sx n="68" d="100"/>
          <a:sy n="68" d="100"/>
        </p:scale>
        <p:origin x="-58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4/9/2021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978211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a:t>
            </a:fld>
            <a:endParaRPr lang="en-US"/>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17</a:t>
            </a:fld>
            <a:endParaRPr lang="en-US"/>
          </a:p>
        </p:txBody>
      </p:sp>
    </p:spTree>
    <p:extLst>
      <p:ext uri="{BB962C8B-B14F-4D97-AF65-F5344CB8AC3E}">
        <p14:creationId xmlns:p14="http://schemas.microsoft.com/office/powerpoint/2010/main" val="28029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25</a:t>
            </a:fld>
            <a:endParaRPr lang="en-US"/>
          </a:p>
        </p:txBody>
      </p:sp>
    </p:spTree>
    <p:extLst>
      <p:ext uri="{BB962C8B-B14F-4D97-AF65-F5344CB8AC3E}">
        <p14:creationId xmlns:p14="http://schemas.microsoft.com/office/powerpoint/2010/main" val="37173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defRPr/>
              </a:pPr>
              <a:t>33</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34</a:t>
            </a:fld>
            <a:endParaRPr lang="en-US"/>
          </a:p>
        </p:txBody>
      </p:sp>
    </p:spTree>
    <p:extLst>
      <p:ext uri="{BB962C8B-B14F-4D97-AF65-F5344CB8AC3E}">
        <p14:creationId xmlns:p14="http://schemas.microsoft.com/office/powerpoint/2010/main" val="3556995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7</a:t>
            </a:fld>
            <a:endParaRPr lang="en-US"/>
          </a:p>
        </p:txBody>
      </p:sp>
    </p:spTree>
    <p:extLst>
      <p:ext uri="{BB962C8B-B14F-4D97-AF65-F5344CB8AC3E}">
        <p14:creationId xmlns:p14="http://schemas.microsoft.com/office/powerpoint/2010/main" val="172100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4/9/2021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4" y="617538"/>
            <a:ext cx="10390716" cy="114300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6860117" y="2017713"/>
            <a:ext cx="508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6860117" y="4151313"/>
            <a:ext cx="508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5"/>
          <p:cNvSpPr>
            <a:spLocks noGrp="1"/>
          </p:cNvSpPr>
          <p:nvPr>
            <p:ph type="dt" sz="half" idx="12"/>
          </p:nvPr>
        </p:nvSpPr>
        <p:spPr bwMode="auto">
          <a:xfrm>
            <a:off x="1219200" y="63246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D2030DC-C178-46E5-9288-4D4F640FC479}"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med" advClick="0" advTm="10000">
    <p:blinds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4/9/2021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4/9/2021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pPr/>
              <a:t>4/9/2021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pPr/>
              <a:t>4/9/2021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pPr/>
              <a:t>4/9/2021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4"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15D2767-D998-468D-9632-EA107E4ADF4F}"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med" advClick="0" advTm="10000">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pPr/>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4/9/2021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4/9/2021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4/9/2021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4/9/2021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4/9/2021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6.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7.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1.xml"/><Relationship Id="rId7" Type="http://schemas.openxmlformats.org/officeDocument/2006/relationships/image" Target="../media/image8.jpeg"/><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theme" Target="../theme/theme13.xml"/><Relationship Id="rId5" Type="http://schemas.openxmlformats.org/officeDocument/2006/relationships/slideLayout" Target="../slideLayouts/slideLayout133.xml"/><Relationship Id="rId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vi-VN" dirty="0"/>
              <a:t>Click to edit Master title style</a:t>
            </a:r>
          </a:p>
        </p:txBody>
      </p:sp>
      <p:sp>
        <p:nvSpPr>
          <p:cNvPr id="1027" name="Rectangle 3"/>
          <p:cNvSpPr>
            <a:spLocks noGrp="1"/>
          </p:cNvSpPr>
          <p:nvPr>
            <p:ph type="body"/>
          </p:nvPr>
        </p:nvSpPr>
        <p:spPr>
          <a:xfrm>
            <a:off x="609600" y="1600200"/>
            <a:ext cx="10972800" cy="4525963"/>
          </a:xfrm>
          <a:prstGeom prst="rect">
            <a:avLst/>
          </a:prstGeom>
          <a:noFill/>
          <a:ln w="9525">
            <a:noFill/>
          </a:ln>
        </p:spPr>
        <p:txBody>
          <a:bodyPr anchor="t"/>
          <a:lstStyle/>
          <a:p>
            <a:pPr lvl="0"/>
            <a:r>
              <a:rPr lang="vi-VN" dirty="0"/>
              <a:t>Click to edit Master text styles</a:t>
            </a:r>
          </a:p>
          <a:p>
            <a:pPr lvl="1" indent="-285750"/>
            <a:r>
              <a:rPr lang="vi-VN" dirty="0"/>
              <a:t>Second level</a:t>
            </a:r>
          </a:p>
          <a:p>
            <a:pPr lvl="2" indent="-228600"/>
            <a:r>
              <a:rPr lang="vi-VN" dirty="0"/>
              <a:t>Third level</a:t>
            </a:r>
          </a:p>
          <a:p>
            <a:pPr lvl="3" indent="-228600"/>
            <a:r>
              <a:rPr lang="vi-VN" dirty="0"/>
              <a:t>Fourth level</a:t>
            </a:r>
          </a:p>
          <a:p>
            <a:pPr lvl="4" indent="-228600"/>
            <a:r>
              <a:rPr lang="vi-VN"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E48F990F-20AF-445E-8623-6C148C1C41B7}"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4/9/2021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04/09/2021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pPr/>
              <a:t>4/9/2021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7B15D63-A407-46BF-90A4-6E625821C91C}" type="datetimeFigureOut">
              <a:rPr lang="en-US" smtClean="0">
                <a:solidFill>
                  <a:prstClr val="black">
                    <a:tint val="75000"/>
                  </a:prstClr>
                </a:solidFill>
              </a:rPr>
              <a:pPr defTabSz="685800"/>
              <a:t>4/9/2021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6FD379B-261A-459A-83F2-C802935B6332}" type="slidenum">
              <a:rPr lang="en-US" smtClean="0">
                <a:solidFill>
                  <a:prstClr val="black">
                    <a:tint val="75000"/>
                  </a:prstClr>
                </a:solidFill>
              </a:rPr>
              <a:pPr defTabSz="6858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pPr lvl="0"/>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spd="slow">
    <p:random/>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pPr/>
              <a:t>2021/9/4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2021/9/4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4/9/2021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34.png"/><Relationship Id="rId5" Type="http://schemas.openxmlformats.org/officeDocument/2006/relationships/image" Target="../media/image33.emf"/><Relationship Id="rId10" Type="http://schemas.openxmlformats.org/officeDocument/2006/relationships/image" Target="../media/image39.png"/><Relationship Id="rId4" Type="http://schemas.openxmlformats.org/officeDocument/2006/relationships/image" Target="../media/image32.emf"/><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8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6.png"/><Relationship Id="rId1" Type="http://schemas.openxmlformats.org/officeDocument/2006/relationships/slideLayout" Target="../slideLayouts/slideLayout73.xml"/><Relationship Id="rId5" Type="http://schemas.openxmlformats.org/officeDocument/2006/relationships/image" Target="../media/image33.em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33.emf"/><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3.xml"/><Relationship Id="rId5" Type="http://schemas.openxmlformats.org/officeDocument/2006/relationships/image" Target="../media/image47.png"/><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9.png"/><Relationship Id="rId1" Type="http://schemas.openxmlformats.org/officeDocument/2006/relationships/slideLayout" Target="../slideLayouts/slideLayout73.xml"/><Relationship Id="rId5" Type="http://schemas.openxmlformats.org/officeDocument/2006/relationships/image" Target="../media/image33.emf"/><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0.png"/><Relationship Id="rId1" Type="http://schemas.openxmlformats.org/officeDocument/2006/relationships/slideLayout" Target="../slideLayouts/slideLayout73.xml"/><Relationship Id="rId5" Type="http://schemas.openxmlformats.org/officeDocument/2006/relationships/image" Target="../media/image31.emf"/><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75.xml"/><Relationship Id="rId5" Type="http://schemas.openxmlformats.org/officeDocument/2006/relationships/image" Target="../media/image53.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0.png"/><Relationship Id="rId2" Type="http://schemas.openxmlformats.org/officeDocument/2006/relationships/slideLayout" Target="../slideLayouts/slideLayout75.xml"/><Relationship Id="rId1" Type="http://schemas.openxmlformats.org/officeDocument/2006/relationships/video" Target="file:///G:\Lop%202%20-%20K&#7871;t%20n&#7889;i%20tri%20th&#7913;c\giao%20an%20&#273;i&#7879;n%20t&#7917;%202\TV\PP%20TIENG%20VIET%20KET%20NOI%20TRI%20THUC%20LOP%202\B&#224;i%201\A.mp4" TargetMode="Externa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75.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file:///G:\Lop%202%20-%20K&#7871;t%20n&#7889;i%20tri%20th&#7913;c\giao%20an%20&#273;i&#7879;n%20t&#7917;%202\TV\PP%20TIENG%20VIET%20KET%20NOI%20TRI%20THUC%20LOP%202\B&#224;i%201\B&#224;i%20h&#225;t%20bu&#7893;i%20s&#225;ng%20VTV7.mp4" TargetMode="Externa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32.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8.xml"/><Relationship Id="rId7" Type="http://schemas.openxmlformats.org/officeDocument/2006/relationships/image" Target="../media/image6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3.wdp"/><Relationship Id="rId3" Type="http://schemas.openxmlformats.org/officeDocument/2006/relationships/slideLayout" Target="../slideLayouts/slideLayout118.xml"/><Relationship Id="rId7" Type="http://schemas.openxmlformats.org/officeDocument/2006/relationships/audio" Target="../media/audio5.wav"/><Relationship Id="rId12" Type="http://schemas.openxmlformats.org/officeDocument/2006/relationships/image" Target="../media/image69.png"/><Relationship Id="rId2" Type="http://schemas.openxmlformats.org/officeDocument/2006/relationships/audio" Target="../media/media3.mp3"/><Relationship Id="rId16" Type="http://schemas.openxmlformats.org/officeDocument/2006/relationships/image" Target="../media/image71.wmf"/><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image" Target="../media/image67.png"/><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66.jpeg"/><Relationship Id="rId1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3.wdp"/><Relationship Id="rId3" Type="http://schemas.openxmlformats.org/officeDocument/2006/relationships/slideLayout" Target="../slideLayouts/slideLayout118.xml"/><Relationship Id="rId7" Type="http://schemas.openxmlformats.org/officeDocument/2006/relationships/audio" Target="../media/audio5.wav"/><Relationship Id="rId12" Type="http://schemas.openxmlformats.org/officeDocument/2006/relationships/image" Target="../media/image69.png"/><Relationship Id="rId2" Type="http://schemas.openxmlformats.org/officeDocument/2006/relationships/audio" Target="../media/media3.mp3"/><Relationship Id="rId16" Type="http://schemas.openxmlformats.org/officeDocument/2006/relationships/image" Target="../media/image71.wmf"/><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image" Target="../media/image67.png"/><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66.jpeg"/><Relationship Id="rId1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3.wdp"/><Relationship Id="rId3" Type="http://schemas.openxmlformats.org/officeDocument/2006/relationships/slideLayout" Target="../slideLayouts/slideLayout118.xml"/><Relationship Id="rId7" Type="http://schemas.openxmlformats.org/officeDocument/2006/relationships/audio" Target="../media/audio5.wav"/><Relationship Id="rId12" Type="http://schemas.openxmlformats.org/officeDocument/2006/relationships/image" Target="../media/image69.png"/><Relationship Id="rId2" Type="http://schemas.openxmlformats.org/officeDocument/2006/relationships/audio" Target="../media/media3.mp3"/><Relationship Id="rId16" Type="http://schemas.openxmlformats.org/officeDocument/2006/relationships/image" Target="../media/image71.wmf"/><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image" Target="../media/image67.png"/><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66.jpeg"/><Relationship Id="rId1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84.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5.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298DC7-C21A-43F0-A9C5-B3DF7E3BF96D}"/>
              </a:ext>
            </a:extLst>
          </p:cNvPr>
          <p:cNvSpPr txBox="1"/>
          <p:nvPr/>
        </p:nvSpPr>
        <p:spPr>
          <a:xfrm>
            <a:off x="3443651" y="582263"/>
            <a:ext cx="1162367" cy="507831"/>
          </a:xfrm>
          <a:prstGeom prst="rect">
            <a:avLst/>
          </a:prstGeom>
          <a:noFill/>
        </p:spPr>
        <p:txBody>
          <a:bodyPr wrap="square" rtlCol="0">
            <a:spAutoFit/>
          </a:bodyPr>
          <a:lstStyle/>
          <a:p>
            <a:pPr algn="ctr">
              <a:lnSpc>
                <a:spcPct val="150000"/>
              </a:lnSpc>
            </a:pPr>
            <a:r>
              <a:rPr lang="vi-VN" b="1" dirty="0">
                <a:solidFill>
                  <a:srgbClr val="17479D"/>
                </a:solidFill>
                <a:latin typeface="UTM Avo" panose="02040603050506020204" pitchFamily="18" charset="0"/>
              </a:rPr>
              <a:t>ĐỌC</a:t>
            </a:r>
            <a:endParaRPr lang="en-US"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7D4261FD-9A83-4A2F-922D-3A92ED0025D9}"/>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904521" y="612308"/>
            <a:ext cx="831942" cy="525172"/>
          </a:xfrm>
          <a:prstGeom prst="rect">
            <a:avLst/>
          </a:prstGeom>
        </p:spPr>
      </p:pic>
      <p:sp>
        <p:nvSpPr>
          <p:cNvPr id="6" name="TextBox 5">
            <a:extLst>
              <a:ext uri="{FF2B5EF4-FFF2-40B4-BE49-F238E27FC236}">
                <a16:creationId xmlns:a16="http://schemas.microsoft.com/office/drawing/2014/main" xmlns="" id="{1E6D9709-695B-4EBC-96B6-06CA9FD7C3DF}"/>
              </a:ext>
            </a:extLst>
          </p:cNvPr>
          <p:cNvSpPr txBox="1"/>
          <p:nvPr/>
        </p:nvSpPr>
        <p:spPr>
          <a:xfrm>
            <a:off x="2121765" y="818344"/>
            <a:ext cx="7666145" cy="553998"/>
          </a:xfrm>
          <a:prstGeom prst="rect">
            <a:avLst/>
          </a:prstGeom>
          <a:noFill/>
        </p:spPr>
        <p:txBody>
          <a:bodyPr wrap="square" rtlCol="0">
            <a:spAutoFit/>
          </a:bodyPr>
          <a:lstStyle/>
          <a:p>
            <a:pPr algn="ctr">
              <a:lnSpc>
                <a:spcPct val="150000"/>
              </a:lnSpc>
            </a:pPr>
            <a:r>
              <a:rPr lang="vi-VN" sz="2000" b="1" dirty="0">
                <a:solidFill>
                  <a:schemeClr val="accent1">
                    <a:lumMod val="50000"/>
                  </a:schemeClr>
                </a:solidFill>
                <a:latin typeface="UTM Avo" panose="02040603050506020204" pitchFamily="18" charset="0"/>
              </a:rPr>
              <a:t>Tôi là học sinh lớp 2</a:t>
            </a:r>
            <a:endParaRPr lang="en-US" sz="20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xmlns="" id="{FE99DC72-DB74-45FA-B8DD-3C53EC29E09C}"/>
              </a:ext>
            </a:extLst>
          </p:cNvPr>
          <p:cNvSpPr txBox="1"/>
          <p:nvPr/>
        </p:nvSpPr>
        <p:spPr>
          <a:xfrm>
            <a:off x="1209822" y="1150700"/>
            <a:ext cx="9678572" cy="5170646"/>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      Ngày khai trường đã đến.</a:t>
            </a:r>
          </a:p>
          <a:p>
            <a:pPr algn="just">
              <a:lnSpc>
                <a:spcPct val="150000"/>
              </a:lnSpc>
            </a:pPr>
            <a:r>
              <a:rPr lang="vi-VN" sz="2000" dirty="0">
                <a:latin typeface="UTM Avo" panose="02040603050506020204" pitchFamily="18" charset="0"/>
              </a:rPr>
              <a:t>      Sáng sớm, mẹ mới gọi một câu mà tôi đã </a:t>
            </a:r>
            <a:r>
              <a:rPr lang="vi-VN" sz="2000" b="1" dirty="0">
                <a:solidFill>
                  <a:srgbClr val="FF0000"/>
                </a:solidFill>
                <a:latin typeface="UTM Avo" panose="02040603050506020204" pitchFamily="18" charset="0"/>
              </a:rPr>
              <a:t>vùng dậy</a:t>
            </a:r>
            <a:r>
              <a:rPr lang="vi-VN" sz="2000" dirty="0">
                <a:latin typeface="UTM Avo" panose="02040603050506020204" pitchFamily="18" charset="0"/>
              </a:rPr>
              <a:t>, khác hẳn mọi ngày. </a:t>
            </a:r>
            <a:r>
              <a:rPr lang="vi-VN" sz="2000" b="1" dirty="0">
                <a:solidFill>
                  <a:srgbClr val="FF0000"/>
                </a:solidFill>
                <a:latin typeface="UTM Avo" panose="02040603050506020204" pitchFamily="18" charset="0"/>
              </a:rPr>
              <a:t>Loáng</a:t>
            </a:r>
            <a:r>
              <a:rPr lang="vi-VN" sz="2000" dirty="0">
                <a:latin typeface="UTM Avo" panose="02040603050506020204" pitchFamily="18" charset="0"/>
              </a:rPr>
              <a:t> một cái, tôi đã chuẩn bị xong mọi thứ. Bố ngạc nhiên nhìn tôi, còn mẹ cười tủm tỉm. Tôi </a:t>
            </a:r>
            <a:r>
              <a:rPr lang="vi-VN" sz="2000" b="1" dirty="0">
                <a:solidFill>
                  <a:srgbClr val="FF0000"/>
                </a:solidFill>
                <a:latin typeface="UTM Avo" panose="02040603050506020204" pitchFamily="18" charset="0"/>
              </a:rPr>
              <a:t>rối rít</a:t>
            </a:r>
            <a:r>
              <a:rPr lang="vi-VN" sz="2000" dirty="0">
                <a:latin typeface="UTM Avo" panose="02040603050506020204" pitchFamily="18" charset="0"/>
              </a:rPr>
              <a:t>: “Con muốn đến sớm nhất lớp.”.</a:t>
            </a:r>
          </a:p>
          <a:p>
            <a:pPr algn="just">
              <a:lnSpc>
                <a:spcPct val="150000"/>
              </a:lnSpc>
            </a:pPr>
            <a:r>
              <a:rPr lang="vi-VN" sz="2000" dirty="0">
                <a:latin typeface="UTM Avo" panose="02040603050506020204" pitchFamily="18" charset="0"/>
              </a:rPr>
              <a:t>      Tôi háo hức tưởng tượng ra cảnh mình đến đầu tiên, cất tiếng chào  thật to những bạn đến sau. Nhưng vừa đến cổng trường, tôi đã thấy mấy bạn cùng lớp đang </a:t>
            </a:r>
            <a:r>
              <a:rPr lang="vi-VN" sz="2000" b="1" dirty="0">
                <a:solidFill>
                  <a:srgbClr val="FF0000"/>
                </a:solidFill>
                <a:latin typeface="UTM Avo" panose="02040603050506020204" pitchFamily="18" charset="0"/>
              </a:rPr>
              <a:t>ríu rít </a:t>
            </a:r>
            <a:r>
              <a:rPr lang="vi-VN" sz="2000" dirty="0">
                <a:latin typeface="UTM Avo" panose="02040603050506020204" pitchFamily="18" charset="0"/>
              </a:rPr>
              <a:t>nói cười ở trong sân. Thì ra, không chỉ mình tôi muốn đến sớm nhất. Tôi chào mẹ, chạy ào vào cùng các bạn.</a:t>
            </a:r>
          </a:p>
          <a:p>
            <a:pPr algn="just">
              <a:lnSpc>
                <a:spcPct val="150000"/>
              </a:lnSpc>
            </a:pPr>
            <a:r>
              <a:rPr lang="vi-VN" sz="2000" dirty="0">
                <a:latin typeface="UTM Avo" panose="02040603050506020204" pitchFamily="18" charset="0"/>
              </a:rPr>
              <a:t>      Chúng tôi tranh nhau kể về chuyện ngày hè. Ngay cạnh chúng tôi,   mấy em lớp 1 đang </a:t>
            </a:r>
            <a:r>
              <a:rPr lang="vi-VN" sz="2000" b="1" dirty="0">
                <a:solidFill>
                  <a:srgbClr val="FF0000"/>
                </a:solidFill>
                <a:latin typeface="UTM Avo" panose="02040603050506020204" pitchFamily="18" charset="0"/>
              </a:rPr>
              <a:t>rụt rè níu</a:t>
            </a:r>
            <a:r>
              <a:rPr lang="vi-VN" sz="2000" dirty="0">
                <a:latin typeface="UTM Avo" panose="02040603050506020204" pitchFamily="18" charset="0"/>
              </a:rPr>
              <a:t> chặt tay bố mẹ, thật giống tôi năm ngoái. Trước các em, tôi cảm thấy mình lớn bổng lên. Tôi đã là học sinh lớp 2 rồi  cơ mà.</a:t>
            </a:r>
          </a:p>
          <a:p>
            <a:pPr algn="r">
              <a:lnSpc>
                <a:spcPct val="150000"/>
              </a:lnSpc>
            </a:pPr>
            <a:r>
              <a:rPr lang="vi-VN" sz="2000" dirty="0">
                <a:latin typeface="UTM Avo" panose="02040603050506020204" pitchFamily="18" charset="0"/>
              </a:rPr>
              <a:t>(Văn Giá)</a:t>
            </a:r>
            <a:endParaRPr lang="en-US" sz="2000" dirty="0">
              <a:latin typeface="UTM Avo" panose="02040603050506020204" pitchFamily="18" charset="0"/>
            </a:endParaRPr>
          </a:p>
        </p:txBody>
      </p:sp>
    </p:spTree>
    <p:extLst>
      <p:ext uri="{BB962C8B-B14F-4D97-AF65-F5344CB8AC3E}">
        <p14:creationId xmlns:p14="http://schemas.microsoft.com/office/powerpoint/2010/main" val="4054782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pic>
        <p:nvPicPr>
          <p:cNvPr id="3" name="Content Placeholder 2"/>
          <p:cNvPicPr>
            <a:picLocks noGrp="1" noChangeAspect="1"/>
          </p:cNvPicPr>
          <p:nvPr>
            <p:ph idx="1"/>
          </p:nvPr>
        </p:nvPicPr>
        <p:blipFill>
          <a:blip r:embed="rId6"/>
          <a:stretch>
            <a:fillRect/>
          </a:stretch>
        </p:blipFill>
        <p:spPr>
          <a:xfrm>
            <a:off x="1287780" y="365125"/>
            <a:ext cx="9250680" cy="4114800"/>
          </a:xfrm>
          <a:prstGeom prst="rect">
            <a:avLst/>
          </a:prstGeom>
        </p:spPr>
      </p:pic>
      <p:pic>
        <p:nvPicPr>
          <p:cNvPr id="6" name="Picture 5"/>
          <p:cNvPicPr>
            <a:picLocks noChangeAspect="1"/>
          </p:cNvPicPr>
          <p:nvPr/>
        </p:nvPicPr>
        <p:blipFill>
          <a:blip r:embed="rId7"/>
          <a:stretch>
            <a:fillRect/>
          </a:stretch>
        </p:blipFill>
        <p:spPr>
          <a:xfrm>
            <a:off x="1786890" y="4479925"/>
            <a:ext cx="8618220" cy="1927860"/>
          </a:xfrm>
          <a:prstGeom prst="rect">
            <a:avLst/>
          </a:prstGeom>
        </p:spPr>
      </p:pic>
      <p:grpSp>
        <p:nvGrpSpPr>
          <p:cNvPr id="31" name="Group 30"/>
          <p:cNvGrpSpPr/>
          <p:nvPr/>
        </p:nvGrpSpPr>
        <p:grpSpPr>
          <a:xfrm>
            <a:off x="2883816" y="5959111"/>
            <a:ext cx="6103839"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charset="0"/>
                  <a:ea typeface="Arial-Rounded" panose="020B0500000000000000" charset="0"/>
                  <a:cs typeface="Arial-Rounded" panose="020B0500000000000000" charset="0"/>
                </a:rPr>
                <a:t>Đọc</a:t>
              </a:r>
              <a:r>
                <a:rPr lang="en-US" sz="4400" dirty="0">
                  <a:solidFill>
                    <a:schemeClr val="bg1"/>
                  </a:solidFill>
                  <a:latin typeface="Arial-Rounded" panose="020B0500000000000000" charset="0"/>
                  <a:ea typeface="Arial-Rounded" panose="020B0500000000000000" charset="0"/>
                  <a:cs typeface="Arial-Rounded" panose="020B0500000000000000" charset="0"/>
                </a:rPr>
                <a:t> đoạn nối tiếp</a:t>
              </a:r>
            </a:p>
          </p:txBody>
        </p:sp>
      </p:grpSp>
      <p:pic>
        <p:nvPicPr>
          <p:cNvPr id="28" name="Picture 3"/>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62405" y="932815"/>
            <a:ext cx="527050" cy="194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9" cstate="print">
            <a:extLst>
              <a:ext uri="{28A0092B-C50C-407E-A947-70E740481C1C}">
                <a14:useLocalDpi xmlns:a14="http://schemas.microsoft.com/office/drawing/2010/main" val="0"/>
              </a:ext>
            </a:extLst>
          </a:blip>
          <a:srcRect b="28649"/>
          <a:stretch>
            <a:fillRect/>
          </a:stretch>
        </p:blipFill>
        <p:spPr>
          <a:xfrm>
            <a:off x="1661578" y="1103471"/>
            <a:ext cx="736995" cy="624764"/>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rcRect t="14324" b="14324"/>
          <a:stretch>
            <a:fillRect/>
          </a:stretch>
        </p:blipFill>
        <p:spPr>
          <a:xfrm>
            <a:off x="1660974" y="2881261"/>
            <a:ext cx="736995" cy="624764"/>
          </a:xfrm>
          <a:prstGeom prst="rect">
            <a:avLst/>
          </a:prstGeom>
        </p:spPr>
      </p:pic>
      <p:pic>
        <p:nvPicPr>
          <p:cNvPr id="29" name="Picture 3"/>
          <p:cNvPicPr>
            <a:picLocks noChangeAspect="1" noChangeArrowheads="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a:fillRect/>
          </a:stretch>
        </p:blipFill>
        <p:spPr bwMode="auto">
          <a:xfrm>
            <a:off x="1462405" y="2896870"/>
            <a:ext cx="481965" cy="158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1786890" y="4479925"/>
            <a:ext cx="457200" cy="457200"/>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chemeClr val="bg1"/>
                </a:solidFill>
                <a:latin typeface="Times New Roman" panose="02020603050405020304" pitchFamily="18" charset="0"/>
                <a:cs typeface="Times New Roman" panose="02020603050405020304" pitchFamily="18" charset="0"/>
              </a:rPr>
              <a:t>3</a:t>
            </a:r>
          </a:p>
        </p:txBody>
      </p:sp>
      <p:pic>
        <p:nvPicPr>
          <p:cNvPr id="7" name="Picture 3"/>
          <p:cNvPicPr>
            <a:picLocks noChangeAspect="1" noChangeArrowheads="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a:fillRect/>
          </a:stretch>
        </p:blipFill>
        <p:spPr bwMode="auto">
          <a:xfrm>
            <a:off x="1462405" y="4479925"/>
            <a:ext cx="481965" cy="158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par>
                                <p:cTn id="16" presetID="5"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ox(i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236B793-6A88-44A1-B24B-F006C1C39023}"/>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94C3FE11-E3AD-4B8D-8167-310087A2A51D}"/>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6" name="TextBox 5">
            <a:extLst>
              <a:ext uri="{FF2B5EF4-FFF2-40B4-BE49-F238E27FC236}">
                <a16:creationId xmlns:a16="http://schemas.microsoft.com/office/drawing/2014/main" xmlns="" id="{2E235BC4-7045-4FC5-AB59-F80D38E69717}"/>
              </a:ext>
            </a:extLst>
          </p:cNvPr>
          <p:cNvSpPr txBox="1"/>
          <p:nvPr/>
        </p:nvSpPr>
        <p:spPr>
          <a:xfrm>
            <a:off x="2365564" y="897100"/>
            <a:ext cx="7362330" cy="737574"/>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latin typeface="UTM Avo" panose="02040603050506020204" pitchFamily="18" charset="0"/>
              </a:rPr>
              <a:t>Một số câu văn dài</a:t>
            </a:r>
            <a:endParaRPr lang="en-US" sz="32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xmlns="" id="{6667FBB8-E308-4818-9F63-400EF4DF6E5C}"/>
              </a:ext>
            </a:extLst>
          </p:cNvPr>
          <p:cNvSpPr/>
          <p:nvPr/>
        </p:nvSpPr>
        <p:spPr>
          <a:xfrm>
            <a:off x="1002535" y="1808398"/>
            <a:ext cx="10289754" cy="138499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2800" dirty="0">
                <a:latin typeface="UTM Avo" panose="02040603050506020204" pitchFamily="18" charset="0"/>
              </a:rPr>
              <a:t>Nhưng vừa đến cổng trường, tôi đã thấy mấy bạn cùng lớp đang ríu rít nói cười ở trong sân. </a:t>
            </a:r>
            <a:endParaRPr lang="vi-VN" sz="2800" dirty="0"/>
          </a:p>
        </p:txBody>
      </p:sp>
      <p:sp>
        <p:nvSpPr>
          <p:cNvPr id="8" name="Oval 7">
            <a:extLst>
              <a:ext uri="{FF2B5EF4-FFF2-40B4-BE49-F238E27FC236}">
                <a16:creationId xmlns:a16="http://schemas.microsoft.com/office/drawing/2014/main" xmlns="" id="{1992EE46-0E6D-4C0E-8EBE-A57F0FB0674B}"/>
              </a:ext>
            </a:extLst>
          </p:cNvPr>
          <p:cNvSpPr/>
          <p:nvPr/>
        </p:nvSpPr>
        <p:spPr>
          <a:xfrm>
            <a:off x="1060827" y="214413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xmlns="" id="{8F664209-5C52-4C42-AA15-5D89BA82CAB5}"/>
              </a:ext>
            </a:extLst>
          </p:cNvPr>
          <p:cNvSpPr/>
          <p:nvPr/>
        </p:nvSpPr>
        <p:spPr>
          <a:xfrm>
            <a:off x="1025530" y="3895711"/>
            <a:ext cx="9407443" cy="1384995"/>
          </a:xfrm>
          <a:prstGeom prst="rect">
            <a:avLst/>
          </a:prstGeom>
        </p:spPr>
        <p:txBody>
          <a:bodyPr wrap="square">
            <a:spAutoFit/>
          </a:bodyPr>
          <a:lstStyle/>
          <a:p>
            <a:pPr algn="just">
              <a:lnSpc>
                <a:spcPct val="150000"/>
              </a:lnSpc>
            </a:pPr>
            <a:r>
              <a:rPr lang="vi-VN" sz="2800" dirty="0">
                <a:latin typeface="UTM Avo" panose="02040603050506020204" pitchFamily="18" charset="0"/>
              </a:rPr>
              <a:t>     Ngay cạnh chúng tôi,  mấy em lớp 1 đang rụt rè níu chặt tay bố mẹ, thật giống tôi năm ngoái. </a:t>
            </a:r>
            <a:endParaRPr lang="vi-VN" sz="2800" dirty="0"/>
          </a:p>
        </p:txBody>
      </p:sp>
      <p:sp>
        <p:nvSpPr>
          <p:cNvPr id="10" name="Oval 9">
            <a:extLst>
              <a:ext uri="{FF2B5EF4-FFF2-40B4-BE49-F238E27FC236}">
                <a16:creationId xmlns:a16="http://schemas.microsoft.com/office/drawing/2014/main" xmlns="" id="{11077C17-7DA7-468E-B4DF-373E3726CC0E}"/>
              </a:ext>
            </a:extLst>
          </p:cNvPr>
          <p:cNvSpPr/>
          <p:nvPr/>
        </p:nvSpPr>
        <p:spPr>
          <a:xfrm>
            <a:off x="1292182" y="420884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a:extLst>
              <a:ext uri="{FF2B5EF4-FFF2-40B4-BE49-F238E27FC236}">
                <a16:creationId xmlns:a16="http://schemas.microsoft.com/office/drawing/2014/main" xmlns="" id="{6FCAD331-D78F-492A-8C70-C0838D01E4E9}"/>
              </a:ext>
            </a:extLst>
          </p:cNvPr>
          <p:cNvCxnSpPr/>
          <p:nvPr/>
        </p:nvCxnSpPr>
        <p:spPr>
          <a:xfrm flipH="1">
            <a:off x="9870846" y="200378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6E22269-179D-4675-B1CA-B6465D6CEF54}"/>
              </a:ext>
            </a:extLst>
          </p:cNvPr>
          <p:cNvCxnSpPr/>
          <p:nvPr/>
        </p:nvCxnSpPr>
        <p:spPr>
          <a:xfrm flipH="1">
            <a:off x="5591028" y="200378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7FDFCF8-F006-4C30-ADDC-742750375F05}"/>
              </a:ext>
            </a:extLst>
          </p:cNvPr>
          <p:cNvCxnSpPr/>
          <p:nvPr/>
        </p:nvCxnSpPr>
        <p:spPr>
          <a:xfrm flipH="1">
            <a:off x="8494409" y="408335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B17AC47-5B50-4D4D-B323-5CE6FD0CA4F4}"/>
              </a:ext>
            </a:extLst>
          </p:cNvPr>
          <p:cNvCxnSpPr/>
          <p:nvPr/>
        </p:nvCxnSpPr>
        <p:spPr>
          <a:xfrm flipH="1">
            <a:off x="5729251" y="473207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DBAF783-4F0C-4CE2-B6EE-28595447914B}"/>
              </a:ext>
            </a:extLst>
          </p:cNvPr>
          <p:cNvCxnSpPr/>
          <p:nvPr/>
        </p:nvCxnSpPr>
        <p:spPr>
          <a:xfrm flipH="1">
            <a:off x="5810781" y="476021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1CDA67F-94D0-458E-BF01-92FA13BADCD4}"/>
              </a:ext>
            </a:extLst>
          </p:cNvPr>
          <p:cNvCxnSpPr/>
          <p:nvPr/>
        </p:nvCxnSpPr>
        <p:spPr>
          <a:xfrm flipH="1">
            <a:off x="1962575" y="266262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B9FABAE-44B9-4999-B5F1-4FF2A40F6C17}"/>
              </a:ext>
            </a:extLst>
          </p:cNvPr>
          <p:cNvCxnSpPr/>
          <p:nvPr/>
        </p:nvCxnSpPr>
        <p:spPr>
          <a:xfrm flipH="1">
            <a:off x="2031687" y="4737076"/>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BB8AEDB-DD56-4ABC-8761-C8E81EEA8E70}"/>
              </a:ext>
            </a:extLst>
          </p:cNvPr>
          <p:cNvCxnSpPr/>
          <p:nvPr/>
        </p:nvCxnSpPr>
        <p:spPr>
          <a:xfrm flipH="1">
            <a:off x="6830789" y="408335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D85B0E9-2437-4BE9-A1B2-065C0AE7A914}"/>
              </a:ext>
            </a:extLst>
          </p:cNvPr>
          <p:cNvCxnSpPr/>
          <p:nvPr/>
        </p:nvCxnSpPr>
        <p:spPr>
          <a:xfrm flipH="1">
            <a:off x="4578007" y="2650446"/>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1AE17FE-9975-4BDC-B05C-BFFC144CB503}"/>
              </a:ext>
            </a:extLst>
          </p:cNvPr>
          <p:cNvCxnSpPr/>
          <p:nvPr/>
        </p:nvCxnSpPr>
        <p:spPr>
          <a:xfrm flipH="1">
            <a:off x="4472899" y="265044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BC6A566-6CF9-4D38-9445-F7500CA38881}"/>
              </a:ext>
            </a:extLst>
          </p:cNvPr>
          <p:cNvCxnSpPr/>
          <p:nvPr/>
        </p:nvCxnSpPr>
        <p:spPr>
          <a:xfrm flipH="1">
            <a:off x="4647118" y="409040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charset="0"/>
                  <a:ea typeface="Arial-Rounded" panose="020B0500000000000000" charset="0"/>
                  <a:cs typeface="Arial-Rounded" panose="020B0500000000000000" charset="0"/>
                  <a:sym typeface="+mn-lt"/>
                </a:rPr>
                <a:t>GIẢI NGHĨA TỪ</a:t>
              </a:r>
              <a:endParaRPr lang="zh-CN" altLang="en-US" sz="3600" b="1" dirty="0">
                <a:solidFill>
                  <a:schemeClr val="bg1"/>
                </a:solidFill>
                <a:latin typeface="Arial-Rounded" panose="020B0500000000000000" charset="0"/>
                <a:ea typeface="Arial-Rounded" panose="020B0500000000000000" charset="0"/>
                <a:cs typeface="Arial-Rounded" panose="020B0500000000000000"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5" name="Group 24"/>
          <p:cNvGrpSpPr/>
          <p:nvPr/>
        </p:nvGrpSpPr>
        <p:grpSpPr>
          <a:xfrm>
            <a:off x="3770522" y="943551"/>
            <a:ext cx="3822655" cy="2315191"/>
            <a:chOff x="3770522" y="943551"/>
            <a:chExt cx="3822655" cy="2315191"/>
          </a:xfrm>
        </p:grpSpPr>
        <p:grpSp>
          <p:nvGrpSpPr>
            <p:cNvPr id="42" name="Group 41"/>
            <p:cNvGrpSpPr/>
            <p:nvPr/>
          </p:nvGrpSpPr>
          <p:grpSpPr>
            <a:xfrm>
              <a:off x="3770522" y="943551"/>
              <a:ext cx="3822655" cy="2315191"/>
              <a:chOff x="156834" y="1993081"/>
              <a:chExt cx="2109019" cy="2109019"/>
            </a:xfrm>
          </p:grpSpPr>
          <p:sp>
            <p:nvSpPr>
              <p:cNvPr id="43" name="Hexagon 42"/>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charset="0"/>
                  <a:ea typeface="Arial-Rounded" panose="020B0500000000000000" charset="0"/>
                  <a:cs typeface="Arial-Rounded" panose="020B0500000000000000" charset="0"/>
                </a:endParaRPr>
              </a:p>
            </p:txBody>
          </p:sp>
          <p:sp>
            <p:nvSpPr>
              <p:cNvPr id="44" name="TextBox 43"/>
              <p:cNvSpPr txBox="1"/>
              <p:nvPr/>
            </p:nvSpPr>
            <p:spPr>
              <a:xfrm>
                <a:off x="286263" y="2284988"/>
                <a:ext cx="1808630" cy="9804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charset="0"/>
                    <a:ea typeface="Arial-Rounded" panose="020B0500000000000000" charset="0"/>
                    <a:cs typeface="Arial-Rounded" panose="020B0500000000000000" charset="0"/>
                  </a:rPr>
                  <a:t>loáng (một cái)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charset="0"/>
                    <a:ea typeface="Arial-Rounded" panose="020B0500000000000000" charset="0"/>
                    <a:cs typeface="Arial-Rounded" panose="020B0500000000000000" charset="0"/>
                  </a:rPr>
                  <a:t>rất nhanh</a:t>
                </a:r>
                <a:endParaRPr lang="en-US" altLang="vi-VN" sz="2800" b="0" i="0" u="none" strike="noStrike" dirty="0">
                  <a:solidFill>
                    <a:srgbClr val="231F20"/>
                  </a:solidFill>
                  <a:effectLst/>
                  <a:latin typeface="Arial-Rounded" panose="020B0500000000000000" charset="0"/>
                  <a:ea typeface="Arial-Rounded" panose="020B0500000000000000" charset="0"/>
                  <a:cs typeface="Arial-Rounded" panose="020B0500000000000000" charset="0"/>
                  <a:sym typeface="+mn-lt"/>
                </a:endParaRPr>
              </a:p>
            </p:txBody>
          </p:sp>
        </p:grpSp>
        <p:cxnSp>
          <p:nvCxnSpPr>
            <p:cNvPr id="54" name="10"/>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p:cNvGrpSpPr/>
          <p:nvPr/>
        </p:nvGrpSpPr>
        <p:grpSpPr>
          <a:xfrm>
            <a:off x="3757801" y="3435612"/>
            <a:ext cx="3822655" cy="2315191"/>
            <a:chOff x="3757801" y="3435612"/>
            <a:chExt cx="3822655" cy="2315191"/>
          </a:xfrm>
        </p:grpSpPr>
        <p:grpSp>
          <p:nvGrpSpPr>
            <p:cNvPr id="51" name="Group 50"/>
            <p:cNvGrpSpPr/>
            <p:nvPr/>
          </p:nvGrpSpPr>
          <p:grpSpPr>
            <a:xfrm>
              <a:off x="3757801" y="3435612"/>
              <a:ext cx="3822655" cy="2315191"/>
              <a:chOff x="156834" y="1993081"/>
              <a:chExt cx="2109019" cy="2109019"/>
            </a:xfrm>
          </p:grpSpPr>
          <p:sp>
            <p:nvSpPr>
              <p:cNvPr id="52" name="Hexagon 51"/>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charset="0"/>
                  <a:ea typeface="Arial-Rounded" panose="020B0500000000000000" charset="0"/>
                  <a:cs typeface="Arial-Rounded" panose="020B0500000000000000" charset="0"/>
                </a:endParaRPr>
              </a:p>
            </p:txBody>
          </p:sp>
          <p:sp>
            <p:nvSpPr>
              <p:cNvPr id="53" name="TextBox 52"/>
              <p:cNvSpPr txBox="1"/>
              <p:nvPr/>
            </p:nvSpPr>
            <p:spPr>
              <a:xfrm>
                <a:off x="358067" y="2318525"/>
                <a:ext cx="1711988" cy="1372667"/>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charset="0"/>
                    <a:ea typeface="Arial-Rounded" panose="020B0500000000000000" charset="0"/>
                    <a:cs typeface="Arial-Rounded" panose="020B0500000000000000" charset="0"/>
                  </a:rPr>
                  <a:t>lớn bổng</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charset="0"/>
                    <a:ea typeface="Arial-Rounded" panose="020B0500000000000000" charset="0"/>
                    <a:cs typeface="Arial-Rounded" panose="020B0500000000000000" charset="0"/>
                  </a:rPr>
                  <a:t>lớn nhanh, vượt hẳn lên</a:t>
                </a:r>
                <a:endParaRPr lang="en-US" altLang="vi-VN" sz="2800" b="0" i="0" u="none" strike="noStrike" dirty="0">
                  <a:solidFill>
                    <a:srgbClr val="231F20"/>
                  </a:solidFill>
                  <a:effectLst/>
                  <a:latin typeface="Arial-Rounded" panose="020B0500000000000000" charset="0"/>
                  <a:ea typeface="Arial-Rounded" panose="020B0500000000000000" charset="0"/>
                  <a:cs typeface="Arial-Rounded" panose="020B0500000000000000" charset="0"/>
                  <a:sym typeface="+mn-lt"/>
                </a:endParaRPr>
              </a:p>
            </p:txBody>
          </p:sp>
        </p:grpSp>
        <p:cxnSp>
          <p:nvCxnSpPr>
            <p:cNvPr id="55" name="10"/>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p:cNvGrpSpPr/>
          <p:nvPr/>
        </p:nvGrpSpPr>
        <p:grpSpPr>
          <a:xfrm>
            <a:off x="7480337" y="2246088"/>
            <a:ext cx="3822654" cy="2315192"/>
            <a:chOff x="7480337" y="2246088"/>
            <a:chExt cx="3822654" cy="2315192"/>
          </a:xfrm>
        </p:grpSpPr>
        <p:grpSp>
          <p:nvGrpSpPr>
            <p:cNvPr id="48" name="Group 47"/>
            <p:cNvGrpSpPr/>
            <p:nvPr/>
          </p:nvGrpSpPr>
          <p:grpSpPr>
            <a:xfrm>
              <a:off x="7480337" y="2246088"/>
              <a:ext cx="3822654" cy="2315192"/>
              <a:chOff x="156834" y="1993081"/>
              <a:chExt cx="2109019" cy="2109019"/>
            </a:xfrm>
          </p:grpSpPr>
          <p:sp>
            <p:nvSpPr>
              <p:cNvPr id="49" name="Hexagon 48"/>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charset="0"/>
                  <a:ea typeface="Arial-Rounded" panose="020B0500000000000000" charset="0"/>
                  <a:cs typeface="Arial-Rounded" panose="020B0500000000000000" charset="0"/>
                </a:endParaRPr>
              </a:p>
            </p:txBody>
          </p:sp>
          <p:sp>
            <p:nvSpPr>
              <p:cNvPr id="50" name="TextBox 49"/>
              <p:cNvSpPr txBox="1"/>
              <p:nvPr/>
            </p:nvSpPr>
            <p:spPr>
              <a:xfrm>
                <a:off x="273975" y="2164430"/>
                <a:ext cx="1846967" cy="137266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charset="0"/>
                    <a:ea typeface="Arial-Rounded" panose="020B0500000000000000" charset="0"/>
                    <a:cs typeface="Arial-Rounded" panose="020B0500000000000000" charset="0"/>
                  </a:rPr>
                  <a:t>níu</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charset="0"/>
                    <a:ea typeface="Arial-Rounded" panose="020B0500000000000000" charset="0"/>
                    <a:cs typeface="Arial-Rounded" panose="020B0500000000000000" charset="0"/>
                  </a:rPr>
                  <a:t>nắm lấy và kéo lại, kéo xuống</a:t>
                </a:r>
                <a:endParaRPr lang="en-US" altLang="vi-VN" sz="2800" b="0" i="0" u="none" strike="noStrike" dirty="0">
                  <a:solidFill>
                    <a:srgbClr val="231F20"/>
                  </a:solidFill>
                  <a:effectLst/>
                  <a:latin typeface="Arial-Rounded" panose="020B0500000000000000" charset="0"/>
                  <a:ea typeface="Arial-Rounded" panose="020B0500000000000000" charset="0"/>
                  <a:cs typeface="Arial-Rounded" panose="020B0500000000000000" charset="0"/>
                  <a:sym typeface="+mn-lt"/>
                </a:endParaRPr>
              </a:p>
            </p:txBody>
          </p:sp>
        </p:grpSp>
        <p:cxnSp>
          <p:nvCxnSpPr>
            <p:cNvPr id="56" name="10"/>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pic>
        <p:nvPicPr>
          <p:cNvPr id="3" name="Content Placeholder 2"/>
          <p:cNvPicPr>
            <a:picLocks noGrp="1" noChangeAspect="1"/>
          </p:cNvPicPr>
          <p:nvPr>
            <p:ph idx="1"/>
          </p:nvPr>
        </p:nvPicPr>
        <p:blipFill>
          <a:blip r:embed="rId6"/>
          <a:stretch>
            <a:fillRect/>
          </a:stretch>
        </p:blipFill>
        <p:spPr>
          <a:xfrm>
            <a:off x="1287780" y="365125"/>
            <a:ext cx="9250680" cy="4114800"/>
          </a:xfrm>
          <a:prstGeom prst="rect">
            <a:avLst/>
          </a:prstGeom>
        </p:spPr>
      </p:pic>
      <p:pic>
        <p:nvPicPr>
          <p:cNvPr id="6" name="Picture 5"/>
          <p:cNvPicPr>
            <a:picLocks noChangeAspect="1"/>
          </p:cNvPicPr>
          <p:nvPr/>
        </p:nvPicPr>
        <p:blipFill>
          <a:blip r:embed="rId7"/>
          <a:stretch>
            <a:fillRect/>
          </a:stretch>
        </p:blipFill>
        <p:spPr>
          <a:xfrm>
            <a:off x="1786890" y="4479925"/>
            <a:ext cx="8618220" cy="1927860"/>
          </a:xfrm>
          <a:prstGeom prst="rect">
            <a:avLst/>
          </a:prstGeom>
        </p:spPr>
      </p:pic>
      <p:grpSp>
        <p:nvGrpSpPr>
          <p:cNvPr id="22" name="Group 21"/>
          <p:cNvGrpSpPr/>
          <p:nvPr/>
        </p:nvGrpSpPr>
        <p:grpSpPr>
          <a:xfrm>
            <a:off x="2991628" y="5934576"/>
            <a:ext cx="5825836" cy="664479"/>
            <a:chOff x="708943" y="6110866"/>
            <a:chExt cx="5825836" cy="664479"/>
          </a:xfrm>
        </p:grpSpPr>
        <p:sp>
          <p:nvSpPr>
            <p:cNvPr id="2" name="TextBox 22"/>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algn="ctr"/>
              <a:endParaRPr lang="en-US" sz="24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4" name="TextBox 23"/>
            <p:cNvSpPr txBox="1"/>
            <p:nvPr/>
          </p:nvSpPr>
          <p:spPr>
            <a:xfrm>
              <a:off x="799816" y="6129014"/>
              <a:ext cx="5660976" cy="646331"/>
            </a:xfrm>
            <a:prstGeom prst="rect">
              <a:avLst/>
            </a:prstGeom>
            <a:noFill/>
          </p:spPr>
          <p:txBody>
            <a:bodyPr wrap="square">
              <a:spAutoFit/>
            </a:bodyPr>
            <a:lstStyle/>
            <a:p>
              <a:pPr algn="ctr"/>
              <a:r>
                <a:rPr lang="en-US" sz="3600" dirty="0" err="1">
                  <a:solidFill>
                    <a:schemeClr val="bg1"/>
                  </a:solidFill>
                  <a:latin typeface="Arial-Rounded" panose="020B0500000000000000" charset="0"/>
                  <a:ea typeface="Arial-Rounded" panose="020B0500000000000000" charset="0"/>
                  <a:cs typeface="Arial-Rounded" panose="020B0500000000000000" charset="0"/>
                </a:rPr>
                <a:t>Học</a:t>
              </a:r>
              <a:r>
                <a:rPr lang="en-US" sz="3600" dirty="0">
                  <a:solidFill>
                    <a:schemeClr val="bg1"/>
                  </a:solidFill>
                  <a:latin typeface="Arial-Rounded" panose="020B0500000000000000" charset="0"/>
                  <a:ea typeface="Arial-Rounded" panose="020B0500000000000000" charset="0"/>
                  <a:cs typeface="Arial-Rounded" panose="020B0500000000000000" charset="0"/>
                </a:rPr>
                <a:t> </a:t>
              </a:r>
              <a:r>
                <a:rPr lang="en-US" sz="3600" dirty="0" err="1">
                  <a:solidFill>
                    <a:schemeClr val="bg1"/>
                  </a:solidFill>
                  <a:latin typeface="Arial-Rounded" panose="020B0500000000000000" charset="0"/>
                  <a:ea typeface="Arial-Rounded" panose="020B0500000000000000" charset="0"/>
                  <a:cs typeface="Arial-Rounded" panose="020B0500000000000000" charset="0"/>
                </a:rPr>
                <a:t>sinh</a:t>
              </a:r>
              <a:r>
                <a:rPr lang="en-US" sz="3600" dirty="0">
                  <a:solidFill>
                    <a:schemeClr val="bg1"/>
                  </a:solidFill>
                  <a:latin typeface="Arial-Rounded" panose="020B0500000000000000" charset="0"/>
                  <a:ea typeface="Arial-Rounded" panose="020B0500000000000000" charset="0"/>
                  <a:cs typeface="Arial-Rounded" panose="020B0500000000000000" charset="0"/>
                </a:rPr>
                <a:t> </a:t>
              </a:r>
              <a:r>
                <a:rPr lang="en-US" sz="3600" dirty="0" err="1">
                  <a:solidFill>
                    <a:schemeClr val="bg1"/>
                  </a:solidFill>
                  <a:latin typeface="Arial-Rounded" panose="020B0500000000000000" charset="0"/>
                  <a:ea typeface="Arial-Rounded" panose="020B0500000000000000" charset="0"/>
                  <a:cs typeface="Arial-Rounded" panose="020B0500000000000000" charset="0"/>
                </a:rPr>
                <a:t>đọc</a:t>
              </a:r>
              <a:r>
                <a:rPr lang="en-US" sz="3600" dirty="0">
                  <a:solidFill>
                    <a:schemeClr val="bg1"/>
                  </a:solidFill>
                  <a:latin typeface="Arial-Rounded" panose="020B0500000000000000" charset="0"/>
                  <a:ea typeface="Arial-Rounded" panose="020B0500000000000000" charset="0"/>
                  <a:cs typeface="Arial-Rounded" panose="020B0500000000000000" charset="0"/>
                </a:rPr>
                <a:t> </a:t>
              </a:r>
              <a:r>
                <a:rPr lang="en-US" sz="3600" dirty="0" err="1">
                  <a:solidFill>
                    <a:schemeClr val="bg1"/>
                  </a:solidFill>
                  <a:latin typeface="Arial-Rounded" panose="020B0500000000000000" charset="0"/>
                  <a:ea typeface="Arial-Rounded" panose="020B0500000000000000" charset="0"/>
                  <a:cs typeface="Arial-Rounded" panose="020B0500000000000000" charset="0"/>
                </a:rPr>
                <a:t>toàn</a:t>
              </a:r>
              <a:r>
                <a:rPr lang="en-US" sz="3600" dirty="0">
                  <a:solidFill>
                    <a:schemeClr val="bg1"/>
                  </a:solidFill>
                  <a:latin typeface="Arial-Rounded" panose="020B0500000000000000" charset="0"/>
                  <a:ea typeface="Arial-Rounded" panose="020B0500000000000000" charset="0"/>
                  <a:cs typeface="Arial-Rounded" panose="020B0500000000000000" charset="0"/>
                </a:rPr>
                <a:t> </a:t>
              </a:r>
              <a:r>
                <a:rPr lang="en-US" sz="3600" dirty="0" err="1">
                  <a:solidFill>
                    <a:schemeClr val="bg1"/>
                  </a:solidFill>
                  <a:latin typeface="Arial-Rounded" panose="020B0500000000000000" charset="0"/>
                  <a:ea typeface="Arial-Rounded" panose="020B0500000000000000" charset="0"/>
                  <a:cs typeface="Arial-Rounded" panose="020B0500000000000000" charset="0"/>
                </a:rPr>
                <a:t>bài</a:t>
              </a:r>
              <a:endParaRPr lang="en-US" sz="3600" dirty="0">
                <a:solidFill>
                  <a:schemeClr val="bg1"/>
                </a:solidFill>
                <a:latin typeface="Arial-Rounded" panose="020B0500000000000000" charset="0"/>
                <a:ea typeface="Arial-Rounded" panose="020B0500000000000000" charset="0"/>
                <a:cs typeface="Arial-Rounded" panose="020B050000000000000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par>
                                <p:cTn id="16" presetID="5"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20483" name="Rectangle 3"/>
          <p:cNvSpPr>
            <a:spLocks noGrp="1"/>
          </p:cNvSpPr>
          <p:nvPr>
            <p:ph type="title"/>
          </p:nvPr>
        </p:nvSpPr>
        <p:spPr>
          <a:xfrm>
            <a:off x="4062413" y="1308100"/>
            <a:ext cx="3641725" cy="982663"/>
          </a:xfrm>
        </p:spPr>
        <p:txBody>
          <a:bodyPr vert="horz" wrap="square" lIns="91440" tIns="45720" rIns="91440" bIns="45720" anchor="ctr"/>
          <a:lstStyle/>
          <a:p>
            <a:endParaRPr lang="en-US" altLang="x-none" sz="5400" b="1" dirty="0">
              <a:solidFill>
                <a:srgbClr val="FF0000"/>
              </a:solidFill>
            </a:endParaRPr>
          </a:p>
        </p:txBody>
      </p:sp>
      <p:sp>
        <p:nvSpPr>
          <p:cNvPr id="20484" name="Text Box 4"/>
          <p:cNvSpPr txBox="1"/>
          <p:nvPr/>
        </p:nvSpPr>
        <p:spPr>
          <a:xfrm>
            <a:off x="1857375" y="2598738"/>
            <a:ext cx="8172450" cy="119888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x-none" sz="7200" dirty="0">
                <a:solidFill>
                  <a:schemeClr val="bg1"/>
                </a:solidFill>
                <a:latin typeface="Tahoma" panose="020B0604030504040204" pitchFamily="34" charset="0"/>
              </a:rPr>
              <a:t>Giải lao</a:t>
            </a:r>
          </a:p>
        </p:txBody>
      </p:sp>
    </p:spTree>
  </p:cSld>
  <p:clrMapOvr>
    <a:masterClrMapping/>
  </p:clrMapOvr>
  <p:transition spd="slow">
    <p:blinds/>
    <p:sndAc>
      <p:stSnd>
        <p:snd r:embed="rId2"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38530" y="1386205"/>
            <a:ext cx="10304145" cy="2019300"/>
          </a:xfrm>
          <a:prstGeom prst="rect">
            <a:avLst/>
          </a:prstGeom>
        </p:spPr>
      </p:pic>
      <p:sp>
        <p:nvSpPr>
          <p:cNvPr id="5" name="Oval 4"/>
          <p:cNvSpPr/>
          <p:nvPr/>
        </p:nvSpPr>
        <p:spPr>
          <a:xfrm>
            <a:off x="1865630" y="2484755"/>
            <a:ext cx="507365" cy="517525"/>
          </a:xfrm>
          <a:prstGeom prst="ellipse">
            <a:avLst/>
          </a:prstGeom>
          <a:noFill/>
          <a:ln w="38100"/>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80635" y="2444750"/>
            <a:ext cx="507365" cy="517525"/>
          </a:xfrm>
          <a:prstGeom prst="ellipse">
            <a:avLst/>
          </a:prstGeom>
          <a:noFill/>
          <a:ln w="38100"/>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65630" y="3094355"/>
            <a:ext cx="507365" cy="517525"/>
          </a:xfrm>
          <a:prstGeom prst="ellipse">
            <a:avLst/>
          </a:prstGeom>
          <a:noFill/>
          <a:ln w="38100"/>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40996" y="463677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67335" y="450850"/>
            <a:ext cx="11007090" cy="1445260"/>
          </a:xfrm>
          <a:prstGeom prst="rect">
            <a:avLst/>
          </a:prstGeom>
          <a:noFill/>
        </p:spPr>
        <p:txBody>
          <a:bodyPr wrap="square" rtlCol="0" anchor="t">
            <a:spAutoFit/>
          </a:bodyPr>
          <a:lstStyle/>
          <a:p>
            <a:r>
              <a:rPr lang="en-US" sz="4400" b="1">
                <a:solidFill>
                  <a:srgbClr val="FF0000"/>
                </a:solidFill>
                <a:latin typeface="Arial-Rounded" panose="020B0500000000000000" charset="0"/>
                <a:cs typeface="Arial-Rounded" panose="020B0500000000000000" charset="0"/>
                <a:sym typeface="+mn-ea"/>
              </a:rPr>
              <a:t>2. </a:t>
            </a:r>
            <a:r>
              <a:rPr lang="en-US" sz="4400" b="1">
                <a:solidFill>
                  <a:srgbClr val="0000FF"/>
                </a:solidFill>
                <a:latin typeface="Arial-Rounded" panose="020B0500000000000000" charset="0"/>
                <a:cs typeface="Arial-Rounded" panose="020B0500000000000000" charset="0"/>
                <a:sym typeface="+mn-ea"/>
              </a:rPr>
              <a:t>Bạn ấy có thực hiện được mong muốn đến sớm nhất lớp không? Vì sao?</a:t>
            </a:r>
            <a:endParaRPr lang="en-US" sz="4400">
              <a:latin typeface="Arial-Rounded" panose="020B0500000000000000" charset="0"/>
              <a:cs typeface="Arial-Rounded" panose="020B0500000000000000" charset="0"/>
            </a:endParaRPr>
          </a:p>
        </p:txBody>
      </p:sp>
      <p:sp>
        <p:nvSpPr>
          <p:cNvPr id="5" name="Rounded Rectangular Callout 4"/>
          <p:cNvSpPr/>
          <p:nvPr/>
        </p:nvSpPr>
        <p:spPr>
          <a:xfrm>
            <a:off x="2459355" y="2687955"/>
            <a:ext cx="7272655" cy="286004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en-US" sz="3200">
                <a:latin typeface="Arial-Rounded" panose="020B0500000000000000" charset="0"/>
                <a:cs typeface="Arial-Rounded" panose="020B0500000000000000" charset="0"/>
                <a:sym typeface="+mn-ea"/>
              </a:rPr>
              <a:t>Bạn nhỏ không thực hiện được mong muốn sớm nhất lớp vì ngay khi đến cổng trường đã thấy mấy bạn cùng lớp đang líu ríu nói cười ở trong sân. </a:t>
            </a:r>
          </a:p>
        </p:txBody>
      </p:sp>
      <p:pic>
        <p:nvPicPr>
          <p:cNvPr id="10" name="图片 9"/>
          <p:cNvPicPr>
            <a:picLocks noGrp="1" noChangeAspect="1"/>
          </p:cNvPicPr>
          <p:nvPr>
            <p:ph idx="1"/>
          </p:nvPr>
        </p:nvPicPr>
        <p:blipFill rotWithShape="1">
          <a:blip r:embed="rId3"/>
          <a:srcRect l="46256" t="-41660" r="-22977" b="41660"/>
          <a:stretch>
            <a:fillRect/>
          </a:stretch>
        </p:blipFill>
        <p:spPr>
          <a:xfrm>
            <a:off x="267335" y="5012055"/>
            <a:ext cx="1512570" cy="1569085"/>
          </a:xfrm>
          <a:prstGeom prst="rect">
            <a:avLst/>
          </a:prstGeom>
        </p:spPr>
      </p:pic>
      <p:grpSp>
        <p:nvGrpSpPr>
          <p:cNvPr id="23" name="组合 22"/>
          <p:cNvGrpSpPr/>
          <p:nvPr/>
        </p:nvGrpSpPr>
        <p:grpSpPr>
          <a:xfrm>
            <a:off x="10240996" y="463677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2815"/>
            <a:ext cx="10515600" cy="1325563"/>
          </a:xfrm>
        </p:spPr>
        <p:txBody>
          <a:bodyPr>
            <a:normAutofit fontScale="90000"/>
          </a:bodyPr>
          <a:lstStyle/>
          <a:p>
            <a:r>
              <a:rPr lang="en-US" b="1">
                <a:solidFill>
                  <a:srgbClr val="FF0000"/>
                </a:solidFill>
                <a:latin typeface="Arial-Rounded" panose="020B0500000000000000" charset="0"/>
                <a:cs typeface="Arial-Rounded" panose="020B0500000000000000" charset="0"/>
                <a:sym typeface="+mn-ea"/>
              </a:rPr>
              <a:t>3. </a:t>
            </a:r>
            <a:r>
              <a:rPr lang="en-US" b="1">
                <a:solidFill>
                  <a:srgbClr val="0000FF"/>
                </a:solidFill>
                <a:latin typeface="Arial-Rounded" panose="020B0500000000000000" charset="0"/>
                <a:cs typeface="Arial-Rounded" panose="020B0500000000000000" charset="0"/>
                <a:sym typeface="+mn-ea"/>
              </a:rPr>
              <a:t>Bạn ấy nhận ra mình thay đổi như thế nào sau khi lên lớp 2?</a:t>
            </a:r>
            <a:br>
              <a:rPr lang="en-US" b="1">
                <a:solidFill>
                  <a:srgbClr val="0000FF"/>
                </a:solidFill>
                <a:latin typeface="Arial-Rounded" panose="020B0500000000000000" charset="0"/>
                <a:cs typeface="Arial-Rounded" panose="020B0500000000000000" charset="0"/>
                <a:sym typeface="+mn-ea"/>
              </a:rPr>
            </a:br>
            <a:r>
              <a:rPr lang="en-US" b="1">
                <a:solidFill>
                  <a:srgbClr val="0000FF"/>
                </a:solidFill>
                <a:latin typeface="Arial-Rounded" panose="020B0500000000000000" charset="0"/>
                <a:cs typeface="Arial-Rounded" panose="020B0500000000000000" charset="0"/>
              </a:rPr>
              <a:t/>
            </a:r>
            <a:br>
              <a:rPr lang="en-US" b="1">
                <a:solidFill>
                  <a:srgbClr val="0000FF"/>
                </a:solidFill>
                <a:latin typeface="Arial-Rounded" panose="020B0500000000000000" charset="0"/>
                <a:cs typeface="Arial-Rounded" panose="020B0500000000000000" charset="0"/>
              </a:rPr>
            </a:br>
            <a:endParaRPr lang="en-US">
              <a:latin typeface="Arial-Rounded" panose="020B0500000000000000" charset="0"/>
              <a:cs typeface="Arial-Rounded" panose="020B0500000000000000" charset="0"/>
            </a:endParaRPr>
          </a:p>
        </p:txBody>
      </p:sp>
      <p:sp>
        <p:nvSpPr>
          <p:cNvPr id="5" name="Rounded Rectangular Callout 4"/>
          <p:cNvSpPr/>
          <p:nvPr/>
        </p:nvSpPr>
        <p:spPr>
          <a:xfrm>
            <a:off x="2590800" y="2322195"/>
            <a:ext cx="7272655" cy="236347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en-US" sz="3200">
                <a:latin typeface="Arial-Rounded" panose="020B0500000000000000" charset="0"/>
                <a:cs typeface="Arial-Rounded" panose="020B0500000000000000" charset="0"/>
                <a:sym typeface="+mn-ea"/>
              </a:rPr>
              <a:t>Bạn nhỏ thấy mình lớn bổng lên trước các em học sinh lớp một.</a:t>
            </a:r>
          </a:p>
        </p:txBody>
      </p:sp>
      <p:pic>
        <p:nvPicPr>
          <p:cNvPr id="10" name="图片 9"/>
          <p:cNvPicPr>
            <a:picLocks noGrp="1" noChangeAspect="1"/>
          </p:cNvPicPr>
          <p:nvPr>
            <p:ph idx="1"/>
          </p:nvPr>
        </p:nvPicPr>
        <p:blipFill rotWithShape="1">
          <a:blip r:embed="rId2"/>
          <a:srcRect l="46256" t="-41660" r="-22977" b="41660"/>
          <a:stretch>
            <a:fillRect/>
          </a:stretch>
        </p:blipFill>
        <p:spPr>
          <a:xfrm>
            <a:off x="247650" y="5041900"/>
            <a:ext cx="1512570" cy="1569085"/>
          </a:xfrm>
          <a:prstGeom prst="rect">
            <a:avLst/>
          </a:prstGeom>
        </p:spPr>
      </p:pic>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3"/>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4"/>
            <a:stretch>
              <a:fillRect/>
            </a:stretch>
          </p:blipFill>
          <p:spPr>
            <a:xfrm>
              <a:off x="9445250" y="3408873"/>
              <a:ext cx="1473523" cy="1473563"/>
            </a:xfrm>
            <a:prstGeom prst="rect">
              <a:avLst/>
            </a:prstGeom>
          </p:spPr>
        </p:pic>
      </p:grpSp>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Title 1"/>
          <p:cNvSpPr>
            <a:spLocks noGrp="1"/>
          </p:cNvSpPr>
          <p:nvPr/>
        </p:nvSpPr>
        <p:spPr>
          <a:xfrm>
            <a:off x="153035" y="266065"/>
            <a:ext cx="11323955"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UTM Avo" panose="02040603050506020204" pitchFamily="18" charset="0"/>
                <a:ea typeface="+mj-ea"/>
                <a:cs typeface="+mj-cs"/>
              </a:defRPr>
            </a:lvl1pPr>
          </a:lstStyle>
          <a:p>
            <a:pPr algn="l"/>
            <a:r>
              <a:rPr lang="en-US" sz="4000" b="1">
                <a:solidFill>
                  <a:srgbClr val="FF0000"/>
                </a:solidFill>
                <a:latin typeface="Arial-Rounded" panose="020B0500000000000000" charset="0"/>
                <a:cs typeface="Arial-Rounded" panose="020B0500000000000000" charset="0"/>
              </a:rPr>
              <a:t>4. </a:t>
            </a:r>
            <a:r>
              <a:rPr lang="en-US" sz="4000" b="1">
                <a:solidFill>
                  <a:srgbClr val="0000FF"/>
                </a:solidFill>
                <a:latin typeface="Arial-Rounded" panose="020B0500000000000000" charset="0"/>
                <a:cs typeface="Arial-Rounded" panose="020B0500000000000000" charset="0"/>
              </a:rPr>
              <a:t>Tìm tranh thích hợp với mỗi đoạn trong bài đọc.</a:t>
            </a:r>
            <a:br>
              <a:rPr lang="en-US" sz="4000" b="1">
                <a:solidFill>
                  <a:srgbClr val="0000FF"/>
                </a:solidFill>
                <a:latin typeface="Arial-Rounded" panose="020B0500000000000000" charset="0"/>
                <a:cs typeface="Arial-Rounded" panose="020B0500000000000000" charset="0"/>
              </a:rPr>
            </a:br>
            <a:endParaRPr lang="en-US" sz="4000" b="1">
              <a:solidFill>
                <a:srgbClr val="0000FF"/>
              </a:solidFill>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2"/>
          <a:stretch>
            <a:fillRect/>
          </a:stretch>
        </p:blipFill>
        <p:spPr>
          <a:xfrm>
            <a:off x="1552575" y="1985010"/>
            <a:ext cx="8943975" cy="3719830"/>
          </a:xfrm>
          <a:prstGeom prst="rect">
            <a:avLst/>
          </a:prstGeom>
        </p:spPr>
      </p:pic>
      <p:sp>
        <p:nvSpPr>
          <p:cNvPr id="7" name="Oval 6"/>
          <p:cNvSpPr/>
          <p:nvPr/>
        </p:nvSpPr>
        <p:spPr>
          <a:xfrm>
            <a:off x="7576185" y="2079625"/>
            <a:ext cx="638810" cy="598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1</a:t>
            </a:r>
          </a:p>
        </p:txBody>
      </p:sp>
      <p:sp>
        <p:nvSpPr>
          <p:cNvPr id="8" name="Oval 7"/>
          <p:cNvSpPr/>
          <p:nvPr/>
        </p:nvSpPr>
        <p:spPr>
          <a:xfrm>
            <a:off x="1552575" y="1985010"/>
            <a:ext cx="638810" cy="598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3</a:t>
            </a:r>
          </a:p>
        </p:txBody>
      </p:sp>
      <p:sp>
        <p:nvSpPr>
          <p:cNvPr id="9" name="Oval 8"/>
          <p:cNvSpPr/>
          <p:nvPr/>
        </p:nvSpPr>
        <p:spPr>
          <a:xfrm>
            <a:off x="4676140" y="1985010"/>
            <a:ext cx="638810" cy="598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7" grpId="1" animBg="1"/>
      <p:bldP spid="8" grpId="0" bldLvl="0" animBg="1"/>
      <p:bldP spid="8" grpId="1" animBg="1"/>
      <p:bldP spid="9" grpId="0" bldLvl="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7240" y="1793240"/>
            <a:ext cx="10575925" cy="1790065"/>
          </a:xfrm>
          <a:prstGeom prst="rect">
            <a:avLst/>
          </a:prstGeom>
        </p:spPr>
      </p:pic>
      <p:sp>
        <p:nvSpPr>
          <p:cNvPr id="5" name="Oval 4"/>
          <p:cNvSpPr/>
          <p:nvPr/>
        </p:nvSpPr>
        <p:spPr>
          <a:xfrm>
            <a:off x="8022590" y="2890520"/>
            <a:ext cx="567690" cy="659765"/>
          </a:xfrm>
          <a:prstGeom prst="ellipse">
            <a:avLst/>
          </a:prstGeom>
          <a:noFill/>
          <a:ln w="47625"/>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图片 9"/>
          <p:cNvPicPr>
            <a:picLocks noChangeAspect="1"/>
          </p:cNvPicPr>
          <p:nvPr/>
        </p:nvPicPr>
        <p:blipFill rotWithShape="1">
          <a:blip r:embed="rId3"/>
          <a:srcRect l="46256" t="-41660" r="-22977" b="41660"/>
          <a:stretch>
            <a:fillRect/>
          </a:stretch>
        </p:blipFill>
        <p:spPr>
          <a:xfrm>
            <a:off x="247650" y="5041900"/>
            <a:ext cx="1512570" cy="1569085"/>
          </a:xfrm>
          <a:prstGeom prst="rect">
            <a:avLst/>
          </a:prstGeom>
        </p:spPr>
      </p:pic>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5045" y="2073910"/>
            <a:ext cx="10358755" cy="2870835"/>
          </a:xfrm>
          <a:prstGeom prst="rect">
            <a:avLst/>
          </a:prstGeom>
        </p:spPr>
      </p:pic>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3"/>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4"/>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5"/>
          <a:srcRect l="46256" t="-41660" r="-22977" b="41660"/>
          <a:stretch>
            <a:fillRect/>
          </a:stretch>
        </p:blipFill>
        <p:spPr>
          <a:xfrm>
            <a:off x="247650" y="5041900"/>
            <a:ext cx="1512570" cy="1569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647" y="1556684"/>
              <a:ext cx="1397093" cy="992628"/>
            </a:xfrm>
            <a:prstGeom prst="rect">
              <a:avLst/>
            </a:prstGeom>
            <a:noFill/>
          </p:spPr>
          <p:txBody>
            <a:bodyPr wrap="square" rtlCol="0">
              <a:spAutoFit/>
            </a:bodyPr>
            <a:lstStyle/>
            <a:p>
              <a:pPr marL="0" lvl="1"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a:t>
              </a:r>
              <a:r>
                <a:rPr lang="en-US" altLang="zh-CN" sz="8000" spc="300" dirty="0" smtClean="0">
                  <a:solidFill>
                    <a:srgbClr val="FFFFFF"/>
                  </a:solidFill>
                  <a:latin typeface="Arial Rounded MT Bold" panose="020F0704030504030204" charset="0"/>
                  <a:ea typeface="Microsoft YaHei" panose="020B0503020204020204" charset="-122"/>
                  <a:cs typeface="Arial Rounded MT Bold" panose="020F0704030504030204" charset="0"/>
                </a:rPr>
                <a:t>3 + 4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A94A9E2-44DB-43E5-908E-045F32845BE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60207" y="528870"/>
            <a:ext cx="1247865" cy="1249801"/>
          </a:xfrm>
          <a:prstGeom prst="ellipse">
            <a:avLst/>
          </a:prstGeom>
        </p:spPr>
      </p:pic>
      <p:sp>
        <p:nvSpPr>
          <p:cNvPr id="6" name="TextBox 5">
            <a:extLst>
              <a:ext uri="{FF2B5EF4-FFF2-40B4-BE49-F238E27FC236}">
                <a16:creationId xmlns="" xmlns:a16="http://schemas.microsoft.com/office/drawing/2014/main" id="{090CBE52-488B-43ED-B921-C6338D91C5E2}"/>
              </a:ext>
            </a:extLst>
          </p:cNvPr>
          <p:cNvSpPr txBox="1"/>
          <p:nvPr/>
        </p:nvSpPr>
        <p:spPr>
          <a:xfrm>
            <a:off x="4012673" y="639875"/>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vi-VN" sz="4400" dirty="0">
                <a:solidFill>
                  <a:schemeClr val="accent2"/>
                </a:solidFill>
                <a:latin typeface="HP001" panose="020B0603050302020204" pitchFamily="34" charset="0"/>
                <a:ea typeface="HP001" panose="020B0603050302020204" pitchFamily="34" charset="0"/>
              </a:rPr>
              <a:t>A</a:t>
            </a:r>
            <a:endParaRPr lang="en-US" sz="3600" dirty="0">
              <a:solidFill>
                <a:schemeClr val="accent2"/>
              </a:solidFill>
              <a:latin typeface="HP001" panose="020B0603050302020204" pitchFamily="34" charset="0"/>
              <a:ea typeface="HP001" panose="020B0603050302020204" pitchFamily="34" charset="0"/>
            </a:endParaRPr>
          </a:p>
        </p:txBody>
      </p:sp>
      <p:pic>
        <p:nvPicPr>
          <p:cNvPr id="7" name="Picture 2" descr="Lý thuyết chữ hoa: a, ă, â tiếng việt 2">
            <a:extLst>
              <a:ext uri="{FF2B5EF4-FFF2-40B4-BE49-F238E27FC236}">
                <a16:creationId xmlns="" xmlns:a16="http://schemas.microsoft.com/office/drawing/2014/main" id="{2F0AC522-00C8-4E28-AB69-799524C076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76" r="68588" b="-880"/>
          <a:stretch/>
        </p:blipFill>
        <p:spPr bwMode="auto">
          <a:xfrm>
            <a:off x="2352558" y="2542932"/>
            <a:ext cx="3320229" cy="33373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ữ mẫu cỡ nhỏ viết hoa">
            <a:extLst>
              <a:ext uri="{FF2B5EF4-FFF2-40B4-BE49-F238E27FC236}">
                <a16:creationId xmlns="" xmlns:a16="http://schemas.microsoft.com/office/drawing/2014/main" id="{4E2DAFCC-8483-41F0-A18F-D437217CBE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32" t="24581" r="13576" b="23336"/>
          <a:stretch/>
        </p:blipFill>
        <p:spPr bwMode="auto">
          <a:xfrm>
            <a:off x="6676665" y="3648638"/>
            <a:ext cx="2384792" cy="22316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90495074-CD09-4CB2-8F23-DB3380F67003}"/>
              </a:ext>
            </a:extLst>
          </p:cNvPr>
          <p:cNvSpPr txBox="1"/>
          <p:nvPr/>
        </p:nvSpPr>
        <p:spPr>
          <a:xfrm>
            <a:off x="3284140" y="1393951"/>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A</a:t>
            </a:r>
            <a:endParaRPr lang="en-US" sz="20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58207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6"/>
          <a:srcRect l="46256" t="-41660" r="-22977" b="41660"/>
          <a:stretch>
            <a:fillRect/>
          </a:stretch>
        </p:blipFill>
        <p:spPr>
          <a:xfrm>
            <a:off x="247650" y="5041900"/>
            <a:ext cx="1512570" cy="1569085"/>
          </a:xfrm>
          <a:prstGeom prst="rect">
            <a:avLst/>
          </a:prstGeom>
        </p:spPr>
      </p:pic>
      <p:pic>
        <p:nvPicPr>
          <p:cNvPr id="13" name="A.mp4">
            <a:hlinkClick r:id="" action="ppaction://media"/>
          </p:cNvPr>
          <p:cNvPicPr>
            <a:picLocks noRot="1" noChangeAspect="1"/>
          </p:cNvPicPr>
          <p:nvPr>
            <a:videoFile r:link="rId1"/>
          </p:nvPr>
        </p:nvPicPr>
        <p:blipFill>
          <a:blip r:embed="rId7"/>
          <a:stretch>
            <a:fillRect/>
          </a:stretch>
        </p:blipFill>
        <p:spPr>
          <a:xfrm>
            <a:off x="1816274" y="951978"/>
            <a:ext cx="8880954" cy="5010411"/>
          </a:xfrm>
          <a:prstGeom prst="rect">
            <a:avLst/>
          </a:prstGeom>
        </p:spPr>
      </p:pic>
    </p:spTree>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u 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3080824" y="914325"/>
            <a:ext cx="6175718" cy="5247323"/>
          </a:xfrm>
          <a:prstGeom prst="rect">
            <a:avLst/>
          </a:prstGeom>
        </p:spPr>
      </p:pic>
    </p:spTree>
    <p:extLst>
      <p:ext uri="{BB962C8B-B14F-4D97-AF65-F5344CB8AC3E}">
        <p14:creationId xmlns:p14="http://schemas.microsoft.com/office/powerpoint/2010/main" val="410273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A94A9E2-44DB-43E5-908E-045F32845BE4}"/>
              </a:ext>
            </a:extLst>
          </p:cNvPr>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71285" y="355716"/>
            <a:ext cx="2825255" cy="2210213"/>
          </a:xfrm>
          <a:prstGeom prst="ellipse">
            <a:avLst/>
          </a:prstGeom>
        </p:spPr>
      </p:pic>
      <p:sp>
        <p:nvSpPr>
          <p:cNvPr id="6" name="TextBox 5">
            <a:extLst>
              <a:ext uri="{FF2B5EF4-FFF2-40B4-BE49-F238E27FC236}">
                <a16:creationId xmlns:a16="http://schemas.microsoft.com/office/drawing/2014/main" xmlns="" id="{090CBE52-488B-43ED-B921-C6338D91C5E2}"/>
              </a:ext>
            </a:extLst>
          </p:cNvPr>
          <p:cNvSpPr txBox="1"/>
          <p:nvPr/>
        </p:nvSpPr>
        <p:spPr>
          <a:xfrm>
            <a:off x="3320020" y="617906"/>
            <a:ext cx="9742386"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xmlns="" id="{D5A14ACB-BA2A-42D1-98F7-CA57672DDE68}"/>
              </a:ext>
            </a:extLst>
          </p:cNvPr>
          <p:cNvSpPr txBox="1"/>
          <p:nvPr/>
        </p:nvSpPr>
        <p:spPr>
          <a:xfrm>
            <a:off x="814511" y="3143474"/>
            <a:ext cx="10471439" cy="2862322"/>
          </a:xfrm>
          <a:prstGeom prst="rect">
            <a:avLst/>
          </a:prstGeom>
          <a:noFill/>
        </p:spPr>
        <p:txBody>
          <a:bodyPr wrap="square" rtlCol="0">
            <a:spAutoFit/>
          </a:bodyPr>
          <a:lstStyle/>
          <a:p>
            <a:pPr algn="just">
              <a:lnSpc>
                <a:spcPct val="150000"/>
              </a:lnSpc>
            </a:pPr>
            <a:r>
              <a:rPr lang="vi-VN" sz="2400" dirty="0">
                <a:latin typeface="UTM Avo" panose="02040603050506020204" pitchFamily="18" charset="0"/>
              </a:rPr>
              <a:t>a. </a:t>
            </a:r>
            <a:r>
              <a:rPr lang="en-US" sz="2400" dirty="0" err="1">
                <a:latin typeface="UTM Avo" panose="02040603050506020204" pitchFamily="18" charset="0"/>
              </a:rPr>
              <a:t>Chữ</a:t>
            </a:r>
            <a:r>
              <a:rPr lang="en-US" sz="2400" dirty="0">
                <a:latin typeface="UTM Avo" panose="02040603050506020204" pitchFamily="18" charset="0"/>
              </a:rPr>
              <a:t> </a:t>
            </a:r>
            <a:r>
              <a:rPr lang="en-US" sz="2400" dirty="0" err="1">
                <a:latin typeface="UTM Avo" panose="02040603050506020204" pitchFamily="18" charset="0"/>
              </a:rPr>
              <a:t>cái</a:t>
            </a:r>
            <a:r>
              <a:rPr lang="en-US" sz="2400" dirty="0">
                <a:latin typeface="UTM Avo" panose="02040603050506020204" pitchFamily="18" charset="0"/>
              </a:rPr>
              <a:t> </a:t>
            </a:r>
            <a:r>
              <a:rPr lang="en-US" sz="2400" dirty="0" err="1">
                <a:latin typeface="UTM Avo" panose="02040603050506020204" pitchFamily="18" charset="0"/>
              </a:rPr>
              <a:t>nào</a:t>
            </a:r>
            <a:r>
              <a:rPr lang="en-US" sz="2400" dirty="0">
                <a:latin typeface="UTM Avo" panose="02040603050506020204" pitchFamily="18" charset="0"/>
              </a:rPr>
              <a:t> </a:t>
            </a:r>
            <a:r>
              <a:rPr lang="en-US" sz="2400" dirty="0" err="1">
                <a:latin typeface="UTM Avo" panose="02040603050506020204" pitchFamily="18" charset="0"/>
              </a:rPr>
              <a:t>được</a:t>
            </a:r>
            <a:r>
              <a:rPr lang="en-US" sz="2400" dirty="0">
                <a:latin typeface="UTM Avo" panose="02040603050506020204" pitchFamily="18" charset="0"/>
              </a:rPr>
              <a:t> </a:t>
            </a:r>
            <a:r>
              <a:rPr lang="en-US" sz="2400" dirty="0" err="1">
                <a:latin typeface="UTM Avo" panose="02040603050506020204" pitchFamily="18" charset="0"/>
              </a:rPr>
              <a:t>viết</a:t>
            </a:r>
            <a:r>
              <a:rPr lang="en-US" sz="2400" dirty="0">
                <a:latin typeface="UTM Avo" panose="02040603050506020204" pitchFamily="18" charset="0"/>
              </a:rPr>
              <a:t> </a:t>
            </a:r>
            <a:r>
              <a:rPr lang="en-US" sz="2400" dirty="0" err="1">
                <a:latin typeface="UTM Avo" panose="02040603050506020204" pitchFamily="18" charset="0"/>
              </a:rPr>
              <a:t>hoa</a:t>
            </a:r>
            <a:r>
              <a:rPr lang="en-US" sz="2400" dirty="0">
                <a:latin typeface="UTM Avo" panose="02040603050506020204" pitchFamily="18" charset="0"/>
              </a:rPr>
              <a:t>? </a:t>
            </a:r>
          </a:p>
          <a:p>
            <a:pPr algn="just">
              <a:lnSpc>
                <a:spcPct val="150000"/>
              </a:lnSpc>
            </a:pPr>
            <a:endParaRPr lang="vi-VN" sz="2400" dirty="0">
              <a:latin typeface="UTM Avo" panose="02040603050506020204" pitchFamily="18" charset="0"/>
            </a:endParaRPr>
          </a:p>
          <a:p>
            <a:pPr algn="just">
              <a:lnSpc>
                <a:spcPct val="150000"/>
              </a:lnSpc>
            </a:pPr>
            <a:r>
              <a:rPr lang="vi-VN" sz="2400" dirty="0">
                <a:latin typeface="UTM Avo" panose="02040603050506020204" pitchFamily="18" charset="0"/>
              </a:rPr>
              <a:t>b. </a:t>
            </a:r>
            <a:r>
              <a:rPr lang="en-US" sz="2400" dirty="0" err="1">
                <a:latin typeface="UTM Avo" panose="02040603050506020204" pitchFamily="18" charset="0"/>
              </a:rPr>
              <a:t>Khoảng</a:t>
            </a:r>
            <a:r>
              <a:rPr lang="en-US" sz="2400" dirty="0">
                <a:latin typeface="UTM Avo" panose="02040603050506020204" pitchFamily="18" charset="0"/>
              </a:rPr>
              <a:t> </a:t>
            </a:r>
            <a:r>
              <a:rPr lang="en-US" sz="2400" dirty="0" err="1">
                <a:latin typeface="UTM Avo" panose="02040603050506020204" pitchFamily="18" charset="0"/>
              </a:rPr>
              <a:t>cách</a:t>
            </a:r>
            <a:r>
              <a:rPr lang="en-US" sz="2400" dirty="0">
                <a:latin typeface="UTM Avo" panose="02040603050506020204" pitchFamily="18" charset="0"/>
              </a:rPr>
              <a:t> </a:t>
            </a:r>
            <a:r>
              <a:rPr lang="en-US" sz="2400" dirty="0" err="1">
                <a:latin typeface="UTM Avo" panose="02040603050506020204" pitchFamily="18" charset="0"/>
              </a:rPr>
              <a:t>giữa</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chữ</a:t>
            </a:r>
            <a:r>
              <a:rPr lang="en-US" sz="2400" dirty="0">
                <a:latin typeface="UTM Avo" panose="02040603050506020204" pitchFamily="18" charset="0"/>
              </a:rPr>
              <a:t> </a:t>
            </a:r>
            <a:r>
              <a:rPr lang="en-US" sz="2400" dirty="0" err="1">
                <a:latin typeface="UTM Avo" panose="02040603050506020204" pitchFamily="18" charset="0"/>
              </a:rPr>
              <a:t>ghi</a:t>
            </a:r>
            <a:r>
              <a:rPr lang="en-US" sz="2400" dirty="0">
                <a:latin typeface="UTM Avo" panose="02040603050506020204" pitchFamily="18" charset="0"/>
              </a:rPr>
              <a:t> </a:t>
            </a:r>
            <a:r>
              <a:rPr lang="en-US" sz="2400" dirty="0" err="1">
                <a:latin typeface="UTM Avo" panose="02040603050506020204" pitchFamily="18" charset="0"/>
              </a:rPr>
              <a:t>tiếng</a:t>
            </a:r>
            <a:r>
              <a:rPr lang="en-US" sz="2400" dirty="0">
                <a:latin typeface="UTM Avo" panose="02040603050506020204" pitchFamily="18" charset="0"/>
              </a:rPr>
              <a:t> </a:t>
            </a:r>
            <a:r>
              <a:rPr lang="en-US" sz="2400" dirty="0" err="1">
                <a:latin typeface="UTM Avo" panose="02040603050506020204" pitchFamily="18" charset="0"/>
              </a:rPr>
              <a:t>như</a:t>
            </a:r>
            <a:r>
              <a:rPr lang="en-US" sz="2400" dirty="0">
                <a:latin typeface="UTM Avo" panose="02040603050506020204" pitchFamily="18" charset="0"/>
              </a:rPr>
              <a:t> </a:t>
            </a:r>
            <a:r>
              <a:rPr lang="en-US" sz="2400" dirty="0" err="1">
                <a:latin typeface="UTM Avo" panose="02040603050506020204" pitchFamily="18" charset="0"/>
              </a:rPr>
              <a:t>thế</a:t>
            </a:r>
            <a:r>
              <a:rPr lang="en-US" sz="2400" dirty="0">
                <a:latin typeface="UTM Avo" panose="02040603050506020204" pitchFamily="18" charset="0"/>
              </a:rPr>
              <a:t> </a:t>
            </a:r>
            <a:r>
              <a:rPr lang="en-US" sz="2400" dirty="0" err="1">
                <a:latin typeface="UTM Avo" panose="02040603050506020204" pitchFamily="18" charset="0"/>
              </a:rPr>
              <a:t>nào</a:t>
            </a:r>
            <a:r>
              <a:rPr lang="en-US" sz="2400" dirty="0">
                <a:latin typeface="UTM Avo" panose="02040603050506020204" pitchFamily="18" charset="0"/>
              </a:rPr>
              <a:t>?</a:t>
            </a:r>
            <a:endParaRPr lang="vi-VN" sz="2400" dirty="0">
              <a:latin typeface="UTM Avo" panose="02040603050506020204" pitchFamily="18" charset="0"/>
            </a:endParaRPr>
          </a:p>
          <a:p>
            <a:pPr algn="just">
              <a:lnSpc>
                <a:spcPct val="150000"/>
              </a:lnSpc>
            </a:pPr>
            <a:endParaRPr lang="vi-VN" sz="2400" dirty="0">
              <a:latin typeface="UTM Avo" panose="02040603050506020204" pitchFamily="18" charset="0"/>
            </a:endParaRPr>
          </a:p>
          <a:p>
            <a:pPr algn="just">
              <a:lnSpc>
                <a:spcPct val="150000"/>
              </a:lnSpc>
            </a:pPr>
            <a:r>
              <a:rPr lang="en-US" sz="2400" dirty="0">
                <a:latin typeface="UTM Avo" panose="02040603050506020204" pitchFamily="18" charset="0"/>
              </a:rPr>
              <a:t>c. </a:t>
            </a:r>
            <a:r>
              <a:rPr lang="en-US" sz="2400" dirty="0" err="1">
                <a:latin typeface="UTM Avo" panose="02040603050506020204" pitchFamily="18" charset="0"/>
              </a:rPr>
              <a:t>Những</a:t>
            </a:r>
            <a:r>
              <a:rPr lang="en-US" sz="2400" dirty="0">
                <a:latin typeface="UTM Avo" panose="02040603050506020204" pitchFamily="18" charset="0"/>
              </a:rPr>
              <a:t> </a:t>
            </a:r>
            <a:r>
              <a:rPr lang="en-US" sz="2400" dirty="0" err="1">
                <a:latin typeface="UTM Avo" panose="02040603050506020204" pitchFamily="18" charset="0"/>
              </a:rPr>
              <a:t>chữ</a:t>
            </a:r>
            <a:r>
              <a:rPr lang="en-US" sz="2400" dirty="0">
                <a:latin typeface="UTM Avo" panose="02040603050506020204" pitchFamily="18" charset="0"/>
              </a:rPr>
              <a:t> </a:t>
            </a:r>
            <a:r>
              <a:rPr lang="en-US" sz="2400" dirty="0" err="1">
                <a:latin typeface="UTM Avo" panose="02040603050506020204" pitchFamily="18" charset="0"/>
              </a:rPr>
              <a:t>cái</a:t>
            </a:r>
            <a:r>
              <a:rPr lang="en-US" sz="2400" dirty="0">
                <a:latin typeface="UTM Avo" panose="02040603050506020204" pitchFamily="18" charset="0"/>
              </a:rPr>
              <a:t> </a:t>
            </a:r>
            <a:r>
              <a:rPr lang="en-US" sz="2400" dirty="0" err="1">
                <a:latin typeface="UTM Avo" panose="02040603050506020204" pitchFamily="18" charset="0"/>
              </a:rPr>
              <a:t>nào</a:t>
            </a:r>
            <a:r>
              <a:rPr lang="en-US" sz="2400" dirty="0">
                <a:latin typeface="UTM Avo" panose="02040603050506020204" pitchFamily="18" charset="0"/>
              </a:rPr>
              <a:t> </a:t>
            </a:r>
            <a:r>
              <a:rPr lang="en-US" sz="2400" dirty="0" err="1">
                <a:latin typeface="UTM Avo" panose="02040603050506020204" pitchFamily="18" charset="0"/>
              </a:rPr>
              <a:t>cao</a:t>
            </a:r>
            <a:r>
              <a:rPr lang="en-US" sz="2400" dirty="0">
                <a:latin typeface="UTM Avo" panose="02040603050506020204" pitchFamily="18" charset="0"/>
              </a:rPr>
              <a:t> 2.5 li ?</a:t>
            </a:r>
            <a:endParaRPr lang="vi-VN" sz="2400" dirty="0">
              <a:latin typeface="UTM Avo" panose="02040603050506020204" pitchFamily="18" charset="0"/>
            </a:endParaRPr>
          </a:p>
        </p:txBody>
      </p:sp>
      <p:grpSp>
        <p:nvGrpSpPr>
          <p:cNvPr id="8" name="Group 7">
            <a:extLst>
              <a:ext uri="{FF2B5EF4-FFF2-40B4-BE49-F238E27FC236}">
                <a16:creationId xmlns:a16="http://schemas.microsoft.com/office/drawing/2014/main" xmlns="" id="{233F8E6D-9AC2-4331-A7C4-05CC848F23A0}"/>
              </a:ext>
            </a:extLst>
          </p:cNvPr>
          <p:cNvGrpSpPr/>
          <p:nvPr/>
        </p:nvGrpSpPr>
        <p:grpSpPr>
          <a:xfrm>
            <a:off x="1040230" y="1537481"/>
            <a:ext cx="10301738" cy="1578930"/>
            <a:chOff x="418676" y="2075776"/>
            <a:chExt cx="6020648" cy="892832"/>
          </a:xfrm>
        </p:grpSpPr>
        <p:pic>
          <p:nvPicPr>
            <p:cNvPr id="9" name="Picture 8">
              <a:extLst>
                <a:ext uri="{FF2B5EF4-FFF2-40B4-BE49-F238E27FC236}">
                  <a16:creationId xmlns:a16="http://schemas.microsoft.com/office/drawing/2014/main" xmlns="" id="{7D825A87-34B8-4C08-A6CD-491543AA1F38}"/>
                </a:ext>
              </a:extLst>
            </p:cNvPr>
            <p:cNvPicPr>
              <a:picLocks noChangeAspect="1"/>
            </p:cNvPicPr>
            <p:nvPr/>
          </p:nvPicPr>
          <p:blipFill rotWithShape="1">
            <a:blip r:embed="rId4"/>
            <a:srcRect l="1" r="27106" b="84500"/>
            <a:stretch/>
          </p:blipFill>
          <p:spPr>
            <a:xfrm>
              <a:off x="418676" y="2075776"/>
              <a:ext cx="6020648" cy="892832"/>
            </a:xfrm>
            <a:prstGeom prst="rect">
              <a:avLst/>
            </a:prstGeom>
          </p:spPr>
        </p:pic>
        <p:cxnSp>
          <p:nvCxnSpPr>
            <p:cNvPr id="12" name="Straight Connector 11">
              <a:extLst>
                <a:ext uri="{FF2B5EF4-FFF2-40B4-BE49-F238E27FC236}">
                  <a16:creationId xmlns:a16="http://schemas.microsoft.com/office/drawing/2014/main" xmlns="" id="{8BFE0392-AC8E-489A-B542-8A28BF54E90A}"/>
                </a:ext>
              </a:extLst>
            </p:cNvPr>
            <p:cNvCxnSpPr>
              <a:cxnSpLocks/>
            </p:cNvCxnSpPr>
            <p:nvPr/>
          </p:nvCxnSpPr>
          <p:spPr>
            <a:xfrm flipV="1">
              <a:off x="1091210" y="2297087"/>
              <a:ext cx="30956" cy="428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xmlns="" id="{A00E950B-C8BB-4935-91C5-B7A3E6C7EADE}"/>
              </a:ext>
            </a:extLst>
          </p:cNvPr>
          <p:cNvSpPr txBox="1"/>
          <p:nvPr/>
        </p:nvSpPr>
        <p:spPr>
          <a:xfrm>
            <a:off x="911636" y="4743624"/>
            <a:ext cx="10471439" cy="646331"/>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UTM Avo" panose="02040603050506020204" pitchFamily="18" charset="0"/>
                <a:sym typeface="Wingdings" panose="05000000000000000000" pitchFamily="2" charset="2"/>
              </a:rPr>
              <a:t> </a:t>
            </a:r>
            <a:r>
              <a:rPr lang="en-US" sz="2400" dirty="0" err="1">
                <a:solidFill>
                  <a:schemeClr val="accent6">
                    <a:lumMod val="75000"/>
                  </a:schemeClr>
                </a:solidFill>
                <a:latin typeface="UTM Avo" panose="02040603050506020204" pitchFamily="18" charset="0"/>
              </a:rPr>
              <a:t>Khoảng</a:t>
            </a:r>
            <a:r>
              <a:rPr lang="en-US" sz="2400" dirty="0">
                <a:solidFill>
                  <a:schemeClr val="accent6">
                    <a:lumMod val="75000"/>
                  </a:schemeClr>
                </a:solidFill>
                <a:latin typeface="UTM Avo" panose="02040603050506020204" pitchFamily="18" charset="0"/>
              </a:rPr>
              <a:t> </a:t>
            </a:r>
            <a:r>
              <a:rPr lang="en-US" sz="2400" dirty="0" err="1">
                <a:solidFill>
                  <a:schemeClr val="accent6">
                    <a:lumMod val="75000"/>
                  </a:schemeClr>
                </a:solidFill>
                <a:latin typeface="UTM Avo" panose="02040603050506020204" pitchFamily="18" charset="0"/>
              </a:rPr>
              <a:t>cách</a:t>
            </a:r>
            <a:r>
              <a:rPr lang="en-US" sz="2400" dirty="0">
                <a:solidFill>
                  <a:schemeClr val="accent6">
                    <a:lumMod val="75000"/>
                  </a:schemeClr>
                </a:solidFill>
                <a:latin typeface="UTM Avo" panose="02040603050506020204" pitchFamily="18" charset="0"/>
              </a:rPr>
              <a:t> </a:t>
            </a:r>
            <a:r>
              <a:rPr lang="en-US" sz="2400" dirty="0" err="1">
                <a:solidFill>
                  <a:schemeClr val="accent6">
                    <a:lumMod val="75000"/>
                  </a:schemeClr>
                </a:solidFill>
                <a:latin typeface="UTM Avo" panose="02040603050506020204" pitchFamily="18" charset="0"/>
              </a:rPr>
              <a:t>giữa</a:t>
            </a:r>
            <a:r>
              <a:rPr lang="en-US" sz="2400" dirty="0">
                <a:solidFill>
                  <a:schemeClr val="accent6">
                    <a:lumMod val="75000"/>
                  </a:schemeClr>
                </a:solidFill>
                <a:latin typeface="UTM Avo" panose="02040603050506020204" pitchFamily="18" charset="0"/>
              </a:rPr>
              <a:t> </a:t>
            </a:r>
            <a:r>
              <a:rPr lang="en-US" sz="2400" dirty="0" err="1">
                <a:solidFill>
                  <a:schemeClr val="accent6">
                    <a:lumMod val="75000"/>
                  </a:schemeClr>
                </a:solidFill>
                <a:latin typeface="UTM Avo" panose="02040603050506020204" pitchFamily="18" charset="0"/>
              </a:rPr>
              <a:t>các</a:t>
            </a:r>
            <a:r>
              <a:rPr lang="en-US" sz="2400" dirty="0">
                <a:solidFill>
                  <a:schemeClr val="accent6">
                    <a:lumMod val="75000"/>
                  </a:schemeClr>
                </a:solidFill>
                <a:latin typeface="UTM Avo" panose="02040603050506020204" pitchFamily="18" charset="0"/>
              </a:rPr>
              <a:t> </a:t>
            </a:r>
            <a:r>
              <a:rPr lang="en-US" sz="2400" dirty="0" err="1">
                <a:solidFill>
                  <a:schemeClr val="accent6">
                    <a:lumMod val="75000"/>
                  </a:schemeClr>
                </a:solidFill>
                <a:latin typeface="UTM Avo" panose="02040603050506020204" pitchFamily="18" charset="0"/>
              </a:rPr>
              <a:t>chữ</a:t>
            </a:r>
            <a:r>
              <a:rPr lang="en-US" sz="2400" dirty="0">
                <a:solidFill>
                  <a:schemeClr val="accent6">
                    <a:lumMod val="75000"/>
                  </a:schemeClr>
                </a:solidFill>
                <a:latin typeface="UTM Avo" panose="02040603050506020204" pitchFamily="18" charset="0"/>
              </a:rPr>
              <a:t> </a:t>
            </a:r>
            <a:r>
              <a:rPr lang="en-US" sz="2400" dirty="0" err="1">
                <a:solidFill>
                  <a:schemeClr val="accent6">
                    <a:lumMod val="75000"/>
                  </a:schemeClr>
                </a:solidFill>
                <a:latin typeface="UTM Avo" panose="02040603050506020204" pitchFamily="18" charset="0"/>
              </a:rPr>
              <a:t>ghi</a:t>
            </a:r>
            <a:r>
              <a:rPr lang="en-US" sz="2400" dirty="0">
                <a:solidFill>
                  <a:schemeClr val="accent6">
                    <a:lumMod val="75000"/>
                  </a:schemeClr>
                </a:solidFill>
                <a:latin typeface="UTM Avo" panose="02040603050506020204" pitchFamily="18" charset="0"/>
              </a:rPr>
              <a:t> </a:t>
            </a:r>
            <a:r>
              <a:rPr lang="en-US" sz="2400" dirty="0" err="1">
                <a:solidFill>
                  <a:schemeClr val="accent6">
                    <a:lumMod val="75000"/>
                  </a:schemeClr>
                </a:solidFill>
                <a:latin typeface="UTM Avo" panose="02040603050506020204" pitchFamily="18" charset="0"/>
              </a:rPr>
              <a:t>tiếng</a:t>
            </a:r>
            <a:r>
              <a:rPr lang="en-US" sz="2400" dirty="0">
                <a:solidFill>
                  <a:schemeClr val="accent6">
                    <a:lumMod val="75000"/>
                  </a:schemeClr>
                </a:solidFill>
                <a:latin typeface="UTM Avo" panose="02040603050506020204" pitchFamily="18" charset="0"/>
              </a:rPr>
              <a:t> </a:t>
            </a:r>
            <a:r>
              <a:rPr lang="en-US" sz="2400" dirty="0" err="1">
                <a:solidFill>
                  <a:schemeClr val="accent6">
                    <a:lumMod val="75000"/>
                  </a:schemeClr>
                </a:solidFill>
                <a:latin typeface="UTM Avo" panose="02040603050506020204" pitchFamily="18" charset="0"/>
              </a:rPr>
              <a:t>là</a:t>
            </a:r>
            <a:r>
              <a:rPr lang="en-US" sz="2400" dirty="0">
                <a:solidFill>
                  <a:schemeClr val="accent6">
                    <a:lumMod val="75000"/>
                  </a:schemeClr>
                </a:solidFill>
                <a:latin typeface="UTM Avo" panose="02040603050506020204" pitchFamily="18" charset="0"/>
              </a:rPr>
              <a:t> 1 con </a:t>
            </a:r>
            <a:r>
              <a:rPr lang="en-US" sz="2400" dirty="0" err="1">
                <a:solidFill>
                  <a:schemeClr val="accent6">
                    <a:lumMod val="75000"/>
                  </a:schemeClr>
                </a:solidFill>
                <a:latin typeface="UTM Avo" panose="02040603050506020204" pitchFamily="18" charset="0"/>
              </a:rPr>
              <a:t>chữ</a:t>
            </a:r>
            <a:r>
              <a:rPr lang="en-US" sz="2400" dirty="0">
                <a:solidFill>
                  <a:schemeClr val="accent6">
                    <a:lumMod val="75000"/>
                  </a:schemeClr>
                </a:solidFill>
                <a:latin typeface="UTM Avo" panose="02040603050506020204" pitchFamily="18" charset="0"/>
              </a:rPr>
              <a:t> o.</a:t>
            </a:r>
            <a:endParaRPr lang="vi-VN" sz="2400" dirty="0">
              <a:solidFill>
                <a:schemeClr val="accent6">
                  <a:lumMod val="75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xmlns="" id="{41A12120-69C0-4ED1-8941-E290F22F507E}"/>
              </a:ext>
            </a:extLst>
          </p:cNvPr>
          <p:cNvSpPr txBox="1"/>
          <p:nvPr/>
        </p:nvSpPr>
        <p:spPr>
          <a:xfrm>
            <a:off x="980432" y="3656789"/>
            <a:ext cx="2285796" cy="646331"/>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UTM Avo" panose="02040603050506020204" pitchFamily="18" charset="0"/>
                <a:sym typeface="Wingdings" panose="05000000000000000000" pitchFamily="2" charset="2"/>
              </a:rPr>
              <a:t></a:t>
            </a:r>
            <a:r>
              <a:rPr lang="en-US" sz="2400" dirty="0">
                <a:solidFill>
                  <a:schemeClr val="accent6">
                    <a:lumMod val="75000"/>
                  </a:schemeClr>
                </a:solidFill>
                <a:latin typeface="UTM Avo" panose="02040603050506020204" pitchFamily="18" charset="0"/>
                <a:sym typeface="Wingdings" panose="05000000000000000000" pitchFamily="2" charset="2"/>
              </a:rPr>
              <a:t> </a:t>
            </a:r>
            <a:r>
              <a:rPr lang="en-US" sz="2400" dirty="0" err="1">
                <a:solidFill>
                  <a:schemeClr val="accent6">
                    <a:lumMod val="75000"/>
                  </a:schemeClr>
                </a:solidFill>
                <a:latin typeface="UTM Avo" panose="02040603050506020204" pitchFamily="18" charset="0"/>
                <a:sym typeface="Wingdings" panose="05000000000000000000" pitchFamily="2" charset="2"/>
              </a:rPr>
              <a:t>Chữ</a:t>
            </a:r>
            <a:r>
              <a:rPr lang="en-US" sz="2400" dirty="0">
                <a:solidFill>
                  <a:schemeClr val="accent6">
                    <a:lumMod val="75000"/>
                  </a:schemeClr>
                </a:solidFill>
                <a:latin typeface="UTM Avo" panose="02040603050506020204" pitchFamily="18" charset="0"/>
                <a:sym typeface="Wingdings" panose="05000000000000000000" pitchFamily="2" charset="2"/>
              </a:rPr>
              <a:t> </a:t>
            </a:r>
            <a:r>
              <a:rPr lang="en-US" sz="24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A</a:t>
            </a:r>
            <a:r>
              <a:rPr lang="en-US" sz="2400" dirty="0">
                <a:solidFill>
                  <a:schemeClr val="accent6">
                    <a:lumMod val="75000"/>
                  </a:schemeClr>
                </a:solidFill>
                <a:latin typeface="UTM Avo" panose="02040603050506020204" pitchFamily="18" charset="0"/>
              </a:rPr>
              <a:t>.</a:t>
            </a:r>
            <a:endParaRPr lang="vi-VN" sz="24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xmlns="" id="{972CBE13-D5C9-4C68-A64A-97B98D96ED0B}"/>
              </a:ext>
            </a:extLst>
          </p:cNvPr>
          <p:cNvSpPr txBox="1"/>
          <p:nvPr/>
        </p:nvSpPr>
        <p:spPr>
          <a:xfrm>
            <a:off x="955380" y="5936079"/>
            <a:ext cx="10471439" cy="646331"/>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UTM Avo" panose="02040603050506020204" pitchFamily="18" charset="0"/>
                <a:sym typeface="Wingdings" panose="05000000000000000000" pitchFamily="2" charset="2"/>
              </a:rPr>
              <a:t> </a:t>
            </a:r>
            <a:r>
              <a:rPr lang="en-US" sz="2400" dirty="0" err="1">
                <a:solidFill>
                  <a:schemeClr val="accent6">
                    <a:lumMod val="75000"/>
                  </a:schemeClr>
                </a:solidFill>
                <a:latin typeface="UTM Avo" panose="02040603050506020204" pitchFamily="18" charset="0"/>
              </a:rPr>
              <a:t>Chữ</a:t>
            </a:r>
            <a:r>
              <a:rPr lang="en-US" sz="2400" dirty="0">
                <a:solidFill>
                  <a:schemeClr val="accent6">
                    <a:lumMod val="75000"/>
                  </a:schemeClr>
                </a:solidFill>
                <a:latin typeface="UTM Avo" panose="02040603050506020204" pitchFamily="18" charset="0"/>
              </a:rPr>
              <a:t> </a:t>
            </a:r>
            <a:r>
              <a:rPr lang="en-US" sz="2400" dirty="0">
                <a:solidFill>
                  <a:schemeClr val="accent6">
                    <a:lumMod val="75000"/>
                  </a:schemeClr>
                </a:solidFill>
                <a:latin typeface="HP001" panose="020B0603050302020204" pitchFamily="34" charset="0"/>
                <a:ea typeface="HP001" panose="020B0603050302020204" pitchFamily="34" charset="0"/>
              </a:rPr>
              <a:t>A, h, g</a:t>
            </a:r>
            <a:r>
              <a:rPr lang="en-US" sz="2400" dirty="0">
                <a:solidFill>
                  <a:schemeClr val="accent6">
                    <a:lumMod val="75000"/>
                  </a:schemeClr>
                </a:solidFill>
                <a:latin typeface="UTM Avo" panose="02040603050506020204" pitchFamily="18" charset="0"/>
              </a:rPr>
              <a:t>.</a:t>
            </a:r>
            <a:endParaRPr lang="vi-VN" sz="2400" dirty="0">
              <a:solidFill>
                <a:schemeClr val="accent6">
                  <a:lumMod val="75000"/>
                </a:schemeClr>
              </a:solidFill>
              <a:latin typeface="UTM Avo" panose="02040603050506020204" pitchFamily="18" charset="0"/>
            </a:endParaRPr>
          </a:p>
        </p:txBody>
      </p:sp>
      <p:sp>
        <p:nvSpPr>
          <p:cNvPr id="11" name="TextBox 8"/>
          <p:cNvSpPr txBox="1"/>
          <p:nvPr/>
        </p:nvSpPr>
        <p:spPr>
          <a:xfrm>
            <a:off x="1690501" y="2175961"/>
            <a:ext cx="12651740" cy="132207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Ánh nắng tràn ngập sân trường.</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p:bldP spid="14" grpId="0"/>
      <p:bldP spid="15"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132207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Ánh nắng tràn ngập sân trường.</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 </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từ</a:t>
            </a: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 </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ứng</a:t>
            </a: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 </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dụng</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ln/>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556643" y="3206663"/>
            <a:ext cx="3865012" cy="776613"/>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Bài hát buổi sáng VTV7.mp4">
            <a:hlinkClick r:id="" action="ppaction://media"/>
          </p:cNvPr>
          <p:cNvPicPr>
            <a:picLocks noGrp="1" noRot="1" noChangeAspect="1"/>
          </p:cNvPicPr>
          <p:nvPr>
            <p:ph idx="1"/>
            <a:videoFile r:link="rId1"/>
          </p:nvPr>
        </p:nvPicPr>
        <p:blipFill>
          <a:blip r:embed="rId4"/>
          <a:stretch>
            <a:fillRect/>
          </a:stretch>
        </p:blipFill>
        <p:spPr>
          <a:xfrm>
            <a:off x="1068636" y="661012"/>
            <a:ext cx="10080434" cy="548639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5" name="Content Placeholder 4"/>
          <p:cNvPicPr>
            <a:picLocks noGrp="1" noChangeAspect="1"/>
          </p:cNvPicPr>
          <p:nvPr>
            <p:ph idx="1"/>
          </p:nvPr>
        </p:nvPicPr>
        <p:blipFill>
          <a:blip r:embed="rId5"/>
          <a:stretch>
            <a:fillRect/>
          </a:stretch>
        </p:blipFill>
        <p:spPr>
          <a:xfrm>
            <a:off x="2338070" y="318770"/>
            <a:ext cx="7353300" cy="2964180"/>
          </a:xfrm>
          <a:prstGeom prst="rect">
            <a:avLst/>
          </a:prstGeom>
        </p:spPr>
      </p:pic>
      <p:pic>
        <p:nvPicPr>
          <p:cNvPr id="7" name="Picture 6"/>
          <p:cNvPicPr>
            <a:picLocks noChangeAspect="1"/>
          </p:cNvPicPr>
          <p:nvPr/>
        </p:nvPicPr>
        <p:blipFill>
          <a:blip r:embed="rId6"/>
          <a:stretch>
            <a:fillRect/>
          </a:stretch>
        </p:blipFill>
        <p:spPr>
          <a:xfrm>
            <a:off x="3043555" y="3221355"/>
            <a:ext cx="6358890" cy="3575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03630" y="563245"/>
            <a:ext cx="9985375" cy="2545080"/>
          </a:xfrm>
          <a:prstGeom prst="rect">
            <a:avLst/>
          </a:prstGeom>
        </p:spPr>
      </p:pic>
      <p:pic>
        <p:nvPicPr>
          <p:cNvPr id="5" name="Picture 4"/>
          <p:cNvPicPr>
            <a:picLocks noChangeAspect="1"/>
          </p:cNvPicPr>
          <p:nvPr/>
        </p:nvPicPr>
        <p:blipFill>
          <a:blip r:embed="rId3"/>
          <a:stretch>
            <a:fillRect/>
          </a:stretch>
        </p:blipFill>
        <p:spPr>
          <a:xfrm>
            <a:off x="3600450" y="3332480"/>
            <a:ext cx="5334635" cy="2820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a:extLst>
              <a:ext uri="{FF2B5EF4-FFF2-40B4-BE49-F238E27FC236}">
                <a16:creationId xmlns="" xmlns:a16="http://schemas.microsoft.com/office/drawing/2014/main" id="{C292284E-9A1F-4A64-8C1B-1358A2C9E88C}"/>
              </a:ext>
            </a:extLst>
          </p:cNvPr>
          <p:cNvGrpSpPr/>
          <p:nvPr/>
        </p:nvGrpSpPr>
        <p:grpSpPr>
          <a:xfrm>
            <a:off x="948157" y="372538"/>
            <a:ext cx="9077187" cy="1441451"/>
            <a:chOff x="511811" y="527283"/>
            <a:chExt cx="5936580" cy="877900"/>
          </a:xfrm>
        </p:grpSpPr>
        <p:pic>
          <p:nvPicPr>
            <p:cNvPr id="5" name="Picture 4">
              <a:extLst>
                <a:ext uri="{FF2B5EF4-FFF2-40B4-BE49-F238E27FC236}">
                  <a16:creationId xmlns="" xmlns:a16="http://schemas.microsoft.com/office/drawing/2014/main" id="{D5F38F2B-71C6-444A-9E86-7DE018233A2E}"/>
                </a:ext>
              </a:extLst>
            </p:cNvPr>
            <p:cNvPicPr>
              <a:picLocks noChangeAspect="1"/>
            </p:cNvPicPr>
            <p:nvPr/>
          </p:nvPicPr>
          <p:blipFill>
            <a:blip r:embed="rId2"/>
            <a:stretch>
              <a:fillRect/>
            </a:stretch>
          </p:blipFill>
          <p:spPr>
            <a:xfrm>
              <a:off x="511811" y="527283"/>
              <a:ext cx="5834378" cy="877900"/>
            </a:xfrm>
            <a:prstGeom prst="rect">
              <a:avLst/>
            </a:prstGeom>
          </p:spPr>
        </p:pic>
        <p:sp>
          <p:nvSpPr>
            <p:cNvPr id="6" name="TextBox 5">
              <a:extLst>
                <a:ext uri="{FF2B5EF4-FFF2-40B4-BE49-F238E27FC236}">
                  <a16:creationId xmlns="" xmlns:a16="http://schemas.microsoft.com/office/drawing/2014/main" id="{F184D019-3E42-4062-99A5-DB29CC8D72BC}"/>
                </a:ext>
              </a:extLst>
            </p:cNvPr>
            <p:cNvSpPr txBox="1"/>
            <p:nvPr/>
          </p:nvSpPr>
          <p:spPr>
            <a:xfrm>
              <a:off x="1082564" y="759381"/>
              <a:ext cx="5365827" cy="393641"/>
            </a:xfrm>
            <a:prstGeom prst="rect">
              <a:avLst/>
            </a:prstGeom>
            <a:noFill/>
          </p:spPr>
          <p:txBody>
            <a:bodyPr wrap="square" rtlCol="0">
              <a:spAutoFit/>
            </a:bodyPr>
            <a:lstStyle/>
            <a:p>
              <a:pPr algn="ctr">
                <a:lnSpc>
                  <a:spcPct val="150000"/>
                </a:lnSpc>
              </a:pPr>
              <a:r>
                <a:rPr lang="vi-VN" sz="2400" dirty="0">
                  <a:solidFill>
                    <a:schemeClr val="accent3">
                      <a:lumMod val="50000"/>
                    </a:schemeClr>
                  </a:solidFill>
                  <a:latin typeface="UTM Avo" panose="02040603050506020204" pitchFamily="18" charset="0"/>
                </a:rPr>
                <a:t>Viết 2 – 3 câu về những ngày hè của em.</a:t>
              </a:r>
              <a:endParaRPr lang="en-US" sz="2400" dirty="0">
                <a:solidFill>
                  <a:schemeClr val="accent3">
                    <a:lumMod val="50000"/>
                  </a:schemeClr>
                </a:solidFill>
                <a:latin typeface="UTM Avo" panose="02040603050506020204" pitchFamily="18" charset="0"/>
              </a:endParaRPr>
            </a:p>
          </p:txBody>
        </p:sp>
      </p:grpSp>
      <p:sp>
        <p:nvSpPr>
          <p:cNvPr id="7" name="TextBox 6">
            <a:extLst>
              <a:ext uri="{FF2B5EF4-FFF2-40B4-BE49-F238E27FC236}">
                <a16:creationId xmlns="" xmlns:a16="http://schemas.microsoft.com/office/drawing/2014/main" id="{7D980334-E642-4B0C-A008-D7D871CCA9A9}"/>
              </a:ext>
            </a:extLst>
          </p:cNvPr>
          <p:cNvSpPr txBox="1"/>
          <p:nvPr/>
        </p:nvSpPr>
        <p:spPr>
          <a:xfrm>
            <a:off x="1220361" y="1644955"/>
            <a:ext cx="9077187" cy="1938992"/>
          </a:xfrm>
          <a:prstGeom prst="rect">
            <a:avLst/>
          </a:prstGeom>
          <a:noFill/>
        </p:spPr>
        <p:txBody>
          <a:bodyPr wrap="square" rtlCol="0">
            <a:spAutoFit/>
          </a:bodyPr>
          <a:lstStyle/>
          <a:p>
            <a:pPr algn="just">
              <a:lnSpc>
                <a:spcPct val="150000"/>
              </a:lnSpc>
            </a:pPr>
            <a:r>
              <a:rPr lang="vi-VN" sz="2000" dirty="0">
                <a:solidFill>
                  <a:srgbClr val="17479D"/>
                </a:solidFill>
                <a:latin typeface="UTM Avo" panose="02040603050506020204" pitchFamily="18" charset="0"/>
              </a:rPr>
              <a:t>     Mùa hè vừa rồi em được cùng bố mẹ đi nghỉ mát ở biển Sầm Sơn. Ở đây có nhiều cảnh đẹp, vừa có biển, vừa có núi vô cùng kì thú. Em được bố mẹ cho cưỡi ngựa chụp ảnh, mặc những bộ trang phục của thiếu nhi dân tộc. Em rất muốn được quay lại đây một lần nữa.</a:t>
            </a:r>
          </a:p>
        </p:txBody>
      </p:sp>
      <p:sp>
        <p:nvSpPr>
          <p:cNvPr id="8" name="TextBox 7">
            <a:extLst>
              <a:ext uri="{FF2B5EF4-FFF2-40B4-BE49-F238E27FC236}">
                <a16:creationId xmlns="" xmlns:a16="http://schemas.microsoft.com/office/drawing/2014/main" id="{9B484241-B073-4666-AAA5-9D8E23EF10E6}"/>
              </a:ext>
            </a:extLst>
          </p:cNvPr>
          <p:cNvSpPr txBox="1"/>
          <p:nvPr/>
        </p:nvSpPr>
        <p:spPr>
          <a:xfrm>
            <a:off x="1220362" y="3946539"/>
            <a:ext cx="9077187" cy="1938992"/>
          </a:xfrm>
          <a:prstGeom prst="rect">
            <a:avLst/>
          </a:prstGeom>
          <a:noFill/>
        </p:spPr>
        <p:txBody>
          <a:bodyPr wrap="square" rtlCol="0">
            <a:spAutoFit/>
          </a:bodyPr>
          <a:lstStyle/>
          <a:p>
            <a:pPr algn="just">
              <a:lnSpc>
                <a:spcPct val="150000"/>
              </a:lnSpc>
            </a:pPr>
            <a:r>
              <a:rPr lang="vi-VN" sz="2000" dirty="0">
                <a:solidFill>
                  <a:srgbClr val="17479D"/>
                </a:solidFill>
                <a:latin typeface="UTM Avo" panose="02040603050506020204" pitchFamily="18" charset="0"/>
              </a:rPr>
              <a:t>     Kỳ nghỉ hè vừa rồi em được bố mẹ cho về quê chơi với ông bà 1 tháng. Không khí nơi đây trong lành và mát mẻ khác hẳn với thành phố. Nhà ông bà có một mảnh vườn nhỏ để trồng cây, rau và còn có một đàn gà. Em cùng các bạn ở quê chơi rất vui. Em mong nhanh đến hè năm sau để lại được về quê với ông bà.</a:t>
            </a:r>
          </a:p>
        </p:txBody>
      </p:sp>
    </p:spTree>
    <p:extLst>
      <p:ext uri="{BB962C8B-B14F-4D97-AF65-F5344CB8AC3E}">
        <p14:creationId xmlns:p14="http://schemas.microsoft.com/office/powerpoint/2010/main" val="31160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Trò chơi củng cố</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cstate="print"/>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cstate="print"/>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Hoa sen </a:t>
            </a:r>
          </a:p>
        </p:txBody>
      </p:sp>
      <p:sp>
        <p:nvSpPr>
          <p:cNvPr id="2" name="Rectangle 1"/>
          <p:cNvSpPr/>
          <p:nvPr/>
        </p:nvSpPr>
        <p:spPr>
          <a:xfrm>
            <a:off x="1916067" y="1022385"/>
            <a:ext cx="8324215" cy="2122805"/>
          </a:xfrm>
          <a:prstGeom prst="rect">
            <a:avLst/>
          </a:prstGeom>
          <a:noFill/>
        </p:spPr>
        <p:txBody>
          <a:bodyPr wrap="none" lIns="91440" tIns="45720" rIns="91440" bIns="45720">
            <a:spAutoFit/>
          </a:bodyPr>
          <a:lstStyle/>
          <a:p>
            <a:pPr algn="ctr"/>
            <a:r>
              <a:rPr lang="en-US" sz="4400" b="1" cap="none" spc="0">
                <a:ln w="0"/>
                <a:solidFill>
                  <a:srgbClr val="00B050"/>
                </a:solidFill>
                <a:latin typeface="Times New Roman" panose="02020603050405020304" pitchFamily="18" charset="0"/>
                <a:cs typeface="Times New Roman" panose="02020603050405020304" pitchFamily="18" charset="0"/>
              </a:rPr>
              <a:t>Hoa gì nở giữa mùa hè</a:t>
            </a:r>
          </a:p>
          <a:p>
            <a:pPr algn="ctr"/>
            <a:r>
              <a:rPr lang="en-US" sz="4400" b="1" cap="none" spc="0">
                <a:ln w="0"/>
                <a:solidFill>
                  <a:srgbClr val="00B050"/>
                </a:solidFill>
                <a:latin typeface="Times New Roman" panose="02020603050405020304" pitchFamily="18" charset="0"/>
                <a:cs typeface="Times New Roman" panose="02020603050405020304" pitchFamily="18" charset="0"/>
              </a:rPr>
              <a:t>Trong đầm thơm mát, lá xòe che ô</a:t>
            </a:r>
          </a:p>
          <a:p>
            <a:pPr algn="ctr"/>
            <a:r>
              <a:rPr lang="en-US" sz="4400" b="1" cap="none" spc="0">
                <a:ln w="0"/>
                <a:solidFill>
                  <a:srgbClr val="00B050"/>
                </a:solidFill>
                <a:latin typeface="Times New Roman" panose="02020603050405020304" pitchFamily="18" charset="0"/>
                <a:cs typeface="Times New Roman" panose="02020603050405020304" pitchFamily="18" charset="0"/>
              </a:rPr>
              <a:t>Đó là ?</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Mùa hè </a:t>
            </a:r>
          </a:p>
        </p:txBody>
      </p:sp>
      <p:sp>
        <p:nvSpPr>
          <p:cNvPr id="2" name="Rectangle 1"/>
          <p:cNvSpPr/>
          <p:nvPr/>
        </p:nvSpPr>
        <p:spPr>
          <a:xfrm>
            <a:off x="2295479" y="1022385"/>
            <a:ext cx="7565390" cy="2122805"/>
          </a:xfrm>
          <a:prstGeom prst="rect">
            <a:avLst/>
          </a:prstGeom>
          <a:noFill/>
        </p:spPr>
        <p:txBody>
          <a:bodyPr wrap="none" lIns="91440" tIns="45720" rIns="91440" bIns="45720">
            <a:spAutoFit/>
          </a:bodyPr>
          <a:lstStyle/>
          <a:p>
            <a:pPr algn="ctr"/>
            <a:r>
              <a:rPr lang="en-US" sz="4400" b="1" cap="none" spc="0">
                <a:ln w="0"/>
                <a:solidFill>
                  <a:srgbClr val="00B050"/>
                </a:solidFill>
                <a:latin typeface="Times New Roman" panose="02020603050405020304" pitchFamily="18" charset="0"/>
                <a:cs typeface="Times New Roman" panose="02020603050405020304" pitchFamily="18" charset="0"/>
              </a:rPr>
              <a:t>Mùa gì phượng đỏ rực trời</a:t>
            </a:r>
          </a:p>
          <a:p>
            <a:pPr algn="ctr"/>
            <a:r>
              <a:rPr lang="en-US" sz="4400" b="1" cap="none" spc="0">
                <a:ln w="0"/>
                <a:solidFill>
                  <a:srgbClr val="00B050"/>
                </a:solidFill>
                <a:latin typeface="Times New Roman" panose="02020603050405020304" pitchFamily="18" charset="0"/>
                <a:cs typeface="Times New Roman" panose="02020603050405020304" pitchFamily="18" charset="0"/>
              </a:rPr>
              <a:t>Ve kêu ra rả rộn ràng khắc nơi</a:t>
            </a:r>
          </a:p>
          <a:p>
            <a:pPr algn="ctr"/>
            <a:r>
              <a:rPr lang="en-US" sz="4400" b="1" cap="none" spc="0">
                <a:ln w="0"/>
                <a:solidFill>
                  <a:srgbClr val="00B050"/>
                </a:solidFill>
                <a:latin typeface="Times New Roman" panose="02020603050405020304" pitchFamily="18" charset="0"/>
                <a:cs typeface="Times New Roman" panose="02020603050405020304" pitchFamily="18" charset="0"/>
              </a:rPr>
              <a:t>Là mùa gì ?</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Quả bưởi</a:t>
            </a:r>
          </a:p>
        </p:txBody>
      </p:sp>
      <p:sp>
        <p:nvSpPr>
          <p:cNvPr id="2" name="Rectangle 1"/>
          <p:cNvSpPr/>
          <p:nvPr/>
        </p:nvSpPr>
        <p:spPr>
          <a:xfrm>
            <a:off x="1220107" y="1022385"/>
            <a:ext cx="9716135" cy="1445260"/>
          </a:xfrm>
          <a:prstGeom prst="rect">
            <a:avLst/>
          </a:prstGeom>
          <a:noFill/>
        </p:spPr>
        <p:txBody>
          <a:bodyPr wrap="none" lIns="91440" tIns="45720" rIns="91440" bIns="45720">
            <a:spAutoFit/>
          </a:bodyPr>
          <a:lstStyle/>
          <a:p>
            <a:pPr algn="ctr"/>
            <a:r>
              <a:rPr lang="en-US" sz="4400" b="1" cap="none" spc="0">
                <a:ln w="0"/>
                <a:solidFill>
                  <a:srgbClr val="00B050"/>
                </a:solidFill>
                <a:latin typeface="Times New Roman" panose="02020603050405020304" pitchFamily="18" charset="0"/>
                <a:cs typeface="Times New Roman" panose="02020603050405020304" pitchFamily="18" charset="0"/>
              </a:rPr>
              <a:t>Quả gì như quả bóng xanh</a:t>
            </a:r>
          </a:p>
          <a:p>
            <a:pPr algn="ctr"/>
            <a:r>
              <a:rPr lang="en-US" sz="4400" b="1" cap="none" spc="0">
                <a:ln w="0"/>
                <a:solidFill>
                  <a:srgbClr val="00B050"/>
                </a:solidFill>
                <a:latin typeface="Times New Roman" panose="02020603050405020304" pitchFamily="18" charset="0"/>
                <a:cs typeface="Times New Roman" panose="02020603050405020304" pitchFamily="18" charset="0"/>
              </a:rPr>
              <a:t>Đung đưa trên cành chờ tết Trung thu ?</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15" name="TextBox 14"/>
          <p:cNvSpPr txBox="1"/>
          <p:nvPr/>
        </p:nvSpPr>
        <p:spPr>
          <a:xfrm>
            <a:off x="412115" y="1206500"/>
            <a:ext cx="11228070" cy="1383030"/>
          </a:xfrm>
          <a:prstGeom prst="rect">
            <a:avLst/>
          </a:prstGeom>
          <a:noFill/>
        </p:spPr>
        <p:txBody>
          <a:bodyPr wrap="square" lIns="68573" tIns="34287" rIns="68573" bIns="34287" rtlCol="0">
            <a:spAutoFit/>
          </a:bodyPr>
          <a:lstStyle/>
          <a:p>
            <a:pPr algn="ctr" defTabSz="685800">
              <a:lnSpc>
                <a:spcPct val="150000"/>
              </a:lnSpc>
            </a:pPr>
            <a:r>
              <a:rPr lang="en-US" sz="5700" b="1" dirty="0" err="1">
                <a:solidFill>
                  <a:schemeClr val="accent1"/>
                </a:solidFill>
                <a:effectLst>
                  <a:outerShdw blurRad="38100" dist="25400" dir="5400000" algn="ctr" rotWithShape="0">
                    <a:srgbClr val="6E747A">
                      <a:alpha val="43000"/>
                    </a:srgbClr>
                  </a:outerShdw>
                </a:effectLst>
                <a:latin typeface="Arial Rounded MT Bold" panose="020F0704030504030204" charset="0"/>
                <a:cs typeface="Arial Rounded MT Bold" panose="020F0704030504030204" charset="0"/>
              </a:rPr>
              <a:t>Bài</a:t>
            </a:r>
            <a:r>
              <a:rPr lang="en-US" sz="5700" b="1" dirty="0">
                <a:solidFill>
                  <a:schemeClr val="accent1"/>
                </a:solidFill>
                <a:effectLst>
                  <a:outerShdw blurRad="38100" dist="25400" dir="5400000" algn="ctr" rotWithShape="0">
                    <a:srgbClr val="6E747A">
                      <a:alpha val="43000"/>
                    </a:srgbClr>
                  </a:outerShdw>
                </a:effectLst>
                <a:latin typeface="Arial Rounded MT Bold" panose="020F0704030504030204" charset="0"/>
                <a:cs typeface="Arial Rounded MT Bold" panose="020F0704030504030204" charset="0"/>
              </a:rPr>
              <a:t> 1: TÔI LÀ HỌC SINH LỚP 2</a:t>
            </a:r>
            <a:endParaRPr lang="en-US" sz="5700" dirty="0">
              <a:solidFill>
                <a:schemeClr val="accent1"/>
              </a:solidFill>
              <a:effectLst>
                <a:outerShdw blurRad="38100" dist="25400" dir="5400000" algn="ctr" rotWithShape="0">
                  <a:srgbClr val="6E747A">
                    <a:alpha val="43000"/>
                  </a:srgbClr>
                </a:outerShdw>
              </a:effectLst>
              <a:latin typeface="Arial Rounded MT Bold" panose="020F0704030504030204" charset="0"/>
              <a:cs typeface="Arial Rounded MT Bold" panose="020F0704030504030204" charset="0"/>
            </a:endParaRPr>
          </a:p>
        </p:txBody>
      </p:sp>
      <p:pic>
        <p:nvPicPr>
          <p:cNvPr id="2" name="Content Placeholder 1"/>
          <p:cNvPicPr>
            <a:picLocks noGrp="1" noChangeAspect="1"/>
          </p:cNvPicPr>
          <p:nvPr>
            <p:ph sz="half" idx="1"/>
          </p:nvPr>
        </p:nvPicPr>
        <p:blipFill>
          <a:blip r:embed="rId3"/>
          <a:stretch>
            <a:fillRect/>
          </a:stretch>
        </p:blipFill>
        <p:spPr>
          <a:xfrm>
            <a:off x="3182620" y="2847340"/>
            <a:ext cx="6496685" cy="3381375"/>
          </a:xfrm>
          <a:prstGeom prst="rect">
            <a:avLst/>
          </a:prstGeom>
        </p:spPr>
      </p:pic>
      <p:sp>
        <p:nvSpPr>
          <p:cNvPr id="7" name="Content Placeholder 6"/>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a:t>
            </a:r>
          </a:p>
        </p:txBody>
      </p:sp>
    </p:spTree>
  </p:cSld>
  <p:clrMapOvr>
    <a:masterClrMapping/>
  </p:clrMapOvr>
  <p:transition advClick="0">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Rounded Rectangle 1"/>
          <p:cNvSpPr/>
          <p:nvPr/>
        </p:nvSpPr>
        <p:spPr>
          <a:xfrm>
            <a:off x="609600" y="142240"/>
            <a:ext cx="9442450" cy="912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charset="0"/>
                <a:cs typeface="Arial-Rounded" panose="020B0500000000000000" charset="0"/>
              </a:rPr>
              <a:t>Em đã chuẩn bị những gì để đón ngày khai trường?</a:t>
            </a:r>
          </a:p>
        </p:txBody>
      </p:sp>
      <p:pic>
        <p:nvPicPr>
          <p:cNvPr id="3" name="Content Placeholder 2"/>
          <p:cNvPicPr>
            <a:picLocks noGrp="1" noChangeAspect="1"/>
          </p:cNvPicPr>
          <p:nvPr>
            <p:ph sz="half" idx="1"/>
          </p:nvPr>
        </p:nvPicPr>
        <p:blipFill>
          <a:blip r:embed="rId4"/>
          <a:stretch>
            <a:fillRect/>
          </a:stretch>
        </p:blipFill>
        <p:spPr>
          <a:xfrm>
            <a:off x="219075" y="2675255"/>
            <a:ext cx="4017010" cy="2889250"/>
          </a:xfrm>
          <a:prstGeom prst="rect">
            <a:avLst/>
          </a:prstGeom>
        </p:spPr>
      </p:pic>
      <p:pic>
        <p:nvPicPr>
          <p:cNvPr id="5" name="Content Placeholder 4" descr="sach-van-4934-1612883932"/>
          <p:cNvPicPr>
            <a:picLocks noGrp="1" noChangeAspect="1"/>
          </p:cNvPicPr>
          <p:nvPr>
            <p:ph sz="half" idx="2"/>
          </p:nvPr>
        </p:nvPicPr>
        <p:blipFill>
          <a:blip r:embed="rId5"/>
          <a:stretch>
            <a:fillRect/>
          </a:stretch>
        </p:blipFill>
        <p:spPr>
          <a:xfrm>
            <a:off x="4460240" y="2654935"/>
            <a:ext cx="4505325" cy="2929890"/>
          </a:xfrm>
          <a:prstGeom prst="rect">
            <a:avLst/>
          </a:prstGeom>
        </p:spPr>
      </p:pic>
      <p:pic>
        <p:nvPicPr>
          <p:cNvPr id="8" name="Picture 7"/>
          <p:cNvPicPr>
            <a:picLocks noChangeAspect="1"/>
          </p:cNvPicPr>
          <p:nvPr/>
        </p:nvPicPr>
        <p:blipFill>
          <a:blip r:embed="rId6"/>
          <a:stretch>
            <a:fillRect/>
          </a:stretch>
        </p:blipFill>
        <p:spPr>
          <a:xfrm>
            <a:off x="9120505" y="2675255"/>
            <a:ext cx="3150870" cy="288988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pic>
        <p:nvPicPr>
          <p:cNvPr id="3" name="Content Placeholder 2"/>
          <p:cNvPicPr>
            <a:picLocks noGrp="1" noChangeAspect="1"/>
          </p:cNvPicPr>
          <p:nvPr>
            <p:ph idx="1"/>
          </p:nvPr>
        </p:nvPicPr>
        <p:blipFill>
          <a:blip r:embed="rId6"/>
          <a:stretch>
            <a:fillRect/>
          </a:stretch>
        </p:blipFill>
        <p:spPr>
          <a:xfrm>
            <a:off x="1287780" y="365125"/>
            <a:ext cx="9250680" cy="4114800"/>
          </a:xfrm>
          <a:prstGeom prst="rect">
            <a:avLst/>
          </a:prstGeom>
        </p:spPr>
      </p:pic>
      <p:pic>
        <p:nvPicPr>
          <p:cNvPr id="6" name="Picture 5"/>
          <p:cNvPicPr>
            <a:picLocks noChangeAspect="1"/>
          </p:cNvPicPr>
          <p:nvPr/>
        </p:nvPicPr>
        <p:blipFill>
          <a:blip r:embed="rId7"/>
          <a:stretch>
            <a:fillRect/>
          </a:stretch>
        </p:blipFill>
        <p:spPr>
          <a:xfrm>
            <a:off x="1786890" y="4479925"/>
            <a:ext cx="8618220" cy="19278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par>
                                <p:cTn id="16" presetID="5"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pic>
        <p:nvPicPr>
          <p:cNvPr id="3" name="Content Placeholder 2"/>
          <p:cNvPicPr>
            <a:picLocks noGrp="1" noChangeAspect="1"/>
          </p:cNvPicPr>
          <p:nvPr>
            <p:ph idx="1"/>
          </p:nvPr>
        </p:nvPicPr>
        <p:blipFill>
          <a:blip r:embed="rId6"/>
          <a:stretch>
            <a:fillRect/>
          </a:stretch>
        </p:blipFill>
        <p:spPr>
          <a:xfrm>
            <a:off x="1287780" y="365125"/>
            <a:ext cx="9250680" cy="4114800"/>
          </a:xfrm>
          <a:prstGeom prst="rect">
            <a:avLst/>
          </a:prstGeom>
        </p:spPr>
      </p:pic>
      <p:pic>
        <p:nvPicPr>
          <p:cNvPr id="6" name="Picture 5"/>
          <p:cNvPicPr>
            <a:picLocks noChangeAspect="1"/>
          </p:cNvPicPr>
          <p:nvPr/>
        </p:nvPicPr>
        <p:blipFill>
          <a:blip r:embed="rId7"/>
          <a:stretch>
            <a:fillRect/>
          </a:stretch>
        </p:blipFill>
        <p:spPr>
          <a:xfrm>
            <a:off x="1786890" y="4479925"/>
            <a:ext cx="8618220" cy="1927860"/>
          </a:xfrm>
          <a:prstGeom prst="rect">
            <a:avLst/>
          </a:prstGeom>
        </p:spPr>
      </p:pic>
      <p:sp>
        <p:nvSpPr>
          <p:cNvPr id="12" name="Oval 11"/>
          <p:cNvSpPr/>
          <p:nvPr/>
        </p:nvSpPr>
        <p:spPr>
          <a:xfrm>
            <a:off x="1786890" y="123380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1</a:t>
            </a:r>
          </a:p>
        </p:txBody>
      </p:sp>
      <p:sp>
        <p:nvSpPr>
          <p:cNvPr id="13" name="Oval 12"/>
          <p:cNvSpPr/>
          <p:nvPr/>
        </p:nvSpPr>
        <p:spPr>
          <a:xfrm>
            <a:off x="1786890" y="285750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2</a:t>
            </a:r>
          </a:p>
        </p:txBody>
      </p:sp>
      <p:sp>
        <p:nvSpPr>
          <p:cNvPr id="15" name="Oval 14"/>
          <p:cNvSpPr/>
          <p:nvPr/>
        </p:nvSpPr>
        <p:spPr>
          <a:xfrm>
            <a:off x="1786890" y="447992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3</a:t>
            </a:r>
          </a:p>
        </p:txBody>
      </p:sp>
      <p:cxnSp>
        <p:nvCxnSpPr>
          <p:cNvPr id="24" name="Straight Connector 23"/>
          <p:cNvCxnSpPr/>
          <p:nvPr/>
        </p:nvCxnSpPr>
        <p:spPr>
          <a:xfrm flipH="1">
            <a:off x="5152180" y="123382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061365" y="169165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917480" y="207773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813600" y="23418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58625" y="241746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990255" y="320994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120045" y="354522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864390" y="389066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475010" y="449772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061365" y="493777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120045" y="529464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737910" y="56000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883816" y="6040391"/>
            <a:ext cx="6103839"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charset="0"/>
                  <a:ea typeface="Arial-Rounded" panose="020B0500000000000000" charset="0"/>
                  <a:cs typeface="Arial-Rounded" panose="020B0500000000000000" charset="0"/>
                </a:rPr>
                <a:t>Đọc</a:t>
              </a:r>
              <a:r>
                <a:rPr lang="en-US" sz="4400" dirty="0">
                  <a:solidFill>
                    <a:schemeClr val="bg1"/>
                  </a:solidFill>
                  <a:latin typeface="Arial-Rounded" panose="020B0500000000000000" charset="0"/>
                  <a:ea typeface="Arial-Rounded" panose="020B0500000000000000" charset="0"/>
                  <a:cs typeface="Arial-Rounded" panose="020B0500000000000000" charset="0"/>
                </a:rPr>
                <a:t> </a:t>
              </a:r>
              <a:r>
                <a:rPr lang="en-US" sz="4400" dirty="0" err="1">
                  <a:solidFill>
                    <a:schemeClr val="bg1"/>
                  </a:solidFill>
                  <a:latin typeface="Arial-Rounded" panose="020B0500000000000000" charset="0"/>
                  <a:ea typeface="Arial-Rounded" panose="020B0500000000000000" charset="0"/>
                  <a:cs typeface="Arial-Rounded" panose="020B0500000000000000" charset="0"/>
                </a:rPr>
                <a:t>nối</a:t>
              </a:r>
              <a:r>
                <a:rPr lang="en-US" sz="4400" dirty="0">
                  <a:solidFill>
                    <a:schemeClr val="bg1"/>
                  </a:solidFill>
                  <a:latin typeface="Arial-Rounded" panose="020B0500000000000000" charset="0"/>
                  <a:ea typeface="Arial-Rounded" panose="020B0500000000000000" charset="0"/>
                  <a:cs typeface="Arial-Rounded" panose="020B0500000000000000" charset="0"/>
                </a:rPr>
                <a:t> </a:t>
              </a:r>
              <a:r>
                <a:rPr lang="en-US" sz="4400" dirty="0" err="1">
                  <a:solidFill>
                    <a:schemeClr val="bg1"/>
                  </a:solidFill>
                  <a:latin typeface="Arial-Rounded" panose="020B0500000000000000" charset="0"/>
                  <a:ea typeface="Arial-Rounded" panose="020B0500000000000000" charset="0"/>
                  <a:cs typeface="Arial-Rounded" panose="020B0500000000000000" charset="0"/>
                </a:rPr>
                <a:t>tiếp</a:t>
              </a:r>
              <a:r>
                <a:rPr lang="en-US" sz="4400" dirty="0">
                  <a:solidFill>
                    <a:schemeClr val="bg1"/>
                  </a:solidFill>
                  <a:latin typeface="Arial-Rounded" panose="020B0500000000000000" charset="0"/>
                  <a:ea typeface="Arial-Rounded" panose="020B0500000000000000" charset="0"/>
                  <a:cs typeface="Arial-Rounded" panose="020B0500000000000000" charset="0"/>
                </a:rPr>
                <a:t> </a:t>
              </a:r>
              <a:r>
                <a:rPr lang="en-US" sz="4400" dirty="0" err="1">
                  <a:solidFill>
                    <a:schemeClr val="bg1"/>
                  </a:solidFill>
                  <a:latin typeface="Arial-Rounded" panose="020B0500000000000000" charset="0"/>
                  <a:ea typeface="Arial-Rounded" panose="020B0500000000000000" charset="0"/>
                  <a:cs typeface="Arial-Rounded" panose="020B0500000000000000" charset="0"/>
                </a:rPr>
                <a:t>câu</a:t>
              </a:r>
              <a:endParaRPr lang="en-US" sz="4400" dirty="0">
                <a:solidFill>
                  <a:schemeClr val="bg1"/>
                </a:solidFill>
                <a:latin typeface="Arial-Rounded" panose="020B0500000000000000" charset="0"/>
                <a:ea typeface="Arial-Rounded" panose="020B0500000000000000" charset="0"/>
                <a:cs typeface="Arial-Rounded" panose="020B050000000000000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par>
                                <p:cTn id="16" presetID="5"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ox(i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500"/>
                                        <p:tgtEl>
                                          <p:spTgt spid="2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nodeType="click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additive="base">
                                        <p:cTn id="98" dur="500" fill="hold"/>
                                        <p:tgtEl>
                                          <p:spTgt spid="31"/>
                                        </p:tgtEl>
                                        <p:attrNameLst>
                                          <p:attrName>ppt_x</p:attrName>
                                        </p:attrNameLst>
                                      </p:cBhvr>
                                      <p:tavLst>
                                        <p:tav tm="0">
                                          <p:val>
                                            <p:strVal val="1+#ppt_w/2"/>
                                          </p:val>
                                        </p:tav>
                                        <p:tav tm="100000">
                                          <p:val>
                                            <p:strVal val="#ppt_x"/>
                                          </p:val>
                                        </p:tav>
                                      </p:tavLst>
                                    </p:anim>
                                    <p:anim calcmode="lin" valueType="num">
                                      <p:cBhvr additive="base">
                                        <p:cTn id="99"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5" grpId="0" bldLvl="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1009</Words>
  <Application>Microsoft Office PowerPoint</Application>
  <PresentationFormat>Custom</PresentationFormat>
  <Paragraphs>160</Paragraphs>
  <Slides>39</Slides>
  <Notes>15</Notes>
  <HiddenSlides>0</HiddenSlides>
  <MMClips>8</MMClips>
  <ScaleCrop>false</ScaleCrop>
  <HeadingPairs>
    <vt:vector size="4" baseType="variant">
      <vt:variant>
        <vt:lpstr>Theme</vt:lpstr>
      </vt:variant>
      <vt:variant>
        <vt:i4>13</vt:i4>
      </vt:variant>
      <vt:variant>
        <vt:lpstr>Slide Titles</vt:lpstr>
      </vt:variant>
      <vt:variant>
        <vt:i4>39</vt:i4>
      </vt:variant>
    </vt:vector>
  </HeadingPairs>
  <TitlesOfParts>
    <vt:vector size="52" baseType="lpstr">
      <vt:lpstr>Default Design</vt:lpstr>
      <vt:lpstr>2_Office Theme</vt:lpstr>
      <vt:lpstr>3_Office Theme</vt:lpstr>
      <vt:lpstr>4_Office Theme</vt:lpstr>
      <vt:lpstr>5_Default Design</vt:lpstr>
      <vt:lpstr>1_Default Design</vt:lpstr>
      <vt:lpstr>1_Office 主题​​</vt:lpstr>
      <vt:lpstr>2_Office 主题​​</vt:lpstr>
      <vt:lpstr>1_Office Theme</vt:lpstr>
      <vt:lpstr>6_Office Theme</vt:lpstr>
      <vt:lpstr>7_Office Theme</vt:lpstr>
      <vt:lpstr>1_Tema de Office</vt:lpstr>
      <vt:lpstr>Office 主题</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Bạn ấy nhận ra mình thay đổi như thế nào sau khi lên lớp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29</cp:revision>
  <dcterms:created xsi:type="dcterms:W3CDTF">2020-10-07T08:19:00Z</dcterms:created>
  <dcterms:modified xsi:type="dcterms:W3CDTF">2021-09-04T09:54:33Z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