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8"/>
  </p:notesMasterIdLst>
  <p:sldIdLst>
    <p:sldId id="515" r:id="rId3"/>
    <p:sldId id="513" r:id="rId4"/>
    <p:sldId id="516" r:id="rId5"/>
    <p:sldId id="519" r:id="rId6"/>
    <p:sldId id="51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2" d="100"/>
          <a:sy n="52" d="100"/>
        </p:scale>
        <p:origin x="-108"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a16="http://schemas.microsoft.com/office/drawing/2014/main" xmlns=""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7283F-8797-43CA-9D9A-3D9EEEF7D9EA}"/>
              </a:ext>
            </a:extLst>
          </p:cNvPr>
          <p:cNvSpPr txBox="1"/>
          <p:nvPr/>
        </p:nvSpPr>
        <p:spPr>
          <a:xfrm>
            <a:off x="2746744" y="2815110"/>
            <a:ext cx="684736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Tiết</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Luyện</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từ</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và</a:t>
            </a:r>
            <a:r>
              <a:rPr kumimoji="0" lang="en-US" sz="6600" b="1"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6600" b="1" i="0" u="none" strike="noStrike" kern="1200" cap="none" spc="0" normalizeH="0" baseline="0" noProof="0" dirty="0" err="1">
                <a:ln>
                  <a:noFill/>
                </a:ln>
                <a:solidFill>
                  <a:srgbClr val="00B050"/>
                </a:solidFill>
                <a:effectLst/>
                <a:uLnTx/>
                <a:uFillTx/>
                <a:latin typeface="Arial-Rounded"/>
                <a:ea typeface="Arial-Rounded"/>
                <a:cs typeface="+mn-cs"/>
              </a:rPr>
              <a:t>câu</a:t>
            </a:r>
            <a:endParaRPr kumimoji="0" lang="en-US" sz="6600" b="1" i="0" u="none" strike="noStrike" kern="1200" cap="none" spc="0" normalizeH="0" baseline="0" noProof="0" dirty="0">
              <a:ln>
                <a:noFill/>
              </a:ln>
              <a:solidFill>
                <a:srgbClr val="00B050"/>
              </a:solidFill>
              <a:effectLst/>
              <a:uLnTx/>
              <a:uFillTx/>
              <a:latin typeface="Arial-Rounded"/>
              <a:ea typeface="Arial-Rounded"/>
              <a:cs typeface="+mn-cs"/>
            </a:endParaRPr>
          </a:p>
        </p:txBody>
      </p:sp>
    </p:spTree>
    <p:extLst>
      <p:ext uri="{BB962C8B-B14F-4D97-AF65-F5344CB8AC3E}">
        <p14:creationId xmlns:p14="http://schemas.microsoft.com/office/powerpoint/2010/main" val="3748374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EF64D-524D-4B5A-9697-E01951A0C57E}"/>
              </a:ext>
            </a:extLst>
          </p:cNvPr>
          <p:cNvSpPr>
            <a:spLocks noGrp="1"/>
          </p:cNvSpPr>
          <p:nvPr>
            <p:ph type="title"/>
          </p:nvPr>
        </p:nvSpPr>
        <p:spPr>
          <a:xfrm>
            <a:off x="1953126" y="1231501"/>
            <a:ext cx="10515600" cy="1325563"/>
          </a:xfrm>
        </p:spPr>
        <p:txBody>
          <a:bodyPr>
            <a:normAutofit/>
          </a:bodyPr>
          <a:lstStyle/>
          <a:p>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từ chỉ tình cảm của người thân trong gia đình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AA440-787A-4B1B-A9D0-E8833E6F46EA}"/>
              </a:ext>
            </a:extLst>
          </p:cNvPr>
          <p:cNvSpPr txBox="1">
            <a:spLocks/>
          </p:cNvSpPr>
          <p:nvPr/>
        </p:nvSpPr>
        <p:spPr>
          <a:xfrm>
            <a:off x="1583412" y="1445251"/>
            <a:ext cx="948564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tính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useBgFill="1">
        <p:nvSpPr>
          <p:cNvPr id="3" name="Content Placeholder 2">
            <a:extLst>
              <a:ext uri="{FF2B5EF4-FFF2-40B4-BE49-F238E27FC236}">
                <a16:creationId xmlns:a16="http://schemas.microsoft.com/office/drawing/2014/main" xmlns="" id="{BC2D442E-7AF1-4899-A54B-6A3ED9920CB1}"/>
              </a:ext>
            </a:extLst>
          </p:cNvPr>
          <p:cNvSpPr txBox="1">
            <a:spLocks/>
          </p:cNvSpPr>
          <p:nvPr/>
        </p:nvSpPr>
        <p:spPr>
          <a:xfrm>
            <a:off x="1871330" y="2770814"/>
            <a:ext cx="8592134" cy="155663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dạy em học, bố rất kiên nhẫn. Khi chơi cùng em, bố rất vui vẻ và hài hước. Mỗi khi em mắc lỗi, bố rất nghiêm khắc dạy bảo nhưng cũng dễ tha thứ.</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xmlns="" id="{8979429B-AF87-45FA-A8C9-8FB67EC9233F}"/>
              </a:ext>
            </a:extLst>
          </p:cNvPr>
          <p:cNvCxnSpPr/>
          <p:nvPr/>
        </p:nvCxnSpPr>
        <p:spPr>
          <a:xfrm>
            <a:off x="5590393" y="3162067"/>
            <a:ext cx="16267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xmlns="" id="{F897661D-8AB6-46F2-9BA7-076576A33C41}"/>
              </a:ext>
            </a:extLst>
          </p:cNvPr>
          <p:cNvCxnSpPr>
            <a:cxnSpLocks/>
          </p:cNvCxnSpPr>
          <p:nvPr/>
        </p:nvCxnSpPr>
        <p:spPr>
          <a:xfrm>
            <a:off x="2902548" y="3663197"/>
            <a:ext cx="10331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xmlns="" id="{8FCF1F2D-8CD0-42C5-AB39-D375F62707E1}"/>
              </a:ext>
            </a:extLst>
          </p:cNvPr>
          <p:cNvCxnSpPr>
            <a:cxnSpLocks/>
          </p:cNvCxnSpPr>
          <p:nvPr/>
        </p:nvCxnSpPr>
        <p:spPr>
          <a:xfrm>
            <a:off x="4358415" y="3676628"/>
            <a:ext cx="14584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xmlns="" id="{A2557683-1CB6-4A8D-B200-E80157A892F6}"/>
              </a:ext>
            </a:extLst>
          </p:cNvPr>
          <p:cNvCxnSpPr>
            <a:cxnSpLocks/>
          </p:cNvCxnSpPr>
          <p:nvPr/>
        </p:nvCxnSpPr>
        <p:spPr>
          <a:xfrm>
            <a:off x="2066821" y="4062196"/>
            <a:ext cx="208575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6D3B10-1A97-48DB-964E-8ED116CB7DB7}"/>
              </a:ext>
            </a:extLst>
          </p:cNvPr>
          <p:cNvSpPr txBox="1"/>
          <p:nvPr/>
        </p:nvSpPr>
        <p:spPr>
          <a:xfrm>
            <a:off x="1947335" y="634678"/>
            <a:ext cx="9693004" cy="570734"/>
          </a:xfrm>
          <a:prstGeom prst="rect">
            <a:avLst/>
          </a:prstGeom>
          <a:noFill/>
        </p:spPr>
        <p:txBody>
          <a:bodyPr wrap="square" rtlCol="0">
            <a:spAutoFit/>
          </a:bodyPr>
          <a:lstStyle/>
          <a:p>
            <a:pPr defTabSz="1219170">
              <a:lnSpc>
                <a:spcPct val="150000"/>
              </a:lnSpc>
              <a:buClr>
                <a:srgbClr val="000000"/>
              </a:buClr>
            </a:pP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Chọn</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hỏi</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hoặc</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dấu</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i="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chấm</a:t>
            </a:r>
            <a:r>
              <a:rPr lang="en-US" sz="2400" b="1" i="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than</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thay</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 ô </a:t>
            </a:r>
            <a:r>
              <a:rPr lang="en-US" sz="2400" b="1" kern="0"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vuông</a:t>
            </a:r>
            <a:r>
              <a:rPr lang="en-US" sz="2400" b="1" kern="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7" name="Rectangle 6">
            <a:extLst>
              <a:ext uri="{FF2B5EF4-FFF2-40B4-BE49-F238E27FC236}">
                <a16:creationId xmlns:a16="http://schemas.microsoft.com/office/drawing/2014/main" xmlns="" id="{EE1379CE-C8F1-4246-87C0-D851806CBF53}"/>
              </a:ext>
            </a:extLst>
          </p:cNvPr>
          <p:cNvSpPr/>
          <p:nvPr/>
        </p:nvSpPr>
        <p:spPr>
          <a:xfrm>
            <a:off x="1947334" y="1701970"/>
            <a:ext cx="7995684" cy="4102598"/>
          </a:xfrm>
          <a:prstGeom prst="rect">
            <a:avLst/>
          </a:prstGeom>
        </p:spPr>
        <p:txBody>
          <a:bodyPr wrap="square">
            <a:spAutoFit/>
          </a:bodyPr>
          <a:lstStyle/>
          <a:p>
            <a:pPr indent="609585" algn="ctr" defTabSz="1219170">
              <a:lnSpc>
                <a:spcPct val="150000"/>
              </a:lnSpc>
              <a:buClr>
                <a:srgbClr val="000000"/>
              </a:buClr>
            </a:pPr>
            <a:r>
              <a:rPr lang="en-US" sz="2533" b="1" kern="0" dirty="0" err="1">
                <a:solidFill>
                  <a:srgbClr val="000000"/>
                </a:solidFill>
                <a:latin typeface="UTM Avo" panose="02040603050506020204" pitchFamily="18" charset="0"/>
                <a:cs typeface="Arial"/>
                <a:sym typeface="Arial"/>
              </a:rPr>
              <a:t>Đặt</a:t>
            </a:r>
            <a:r>
              <a:rPr lang="en-US" sz="2533" b="1" kern="0" dirty="0">
                <a:solidFill>
                  <a:srgbClr val="000000"/>
                </a:solidFill>
                <a:latin typeface="UTM Avo" panose="02040603050506020204" pitchFamily="18" charset="0"/>
                <a:cs typeface="Arial"/>
                <a:sym typeface="Arial"/>
              </a:rPr>
              <a:t> </a:t>
            </a:r>
            <a:r>
              <a:rPr lang="en-US" sz="2533" b="1" kern="0" dirty="0" err="1">
                <a:solidFill>
                  <a:srgbClr val="000000"/>
                </a:solidFill>
                <a:latin typeface="UTM Avo" panose="02040603050506020204" pitchFamily="18" charset="0"/>
                <a:cs typeface="Arial"/>
                <a:sym typeface="Arial"/>
              </a:rPr>
              <a:t>câu</a:t>
            </a:r>
            <a:endParaRPr lang="en-US" sz="2533" b="1"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err="1">
                <a:solidFill>
                  <a:srgbClr val="000000"/>
                </a:solidFill>
                <a:latin typeface="UTM Avo" panose="02040603050506020204" pitchFamily="18" charset="0"/>
                <a:cs typeface="Arial"/>
                <a:sym typeface="Arial"/>
              </a:rPr>
              <a:t>Bố</a:t>
            </a:r>
            <a:r>
              <a:rPr lang="en-US" sz="2533" i="1" kern="0" dirty="0">
                <a:solidFill>
                  <a:srgbClr val="000000"/>
                </a:solidFill>
                <a:latin typeface="UTM Avo" panose="02040603050506020204" pitchFamily="18" charset="0"/>
                <a:cs typeface="Arial"/>
                <a:sym typeface="Arial"/>
              </a:rPr>
              <a:t>:  </a:t>
            </a:r>
            <a:r>
              <a:rPr lang="en-US" sz="2533" kern="0" dirty="0">
                <a:solidFill>
                  <a:srgbClr val="000000"/>
                </a:solidFill>
                <a:latin typeface="UTM Avo" panose="02040603050506020204" pitchFamily="18" charset="0"/>
                <a:cs typeface="Arial"/>
                <a:sym typeface="Arial"/>
              </a:rPr>
              <a:t>- Nam </a:t>
            </a:r>
            <a:r>
              <a:rPr lang="en-US" sz="2533" kern="0" dirty="0" err="1">
                <a:solidFill>
                  <a:srgbClr val="000000"/>
                </a:solidFill>
                <a:latin typeface="UTM Avo" panose="02040603050506020204" pitchFamily="18" charset="0"/>
                <a:cs typeface="Arial"/>
                <a:sym typeface="Arial"/>
              </a:rPr>
              <a:t>ơi</a:t>
            </a:r>
            <a:r>
              <a:rPr lang="en-US" sz="2533" kern="0" dirty="0">
                <a:solidFill>
                  <a:srgbClr val="000000"/>
                </a:solidFill>
                <a:latin typeface="UTM Avo" panose="02040603050506020204" pitchFamily="18" charset="0"/>
                <a:cs typeface="Arial"/>
                <a:sym typeface="Arial"/>
              </a:rPr>
              <a:t>  Con </a:t>
            </a:r>
            <a:r>
              <a:rPr lang="en-US" sz="2533" kern="0" dirty="0" err="1">
                <a:solidFill>
                  <a:srgbClr val="000000"/>
                </a:solidFill>
                <a:latin typeface="UTM Avo" panose="02040603050506020204" pitchFamily="18" charset="0"/>
                <a:cs typeface="Arial"/>
                <a:sym typeface="Arial"/>
              </a:rPr>
              <a:t>hãy</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đặt</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một</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câu</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có</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từ</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nhé</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a:solidFill>
                  <a:srgbClr val="000000"/>
                </a:solidFill>
                <a:latin typeface="UTM Avo" panose="02040603050506020204" pitchFamily="18" charset="0"/>
                <a:cs typeface="Arial"/>
                <a:sym typeface="Arial"/>
              </a:rPr>
              <a:t>Con:</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Bố</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em</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đang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uống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cà</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phê</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err="1">
                <a:solidFill>
                  <a:srgbClr val="000000"/>
                </a:solidFill>
                <a:latin typeface="UTM Avo" panose="02040603050506020204" pitchFamily="18" charset="0"/>
                <a:cs typeface="Arial"/>
                <a:sym typeface="Arial"/>
              </a:rPr>
              <a:t>Bố</a:t>
            </a:r>
            <a:r>
              <a:rPr lang="en-US" sz="2533" i="1" kern="0" dirty="0">
                <a:solidFill>
                  <a:srgbClr val="000000"/>
                </a:solidFill>
                <a:latin typeface="UTM Avo" panose="02040603050506020204" pitchFamily="18" charset="0"/>
                <a:cs typeface="Arial"/>
                <a:sym typeface="Arial"/>
              </a:rPr>
              <a:t>:</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Thế</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từ</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đâu</a:t>
            </a:r>
            <a:endParaRPr lang="en-US" sz="2533" kern="0" dirty="0">
              <a:solidFill>
                <a:srgbClr val="000000"/>
              </a:solidFill>
              <a:latin typeface="UTM Avo" panose="02040603050506020204" pitchFamily="18" charset="0"/>
              <a:cs typeface="Arial"/>
              <a:sym typeface="Arial"/>
            </a:endParaRPr>
          </a:p>
          <a:p>
            <a:pPr algn="just" defTabSz="1219170">
              <a:lnSpc>
                <a:spcPct val="150000"/>
              </a:lnSpc>
              <a:buClr>
                <a:srgbClr val="000000"/>
              </a:buClr>
            </a:pPr>
            <a:r>
              <a:rPr lang="en-US" sz="2533" i="1" kern="0" dirty="0">
                <a:solidFill>
                  <a:srgbClr val="000000"/>
                </a:solidFill>
                <a:latin typeface="UTM Avo" panose="02040603050506020204" pitchFamily="18" charset="0"/>
                <a:cs typeface="Arial"/>
                <a:sym typeface="Arial"/>
              </a:rPr>
              <a:t>Con:</a:t>
            </a:r>
            <a:r>
              <a:rPr lang="en-US" sz="2533" kern="0" dirty="0">
                <a:solidFill>
                  <a:srgbClr val="000000"/>
                </a:solidFill>
                <a:latin typeface="UTM Avo" panose="02040603050506020204" pitchFamily="18" charset="0"/>
                <a:cs typeface="Arial"/>
                <a:sym typeface="Arial"/>
              </a:rPr>
              <a:t> - </a:t>
            </a:r>
            <a:r>
              <a:rPr lang="en-US" sz="2533" kern="0" dirty="0" err="1">
                <a:solidFill>
                  <a:srgbClr val="000000"/>
                </a:solidFill>
                <a:latin typeface="UTM Avo" panose="02040603050506020204" pitchFamily="18" charset="0"/>
                <a:cs typeface="Arial"/>
                <a:sym typeface="Arial"/>
              </a:rPr>
              <a:t>Dạ</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đường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có</a:t>
            </a:r>
            <a:r>
              <a:rPr lang="en-US" sz="2533" kern="0" dirty="0">
                <a:solidFill>
                  <a:srgbClr val="000000"/>
                </a:solidFill>
                <a:latin typeface="UTM Avo" panose="02040603050506020204" pitchFamily="18" charset="0"/>
                <a:cs typeface="Arial"/>
                <a:sym typeface="Arial"/>
              </a:rPr>
              <a:t> ở </a:t>
            </a:r>
            <a:r>
              <a:rPr lang="en-US" sz="2533" kern="0" dirty="0" err="1">
                <a:solidFill>
                  <a:srgbClr val="000000"/>
                </a:solidFill>
                <a:latin typeface="UTM Avo" panose="02040603050506020204" pitchFamily="18" charset="0"/>
                <a:cs typeface="Arial"/>
                <a:sym typeface="Arial"/>
              </a:rPr>
              <a:t>trong</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cốc</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cà</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phê</a:t>
            </a:r>
            <a:r>
              <a:rPr lang="en-US" sz="2533" kern="0" dirty="0">
                <a:solidFill>
                  <a:srgbClr val="000000"/>
                </a:solidFill>
                <a:latin typeface="UTM Avo" panose="02040603050506020204" pitchFamily="18" charset="0"/>
                <a:cs typeface="Arial"/>
                <a:sym typeface="Arial"/>
              </a:rPr>
              <a:t> </a:t>
            </a:r>
            <a:r>
              <a:rPr lang="en-US" sz="2533" kern="0" dirty="0" err="1">
                <a:solidFill>
                  <a:srgbClr val="000000"/>
                </a:solidFill>
                <a:latin typeface="UTM Avo" panose="02040603050506020204" pitchFamily="18" charset="0"/>
                <a:cs typeface="Arial"/>
                <a:sym typeface="Arial"/>
              </a:rPr>
              <a:t>rồi</a:t>
            </a:r>
            <a:r>
              <a:rPr lang="en-US" sz="2533" kern="0" dirty="0">
                <a:solidFill>
                  <a:srgbClr val="000000"/>
                </a:solidFill>
                <a:latin typeface="UTM Avo" panose="02040603050506020204" pitchFamily="18" charset="0"/>
                <a:cs typeface="Arial"/>
                <a:sym typeface="Arial"/>
              </a:rPr>
              <a:t> ạ.</a:t>
            </a:r>
          </a:p>
          <a:p>
            <a:pPr indent="609585" algn="r" defTabSz="1219170">
              <a:lnSpc>
                <a:spcPct val="150000"/>
              </a:lnSpc>
              <a:buClr>
                <a:srgbClr val="000000"/>
              </a:buClr>
            </a:pPr>
            <a:r>
              <a:rPr lang="en-US" sz="2533" kern="0" dirty="0">
                <a:solidFill>
                  <a:srgbClr val="000000"/>
                </a:solidFill>
                <a:latin typeface="UTM Avo" panose="02040603050506020204" pitchFamily="18" charset="0"/>
                <a:cs typeface="Arial"/>
                <a:sym typeface="Arial"/>
              </a:rPr>
              <a:t>(Theo </a:t>
            </a:r>
            <a:r>
              <a:rPr lang="en-US" sz="2533" i="1" kern="0" dirty="0" err="1">
                <a:solidFill>
                  <a:srgbClr val="000000"/>
                </a:solidFill>
                <a:latin typeface="UTM Avo" panose="02040603050506020204" pitchFamily="18" charset="0"/>
                <a:cs typeface="Arial"/>
                <a:sym typeface="Arial"/>
              </a:rPr>
              <a:t>Truyện</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cười</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thông</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minh</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dí</a:t>
            </a:r>
            <a:r>
              <a:rPr lang="en-US" sz="2533" i="1" kern="0" dirty="0">
                <a:solidFill>
                  <a:srgbClr val="000000"/>
                </a:solidFill>
                <a:latin typeface="UTM Avo" panose="02040603050506020204" pitchFamily="18" charset="0"/>
                <a:cs typeface="Arial"/>
                <a:sym typeface="Arial"/>
              </a:rPr>
              <a:t> </a:t>
            </a:r>
            <a:r>
              <a:rPr lang="en-US" sz="2533" i="1" kern="0" dirty="0" err="1">
                <a:solidFill>
                  <a:srgbClr val="000000"/>
                </a:solidFill>
                <a:latin typeface="UTM Avo" panose="02040603050506020204" pitchFamily="18" charset="0"/>
                <a:cs typeface="Arial"/>
                <a:sym typeface="Arial"/>
              </a:rPr>
              <a:t>dỏm</a:t>
            </a:r>
            <a:r>
              <a:rPr lang="en-US" sz="2533" i="1" kern="0" dirty="0">
                <a:solidFill>
                  <a:srgbClr val="000000"/>
                </a:solidFill>
                <a:latin typeface="UTM Avo" panose="02040603050506020204" pitchFamily="18" charset="0"/>
                <a:cs typeface="Arial"/>
                <a:sym typeface="Arial"/>
              </a:rPr>
              <a:t>)</a:t>
            </a:r>
            <a:endParaRPr lang="en-US" sz="2533" kern="0" dirty="0">
              <a:solidFill>
                <a:srgbClr val="000000"/>
              </a:solidFill>
              <a:latin typeface="UTM Avo" panose="02040603050506020204" pitchFamily="18" charset="0"/>
              <a:cs typeface="Arial"/>
              <a:sym typeface="Arial"/>
            </a:endParaRPr>
          </a:p>
        </p:txBody>
      </p:sp>
      <p:grpSp>
        <p:nvGrpSpPr>
          <p:cNvPr id="8" name="Group 7">
            <a:extLst>
              <a:ext uri="{FF2B5EF4-FFF2-40B4-BE49-F238E27FC236}">
                <a16:creationId xmlns:a16="http://schemas.microsoft.com/office/drawing/2014/main" xmlns="" id="{678ADF57-E41E-44F7-87D6-9CC64004952B}"/>
              </a:ext>
            </a:extLst>
          </p:cNvPr>
          <p:cNvGrpSpPr/>
          <p:nvPr/>
        </p:nvGrpSpPr>
        <p:grpSpPr>
          <a:xfrm>
            <a:off x="3802150" y="2468964"/>
            <a:ext cx="348977" cy="348977"/>
            <a:chOff x="7507111" y="2996098"/>
            <a:chExt cx="417689" cy="417689"/>
          </a:xfrm>
        </p:grpSpPr>
        <p:sp>
          <p:nvSpPr>
            <p:cNvPr id="9" name="Rectangle 8">
              <a:extLst>
                <a:ext uri="{FF2B5EF4-FFF2-40B4-BE49-F238E27FC236}">
                  <a16:creationId xmlns:a16="http://schemas.microsoft.com/office/drawing/2014/main" xmlns="" id="{88FA2869-A746-41C9-9076-46B59CCDA56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0" name="Straight Connector 9">
              <a:extLst>
                <a:ext uri="{FF2B5EF4-FFF2-40B4-BE49-F238E27FC236}">
                  <a16:creationId xmlns:a16="http://schemas.microsoft.com/office/drawing/2014/main" xmlns="" id="{E2BA9091-A291-4FC6-8341-50254E9F10ED}"/>
                </a:ext>
              </a:extLst>
            </p:cNvPr>
            <p:cNvCxnSpPr>
              <a:stCxn id="9" idx="0"/>
              <a:endCxn id="9"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448D6C95-38C9-4664-B3FD-AD9015966AFD}"/>
                </a:ext>
              </a:extLst>
            </p:cNvPr>
            <p:cNvCxnSpPr>
              <a:stCxn id="9" idx="3"/>
              <a:endCxn id="9"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626BC5F7-10B2-4A9A-A6CE-25698E4A250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xmlns="" id="{313221BF-1228-4FB8-9A53-75A5D8CBD37A}"/>
              </a:ext>
            </a:extLst>
          </p:cNvPr>
          <p:cNvSpPr txBox="1"/>
          <p:nvPr/>
        </p:nvSpPr>
        <p:spPr>
          <a:xfrm>
            <a:off x="3775454" y="2402393"/>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14" name="Group 13">
            <a:extLst>
              <a:ext uri="{FF2B5EF4-FFF2-40B4-BE49-F238E27FC236}">
                <a16:creationId xmlns:a16="http://schemas.microsoft.com/office/drawing/2014/main" xmlns="" id="{072B90DE-66F1-4320-A2E9-13BA16AE3D36}"/>
              </a:ext>
            </a:extLst>
          </p:cNvPr>
          <p:cNvGrpSpPr/>
          <p:nvPr/>
        </p:nvGrpSpPr>
        <p:grpSpPr>
          <a:xfrm>
            <a:off x="9181149" y="2412189"/>
            <a:ext cx="348977" cy="348977"/>
            <a:chOff x="7507111" y="2996098"/>
            <a:chExt cx="417689" cy="417689"/>
          </a:xfrm>
        </p:grpSpPr>
        <p:sp>
          <p:nvSpPr>
            <p:cNvPr id="15" name="Rectangle 14">
              <a:extLst>
                <a:ext uri="{FF2B5EF4-FFF2-40B4-BE49-F238E27FC236}">
                  <a16:creationId xmlns:a16="http://schemas.microsoft.com/office/drawing/2014/main" xmlns="" id="{92C5AC6A-33FD-402C-9CFE-797BE3DFEAC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16" name="Straight Connector 15">
              <a:extLst>
                <a:ext uri="{FF2B5EF4-FFF2-40B4-BE49-F238E27FC236}">
                  <a16:creationId xmlns:a16="http://schemas.microsoft.com/office/drawing/2014/main" xmlns="" id="{AA370472-D824-4461-97EB-4E532C063256}"/>
                </a:ext>
              </a:extLst>
            </p:cNvPr>
            <p:cNvCxnSpPr>
              <a:stCxn id="15" idx="0"/>
              <a:endCxn id="1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CC2946A6-F553-42EC-8BBB-8810A5C1B2C5}"/>
                </a:ext>
              </a:extLst>
            </p:cNvPr>
            <p:cNvCxnSpPr>
              <a:stCxn id="15" idx="3"/>
              <a:endCxn id="1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xmlns="" id="{1449388C-D21F-43C2-8967-D7BEA269280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xmlns="" id="{8E5D47C6-4231-4251-9004-D1203D58F286}"/>
              </a:ext>
            </a:extLst>
          </p:cNvPr>
          <p:cNvSpPr txBox="1"/>
          <p:nvPr/>
        </p:nvSpPr>
        <p:spPr>
          <a:xfrm>
            <a:off x="9181149" y="2402392"/>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20" name="Group 19">
            <a:extLst>
              <a:ext uri="{FF2B5EF4-FFF2-40B4-BE49-F238E27FC236}">
                <a16:creationId xmlns:a16="http://schemas.microsoft.com/office/drawing/2014/main" xmlns="" id="{7E3E5010-99CD-4A04-9434-BC8E1D6BD6C6}"/>
              </a:ext>
            </a:extLst>
          </p:cNvPr>
          <p:cNvGrpSpPr/>
          <p:nvPr/>
        </p:nvGrpSpPr>
        <p:grpSpPr>
          <a:xfrm>
            <a:off x="6185961" y="3017656"/>
            <a:ext cx="348977" cy="348977"/>
            <a:chOff x="7507111" y="2996098"/>
            <a:chExt cx="417689" cy="417689"/>
          </a:xfrm>
        </p:grpSpPr>
        <p:sp>
          <p:nvSpPr>
            <p:cNvPr id="21" name="Rectangle 20">
              <a:extLst>
                <a:ext uri="{FF2B5EF4-FFF2-40B4-BE49-F238E27FC236}">
                  <a16:creationId xmlns:a16="http://schemas.microsoft.com/office/drawing/2014/main" xmlns="" id="{A3158833-D1C0-4F82-B7DB-67F6EA154DC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22" name="Straight Connector 21">
              <a:extLst>
                <a:ext uri="{FF2B5EF4-FFF2-40B4-BE49-F238E27FC236}">
                  <a16:creationId xmlns:a16="http://schemas.microsoft.com/office/drawing/2014/main" xmlns="" id="{732B4B0E-DD71-4350-9414-27BFB4726AFE}"/>
                </a:ext>
              </a:extLst>
            </p:cNvPr>
            <p:cNvCxnSpPr>
              <a:stCxn id="21" idx="0"/>
              <a:endCxn id="21"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D5BFE622-3CC3-4A58-9DBA-F64EB2E2F552}"/>
                </a:ext>
              </a:extLst>
            </p:cNvPr>
            <p:cNvCxnSpPr>
              <a:stCxn id="21" idx="3"/>
              <a:endCxn id="21"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343124A2-D348-4268-80D2-8A3059B0A906}"/>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xmlns="" id="{C26672A0-CD44-4552-9A30-BEE3E869650E}"/>
              </a:ext>
            </a:extLst>
          </p:cNvPr>
          <p:cNvSpPr txBox="1"/>
          <p:nvPr/>
        </p:nvSpPr>
        <p:spPr>
          <a:xfrm>
            <a:off x="6178296" y="2951085"/>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grpSp>
        <p:nvGrpSpPr>
          <p:cNvPr id="26" name="Group 25">
            <a:extLst>
              <a:ext uri="{FF2B5EF4-FFF2-40B4-BE49-F238E27FC236}">
                <a16:creationId xmlns:a16="http://schemas.microsoft.com/office/drawing/2014/main" xmlns="" id="{45D77CCF-8758-4C31-9395-2FF90EF188B4}"/>
              </a:ext>
            </a:extLst>
          </p:cNvPr>
          <p:cNvGrpSpPr/>
          <p:nvPr/>
        </p:nvGrpSpPr>
        <p:grpSpPr>
          <a:xfrm>
            <a:off x="5624689" y="3645352"/>
            <a:ext cx="348977" cy="348977"/>
            <a:chOff x="7507111" y="2996098"/>
            <a:chExt cx="417689" cy="417689"/>
          </a:xfrm>
        </p:grpSpPr>
        <p:sp>
          <p:nvSpPr>
            <p:cNvPr id="27" name="Rectangle 26">
              <a:extLst>
                <a:ext uri="{FF2B5EF4-FFF2-40B4-BE49-F238E27FC236}">
                  <a16:creationId xmlns:a16="http://schemas.microsoft.com/office/drawing/2014/main" xmlns="" id="{F3E78FE5-B72C-4C7C-A2F5-A22C9E4EBF5E}"/>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
                <a:sym typeface="Arial"/>
              </a:endParaRPr>
            </a:p>
          </p:txBody>
        </p:sp>
        <p:cxnSp>
          <p:nvCxnSpPr>
            <p:cNvPr id="28" name="Straight Connector 27">
              <a:extLst>
                <a:ext uri="{FF2B5EF4-FFF2-40B4-BE49-F238E27FC236}">
                  <a16:creationId xmlns:a16="http://schemas.microsoft.com/office/drawing/2014/main" xmlns="" id="{62575573-FECF-4277-9F52-66DEBD2AC206}"/>
                </a:ext>
              </a:extLst>
            </p:cNvPr>
            <p:cNvCxnSpPr>
              <a:stCxn id="27" idx="0"/>
              <a:endCxn id="2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2E89B2C9-0DC2-48FB-984A-AB67DFFE3678}"/>
                </a:ext>
              </a:extLst>
            </p:cNvPr>
            <p:cNvCxnSpPr>
              <a:stCxn id="27" idx="3"/>
              <a:endCxn id="2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FAB8C5EF-4A8C-48AD-A3AA-48B3548CC4B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xmlns="" id="{01D85BDC-3273-4D48-9EB3-824AC1A6AFAF}"/>
              </a:ext>
            </a:extLst>
          </p:cNvPr>
          <p:cNvSpPr txBox="1"/>
          <p:nvPr/>
        </p:nvSpPr>
        <p:spPr>
          <a:xfrm>
            <a:off x="5624689" y="3512209"/>
            <a:ext cx="320487" cy="482120"/>
          </a:xfrm>
          <a:prstGeom prst="rect">
            <a:avLst/>
          </a:prstGeom>
          <a:noFill/>
        </p:spPr>
        <p:txBody>
          <a:bodyPr wrap="square">
            <a:spAutoFit/>
          </a:bodyPr>
          <a:lstStyle/>
          <a:p>
            <a:pPr defTabSz="1219170">
              <a:buClr>
                <a:srgbClr val="000000"/>
              </a:buClr>
            </a:pPr>
            <a:r>
              <a:rPr lang="en-US" sz="2533" b="1" kern="0" dirty="0">
                <a:solidFill>
                  <a:srgbClr val="FF0000"/>
                </a:solidFill>
                <a:latin typeface="UTM Avo" panose="02040603050506020204" pitchFamily="18" charset="0"/>
                <a:cs typeface="Arial"/>
                <a:sym typeface="Arial"/>
              </a:rPr>
              <a:t>?</a:t>
            </a:r>
            <a:endParaRPr lang="en-US" sz="2533" b="1" kern="0" dirty="0">
              <a:solidFill>
                <a:srgbClr val="FF0000"/>
              </a:solidFill>
              <a:latin typeface="Arial"/>
              <a:cs typeface="Arial"/>
              <a:sym typeface="Arial"/>
            </a:endParaRPr>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25"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4723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173</Words>
  <Application>Microsoft Office PowerPoint</Application>
  <PresentationFormat>Custom</PresentationFormat>
  <Paragraphs>22</Paragraphs>
  <Slides>5</Slides>
  <Notes>0</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Office Theme</vt:lpstr>
      <vt:lpstr>2_Office 主题​​</vt:lpstr>
      <vt:lpstr>PowerPoint Presentation</vt:lpstr>
      <vt:lpstr>1. Những từ chỉ tình cảm của người thân trong gia đình?</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26</cp:revision>
  <dcterms:created xsi:type="dcterms:W3CDTF">2021-07-20T01:55:21Z</dcterms:created>
  <dcterms:modified xsi:type="dcterms:W3CDTF">2021-12-16T01:22:26Z</dcterms:modified>
</cp:coreProperties>
</file>