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</p:sldMasterIdLst>
  <p:notesMasterIdLst>
    <p:notesMasterId r:id="rId18"/>
  </p:notesMasterIdLst>
  <p:sldIdLst>
    <p:sldId id="256" r:id="rId6"/>
    <p:sldId id="343" r:id="rId7"/>
    <p:sldId id="257" r:id="rId8"/>
    <p:sldId id="328" r:id="rId9"/>
    <p:sldId id="516" r:id="rId10"/>
    <p:sldId id="367" r:id="rId11"/>
    <p:sldId id="368" r:id="rId12"/>
    <p:sldId id="515" r:id="rId13"/>
    <p:sldId id="518" r:id="rId14"/>
    <p:sldId id="519" r:id="rId15"/>
    <p:sldId id="375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877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561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95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037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432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998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802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286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769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720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050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68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9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60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15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2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73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77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49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65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28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9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53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872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789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227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810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31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267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828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492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70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8/5/2021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8/5/2021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28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8/5/2021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01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8/5/2021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7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01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8/5/2021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80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8/5/2021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814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8/5/2021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71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8/5/2021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6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8/5/2021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64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8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0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vi-VN" altLang="x-none" dirty="0"/>
              <a:t>Bấm &amp; sửa kiểu tiêu đề</a:t>
            </a:r>
            <a:endParaRPr dirty="0"/>
          </a:p>
        </p:txBody>
      </p:sp>
      <p:sp>
        <p:nvSpPr>
          <p:cNvPr id="2051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vi-VN" altLang="x-none" dirty="0"/>
              <a:t>Bấm &amp; sửa kiểu tiêu đề</a:t>
            </a:r>
          </a:p>
          <a:p>
            <a:pPr lvl="1"/>
            <a:r>
              <a:rPr lang="vi-VN" altLang="x-none" dirty="0"/>
              <a:t>Mức hai</a:t>
            </a:r>
          </a:p>
          <a:p>
            <a:pPr lvl="2"/>
            <a:r>
              <a:rPr lang="vi-VN" altLang="x-none" dirty="0"/>
              <a:t>Mức ba</a:t>
            </a:r>
          </a:p>
          <a:p>
            <a:pPr lvl="3"/>
            <a:r>
              <a:rPr lang="vi-VN" altLang="x-none" dirty="0"/>
              <a:t>Mức bốn</a:t>
            </a:r>
          </a:p>
          <a:p>
            <a:pPr lvl="4"/>
            <a:r>
              <a:rPr lang="vi-VN" altLang="x-none" dirty="0"/>
              <a:t>Mức năm</a:t>
            </a:r>
            <a:endParaRPr dirty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8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64810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8/5/2021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09301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2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Khởi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động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53" name="Group 2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115823"/>
              </p:ext>
            </p:extLst>
          </p:nvPr>
        </p:nvGraphicFramePr>
        <p:xfrm>
          <a:off x="1160757" y="2562689"/>
          <a:ext cx="4938713" cy="4023066"/>
        </p:xfrm>
        <a:graphic>
          <a:graphicData uri="http://schemas.openxmlformats.org/drawingml/2006/table">
            <a:tbl>
              <a:tblPr/>
              <a:tblGrid>
                <a:gridCol w="642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59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8" name="Rectangle 111"/>
          <p:cNvSpPr/>
          <p:nvPr/>
        </p:nvSpPr>
        <p:spPr>
          <a:xfrm>
            <a:off x="1122656" y="5131264"/>
            <a:ext cx="1169988" cy="6254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Ong</a:t>
            </a:r>
            <a:r>
              <a:rPr sz="35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graphicFrame>
        <p:nvGraphicFramePr>
          <p:cNvPr id="11554" name="Group 2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169066"/>
              </p:ext>
            </p:extLst>
          </p:nvPr>
        </p:nvGraphicFramePr>
        <p:xfrm>
          <a:off x="1160756" y="1101261"/>
          <a:ext cx="4935244" cy="1477304"/>
        </p:xfrm>
        <a:graphic>
          <a:graphicData uri="http://schemas.openxmlformats.org/drawingml/2006/table">
            <a:tbl>
              <a:tblPr/>
              <a:tblGrid>
                <a:gridCol w="649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98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77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6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6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Rectangle 331"/>
          <p:cNvSpPr/>
          <p:nvPr/>
        </p:nvSpPr>
        <p:spPr>
          <a:xfrm>
            <a:off x="1102019" y="1460963"/>
            <a:ext cx="950912" cy="156735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sz="71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1" name="Rectangle 739"/>
          <p:cNvSpPr/>
          <p:nvPr/>
        </p:nvSpPr>
        <p:spPr>
          <a:xfrm>
            <a:off x="1160756" y="2740488"/>
            <a:ext cx="566181" cy="8194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sz="3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2" name="Rectangle 740"/>
          <p:cNvSpPr/>
          <p:nvPr/>
        </p:nvSpPr>
        <p:spPr>
          <a:xfrm>
            <a:off x="1008357" y="4010488"/>
            <a:ext cx="2352675" cy="11890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Ong</a:t>
            </a:r>
            <a:r>
              <a:rPr sz="70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3" name="Text Box 779"/>
          <p:cNvSpPr txBox="1"/>
          <p:nvPr/>
        </p:nvSpPr>
        <p:spPr>
          <a:xfrm>
            <a:off x="1102020" y="5634501"/>
            <a:ext cx="8707806" cy="685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r>
              <a:rPr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Ong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mật</a:t>
            </a:r>
            <a:endParaRPr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aphicFrame>
        <p:nvGraphicFramePr>
          <p:cNvPr id="14" name="Group 289">
            <a:extLst>
              <a:ext uri="{FF2B5EF4-FFF2-40B4-BE49-F238E27FC236}">
                <a16:creationId xmlns:a16="http://schemas.microsoft.com/office/drawing/2014/main" id="{ED378B0B-2FC9-4E6B-B6FE-2535936A9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145727"/>
              </p:ext>
            </p:extLst>
          </p:nvPr>
        </p:nvGraphicFramePr>
        <p:xfrm>
          <a:off x="6111653" y="2562689"/>
          <a:ext cx="4224338" cy="4023066"/>
        </p:xfrm>
        <a:graphic>
          <a:graphicData uri="http://schemas.openxmlformats.org/drawingml/2006/table">
            <a:tbl>
              <a:tblPr/>
              <a:tblGrid>
                <a:gridCol w="642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59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75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75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50E339-2FEC-47DA-82BF-B25877A54FE2}"/>
              </a:ext>
            </a:extLst>
          </p:cNvPr>
          <p:cNvSpPr txBox="1"/>
          <p:nvPr/>
        </p:nvSpPr>
        <p:spPr>
          <a:xfrm>
            <a:off x="6997560" y="2291442"/>
            <a:ext cx="4739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2"/>
                </a:solidFill>
                <a:latin typeface="+mj-lt"/>
              </a:rPr>
              <a:t>Luyện</a:t>
            </a:r>
            <a:r>
              <a:rPr lang="en-US" sz="6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chemeClr val="accent2"/>
                </a:solidFill>
                <a:latin typeface="+mj-lt"/>
              </a:rPr>
              <a:t>viết</a:t>
            </a:r>
            <a:r>
              <a:rPr lang="en-US" sz="6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chemeClr val="accent2"/>
                </a:solidFill>
                <a:latin typeface="+mj-lt"/>
              </a:rPr>
              <a:t>vở</a:t>
            </a:r>
            <a:endParaRPr lang="en-US" sz="60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9" name="Text Box 9"/>
          <p:cNvSpPr txBox="1"/>
          <p:nvPr/>
        </p:nvSpPr>
        <p:spPr>
          <a:xfrm>
            <a:off x="1507245" y="1031578"/>
            <a:ext cx="10003545" cy="13112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317450" name="Text Box 10"/>
          <p:cNvSpPr txBox="1"/>
          <p:nvPr/>
        </p:nvSpPr>
        <p:spPr>
          <a:xfrm>
            <a:off x="1600200" y="2368264"/>
            <a:ext cx="10003545" cy="13112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4000" dirty="0">
                <a:solidFill>
                  <a:srgbClr val="6600CC"/>
                </a:solidFill>
                <a:latin typeface="Times New Roman" panose="02020603050405020304" pitchFamily="18" charset="0"/>
              </a:rPr>
              <a:t>Bạn nào nhắc lại được câu viết ứng dụng ở bài đó?</a:t>
            </a:r>
          </a:p>
        </p:txBody>
      </p:sp>
      <p:sp>
        <p:nvSpPr>
          <p:cNvPr id="317452" name="Text Box 12"/>
          <p:cNvSpPr txBox="1"/>
          <p:nvPr/>
        </p:nvSpPr>
        <p:spPr>
          <a:xfrm flipH="1">
            <a:off x="13716000" y="-962326"/>
            <a:ext cx="76200" cy="4126514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pPr algn="ctr" eaLnBrk="0" fontAlgn="base" hangingPunct="0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r>
              <a:rPr sz="2800" b="1" dirty="0">
                <a:solidFill>
                  <a:srgbClr val="6600CC"/>
                </a:solidFill>
                <a:latin typeface="HP001 4H" panose="020B0603050302020204" pitchFamily="34" charset="-127"/>
              </a:rPr>
              <a:t>CȄữ hΞ: </a:t>
            </a:r>
            <a:r>
              <a:rPr lang="vi-VN" altLang="x-none" sz="2800" b="1" dirty="0">
                <a:solidFill>
                  <a:srgbClr val="6600CC"/>
                </a:solidFill>
                <a:latin typeface="HP001 4H" panose="020B0603050302020204" pitchFamily="34" charset="-127"/>
              </a:rPr>
              <a:t>O</a:t>
            </a:r>
            <a:endParaRPr sz="2800" b="1" dirty="0">
              <a:solidFill>
                <a:srgbClr val="6600CC"/>
              </a:solidFill>
              <a:latin typeface="HP001 4 hàng" panose="020B0603050302020204" pitchFamily="34" charset="0"/>
            </a:endParaRPr>
          </a:p>
        </p:txBody>
      </p:sp>
      <p:pic>
        <p:nvPicPr>
          <p:cNvPr id="4103" name="Picture 18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3217548" flipV="1">
            <a:off x="242889" y="5227637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9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7130662">
            <a:off x="10724707" y="5275079"/>
            <a:ext cx="1506537" cy="154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0"/>
          <p:cNvSpPr txBox="1"/>
          <p:nvPr/>
        </p:nvSpPr>
        <p:spPr>
          <a:xfrm>
            <a:off x="1682496" y="4069081"/>
            <a:ext cx="8452104" cy="13112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câu viết ứng dụng  có chữ nào chứa chữ hoa </a:t>
            </a:r>
            <a:r>
              <a:rPr sz="4000" b="1" dirty="0">
                <a:solidFill>
                  <a:srgbClr val="0000FF"/>
                </a:solidFill>
                <a:latin typeface="HP001 4 hàng" panose="020B0603050302020204" pitchFamily="34" charset="0"/>
                <a:ea typeface="HP001" panose="020B0604020202020204" charset="0"/>
              </a:rPr>
              <a:t>N</a:t>
            </a:r>
            <a:r>
              <a:rPr sz="4000" dirty="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17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7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/>
      <p:bldP spid="317449" grpId="1"/>
      <p:bldP spid="317450" grpId="0"/>
      <p:bldP spid="31745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O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61" r="70206" b="-1446"/>
          <a:stretch/>
        </p:blipFill>
        <p:spPr>
          <a:xfrm>
            <a:off x="3621024" y="2083964"/>
            <a:ext cx="3126684" cy="318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9F7F94-C0C2-416E-B1B1-7EE4DCBD32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37" t="22826" r="13603" b="22963"/>
          <a:stretch/>
        </p:blipFill>
        <p:spPr>
          <a:xfrm>
            <a:off x="7205472" y="3130762"/>
            <a:ext cx="2041595" cy="21367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vừa)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id="{23A409A8-8E3B-4D15-B919-8EBF23025F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7200" y="1648885"/>
            <a:ext cx="61976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861C57-3AC9-45B0-B6A9-4C30DDE05DCD}"/>
              </a:ext>
            </a:extLst>
          </p:cNvPr>
          <p:cNvSpPr txBox="1"/>
          <p:nvPr/>
        </p:nvSpPr>
        <p:spPr>
          <a:xfrm>
            <a:off x="4433777" y="113895"/>
            <a:ext cx="967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81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>
                <a:solidFill>
                  <a:srgbClr val="F7446B"/>
                </a:solidFill>
                <a:latin typeface="HP001 4 hàng" panose="020B0603050302020204" pitchFamily="34" charset="0"/>
              </a:rPr>
              <a:t>O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id="{23A409A8-8E3B-4D15-B919-8EBF23025F4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7200" y="1648885"/>
            <a:ext cx="61976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861C57-3AC9-45B0-B6A9-4C30DDE05DCD}"/>
              </a:ext>
            </a:extLst>
          </p:cNvPr>
          <p:cNvSpPr txBox="1"/>
          <p:nvPr/>
        </p:nvSpPr>
        <p:spPr>
          <a:xfrm>
            <a:off x="4433777" y="113895"/>
            <a:ext cx="967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O</a:t>
            </a:r>
            <a:endParaRPr lang="en-US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2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CC289B-3376-435C-9503-4FF63C714155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>
                <a:solidFill>
                  <a:srgbClr val="F7446B"/>
                </a:solidFill>
                <a:latin typeface="HP001 4 hàng" panose="020B0603050302020204" pitchFamily="34" charset="0"/>
              </a:rPr>
              <a:t>O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</a:t>
            </a:r>
            <a:r>
              <a:rPr lang="en-US" sz="2400" dirty="0" err="1">
                <a:solidFill>
                  <a:srgbClr val="F7446B"/>
                </a:solidFill>
                <a:latin typeface="UTM Avo" panose="02040603050506020204" pitchFamily="18" charset="0"/>
              </a:rPr>
              <a:t>nhỏ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O">
            <a:hlinkClick r:id="" action="ppaction://media"/>
            <a:extLst>
              <a:ext uri="{FF2B5EF4-FFF2-40B4-BE49-F238E27FC236}">
                <a16:creationId xmlns:a16="http://schemas.microsoft.com/office/drawing/2014/main" id="{F15017EE-E777-4BD9-903F-F8DEF9A4688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18" r="4033" b="14442"/>
          <a:stretch/>
        </p:blipFill>
        <p:spPr>
          <a:xfrm>
            <a:off x="3236150" y="1475083"/>
            <a:ext cx="5900325" cy="49972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4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F6FDA0-C57C-4F6F-8337-63AA37908133}"/>
              </a:ext>
            </a:extLst>
          </p:cNvPr>
          <p:cNvSpPr txBox="1"/>
          <p:nvPr/>
        </p:nvSpPr>
        <p:spPr>
          <a:xfrm>
            <a:off x="4144752" y="88480"/>
            <a:ext cx="5693745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BECA3F-E279-4DB5-A818-EDFD567F7F0B}"/>
              </a:ext>
            </a:extLst>
          </p:cNvPr>
          <p:cNvGrpSpPr/>
          <p:nvPr/>
        </p:nvGrpSpPr>
        <p:grpSpPr>
          <a:xfrm>
            <a:off x="3432376" y="1591662"/>
            <a:ext cx="8646847" cy="1124106"/>
            <a:chOff x="418675" y="2043957"/>
            <a:chExt cx="8646847" cy="11241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A6E337-E3A0-449C-828A-AD99627DB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5" y="2043957"/>
              <a:ext cx="8043343" cy="11241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CB0ACC-3191-4652-9412-0C0D508532FC}"/>
                </a:ext>
              </a:extLst>
            </p:cNvPr>
            <p:cNvSpPr txBox="1"/>
            <p:nvPr/>
          </p:nvSpPr>
          <p:spPr>
            <a:xfrm>
              <a:off x="418675" y="2428050"/>
              <a:ext cx="86468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Ong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ăm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Ǉìm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h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Ξ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jật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CDE911-E164-4048-9835-CE03F87F81C0}"/>
              </a:ext>
            </a:extLst>
          </p:cNvPr>
          <p:cNvSpPr txBox="1"/>
          <p:nvPr/>
        </p:nvSpPr>
        <p:spPr>
          <a:xfrm>
            <a:off x="2915972" y="2524322"/>
            <a:ext cx="10613080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BB28C-A4E6-4474-95A4-DDF037A29B9D}"/>
              </a:ext>
            </a:extLst>
          </p:cNvPr>
          <p:cNvSpPr txBox="1"/>
          <p:nvPr/>
        </p:nvSpPr>
        <p:spPr>
          <a:xfrm>
            <a:off x="2760583" y="4433511"/>
            <a:ext cx="1128502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E9067E-CF7F-446B-99A7-937CBDA9430E}"/>
              </a:ext>
            </a:extLst>
          </p:cNvPr>
          <p:cNvSpPr txBox="1"/>
          <p:nvPr/>
        </p:nvSpPr>
        <p:spPr>
          <a:xfrm>
            <a:off x="2838277" y="3127117"/>
            <a:ext cx="1112963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C6F30-ACA0-4B47-9E33-38A048CCEB13}"/>
              </a:ext>
            </a:extLst>
          </p:cNvPr>
          <p:cNvSpPr txBox="1"/>
          <p:nvPr/>
        </p:nvSpPr>
        <p:spPr>
          <a:xfrm>
            <a:off x="2760583" y="5552894"/>
            <a:ext cx="611982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ea typeface="HP001" panose="020B0603050302020204" pitchFamily="34" charset="0"/>
              </a:rPr>
              <a:t>, g, h, 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C77E5-CC92-4E65-AF86-CA435C675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9"/>
          <a:stretch/>
        </p:blipFill>
        <p:spPr>
          <a:xfrm>
            <a:off x="377927" y="270236"/>
            <a:ext cx="2637197" cy="201516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795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9BA2C1-56C9-428F-8164-A53318539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58" y="988287"/>
            <a:ext cx="9113333" cy="51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636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223</Words>
  <Application>Microsoft Office PowerPoint</Application>
  <PresentationFormat>Widescreen</PresentationFormat>
  <Paragraphs>34</Paragraphs>
  <Slides>12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等线</vt:lpstr>
      <vt:lpstr>HP001 4H</vt:lpstr>
      <vt:lpstr>华康少女文字W5(P)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Office Theme</vt:lpstr>
      <vt:lpstr>8_Office Theme</vt:lpstr>
      <vt:lpstr>Chủ đề của Office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26</cp:revision>
  <dcterms:created xsi:type="dcterms:W3CDTF">2021-07-20T01:55:21Z</dcterms:created>
  <dcterms:modified xsi:type="dcterms:W3CDTF">2021-08-05T10:50:09Z</dcterms:modified>
</cp:coreProperties>
</file>