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15" r:id="rId2"/>
    <p:sldId id="269" r:id="rId3"/>
    <p:sldId id="333" r:id="rId4"/>
    <p:sldId id="334" r:id="rId5"/>
    <p:sldId id="345" r:id="rId6"/>
    <p:sldId id="346" r:id="rId7"/>
    <p:sldId id="340" r:id="rId8"/>
    <p:sldId id="347" r:id="rId9"/>
    <p:sldId id="318" r:id="rId10"/>
    <p:sldId id="341" r:id="rId11"/>
    <p:sldId id="342" r:id="rId12"/>
    <p:sldId id="343" r:id="rId13"/>
    <p:sldId id="331" r:id="rId14"/>
    <p:sldId id="337" r:id="rId15"/>
    <p:sldId id="344" r:id="rId16"/>
    <p:sldId id="338" r:id="rId17"/>
    <p:sldId id="324" r:id="rId18"/>
    <p:sldId id="325" r:id="rId19"/>
    <p:sldId id="326" r:id="rId20"/>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5C4C"/>
    <a:srgbClr val="FF6743"/>
    <a:srgbClr val="FF5D37"/>
    <a:srgbClr val="FF4B21"/>
    <a:srgbClr val="FF3300"/>
    <a:srgbClr val="D27D00"/>
    <a:srgbClr val="F6BB00"/>
    <a:srgbClr val="8A4500"/>
    <a:srgbClr val="CC6600"/>
    <a:srgbClr val="EC70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427" autoAdjust="0"/>
  </p:normalViewPr>
  <p:slideViewPr>
    <p:cSldViewPr>
      <p:cViewPr>
        <p:scale>
          <a:sx n="50" d="100"/>
          <a:sy n="50" d="100"/>
        </p:scale>
        <p:origin x="-960" y="-276"/>
      </p:cViewPr>
      <p:guideLst>
        <p:guide orient="horz" pos="2160"/>
        <p:guide pos="3831"/>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6EC521-8BB2-447E-A210-7269D75CCBE4}" type="datetimeFigureOut">
              <a:rPr lang="en-US" smtClean="0"/>
              <a:t>10/3/2021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4AB91-A8C2-45A2-A8DC-9C24C78B8DEA}" type="slidenum">
              <a:rPr lang="en-US" smtClean="0"/>
              <a:t>‹#›</a:t>
            </a:fld>
            <a:endParaRPr lang="en-US"/>
          </a:p>
        </p:txBody>
      </p:sp>
    </p:spTree>
    <p:extLst>
      <p:ext uri="{BB962C8B-B14F-4D97-AF65-F5344CB8AC3E}">
        <p14:creationId xmlns:p14="http://schemas.microsoft.com/office/powerpoint/2010/main" val="1290561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9" y="685800"/>
            <a:ext cx="6080125"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07843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Hình</a:t>
            </a:r>
            <a:r>
              <a:rPr lang="en-US" baseline="0" smtClean="0"/>
              <a:t> dung bố cục 1 đoạn </a:t>
            </a:r>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14</a:t>
            </a:fld>
            <a:endParaRPr lang="en-US"/>
          </a:p>
        </p:txBody>
      </p:sp>
    </p:spTree>
    <p:extLst>
      <p:ext uri="{BB962C8B-B14F-4D97-AF65-F5344CB8AC3E}">
        <p14:creationId xmlns:p14="http://schemas.microsoft.com/office/powerpoint/2010/main" val="2278003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Hình</a:t>
            </a:r>
            <a:r>
              <a:rPr lang="en-US" baseline="0" smtClean="0"/>
              <a:t> dung bố cục 1 đoạn văn như 4 tầng của chiếc bánh hamburger. Một hình ảnh ấn tượng sẽ giúp HS nhớ lâu hơn thầy cô ạ.</a:t>
            </a:r>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15</a:t>
            </a:fld>
            <a:endParaRPr lang="en-US"/>
          </a:p>
        </p:txBody>
      </p:sp>
    </p:spTree>
    <p:extLst>
      <p:ext uri="{BB962C8B-B14F-4D97-AF65-F5344CB8AC3E}">
        <p14:creationId xmlns:p14="http://schemas.microsoft.com/office/powerpoint/2010/main" val="2278003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Người</a:t>
            </a:r>
            <a:r>
              <a:rPr lang="en-US" baseline="0" smtClean="0"/>
              <a:t> soạn tự viết để tham khảo. Thầy cô có thể thay nếu thấy chưa phù hợp ạ.</a:t>
            </a:r>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16</a:t>
            </a:fld>
            <a:endParaRPr lang="en-US"/>
          </a:p>
        </p:txBody>
      </p:sp>
    </p:spTree>
    <p:extLst>
      <p:ext uri="{BB962C8B-B14F-4D97-AF65-F5344CB8AC3E}">
        <p14:creationId xmlns:p14="http://schemas.microsoft.com/office/powerpoint/2010/main" val="2727822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F0B64C-F99D-4875-B5C8-ED5FC3D30133}" type="slidenum">
              <a:rPr lang="en-US" smtClean="0"/>
              <a:t>2</a:t>
            </a:fld>
            <a:endParaRPr lang="en-US"/>
          </a:p>
        </p:txBody>
      </p:sp>
    </p:spTree>
    <p:extLst>
      <p:ext uri="{BB962C8B-B14F-4D97-AF65-F5344CB8AC3E}">
        <p14:creationId xmlns:p14="http://schemas.microsoft.com/office/powerpoint/2010/main" val="2983648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dẫn</a:t>
            </a:r>
            <a:r>
              <a:rPr lang="en-US" baseline="0" smtClean="0"/>
              <a:t> vài bài: Các em vừa được lật mảnh ghép và thấy được 1 số hđ vui chơi của các bạn nhỏ, đó là các trò chơi dân gian được nhiều bạn nhỏ lựa chọn khi vui chơi cùng các bạn. Các em nếu chưa chơi, có thể thử nhé!</a:t>
            </a:r>
          </a:p>
          <a:p>
            <a:r>
              <a:rPr lang="en-US" baseline="0" smtClean="0"/>
              <a:t>Bài học hôm nay, các em sẽ nói về các hđ vui chơi của mình với bạn bè và luyện viết thành đoạn văn…</a:t>
            </a:r>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6</a:t>
            </a:fld>
            <a:endParaRPr lang="en-US"/>
          </a:p>
        </p:txBody>
      </p:sp>
    </p:spTree>
    <p:extLst>
      <p:ext uri="{BB962C8B-B14F-4D97-AF65-F5344CB8AC3E}">
        <p14:creationId xmlns:p14="http://schemas.microsoft.com/office/powerpoint/2010/main" val="2914256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abf9762155_0_257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7" name="Google Shape;1277;gabf9762155_0_2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9</a:t>
            </a:fld>
            <a:endParaRPr lang="en-US"/>
          </a:p>
        </p:txBody>
      </p:sp>
    </p:spTree>
    <p:extLst>
      <p:ext uri="{BB962C8B-B14F-4D97-AF65-F5344CB8AC3E}">
        <p14:creationId xmlns:p14="http://schemas.microsoft.com/office/powerpoint/2010/main" val="2278003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10</a:t>
            </a:fld>
            <a:endParaRPr lang="en-US"/>
          </a:p>
        </p:txBody>
      </p:sp>
    </p:spTree>
    <p:extLst>
      <p:ext uri="{BB962C8B-B14F-4D97-AF65-F5344CB8AC3E}">
        <p14:creationId xmlns:p14="http://schemas.microsoft.com/office/powerpoint/2010/main" val="2278003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11</a:t>
            </a:fld>
            <a:endParaRPr lang="en-US"/>
          </a:p>
        </p:txBody>
      </p:sp>
    </p:spTree>
    <p:extLst>
      <p:ext uri="{BB962C8B-B14F-4D97-AF65-F5344CB8AC3E}">
        <p14:creationId xmlns:p14="http://schemas.microsoft.com/office/powerpoint/2010/main" val="2278003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12</a:t>
            </a:fld>
            <a:endParaRPr lang="en-US"/>
          </a:p>
        </p:txBody>
      </p:sp>
    </p:spTree>
    <p:extLst>
      <p:ext uri="{BB962C8B-B14F-4D97-AF65-F5344CB8AC3E}">
        <p14:creationId xmlns:p14="http://schemas.microsoft.com/office/powerpoint/2010/main" val="2278003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lư</a:t>
            </a:r>
            <a:r>
              <a:rPr lang="en-US" baseline="0" smtClean="0"/>
              <a:t>u ý cho HS đây chỉ à gợi ý chứ k bắt buộc HS phải viết đoạn văn theo gợi ý này. Để HS có thể sáng tạo những đoạn văn mới mẻ hơn, độc đáo hơn.</a:t>
            </a:r>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13</a:t>
            </a:fld>
            <a:endParaRPr lang="en-US"/>
          </a:p>
        </p:txBody>
      </p:sp>
    </p:spTree>
    <p:extLst>
      <p:ext uri="{BB962C8B-B14F-4D97-AF65-F5344CB8AC3E}">
        <p14:creationId xmlns:p14="http://schemas.microsoft.com/office/powerpoint/2010/main" val="2278003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B78667-E865-4580-9C06-63F58C228D54}" type="datetimeFigureOut">
              <a:rPr lang="en-US" smtClean="0"/>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3028676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78667-E865-4580-9C06-63F58C228D54}" type="datetimeFigureOut">
              <a:rPr lang="en-US" smtClean="0"/>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207949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78667-E865-4580-9C06-63F58C228D54}" type="datetimeFigureOut">
              <a:rPr lang="en-US" smtClean="0"/>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2428688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78667-E865-4580-9C06-63F58C228D54}" type="datetimeFigureOut">
              <a:rPr lang="en-US" smtClean="0"/>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3276485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B78667-E865-4580-9C06-63F58C228D54}" type="datetimeFigureOut">
              <a:rPr lang="en-US" smtClean="0"/>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2098269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B78667-E865-4580-9C06-63F58C228D54}" type="datetimeFigureOut">
              <a:rPr lang="en-US" smtClean="0"/>
              <a:t>10/3/2021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116276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B78667-E865-4580-9C06-63F58C228D54}" type="datetimeFigureOut">
              <a:rPr lang="en-US" smtClean="0"/>
              <a:t>10/3/2021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777624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B78667-E865-4580-9C06-63F58C228D54}" type="datetimeFigureOut">
              <a:rPr lang="en-US" smtClean="0"/>
              <a:t>10/3/2021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800307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B78667-E865-4580-9C06-63F58C228D54}" type="datetimeFigureOut">
              <a:rPr lang="en-US" smtClean="0"/>
              <a:t>10/3/2021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051625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B78667-E865-4580-9C06-63F58C228D54}" type="datetimeFigureOut">
              <a:rPr lang="en-US" smtClean="0"/>
              <a:t>10/3/2021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2968250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B78667-E865-4580-9C06-63F58C228D54}" type="datetimeFigureOut">
              <a:rPr lang="en-US" smtClean="0"/>
              <a:t>10/3/2021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841958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B78667-E865-4580-9C06-63F58C228D54}" type="datetimeFigureOut">
              <a:rPr lang="en-US" smtClean="0"/>
              <a:t>10/3/2021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1660D-545C-43B4-9EFF-D115F1D4A35C}" type="slidenum">
              <a:rPr lang="en-US" smtClean="0"/>
              <a:t>‹#›</a:t>
            </a:fld>
            <a:endParaRPr lang="en-US"/>
          </a:p>
        </p:txBody>
      </p:sp>
    </p:spTree>
    <p:extLst>
      <p:ext uri="{BB962C8B-B14F-4D97-AF65-F5344CB8AC3E}">
        <p14:creationId xmlns:p14="http://schemas.microsoft.com/office/powerpoint/2010/main" val="3971844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png"/><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4.png"/><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4.png"/><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hyperlink" Target="https://www.facebook.com/groups/44309690375158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microsoft.com/office/2007/relationships/hdphoto" Target="../media/hdphoto1.wdp"/><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jpe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png"/><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6" y="0"/>
            <a:ext cx="12157087" cy="6858000"/>
          </a:xfrm>
          <a:prstGeom prst="rect">
            <a:avLst/>
          </a:prstGeom>
        </p:spPr>
      </p:pic>
      <p:sp>
        <p:nvSpPr>
          <p:cNvPr id="2" name="Title 1"/>
          <p:cNvSpPr>
            <a:spLocks noGrp="1"/>
          </p:cNvSpPr>
          <p:nvPr>
            <p:ph type="ctrTitle" idx="4294967295"/>
          </p:nvPr>
        </p:nvSpPr>
        <p:spPr>
          <a:xfrm>
            <a:off x="16043" y="2743200"/>
            <a:ext cx="7970839" cy="1371600"/>
          </a:xfrm>
          <a:solidFill>
            <a:schemeClr val="bg1"/>
          </a:solidFill>
        </p:spPr>
        <p:txBody>
          <a:bodyPr/>
          <a:lstStyle/>
          <a:p>
            <a:pPr algn="ctr"/>
            <a:r>
              <a:rPr lang="en-US" sz="8000">
                <a:latin typeface="Arial" pitchFamily="34" charset="0"/>
                <a:ea typeface="Arial-Rounded" pitchFamily="34" charset="0"/>
                <a:cs typeface="Arial" pitchFamily="34" charset="0"/>
              </a:rPr>
              <a:t>TIẾNG VIỆT 2</a:t>
            </a:r>
          </a:p>
        </p:txBody>
      </p:sp>
    </p:spTree>
    <p:extLst>
      <p:ext uri="{BB962C8B-B14F-4D97-AF65-F5344CB8AC3E}">
        <p14:creationId xmlns:p14="http://schemas.microsoft.com/office/powerpoint/2010/main" val="36476604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307962" y="642937"/>
            <a:ext cx="10792757" cy="731520"/>
            <a:chOff x="280267" y="915918"/>
            <a:chExt cx="10792757" cy="731520"/>
          </a:xfrm>
        </p:grpSpPr>
        <p:grpSp>
          <p:nvGrpSpPr>
            <p:cNvPr id="8" name="Group 7"/>
            <p:cNvGrpSpPr/>
            <p:nvPr/>
          </p:nvGrpSpPr>
          <p:grpSpPr>
            <a:xfrm>
              <a:off x="280267" y="915918"/>
              <a:ext cx="758018" cy="731520"/>
              <a:chOff x="3041858" y="1727884"/>
              <a:chExt cx="1240359" cy="1188720"/>
            </a:xfrm>
          </p:grpSpPr>
          <p:sp>
            <p:nvSpPr>
              <p:cNvPr id="10"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rgbClr val="002060"/>
                  </a:solidFill>
                  <a:latin typeface="Arial-Rounded" pitchFamily="34" charset="0"/>
                  <a:ea typeface="Arial-Rounded" pitchFamily="34" charset="0"/>
                  <a:cs typeface="Arial-Rounded" pitchFamily="34" charset="0"/>
                </a:endParaRPr>
              </a:p>
            </p:txBody>
          </p:sp>
          <p:sp>
            <p:nvSpPr>
              <p:cNvPr id="11"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70C0"/>
                    </a:solidFill>
                    <a:latin typeface="Arial Rounded MT Bold" pitchFamily="34" charset="0"/>
                    <a:ea typeface="Arial-Rounded" pitchFamily="34" charset="0"/>
                    <a:cs typeface="Arial-Rounded" pitchFamily="34" charset="0"/>
                  </a:rPr>
                  <a:t>1</a:t>
                </a:r>
              </a:p>
            </p:txBody>
          </p:sp>
        </p:grpSp>
        <p:sp>
          <p:nvSpPr>
            <p:cNvPr id="9" name="TextBox 8"/>
            <p:cNvSpPr txBox="1"/>
            <p:nvPr/>
          </p:nvSpPr>
          <p:spPr>
            <a:xfrm>
              <a:off x="1033374" y="970595"/>
              <a:ext cx="10039650" cy="646331"/>
            </a:xfrm>
            <a:prstGeom prst="rect">
              <a:avLst/>
            </a:prstGeom>
            <a:noFill/>
          </p:spPr>
          <p:txBody>
            <a:bodyPr wrap="square" rtlCol="0">
              <a:spAutoFit/>
            </a:bodyPr>
            <a:lstStyle/>
            <a:p>
              <a:pPr algn="just"/>
              <a:r>
                <a:rPr lang="en-US" sz="3600" smtClean="0">
                  <a:solidFill>
                    <a:srgbClr val="002060"/>
                  </a:solidFill>
                  <a:latin typeface="Arial-Rounded" pitchFamily="34" charset="0"/>
                  <a:ea typeface="Arial-Rounded" pitchFamily="34" charset="0"/>
                  <a:cs typeface="Arial-Rounded" pitchFamily="34" charset="0"/>
                </a:rPr>
                <a:t>Nói về việc làm của các bạn trong mỗi tranh.</a:t>
              </a:r>
              <a:endParaRPr lang="en-US" sz="3600">
                <a:solidFill>
                  <a:srgbClr val="002060"/>
                </a:solidFill>
                <a:latin typeface="Arial-Rounded" pitchFamily="34" charset="0"/>
                <a:ea typeface="Arial-Rounded" pitchFamily="34" charset="0"/>
                <a:cs typeface="Arial-Rounded" pitchFamily="34" charset="0"/>
              </a:endParaRPr>
            </a:p>
          </p:txBody>
        </p:sp>
      </p:grpSp>
      <p:pic>
        <p:nvPicPr>
          <p:cNvPr id="12" name="Picture 2" descr="20210409090849_wm_shs-tieng-viet-2-tap-1"/>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5958" t="7289" r="85745" b="87276"/>
          <a:stretch/>
        </p:blipFill>
        <p:spPr bwMode="auto">
          <a:xfrm>
            <a:off x="137318" y="594805"/>
            <a:ext cx="926630" cy="851947"/>
          </a:xfrm>
          <a:prstGeom prst="roundRect">
            <a:avLst>
              <a:gd name="adj" fmla="val 45888"/>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64589"/>
          <a:stretch/>
        </p:blipFill>
        <p:spPr bwMode="auto">
          <a:xfrm>
            <a:off x="3413919" y="1600200"/>
            <a:ext cx="4699086"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3065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307962" y="642937"/>
            <a:ext cx="10792757" cy="731520"/>
            <a:chOff x="280267" y="915918"/>
            <a:chExt cx="10792757" cy="731520"/>
          </a:xfrm>
        </p:grpSpPr>
        <p:grpSp>
          <p:nvGrpSpPr>
            <p:cNvPr id="8" name="Group 7"/>
            <p:cNvGrpSpPr/>
            <p:nvPr/>
          </p:nvGrpSpPr>
          <p:grpSpPr>
            <a:xfrm>
              <a:off x="280267" y="915918"/>
              <a:ext cx="758018" cy="731520"/>
              <a:chOff x="3041858" y="1727884"/>
              <a:chExt cx="1240359" cy="1188720"/>
            </a:xfrm>
          </p:grpSpPr>
          <p:sp>
            <p:nvSpPr>
              <p:cNvPr id="10"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rgbClr val="002060"/>
                  </a:solidFill>
                  <a:latin typeface="Arial-Rounded" pitchFamily="34" charset="0"/>
                  <a:ea typeface="Arial-Rounded" pitchFamily="34" charset="0"/>
                  <a:cs typeface="Arial-Rounded" pitchFamily="34" charset="0"/>
                </a:endParaRPr>
              </a:p>
            </p:txBody>
          </p:sp>
          <p:sp>
            <p:nvSpPr>
              <p:cNvPr id="11"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70C0"/>
                    </a:solidFill>
                    <a:latin typeface="Arial Rounded MT Bold" pitchFamily="34" charset="0"/>
                    <a:ea typeface="Arial-Rounded" pitchFamily="34" charset="0"/>
                    <a:cs typeface="Arial-Rounded" pitchFamily="34" charset="0"/>
                  </a:rPr>
                  <a:t>1</a:t>
                </a:r>
              </a:p>
            </p:txBody>
          </p:sp>
        </p:grpSp>
        <p:sp>
          <p:nvSpPr>
            <p:cNvPr id="9" name="TextBox 8"/>
            <p:cNvSpPr txBox="1"/>
            <p:nvPr/>
          </p:nvSpPr>
          <p:spPr>
            <a:xfrm>
              <a:off x="1033374" y="970595"/>
              <a:ext cx="10039650" cy="646331"/>
            </a:xfrm>
            <a:prstGeom prst="rect">
              <a:avLst/>
            </a:prstGeom>
            <a:noFill/>
          </p:spPr>
          <p:txBody>
            <a:bodyPr wrap="square" rtlCol="0">
              <a:spAutoFit/>
            </a:bodyPr>
            <a:lstStyle/>
            <a:p>
              <a:pPr algn="just"/>
              <a:r>
                <a:rPr lang="en-US" sz="3600" smtClean="0">
                  <a:solidFill>
                    <a:srgbClr val="002060"/>
                  </a:solidFill>
                  <a:latin typeface="Arial-Rounded" pitchFamily="34" charset="0"/>
                  <a:ea typeface="Arial-Rounded" pitchFamily="34" charset="0"/>
                  <a:cs typeface="Arial-Rounded" pitchFamily="34" charset="0"/>
                </a:rPr>
                <a:t>Nói về việc làm của các bạn trong mỗi tranh.</a:t>
              </a:r>
              <a:endParaRPr lang="en-US" sz="3600">
                <a:solidFill>
                  <a:srgbClr val="002060"/>
                </a:solidFill>
                <a:latin typeface="Arial-Rounded" pitchFamily="34" charset="0"/>
                <a:ea typeface="Arial-Rounded" pitchFamily="34" charset="0"/>
                <a:cs typeface="Arial-Rounded" pitchFamily="34" charset="0"/>
              </a:endParaRPr>
            </a:p>
          </p:txBody>
        </p:sp>
      </p:grpSp>
      <p:pic>
        <p:nvPicPr>
          <p:cNvPr id="12" name="Picture 2" descr="20210409090849_wm_shs-tieng-viet-2-tap-1"/>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5958" t="7289" r="85745" b="87276"/>
          <a:stretch/>
        </p:blipFill>
        <p:spPr bwMode="auto">
          <a:xfrm>
            <a:off x="137318" y="594805"/>
            <a:ext cx="926630" cy="851947"/>
          </a:xfrm>
          <a:prstGeom prst="roundRect">
            <a:avLst>
              <a:gd name="adj" fmla="val 45888"/>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4682" r="32415"/>
          <a:stretch/>
        </p:blipFill>
        <p:spPr bwMode="auto">
          <a:xfrm>
            <a:off x="3413919" y="1600200"/>
            <a:ext cx="436623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7402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307962" y="642937"/>
            <a:ext cx="10792757" cy="731520"/>
            <a:chOff x="280267" y="915918"/>
            <a:chExt cx="10792757" cy="731520"/>
          </a:xfrm>
        </p:grpSpPr>
        <p:grpSp>
          <p:nvGrpSpPr>
            <p:cNvPr id="8" name="Group 7"/>
            <p:cNvGrpSpPr/>
            <p:nvPr/>
          </p:nvGrpSpPr>
          <p:grpSpPr>
            <a:xfrm>
              <a:off x="280267" y="915918"/>
              <a:ext cx="758018" cy="731520"/>
              <a:chOff x="3041858" y="1727884"/>
              <a:chExt cx="1240359" cy="1188720"/>
            </a:xfrm>
          </p:grpSpPr>
          <p:sp>
            <p:nvSpPr>
              <p:cNvPr id="10"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rgbClr val="002060"/>
                  </a:solidFill>
                  <a:latin typeface="Arial-Rounded" pitchFamily="34" charset="0"/>
                  <a:ea typeface="Arial-Rounded" pitchFamily="34" charset="0"/>
                  <a:cs typeface="Arial-Rounded" pitchFamily="34" charset="0"/>
                </a:endParaRPr>
              </a:p>
            </p:txBody>
          </p:sp>
          <p:sp>
            <p:nvSpPr>
              <p:cNvPr id="11"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70C0"/>
                    </a:solidFill>
                    <a:latin typeface="Arial Rounded MT Bold" pitchFamily="34" charset="0"/>
                    <a:ea typeface="Arial-Rounded" pitchFamily="34" charset="0"/>
                    <a:cs typeface="Arial-Rounded" pitchFamily="34" charset="0"/>
                  </a:rPr>
                  <a:t>1</a:t>
                </a:r>
              </a:p>
            </p:txBody>
          </p:sp>
        </p:grpSp>
        <p:sp>
          <p:nvSpPr>
            <p:cNvPr id="9" name="TextBox 8"/>
            <p:cNvSpPr txBox="1"/>
            <p:nvPr/>
          </p:nvSpPr>
          <p:spPr>
            <a:xfrm>
              <a:off x="1033374" y="970595"/>
              <a:ext cx="10039650" cy="646331"/>
            </a:xfrm>
            <a:prstGeom prst="rect">
              <a:avLst/>
            </a:prstGeom>
            <a:noFill/>
          </p:spPr>
          <p:txBody>
            <a:bodyPr wrap="square" rtlCol="0">
              <a:spAutoFit/>
            </a:bodyPr>
            <a:lstStyle/>
            <a:p>
              <a:pPr algn="just"/>
              <a:r>
                <a:rPr lang="en-US" sz="3600" smtClean="0">
                  <a:solidFill>
                    <a:srgbClr val="002060"/>
                  </a:solidFill>
                  <a:latin typeface="Arial-Rounded" pitchFamily="34" charset="0"/>
                  <a:ea typeface="Arial-Rounded" pitchFamily="34" charset="0"/>
                  <a:cs typeface="Arial-Rounded" pitchFamily="34" charset="0"/>
                </a:rPr>
                <a:t>Nói về việc làm của các bạn trong mỗi tranh.</a:t>
              </a:r>
              <a:endParaRPr lang="en-US" sz="3600">
                <a:solidFill>
                  <a:srgbClr val="002060"/>
                </a:solidFill>
                <a:latin typeface="Arial-Rounded" pitchFamily="34" charset="0"/>
                <a:ea typeface="Arial-Rounded" pitchFamily="34" charset="0"/>
                <a:cs typeface="Arial-Rounded" pitchFamily="34" charset="0"/>
              </a:endParaRPr>
            </a:p>
          </p:txBody>
        </p:sp>
      </p:grpSp>
      <p:pic>
        <p:nvPicPr>
          <p:cNvPr id="12" name="Picture 2" descr="20210409090849_wm_shs-tieng-viet-2-tap-1"/>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5958" t="7289" r="85745" b="87276"/>
          <a:stretch/>
        </p:blipFill>
        <p:spPr bwMode="auto">
          <a:xfrm>
            <a:off x="137318" y="594805"/>
            <a:ext cx="926630" cy="851947"/>
          </a:xfrm>
          <a:prstGeom prst="roundRect">
            <a:avLst>
              <a:gd name="adj" fmla="val 45888"/>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67097"/>
          <a:stretch/>
        </p:blipFill>
        <p:spPr bwMode="auto">
          <a:xfrm>
            <a:off x="3413919" y="1600200"/>
            <a:ext cx="436623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6428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899319" y="421394"/>
            <a:ext cx="10640357" cy="1255006"/>
            <a:chOff x="280267" y="915918"/>
            <a:chExt cx="10640357" cy="1255006"/>
          </a:xfrm>
        </p:grpSpPr>
        <p:grpSp>
          <p:nvGrpSpPr>
            <p:cNvPr id="8" name="Group 7"/>
            <p:cNvGrpSpPr/>
            <p:nvPr/>
          </p:nvGrpSpPr>
          <p:grpSpPr>
            <a:xfrm>
              <a:off x="280267" y="915918"/>
              <a:ext cx="758018" cy="731520"/>
              <a:chOff x="3041858" y="1727884"/>
              <a:chExt cx="1240359" cy="1188720"/>
            </a:xfrm>
          </p:grpSpPr>
          <p:sp>
            <p:nvSpPr>
              <p:cNvPr id="10"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rgbClr val="002060"/>
                  </a:solidFill>
                  <a:latin typeface="Arial-Rounded" pitchFamily="34" charset="0"/>
                  <a:ea typeface="Arial-Rounded" pitchFamily="34" charset="0"/>
                  <a:cs typeface="Arial-Rounded" pitchFamily="34" charset="0"/>
                </a:endParaRPr>
              </a:p>
            </p:txBody>
          </p:sp>
          <p:sp>
            <p:nvSpPr>
              <p:cNvPr id="11"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70C0"/>
                    </a:solidFill>
                    <a:latin typeface="Arial Rounded MT Bold" pitchFamily="34" charset="0"/>
                    <a:ea typeface="Arial-Rounded" pitchFamily="34" charset="0"/>
                    <a:cs typeface="Arial-Rounded" pitchFamily="34" charset="0"/>
                  </a:rPr>
                  <a:t>2</a:t>
                </a:r>
                <a:endParaRPr lang="en" sz="5400">
                  <a:solidFill>
                    <a:srgbClr val="0070C0"/>
                  </a:solidFill>
                  <a:latin typeface="Arial Rounded MT Bold" pitchFamily="34" charset="0"/>
                  <a:ea typeface="Arial-Rounded" pitchFamily="34" charset="0"/>
                  <a:cs typeface="Arial-Rounded" pitchFamily="34" charset="0"/>
                </a:endParaRPr>
              </a:p>
            </p:txBody>
          </p:sp>
        </p:grpSp>
        <p:sp>
          <p:nvSpPr>
            <p:cNvPr id="9" name="TextBox 8"/>
            <p:cNvSpPr txBox="1"/>
            <p:nvPr/>
          </p:nvSpPr>
          <p:spPr>
            <a:xfrm>
              <a:off x="1033374" y="970595"/>
              <a:ext cx="9887250" cy="1200329"/>
            </a:xfrm>
            <a:prstGeom prst="rect">
              <a:avLst/>
            </a:prstGeom>
            <a:noFill/>
          </p:spPr>
          <p:txBody>
            <a:bodyPr wrap="square" rtlCol="0">
              <a:spAutoFit/>
            </a:bodyPr>
            <a:lstStyle/>
            <a:p>
              <a:pPr algn="just"/>
              <a:r>
                <a:rPr lang="en-US" sz="3600" smtClean="0">
                  <a:solidFill>
                    <a:srgbClr val="002060"/>
                  </a:solidFill>
                  <a:latin typeface="Arial-Rounded" pitchFamily="34" charset="0"/>
                  <a:ea typeface="Arial-Rounded" pitchFamily="34" charset="0"/>
                  <a:cs typeface="Arial-Rounded" pitchFamily="34" charset="0"/>
                </a:rPr>
                <a:t>Viết 3 – 4 câu kể về một hoạt động em tham gia cùng các bạn.</a:t>
              </a:r>
              <a:endParaRPr lang="en-US" sz="3600">
                <a:solidFill>
                  <a:srgbClr val="002060"/>
                </a:solidFill>
                <a:latin typeface="Arial-Rounded" pitchFamily="34" charset="0"/>
                <a:ea typeface="Arial-Rounded" pitchFamily="34" charset="0"/>
                <a:cs typeface="Arial-Rounded" pitchFamily="34" charset="0"/>
              </a:endParaRPr>
            </a:p>
          </p:txBody>
        </p:sp>
      </p:grpSp>
      <p:sp>
        <p:nvSpPr>
          <p:cNvPr id="13" name="TextBox 12"/>
          <p:cNvSpPr txBox="1"/>
          <p:nvPr/>
        </p:nvSpPr>
        <p:spPr>
          <a:xfrm>
            <a:off x="1279344" y="1752600"/>
            <a:ext cx="10592776" cy="3970318"/>
          </a:xfrm>
          <a:prstGeom prst="rect">
            <a:avLst/>
          </a:prstGeom>
          <a:noFill/>
        </p:spPr>
        <p:txBody>
          <a:bodyPr wrap="square" rtlCol="0">
            <a:spAutoFit/>
          </a:bodyPr>
          <a:lstStyle/>
          <a:p>
            <a:pPr algn="just"/>
            <a:r>
              <a:rPr lang="en-US" sz="3600" smtClean="0">
                <a:solidFill>
                  <a:srgbClr val="EC700A"/>
                </a:solidFill>
                <a:latin typeface="Arial-Rounded" pitchFamily="34" charset="0"/>
                <a:ea typeface="Arial-Rounded" pitchFamily="34" charset="0"/>
                <a:cs typeface="Arial-Rounded" pitchFamily="34" charset="0"/>
              </a:rPr>
              <a:t>G:</a:t>
            </a:r>
          </a:p>
          <a:p>
            <a:pPr marL="571500" indent="-571500" algn="just">
              <a:buFontTx/>
              <a:buChar char="-"/>
            </a:pPr>
            <a:r>
              <a:rPr lang="en-US" sz="3600" smtClean="0">
                <a:solidFill>
                  <a:srgbClr val="002060"/>
                </a:solidFill>
                <a:latin typeface="Arial-Rounded" pitchFamily="34" charset="0"/>
                <a:ea typeface="Arial-Rounded" pitchFamily="34" charset="0"/>
                <a:cs typeface="Arial-Rounded" pitchFamily="34" charset="0"/>
              </a:rPr>
              <a:t>Em đã tham gia hoạt động gì cùng các bạn? (học tập, vui chơi,…)</a:t>
            </a:r>
          </a:p>
          <a:p>
            <a:pPr marL="571500" indent="-571500" algn="just">
              <a:buFontTx/>
              <a:buChar char="-"/>
            </a:pPr>
            <a:r>
              <a:rPr lang="en-US" sz="3600" smtClean="0">
                <a:solidFill>
                  <a:srgbClr val="002060"/>
                </a:solidFill>
                <a:latin typeface="Arial-Rounded" pitchFamily="34" charset="0"/>
                <a:ea typeface="Arial-Rounded" pitchFamily="34" charset="0"/>
                <a:cs typeface="Arial-Rounded" pitchFamily="34" charset="0"/>
              </a:rPr>
              <a:t>Hoạt động đó diễn ra ở đâu? Có những bạn nào tham gia?</a:t>
            </a:r>
          </a:p>
          <a:p>
            <a:pPr marL="571500" indent="-571500" algn="just">
              <a:buFontTx/>
              <a:buChar char="-"/>
            </a:pPr>
            <a:r>
              <a:rPr lang="en-US" sz="3600" smtClean="0">
                <a:solidFill>
                  <a:srgbClr val="002060"/>
                </a:solidFill>
                <a:latin typeface="Arial-Rounded" pitchFamily="34" charset="0"/>
                <a:ea typeface="Arial-Rounded" pitchFamily="34" charset="0"/>
                <a:cs typeface="Arial-Rounded" pitchFamily="34" charset="0"/>
              </a:rPr>
              <a:t>Em và các bạn đã làm những gì?</a:t>
            </a:r>
          </a:p>
          <a:p>
            <a:pPr marL="571500" indent="-571500" algn="just">
              <a:buFontTx/>
              <a:buChar char="-"/>
            </a:pPr>
            <a:r>
              <a:rPr lang="en-US" sz="3600" smtClean="0">
                <a:solidFill>
                  <a:srgbClr val="002060"/>
                </a:solidFill>
                <a:latin typeface="Arial-Rounded" pitchFamily="34" charset="0"/>
                <a:ea typeface="Arial-Rounded" pitchFamily="34" charset="0"/>
                <a:cs typeface="Arial-Rounded" pitchFamily="34" charset="0"/>
              </a:rPr>
              <a:t>Em cảm thấy thế nào khi tham gia hoạt động đó?</a:t>
            </a:r>
            <a:endParaRPr lang="en-US" sz="3600">
              <a:solidFill>
                <a:srgbClr val="00206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42100427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urger Cartoon Free PNG Image｜Illustoon"/>
          <p:cNvPicPr>
            <a:picLocks noChangeAspect="1" noChangeArrowheads="1"/>
          </p:cNvPicPr>
          <p:nvPr/>
        </p:nvPicPr>
        <p:blipFill rotWithShape="1">
          <a:blip r:embed="rId3">
            <a:extLst>
              <a:ext uri="{28A0092B-C50C-407E-A947-70E740481C1C}">
                <a14:useLocalDpi xmlns:a14="http://schemas.microsoft.com/office/drawing/2010/main" val="0"/>
              </a:ext>
            </a:extLst>
          </a:blip>
          <a:srcRect l="19050" t="22190" r="19425" b="21200"/>
          <a:stretch/>
        </p:blipFill>
        <p:spPr bwMode="auto">
          <a:xfrm>
            <a:off x="0" y="1875941"/>
            <a:ext cx="3224217" cy="2966635"/>
          </a:xfrm>
          <a:prstGeom prst="rect">
            <a:avLst/>
          </a:prstGeom>
          <a:noFill/>
          <a:extLst>
            <a:ext uri="{909E8E84-426E-40DD-AFC4-6F175D3DCCD1}">
              <a14:hiddenFill xmlns:a14="http://schemas.microsoft.com/office/drawing/2010/main">
                <a:solidFill>
                  <a:srgbClr val="FFFFFF"/>
                </a:solidFill>
              </a14:hiddenFill>
            </a:ext>
          </a:extLst>
        </p:spPr>
      </p:pic>
      <p:sp>
        <p:nvSpPr>
          <p:cNvPr id="11" name="Pentagon 10"/>
          <p:cNvSpPr/>
          <p:nvPr/>
        </p:nvSpPr>
        <p:spPr>
          <a:xfrm>
            <a:off x="4109595" y="1738884"/>
            <a:ext cx="978408" cy="484632"/>
          </a:xfrm>
          <a:prstGeom prst="homePlat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entagon 26"/>
          <p:cNvSpPr/>
          <p:nvPr/>
        </p:nvSpPr>
        <p:spPr>
          <a:xfrm>
            <a:off x="4142757" y="2881884"/>
            <a:ext cx="978408" cy="484632"/>
          </a:xfrm>
          <a:prstGeom prst="homePlate">
            <a:avLst/>
          </a:prstGeom>
          <a:solidFill>
            <a:srgbClr val="FF4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entagon 27"/>
          <p:cNvSpPr/>
          <p:nvPr/>
        </p:nvSpPr>
        <p:spPr>
          <a:xfrm>
            <a:off x="4175919" y="4024884"/>
            <a:ext cx="978408" cy="484632"/>
          </a:xfrm>
          <a:prstGeom prst="homePlate">
            <a:avLst/>
          </a:prstGeom>
          <a:solidFill>
            <a:srgbClr val="8A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entagon 28"/>
          <p:cNvSpPr/>
          <p:nvPr/>
        </p:nvSpPr>
        <p:spPr>
          <a:xfrm>
            <a:off x="4209081" y="5167884"/>
            <a:ext cx="978408" cy="484632"/>
          </a:xfrm>
          <a:prstGeom prst="homePlate">
            <a:avLst/>
          </a:prstGeom>
          <a:solidFill>
            <a:srgbClr val="D2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a:endCxn id="11" idx="1"/>
          </p:cNvCxnSpPr>
          <p:nvPr/>
        </p:nvCxnSpPr>
        <p:spPr>
          <a:xfrm flipV="1">
            <a:off x="2880519" y="1981200"/>
            <a:ext cx="1229076" cy="685800"/>
          </a:xfrm>
          <a:prstGeom prst="straightConnector1">
            <a:avLst/>
          </a:prstGeom>
          <a:ln w="57150">
            <a:solidFill>
              <a:srgbClr val="CC66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7" idx="1"/>
          </p:cNvCxnSpPr>
          <p:nvPr/>
        </p:nvCxnSpPr>
        <p:spPr>
          <a:xfrm flipV="1">
            <a:off x="3189763" y="3124200"/>
            <a:ext cx="952994" cy="342900"/>
          </a:xfrm>
          <a:prstGeom prst="straightConnector1">
            <a:avLst/>
          </a:prstGeom>
          <a:ln w="57150">
            <a:solidFill>
              <a:srgbClr val="FF4B2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8" idx="1"/>
          </p:cNvCxnSpPr>
          <p:nvPr/>
        </p:nvCxnSpPr>
        <p:spPr>
          <a:xfrm>
            <a:off x="3123438" y="4024884"/>
            <a:ext cx="1052481" cy="242316"/>
          </a:xfrm>
          <a:prstGeom prst="straightConnector1">
            <a:avLst/>
          </a:prstGeom>
          <a:ln w="57150">
            <a:solidFill>
              <a:srgbClr val="8A45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29" idx="1"/>
          </p:cNvCxnSpPr>
          <p:nvPr/>
        </p:nvCxnSpPr>
        <p:spPr>
          <a:xfrm>
            <a:off x="2880519" y="4509516"/>
            <a:ext cx="1328562" cy="900684"/>
          </a:xfrm>
          <a:prstGeom prst="straightConnector1">
            <a:avLst/>
          </a:prstGeom>
          <a:ln w="57150">
            <a:solidFill>
              <a:srgbClr val="D27D00"/>
            </a:solidFill>
            <a:tailEnd type="arrow"/>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5187489" y="1522095"/>
            <a:ext cx="6760830" cy="880110"/>
          </a:xfrm>
          <a:prstGeom prst="round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smtClean="0">
                <a:solidFill>
                  <a:schemeClr val="bg1"/>
                </a:solidFill>
                <a:latin typeface="Arial-Rounded" pitchFamily="34" charset="0"/>
                <a:ea typeface="Arial-Rounded" pitchFamily="34" charset="0"/>
                <a:cs typeface="Arial-Rounded" pitchFamily="34" charset="0"/>
              </a:rPr>
              <a:t>Câu mở đầu:</a:t>
            </a:r>
            <a:r>
              <a:rPr lang="en-US" sz="2800" b="1">
                <a:solidFill>
                  <a:schemeClr val="bg1"/>
                </a:solidFill>
                <a:latin typeface="Arial-Rounded" pitchFamily="34" charset="0"/>
                <a:ea typeface="Arial-Rounded" pitchFamily="34" charset="0"/>
                <a:cs typeface="Arial-Rounded" pitchFamily="34" charset="0"/>
              </a:rPr>
              <a:t> </a:t>
            </a:r>
            <a:r>
              <a:rPr lang="en-US" sz="2800">
                <a:solidFill>
                  <a:schemeClr val="bg1"/>
                </a:solidFill>
                <a:latin typeface="Arial-Rounded" pitchFamily="34" charset="0"/>
                <a:ea typeface="Arial-Rounded" pitchFamily="34" charset="0"/>
                <a:cs typeface="Arial-Rounded" pitchFamily="34" charset="0"/>
              </a:rPr>
              <a:t>Em đã tham gia hoạt động gì cùng các bạn?</a:t>
            </a:r>
            <a:r>
              <a:rPr lang="en-US" sz="2800" smtClean="0">
                <a:solidFill>
                  <a:schemeClr val="bg1"/>
                </a:solidFill>
                <a:latin typeface="Arial-Rounded" pitchFamily="34" charset="0"/>
                <a:ea typeface="Arial-Rounded" pitchFamily="34" charset="0"/>
                <a:cs typeface="Arial-Rounded" pitchFamily="34" charset="0"/>
              </a:rPr>
              <a:t>  </a:t>
            </a:r>
            <a:endParaRPr lang="en-US" sz="2800">
              <a:solidFill>
                <a:schemeClr val="bg1"/>
              </a:solidFill>
              <a:latin typeface="Arial-Rounded" pitchFamily="34" charset="0"/>
              <a:ea typeface="Arial-Rounded" pitchFamily="34" charset="0"/>
              <a:cs typeface="Arial-Rounded" pitchFamily="34" charset="0"/>
            </a:endParaRPr>
          </a:p>
        </p:txBody>
      </p:sp>
      <p:sp>
        <p:nvSpPr>
          <p:cNvPr id="43" name="Rounded Rectangle 42"/>
          <p:cNvSpPr/>
          <p:nvPr/>
        </p:nvSpPr>
        <p:spPr>
          <a:xfrm>
            <a:off x="5187489" y="2684145"/>
            <a:ext cx="6760830" cy="880110"/>
          </a:xfrm>
          <a:prstGeom prst="roundRect">
            <a:avLst/>
          </a:prstGeom>
          <a:solidFill>
            <a:srgbClr val="FF5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smtClean="0">
                <a:solidFill>
                  <a:schemeClr val="bg1"/>
                </a:solidFill>
                <a:latin typeface="Arial-Rounded" pitchFamily="34" charset="0"/>
                <a:ea typeface="Arial-Rounded" pitchFamily="34" charset="0"/>
                <a:cs typeface="Arial-Rounded" pitchFamily="34" charset="0"/>
              </a:rPr>
              <a:t>Nội dung: </a:t>
            </a:r>
            <a:r>
              <a:rPr lang="en-US" sz="2800" smtClean="0">
                <a:solidFill>
                  <a:schemeClr val="bg1"/>
                </a:solidFill>
                <a:latin typeface="Arial-Rounded" pitchFamily="34" charset="0"/>
                <a:ea typeface="Arial-Rounded" pitchFamily="34" charset="0"/>
                <a:cs typeface="Arial-Rounded" pitchFamily="34" charset="0"/>
              </a:rPr>
              <a:t>Hoạt </a:t>
            </a:r>
            <a:r>
              <a:rPr lang="en-US" sz="2800">
                <a:solidFill>
                  <a:schemeClr val="bg1"/>
                </a:solidFill>
                <a:latin typeface="Arial-Rounded" pitchFamily="34" charset="0"/>
                <a:ea typeface="Arial-Rounded" pitchFamily="34" charset="0"/>
                <a:cs typeface="Arial-Rounded" pitchFamily="34" charset="0"/>
              </a:rPr>
              <a:t>động đó diễn ra ở đâu? Có những bạn nào tham gia</a:t>
            </a:r>
            <a:r>
              <a:rPr lang="en-US" sz="2800" smtClean="0">
                <a:solidFill>
                  <a:schemeClr val="bg1"/>
                </a:solidFill>
                <a:latin typeface="Arial-Rounded" pitchFamily="34" charset="0"/>
                <a:ea typeface="Arial-Rounded" pitchFamily="34" charset="0"/>
                <a:cs typeface="Arial-Rounded" pitchFamily="34" charset="0"/>
              </a:rPr>
              <a:t>?  </a:t>
            </a:r>
            <a:endParaRPr lang="en-US" sz="2800">
              <a:solidFill>
                <a:schemeClr val="bg1"/>
              </a:solidFill>
              <a:latin typeface="Arial-Rounded" pitchFamily="34" charset="0"/>
              <a:ea typeface="Arial-Rounded" pitchFamily="34" charset="0"/>
              <a:cs typeface="Arial-Rounded" pitchFamily="34" charset="0"/>
            </a:endParaRPr>
          </a:p>
        </p:txBody>
      </p:sp>
      <p:sp>
        <p:nvSpPr>
          <p:cNvPr id="44" name="Rounded Rectangle 43"/>
          <p:cNvSpPr/>
          <p:nvPr/>
        </p:nvSpPr>
        <p:spPr>
          <a:xfrm>
            <a:off x="5187489" y="3846195"/>
            <a:ext cx="6760830" cy="880110"/>
          </a:xfrm>
          <a:prstGeom prst="roundRect">
            <a:avLst/>
          </a:prstGeom>
          <a:solidFill>
            <a:srgbClr val="8A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chemeClr val="bg1"/>
                </a:solidFill>
                <a:latin typeface="Arial-Rounded" pitchFamily="34" charset="0"/>
                <a:ea typeface="Arial-Rounded" pitchFamily="34" charset="0"/>
                <a:cs typeface="Arial-Rounded" pitchFamily="34" charset="0"/>
              </a:rPr>
              <a:t>Nội dung</a:t>
            </a:r>
            <a:r>
              <a:rPr lang="en-US" sz="2800" b="1" smtClean="0">
                <a:solidFill>
                  <a:schemeClr val="bg1"/>
                </a:solidFill>
                <a:latin typeface="Arial-Rounded" pitchFamily="34" charset="0"/>
                <a:ea typeface="Arial-Rounded" pitchFamily="34" charset="0"/>
                <a:cs typeface="Arial-Rounded" pitchFamily="34" charset="0"/>
              </a:rPr>
              <a:t>: </a:t>
            </a:r>
            <a:r>
              <a:rPr lang="en-US" sz="2800">
                <a:solidFill>
                  <a:schemeClr val="bg1"/>
                </a:solidFill>
                <a:latin typeface="Arial-Rounded" pitchFamily="34" charset="0"/>
                <a:ea typeface="Arial-Rounded" pitchFamily="34" charset="0"/>
                <a:cs typeface="Arial-Rounded" pitchFamily="34" charset="0"/>
              </a:rPr>
              <a:t>Em và các bạn đã làm những gì</a:t>
            </a:r>
            <a:r>
              <a:rPr lang="en-US" sz="2800" smtClean="0">
                <a:solidFill>
                  <a:schemeClr val="bg1"/>
                </a:solidFill>
                <a:latin typeface="Arial-Rounded" pitchFamily="34" charset="0"/>
                <a:ea typeface="Arial-Rounded" pitchFamily="34" charset="0"/>
                <a:cs typeface="Arial-Rounded" pitchFamily="34" charset="0"/>
              </a:rPr>
              <a:t>?</a:t>
            </a:r>
            <a:r>
              <a:rPr lang="en-US" sz="2800" b="1" smtClean="0">
                <a:solidFill>
                  <a:schemeClr val="bg1"/>
                </a:solidFill>
                <a:latin typeface="Arial-Rounded" pitchFamily="34" charset="0"/>
                <a:ea typeface="Arial-Rounded" pitchFamily="34" charset="0"/>
                <a:cs typeface="Arial-Rounded" pitchFamily="34" charset="0"/>
              </a:rPr>
              <a:t> </a:t>
            </a:r>
            <a:endParaRPr lang="en-US" sz="2800">
              <a:solidFill>
                <a:schemeClr val="bg1"/>
              </a:solidFill>
              <a:latin typeface="Arial-Rounded" pitchFamily="34" charset="0"/>
              <a:ea typeface="Arial-Rounded" pitchFamily="34" charset="0"/>
              <a:cs typeface="Arial-Rounded" pitchFamily="34" charset="0"/>
            </a:endParaRPr>
          </a:p>
        </p:txBody>
      </p:sp>
      <p:sp>
        <p:nvSpPr>
          <p:cNvPr id="45" name="Rounded Rectangle 44"/>
          <p:cNvSpPr/>
          <p:nvPr/>
        </p:nvSpPr>
        <p:spPr>
          <a:xfrm>
            <a:off x="5187489" y="5008245"/>
            <a:ext cx="6760830" cy="880110"/>
          </a:xfrm>
          <a:prstGeom prst="roundRect">
            <a:avLst/>
          </a:prstGeom>
          <a:solidFill>
            <a:srgbClr val="D2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smtClean="0">
                <a:solidFill>
                  <a:schemeClr val="bg1"/>
                </a:solidFill>
                <a:latin typeface="Arial-Rounded" pitchFamily="34" charset="0"/>
                <a:ea typeface="Arial-Rounded" pitchFamily="34" charset="0"/>
                <a:cs typeface="Arial-Rounded" pitchFamily="34" charset="0"/>
              </a:rPr>
              <a:t>Kết đoạn: </a:t>
            </a:r>
            <a:r>
              <a:rPr lang="en-US" sz="2800">
                <a:solidFill>
                  <a:schemeClr val="bg1"/>
                </a:solidFill>
                <a:latin typeface="Arial-Rounded" pitchFamily="34" charset="0"/>
                <a:ea typeface="Arial-Rounded" pitchFamily="34" charset="0"/>
                <a:cs typeface="Arial-Rounded" pitchFamily="34" charset="0"/>
              </a:rPr>
              <a:t>Em cảm thấy thế nào khi tham gia hoạt động đó</a:t>
            </a:r>
            <a:r>
              <a:rPr lang="en-US" sz="2800" smtClean="0">
                <a:solidFill>
                  <a:schemeClr val="bg1"/>
                </a:solidFill>
                <a:latin typeface="Arial-Rounded" pitchFamily="34" charset="0"/>
                <a:ea typeface="Arial-Rounded" pitchFamily="34" charset="0"/>
                <a:cs typeface="Arial-Rounded" pitchFamily="34" charset="0"/>
              </a:rPr>
              <a:t>?</a:t>
            </a:r>
            <a:endParaRPr lang="en-US" sz="2800">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665653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urger Cartoon Free PNG Image｜Illustoon"/>
          <p:cNvPicPr>
            <a:picLocks noChangeAspect="1" noChangeArrowheads="1"/>
          </p:cNvPicPr>
          <p:nvPr/>
        </p:nvPicPr>
        <p:blipFill rotWithShape="1">
          <a:blip r:embed="rId3">
            <a:extLst>
              <a:ext uri="{28A0092B-C50C-407E-A947-70E740481C1C}">
                <a14:useLocalDpi xmlns:a14="http://schemas.microsoft.com/office/drawing/2010/main" val="0"/>
              </a:ext>
            </a:extLst>
          </a:blip>
          <a:srcRect l="19050" t="22190" r="19425" b="21200"/>
          <a:stretch/>
        </p:blipFill>
        <p:spPr bwMode="auto">
          <a:xfrm>
            <a:off x="0" y="1875941"/>
            <a:ext cx="3224217" cy="2966635"/>
          </a:xfrm>
          <a:prstGeom prst="rect">
            <a:avLst/>
          </a:prstGeom>
          <a:noFill/>
          <a:extLst>
            <a:ext uri="{909E8E84-426E-40DD-AFC4-6F175D3DCCD1}">
              <a14:hiddenFill xmlns:a14="http://schemas.microsoft.com/office/drawing/2010/main">
                <a:solidFill>
                  <a:srgbClr val="FFFFFF"/>
                </a:solidFill>
              </a14:hiddenFill>
            </a:ext>
          </a:extLst>
        </p:spPr>
      </p:pic>
      <p:sp>
        <p:nvSpPr>
          <p:cNvPr id="11" name="Pentagon 10"/>
          <p:cNvSpPr/>
          <p:nvPr/>
        </p:nvSpPr>
        <p:spPr>
          <a:xfrm>
            <a:off x="4109595" y="1279779"/>
            <a:ext cx="978408" cy="484632"/>
          </a:xfrm>
          <a:prstGeom prst="homePlat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entagon 26"/>
          <p:cNvSpPr/>
          <p:nvPr/>
        </p:nvSpPr>
        <p:spPr>
          <a:xfrm>
            <a:off x="4142757" y="2610018"/>
            <a:ext cx="978408" cy="484632"/>
          </a:xfrm>
          <a:prstGeom prst="homePlate">
            <a:avLst/>
          </a:prstGeom>
          <a:solidFill>
            <a:srgbClr val="FF4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entagon 27"/>
          <p:cNvSpPr/>
          <p:nvPr/>
        </p:nvSpPr>
        <p:spPr>
          <a:xfrm>
            <a:off x="4175919" y="4024884"/>
            <a:ext cx="978408" cy="484632"/>
          </a:xfrm>
          <a:prstGeom prst="homePlate">
            <a:avLst/>
          </a:prstGeom>
          <a:solidFill>
            <a:srgbClr val="8A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entagon 28"/>
          <p:cNvSpPr/>
          <p:nvPr/>
        </p:nvSpPr>
        <p:spPr>
          <a:xfrm>
            <a:off x="4209081" y="5451729"/>
            <a:ext cx="978408" cy="484632"/>
          </a:xfrm>
          <a:prstGeom prst="homePlate">
            <a:avLst/>
          </a:prstGeom>
          <a:solidFill>
            <a:srgbClr val="D2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p:nvPr/>
        </p:nvCxnSpPr>
        <p:spPr>
          <a:xfrm flipV="1">
            <a:off x="2880519" y="1522095"/>
            <a:ext cx="1229076" cy="1144905"/>
          </a:xfrm>
          <a:prstGeom prst="straightConnector1">
            <a:avLst/>
          </a:prstGeom>
          <a:ln w="57150">
            <a:solidFill>
              <a:srgbClr val="CC66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7" idx="1"/>
          </p:cNvCxnSpPr>
          <p:nvPr/>
        </p:nvCxnSpPr>
        <p:spPr>
          <a:xfrm flipV="1">
            <a:off x="2728119" y="2852334"/>
            <a:ext cx="1414638" cy="711921"/>
          </a:xfrm>
          <a:prstGeom prst="straightConnector1">
            <a:avLst/>
          </a:prstGeom>
          <a:ln w="57150">
            <a:solidFill>
              <a:srgbClr val="FF4B2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8" idx="1"/>
          </p:cNvCxnSpPr>
          <p:nvPr/>
        </p:nvCxnSpPr>
        <p:spPr>
          <a:xfrm>
            <a:off x="3123438" y="4024884"/>
            <a:ext cx="1052481" cy="242316"/>
          </a:xfrm>
          <a:prstGeom prst="straightConnector1">
            <a:avLst/>
          </a:prstGeom>
          <a:ln w="57150">
            <a:solidFill>
              <a:srgbClr val="8A45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29" idx="1"/>
          </p:cNvCxnSpPr>
          <p:nvPr/>
        </p:nvCxnSpPr>
        <p:spPr>
          <a:xfrm>
            <a:off x="2728119" y="4509516"/>
            <a:ext cx="1480962" cy="1184529"/>
          </a:xfrm>
          <a:prstGeom prst="straightConnector1">
            <a:avLst/>
          </a:prstGeom>
          <a:ln w="57150">
            <a:solidFill>
              <a:srgbClr val="D27D00"/>
            </a:solidFill>
            <a:tailEnd type="arrow"/>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5155162" y="989629"/>
            <a:ext cx="6760830" cy="1064933"/>
          </a:xfrm>
          <a:prstGeom prst="round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smtClean="0">
                <a:solidFill>
                  <a:schemeClr val="bg1"/>
                </a:solidFill>
                <a:latin typeface="Arial-Rounded" pitchFamily="34" charset="0"/>
                <a:ea typeface="Arial-Rounded" pitchFamily="34" charset="0"/>
                <a:cs typeface="Arial-Rounded" pitchFamily="34" charset="0"/>
              </a:rPr>
              <a:t>Câu mở đầu:</a:t>
            </a:r>
            <a:r>
              <a:rPr lang="en-US" sz="2400" b="1">
                <a:solidFill>
                  <a:schemeClr val="bg1"/>
                </a:solidFill>
                <a:latin typeface="Arial-Rounded" pitchFamily="34" charset="0"/>
                <a:ea typeface="Arial-Rounded" pitchFamily="34" charset="0"/>
                <a:cs typeface="Arial-Rounded" pitchFamily="34" charset="0"/>
              </a:rPr>
              <a:t> </a:t>
            </a:r>
            <a:r>
              <a:rPr lang="en-US" sz="2400" smtClean="0">
                <a:solidFill>
                  <a:schemeClr val="bg1"/>
                </a:solidFill>
                <a:latin typeface="Arial-Rounded" pitchFamily="34" charset="0"/>
                <a:ea typeface="Arial-Rounded" pitchFamily="34" charset="0"/>
                <a:cs typeface="Arial-Rounded" pitchFamily="34" charset="0"/>
              </a:rPr>
              <a:t>Cuối tuần vừa rồi, em được tham quan vườn rau ở Hội An cùng với cô thầy và các bạn.</a:t>
            </a:r>
            <a:endParaRPr lang="en-US" sz="2400">
              <a:solidFill>
                <a:schemeClr val="bg1"/>
              </a:solidFill>
              <a:latin typeface="Arial-Rounded" pitchFamily="34" charset="0"/>
              <a:ea typeface="Arial-Rounded" pitchFamily="34" charset="0"/>
              <a:cs typeface="Arial-Rounded" pitchFamily="34" charset="0"/>
            </a:endParaRPr>
          </a:p>
        </p:txBody>
      </p:sp>
      <p:sp>
        <p:nvSpPr>
          <p:cNvPr id="43" name="Rounded Rectangle 42"/>
          <p:cNvSpPr/>
          <p:nvPr/>
        </p:nvSpPr>
        <p:spPr>
          <a:xfrm>
            <a:off x="5187489" y="2297267"/>
            <a:ext cx="6760830" cy="1064933"/>
          </a:xfrm>
          <a:prstGeom prst="roundRect">
            <a:avLst/>
          </a:prstGeom>
          <a:solidFill>
            <a:srgbClr val="FF5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smtClean="0">
                <a:solidFill>
                  <a:schemeClr val="bg1"/>
                </a:solidFill>
                <a:latin typeface="Arial-Rounded" pitchFamily="34" charset="0"/>
                <a:ea typeface="Arial-Rounded" pitchFamily="34" charset="0"/>
                <a:cs typeface="Arial-Rounded" pitchFamily="34" charset="0"/>
              </a:rPr>
              <a:t>Nội dung: </a:t>
            </a:r>
            <a:r>
              <a:rPr lang="en-US" sz="2800" smtClean="0">
                <a:solidFill>
                  <a:schemeClr val="bg1"/>
                </a:solidFill>
                <a:latin typeface="Arial-Rounded" pitchFamily="34" charset="0"/>
                <a:ea typeface="Arial-Rounded" pitchFamily="34" charset="0"/>
                <a:cs typeface="Arial-Rounded" pitchFamily="34" charset="0"/>
              </a:rPr>
              <a:t>Sáng sớm, các bạn cùng thầy cô di chuyển đến vườn rau bằng xe buýt. </a:t>
            </a:r>
            <a:endParaRPr lang="en-US" sz="2800">
              <a:solidFill>
                <a:schemeClr val="bg1"/>
              </a:solidFill>
              <a:latin typeface="Arial-Rounded" pitchFamily="34" charset="0"/>
              <a:ea typeface="Arial-Rounded" pitchFamily="34" charset="0"/>
              <a:cs typeface="Arial-Rounded" pitchFamily="34" charset="0"/>
            </a:endParaRPr>
          </a:p>
        </p:txBody>
      </p:sp>
      <p:sp>
        <p:nvSpPr>
          <p:cNvPr id="44" name="Rounded Rectangle 43"/>
          <p:cNvSpPr/>
          <p:nvPr/>
        </p:nvSpPr>
        <p:spPr>
          <a:xfrm>
            <a:off x="5187489" y="3700537"/>
            <a:ext cx="6760830" cy="1171426"/>
          </a:xfrm>
          <a:prstGeom prst="roundRect">
            <a:avLst/>
          </a:prstGeom>
          <a:solidFill>
            <a:srgbClr val="8A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a:solidFill>
                  <a:schemeClr val="bg1"/>
                </a:solidFill>
                <a:latin typeface="Arial-Rounded" pitchFamily="34" charset="0"/>
                <a:ea typeface="Arial-Rounded" pitchFamily="34" charset="0"/>
                <a:cs typeface="Arial-Rounded" pitchFamily="34" charset="0"/>
              </a:rPr>
              <a:t>Nội dung</a:t>
            </a:r>
            <a:r>
              <a:rPr lang="en-US" sz="2400" b="1" smtClean="0">
                <a:solidFill>
                  <a:schemeClr val="bg1"/>
                </a:solidFill>
                <a:latin typeface="Arial-Rounded" pitchFamily="34" charset="0"/>
                <a:ea typeface="Arial-Rounded" pitchFamily="34" charset="0"/>
                <a:cs typeface="Arial-Rounded" pitchFamily="34" charset="0"/>
              </a:rPr>
              <a:t>: </a:t>
            </a:r>
            <a:r>
              <a:rPr lang="en-US" sz="2400" smtClean="0">
                <a:solidFill>
                  <a:schemeClr val="bg1"/>
                </a:solidFill>
                <a:latin typeface="Arial-Rounded" pitchFamily="34" charset="0"/>
                <a:ea typeface="Arial-Rounded" pitchFamily="34" charset="0"/>
                <a:cs typeface="Arial-Rounded" pitchFamily="34" charset="0"/>
              </a:rPr>
              <a:t>Tới vườn, chúng em được xem rất nhiều loại cây, loại rau. Chúng em còn được trải nghiệm hoạt động trồng cây, thu hoạch nông sản.</a:t>
            </a:r>
            <a:endParaRPr lang="en-US" sz="2400">
              <a:solidFill>
                <a:schemeClr val="bg1"/>
              </a:solidFill>
              <a:latin typeface="Arial-Rounded" pitchFamily="34" charset="0"/>
              <a:ea typeface="Arial-Rounded" pitchFamily="34" charset="0"/>
              <a:cs typeface="Arial-Rounded" pitchFamily="34" charset="0"/>
            </a:endParaRPr>
          </a:p>
        </p:txBody>
      </p:sp>
      <p:sp>
        <p:nvSpPr>
          <p:cNvPr id="45" name="Rounded Rectangle 44"/>
          <p:cNvSpPr/>
          <p:nvPr/>
        </p:nvSpPr>
        <p:spPr>
          <a:xfrm>
            <a:off x="5187489" y="5199679"/>
            <a:ext cx="6760830" cy="1064933"/>
          </a:xfrm>
          <a:prstGeom prst="roundRect">
            <a:avLst/>
          </a:prstGeom>
          <a:solidFill>
            <a:srgbClr val="D2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smtClean="0">
                <a:solidFill>
                  <a:schemeClr val="bg1"/>
                </a:solidFill>
                <a:latin typeface="Arial-Rounded" pitchFamily="34" charset="0"/>
                <a:ea typeface="Arial-Rounded" pitchFamily="34" charset="0"/>
                <a:cs typeface="Arial-Rounded" pitchFamily="34" charset="0"/>
              </a:rPr>
              <a:t>Kết đoạn: </a:t>
            </a:r>
            <a:r>
              <a:rPr lang="en-US" sz="2400" smtClean="0">
                <a:solidFill>
                  <a:schemeClr val="bg1"/>
                </a:solidFill>
                <a:latin typeface="Arial-Rounded" pitchFamily="34" charset="0"/>
                <a:ea typeface="Arial-Rounded" pitchFamily="34" charset="0"/>
                <a:cs typeface="Arial-Rounded" pitchFamily="34" charset="0"/>
              </a:rPr>
              <a:t>Em và các bạn đã rất vui. Em mong sẽ có cơ hội quay lại nông trại nhiều lần nữa.</a:t>
            </a:r>
            <a:endParaRPr lang="en-US" sz="2400">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4637527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95489" y="1828800"/>
            <a:ext cx="11506200" cy="5029200"/>
          </a:xfrm>
          <a:prstGeom prst="roundRect">
            <a:avLst/>
          </a:prstGeom>
          <a:no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rgbClr val="002060"/>
                </a:solidFill>
                <a:latin typeface="HP001 4 hàng" pitchFamily="34" charset="0"/>
                <a:ea typeface="Arial-Rounded" pitchFamily="34" charset="0"/>
                <a:cs typeface="Arial-Rounded" pitchFamily="34" charset="0"/>
              </a:rPr>
              <a:t>Bài làm	</a:t>
            </a:r>
          </a:p>
          <a:p>
            <a:pPr algn="just"/>
            <a:r>
              <a:rPr lang="en-US" sz="3600" b="1" smtClean="0">
                <a:solidFill>
                  <a:srgbClr val="002060"/>
                </a:solidFill>
                <a:latin typeface="HP001 4 hàng" pitchFamily="34" charset="0"/>
                <a:ea typeface="Arial-Rounded" pitchFamily="34" charset="0"/>
                <a:cs typeface="Arial-Rounded" pitchFamily="34" charset="0"/>
              </a:rPr>
              <a:t>	</a:t>
            </a:r>
            <a:r>
              <a:rPr lang="vi-VN" sz="3600" b="1" smtClean="0">
                <a:solidFill>
                  <a:srgbClr val="002060"/>
                </a:solidFill>
                <a:latin typeface="HP001 4 hàng" pitchFamily="34" charset="0"/>
                <a:ea typeface="Arial-Rounded" pitchFamily="34" charset="0"/>
                <a:cs typeface="Arial-Rounded" pitchFamily="34" charset="0"/>
              </a:rPr>
              <a:t>CuĒ </a:t>
            </a:r>
            <a:r>
              <a:rPr lang="vi-VN" sz="3600" b="1">
                <a:solidFill>
                  <a:srgbClr val="002060"/>
                </a:solidFill>
                <a:latin typeface="HP001 4 hàng" pitchFamily="34" charset="0"/>
                <a:ea typeface="Arial-Rounded" pitchFamily="34" charset="0"/>
                <a:cs typeface="Arial-Rounded" pitchFamily="34" charset="0"/>
              </a:rPr>
              <a:t>Ǉuần νẂa ǟē, em đưϑ đi κam Ǖίan νΰŊ ǟau ở HĖ An cùng vƞ cô κầy và các </a:t>
            </a:r>
            <a:r>
              <a:rPr lang="vi-VN" sz="3600" b="1" smtClean="0">
                <a:solidFill>
                  <a:srgbClr val="002060"/>
                </a:solidFill>
                <a:latin typeface="HP001 4 hàng" pitchFamily="34" charset="0"/>
                <a:ea typeface="Arial-Rounded" pitchFamily="34" charset="0"/>
                <a:cs typeface="Arial-Rounded" pitchFamily="34" charset="0"/>
              </a:rPr>
              <a:t>bạn</a:t>
            </a:r>
            <a:r>
              <a:rPr lang="en-US" sz="3600" b="1">
                <a:solidFill>
                  <a:srgbClr val="002060"/>
                </a:solidFill>
                <a:latin typeface="HP001 4 hàng" pitchFamily="34" charset="0"/>
                <a:ea typeface="Arial-Rounded" pitchFamily="34" charset="0"/>
                <a:cs typeface="Arial-Rounded" pitchFamily="34" charset="0"/>
              </a:rPr>
              <a:t>. Sáng sĥ, các bạn cùng </a:t>
            </a:r>
            <a:r>
              <a:rPr lang="el-GR" sz="3600" b="1">
                <a:solidFill>
                  <a:srgbClr val="002060"/>
                </a:solidFill>
                <a:latin typeface="HP001 4 hàng" pitchFamily="34" charset="0"/>
                <a:ea typeface="Arial-Rounded" pitchFamily="34" charset="0"/>
                <a:cs typeface="Arial-Rounded" pitchFamily="34" charset="0"/>
              </a:rPr>
              <a:t>κ</a:t>
            </a:r>
            <a:r>
              <a:rPr lang="en-US" sz="3600" b="1">
                <a:solidFill>
                  <a:srgbClr val="002060"/>
                </a:solidFill>
                <a:latin typeface="HP001 4 hàng" pitchFamily="34" charset="0"/>
                <a:ea typeface="Arial-Rounded" pitchFamily="34" charset="0"/>
                <a:cs typeface="Arial-Rounded" pitchFamily="34" charset="0"/>
              </a:rPr>
              <a:t>ầy cô di </a:t>
            </a:r>
            <a:r>
              <a:rPr lang="el-GR" sz="3600" b="1">
                <a:solidFill>
                  <a:srgbClr val="002060"/>
                </a:solidFill>
                <a:latin typeface="HP001 4 hàng" pitchFamily="34" charset="0"/>
                <a:ea typeface="Arial-Rounded" pitchFamily="34" charset="0"/>
                <a:cs typeface="Arial-Rounded" pitchFamily="34" charset="0"/>
              </a:rPr>
              <a:t>ε</a:t>
            </a:r>
            <a:r>
              <a:rPr lang="en-US" sz="3600" b="1">
                <a:solidFill>
                  <a:srgbClr val="002060"/>
                </a:solidFill>
                <a:latin typeface="HP001 4 hàng" pitchFamily="34" charset="0"/>
                <a:ea typeface="Arial-Rounded" pitchFamily="34" charset="0"/>
                <a:cs typeface="Arial-Rounded" pitchFamily="34" charset="0"/>
              </a:rPr>
              <a:t>u</a:t>
            </a:r>
            <a:r>
              <a:rPr lang="el-GR" sz="3600" b="1">
                <a:solidFill>
                  <a:srgbClr val="002060"/>
                </a:solidFill>
                <a:latin typeface="HP001 4 hàng" pitchFamily="34" charset="0"/>
                <a:ea typeface="Arial-Rounded" pitchFamily="34" charset="0"/>
                <a:cs typeface="Arial-Rounded" pitchFamily="34" charset="0"/>
              </a:rPr>
              <a:t>ΐϜ</a:t>
            </a:r>
            <a:r>
              <a:rPr lang="en-US" sz="3600" b="1">
                <a:solidFill>
                  <a:srgbClr val="002060"/>
                </a:solidFill>
                <a:latin typeface="HP001 4 hàng" pitchFamily="34" charset="0"/>
                <a:ea typeface="Arial-Rounded" pitchFamily="34" charset="0"/>
                <a:cs typeface="Arial-Rounded" pitchFamily="34" charset="0"/>
              </a:rPr>
              <a:t>n </a:t>
            </a:r>
            <a:r>
              <a:rPr lang="el-GR" sz="3600" b="1">
                <a:solidFill>
                  <a:srgbClr val="002060"/>
                </a:solidFill>
                <a:latin typeface="HP001 4 hàng" pitchFamily="34" charset="0"/>
                <a:ea typeface="Arial-Rounded" pitchFamily="34" charset="0"/>
                <a:cs typeface="Arial-Rounded" pitchFamily="34" charset="0"/>
              </a:rPr>
              <a:t>Α</a:t>
            </a:r>
            <a:r>
              <a:rPr lang="en-US" sz="3600" b="1">
                <a:solidFill>
                  <a:srgbClr val="002060"/>
                </a:solidFill>
                <a:latin typeface="HP001 4 hàng" pitchFamily="34" charset="0"/>
                <a:ea typeface="Arial-Rounded" pitchFamily="34" charset="0"/>
                <a:cs typeface="Arial-Rounded" pitchFamily="34" charset="0"/>
              </a:rPr>
              <a:t>Ğn </a:t>
            </a:r>
            <a:r>
              <a:rPr lang="el-GR" sz="3600" b="1">
                <a:solidFill>
                  <a:srgbClr val="002060"/>
                </a:solidFill>
                <a:latin typeface="HP001 4 hàng" pitchFamily="34" charset="0"/>
                <a:ea typeface="Arial-Rounded" pitchFamily="34" charset="0"/>
                <a:cs typeface="Arial-Rounded" pitchFamily="34" charset="0"/>
              </a:rPr>
              <a:t>νΰ</a:t>
            </a:r>
            <a:r>
              <a:rPr lang="en-US" sz="3600" b="1">
                <a:solidFill>
                  <a:srgbClr val="002060"/>
                </a:solidFill>
                <a:latin typeface="HP001 4 hàng" pitchFamily="34" charset="0"/>
                <a:ea typeface="Arial-Rounded" pitchFamily="34" charset="0"/>
                <a:cs typeface="Arial-Rounded" pitchFamily="34" charset="0"/>
              </a:rPr>
              <a:t>Ŋ ǟau bằng </a:t>
            </a:r>
            <a:r>
              <a:rPr lang="el-GR" sz="3600" b="1">
                <a:solidFill>
                  <a:srgbClr val="002060"/>
                </a:solidFill>
                <a:latin typeface="HP001 4 hàng" pitchFamily="34" charset="0"/>
                <a:ea typeface="Arial-Rounded" pitchFamily="34" charset="0"/>
                <a:cs typeface="Arial-Rounded" pitchFamily="34" charset="0"/>
              </a:rPr>
              <a:t>Κ΄ λί</a:t>
            </a:r>
            <a:r>
              <a:rPr lang="en-US" sz="3600" b="1" smtClean="0">
                <a:solidFill>
                  <a:srgbClr val="002060"/>
                </a:solidFill>
                <a:latin typeface="HP001 4 hàng" pitchFamily="34" charset="0"/>
                <a:ea typeface="Arial-Rounded" pitchFamily="34" charset="0"/>
                <a:cs typeface="Arial-Rounded" pitchFamily="34" charset="0"/>
              </a:rPr>
              <a:t>ýt.</a:t>
            </a:r>
            <a:r>
              <a:rPr lang="vi-VN" sz="3600" b="1">
                <a:solidFill>
                  <a:srgbClr val="002060"/>
                </a:solidFill>
                <a:latin typeface="HP001 4 hàng" pitchFamily="34" charset="0"/>
                <a:ea typeface="Arial-Rounded" pitchFamily="34" charset="0"/>
                <a:cs typeface="Arial-Rounded" pitchFamily="34" charset="0"/>
              </a:rPr>
              <a:t> Tƞ </a:t>
            </a:r>
            <a:r>
              <a:rPr lang="el-GR" sz="3600" b="1">
                <a:solidFill>
                  <a:srgbClr val="002060"/>
                </a:solidFill>
                <a:latin typeface="HP001 4 hàng" pitchFamily="34" charset="0"/>
                <a:ea typeface="Arial-Rounded" pitchFamily="34" charset="0"/>
                <a:cs typeface="Arial-Rounded" pitchFamily="34" charset="0"/>
              </a:rPr>
              <a:t>νΰ</a:t>
            </a:r>
            <a:r>
              <a:rPr lang="vi-VN" sz="3600" b="1">
                <a:solidFill>
                  <a:srgbClr val="002060"/>
                </a:solidFill>
                <a:latin typeface="HP001 4 hàng" pitchFamily="34" charset="0"/>
                <a:ea typeface="Arial-Rounded" pitchFamily="34" charset="0"/>
                <a:cs typeface="Arial-Rounded" pitchFamily="34" charset="0"/>
              </a:rPr>
              <a:t>Ŋ, </a:t>
            </a:r>
            <a:r>
              <a:rPr lang="el-GR" sz="3600" b="1">
                <a:solidFill>
                  <a:srgbClr val="002060"/>
                </a:solidFill>
                <a:latin typeface="HP001 4 hàng" pitchFamily="34" charset="0"/>
                <a:ea typeface="Arial-Rounded" pitchFamily="34" charset="0"/>
                <a:cs typeface="Arial-Rounded" pitchFamily="34" charset="0"/>
              </a:rPr>
              <a:t>ε</a:t>
            </a:r>
            <a:r>
              <a:rPr lang="vi-VN" sz="3600" b="1">
                <a:solidFill>
                  <a:srgbClr val="002060"/>
                </a:solidFill>
                <a:latin typeface="HP001 4 hàng" pitchFamily="34" charset="0"/>
                <a:ea typeface="Arial-Rounded" pitchFamily="34" charset="0"/>
                <a:cs typeface="Arial-Rounded" pitchFamily="34" charset="0"/>
              </a:rPr>
              <a:t>úng em đư</a:t>
            </a:r>
            <a:r>
              <a:rPr lang="el-GR" sz="3600" b="1">
                <a:solidFill>
                  <a:srgbClr val="002060"/>
                </a:solidFill>
                <a:latin typeface="HP001 4 hàng" pitchFamily="34" charset="0"/>
                <a:ea typeface="Arial-Rounded" pitchFamily="34" charset="0"/>
                <a:cs typeface="Arial-Rounded" pitchFamily="34" charset="0"/>
              </a:rPr>
              <a:t>ϑ Κ΄</a:t>
            </a:r>
            <a:r>
              <a:rPr lang="vi-VN" sz="3600" b="1">
                <a:solidFill>
                  <a:srgbClr val="002060"/>
                </a:solidFill>
                <a:latin typeface="HP001 4 hàng" pitchFamily="34" charset="0"/>
                <a:ea typeface="Arial-Rounded" pitchFamily="34" charset="0"/>
                <a:cs typeface="Arial-Rounded" pitchFamily="34" charset="0"/>
              </a:rPr>
              <a:t>m ǟất </a:t>
            </a:r>
            <a:r>
              <a:rPr lang="el-GR" sz="3600" b="1">
                <a:solidFill>
                  <a:srgbClr val="002060"/>
                </a:solidFill>
                <a:latin typeface="HP001 4 hàng" pitchFamily="34" charset="0"/>
                <a:ea typeface="Arial-Rounded" pitchFamily="34" charset="0"/>
                <a:cs typeface="Arial-Rounded" pitchFamily="34" charset="0"/>
              </a:rPr>
              <a:t>ηΗϛ</a:t>
            </a:r>
            <a:r>
              <a:rPr lang="vi-VN" sz="3600" b="1">
                <a:solidFill>
                  <a:srgbClr val="002060"/>
                </a:solidFill>
                <a:latin typeface="HP001 4 hàng" pitchFamily="34" charset="0"/>
                <a:ea typeface="Arial-Rounded" pitchFamily="34" charset="0"/>
                <a:cs typeface="Arial-Rounded" pitchFamily="34" charset="0"/>
              </a:rPr>
              <a:t>u lĲi cây, lĲi </a:t>
            </a:r>
            <a:r>
              <a:rPr lang="vi-VN" sz="3600" b="1" smtClean="0">
                <a:solidFill>
                  <a:srgbClr val="002060"/>
                </a:solidFill>
                <a:latin typeface="HP001 4 hàng" pitchFamily="34" charset="0"/>
                <a:ea typeface="Arial-Rounded" pitchFamily="34" charset="0"/>
                <a:cs typeface="Arial-Rounded" pitchFamily="34" charset="0"/>
              </a:rPr>
              <a:t>ǟau. Chúng </a:t>
            </a:r>
            <a:r>
              <a:rPr lang="vi-VN" sz="3600" b="1">
                <a:solidFill>
                  <a:srgbClr val="002060"/>
                </a:solidFill>
                <a:latin typeface="HP001 4 hàng" pitchFamily="34" charset="0"/>
                <a:ea typeface="Arial-Rounded" pitchFamily="34" charset="0"/>
                <a:cs typeface="Arial-Rounded" pitchFamily="34" charset="0"/>
              </a:rPr>
              <a:t>em cŜ đư</a:t>
            </a:r>
            <a:r>
              <a:rPr lang="el-GR" sz="3600" b="1">
                <a:solidFill>
                  <a:srgbClr val="002060"/>
                </a:solidFill>
                <a:latin typeface="HP001 4 hàng" pitchFamily="34" charset="0"/>
                <a:ea typeface="Arial-Rounded" pitchFamily="34" charset="0"/>
                <a:cs typeface="Arial-Rounded" pitchFamily="34" charset="0"/>
              </a:rPr>
              <a:t>ϑ </a:t>
            </a:r>
            <a:r>
              <a:rPr lang="vi-VN" sz="3600" b="1">
                <a:solidFill>
                  <a:srgbClr val="002060"/>
                </a:solidFill>
                <a:latin typeface="HP001 4 hàng" pitchFamily="34" charset="0"/>
                <a:ea typeface="Arial-Rounded" pitchFamily="34" charset="0"/>
                <a:cs typeface="Arial-Rounded" pitchFamily="34" charset="0"/>
              </a:rPr>
              <a:t>Ǉrải w</a:t>
            </a:r>
            <a:r>
              <a:rPr lang="el-GR" sz="3600" b="1">
                <a:solidFill>
                  <a:srgbClr val="002060"/>
                </a:solidFill>
                <a:latin typeface="HP001 4 hàng" pitchFamily="34" charset="0"/>
                <a:ea typeface="Arial-Rounded" pitchFamily="34" charset="0"/>
                <a:cs typeface="Arial-Rounded" pitchFamily="34" charset="0"/>
              </a:rPr>
              <a:t>θΗ</a:t>
            </a:r>
            <a:r>
              <a:rPr lang="vi-VN" sz="3600" b="1">
                <a:solidFill>
                  <a:srgbClr val="002060"/>
                </a:solidFill>
                <a:latin typeface="HP001 4 hàng" pitchFamily="34" charset="0"/>
                <a:ea typeface="Arial-Rounded" pitchFamily="34" charset="0"/>
                <a:cs typeface="Arial-Rounded" pitchFamily="34" charset="0"/>
              </a:rPr>
              <a:t>İm hĲt đųg ǇrŬg cây, </a:t>
            </a:r>
            <a:r>
              <a:rPr lang="el-GR" sz="3600" b="1">
                <a:solidFill>
                  <a:srgbClr val="002060"/>
                </a:solidFill>
                <a:latin typeface="HP001 4 hàng" pitchFamily="34" charset="0"/>
                <a:ea typeface="Arial-Rounded" pitchFamily="34" charset="0"/>
                <a:cs typeface="Arial-Rounded" pitchFamily="34" charset="0"/>
              </a:rPr>
              <a:t>κ</a:t>
            </a:r>
            <a:r>
              <a:rPr lang="vi-VN" sz="3600" b="1">
                <a:solidFill>
                  <a:srgbClr val="002060"/>
                </a:solidFill>
                <a:latin typeface="HP001 4 hàng" pitchFamily="34" charset="0"/>
                <a:ea typeface="Arial-Rounded" pitchFamily="34" charset="0"/>
                <a:cs typeface="Arial-Rounded" pitchFamily="34" charset="0"/>
              </a:rPr>
              <a:t>u hĲ</a:t>
            </a:r>
            <a:r>
              <a:rPr lang="el-GR" sz="3600" b="1">
                <a:solidFill>
                  <a:srgbClr val="002060"/>
                </a:solidFill>
                <a:latin typeface="HP001 4 hàng" pitchFamily="34" charset="0"/>
                <a:ea typeface="Arial-Rounded" pitchFamily="34" charset="0"/>
                <a:cs typeface="Arial-Rounded" pitchFamily="34" charset="0"/>
              </a:rPr>
              <a:t>ε </a:t>
            </a:r>
            <a:r>
              <a:rPr lang="vi-VN" sz="3600" b="1">
                <a:solidFill>
                  <a:srgbClr val="002060"/>
                </a:solidFill>
                <a:latin typeface="HP001 4 hàng" pitchFamily="34" charset="0"/>
                <a:ea typeface="Arial-Rounded" pitchFamily="34" charset="0"/>
                <a:cs typeface="Arial-Rounded" pitchFamily="34" charset="0"/>
              </a:rPr>
              <a:t>wŪg </a:t>
            </a:r>
            <a:r>
              <a:rPr lang="vi-VN" sz="3600" b="1" smtClean="0">
                <a:solidFill>
                  <a:srgbClr val="002060"/>
                </a:solidFill>
                <a:latin typeface="HP001 4 hàng" pitchFamily="34" charset="0"/>
                <a:ea typeface="Arial-Rounded" pitchFamily="34" charset="0"/>
                <a:cs typeface="Arial-Rounded" pitchFamily="34" charset="0"/>
              </a:rPr>
              <a:t>sản</a:t>
            </a:r>
            <a:r>
              <a:rPr lang="en-US" sz="3600" b="1" smtClean="0">
                <a:solidFill>
                  <a:srgbClr val="002060"/>
                </a:solidFill>
                <a:latin typeface="HP001 4 hàng" pitchFamily="34" charset="0"/>
                <a:ea typeface="Arial-Rounded" pitchFamily="34" charset="0"/>
                <a:cs typeface="Arial-Rounded" pitchFamily="34" charset="0"/>
              </a:rPr>
              <a:t>. </a:t>
            </a:r>
            <a:r>
              <a:rPr lang="vi-VN" sz="3600" b="1">
                <a:solidFill>
                  <a:srgbClr val="002060"/>
                </a:solidFill>
                <a:latin typeface="HP001 4 hàng" pitchFamily="34" charset="0"/>
                <a:ea typeface="Arial-Rounded" pitchFamily="34" charset="0"/>
                <a:cs typeface="Arial-Rounded" pitchFamily="34" charset="0"/>
              </a:rPr>
              <a:t>Em và các bạn đã ǟất </a:t>
            </a:r>
            <a:r>
              <a:rPr lang="el-GR" sz="3600" b="1">
                <a:solidFill>
                  <a:srgbClr val="002060"/>
                </a:solidFill>
                <a:latin typeface="HP001 4 hàng" pitchFamily="34" charset="0"/>
                <a:ea typeface="Arial-Rounded" pitchFamily="34" charset="0"/>
                <a:cs typeface="Arial-Rounded" pitchFamily="34" charset="0"/>
              </a:rPr>
              <a:t>νί</a:t>
            </a:r>
            <a:r>
              <a:rPr lang="vi-VN" sz="3600" b="1" smtClean="0">
                <a:solidFill>
                  <a:srgbClr val="002060"/>
                </a:solidFill>
                <a:latin typeface="HP001 4 hàng" pitchFamily="34" charset="0"/>
                <a:ea typeface="Arial-Rounded" pitchFamily="34" charset="0"/>
                <a:cs typeface="Arial-Rounded" pitchFamily="34" charset="0"/>
              </a:rPr>
              <a:t>i. Em </a:t>
            </a:r>
            <a:r>
              <a:rPr lang="vi-VN" sz="3600" b="1">
                <a:solidFill>
                  <a:srgbClr val="002060"/>
                </a:solidFill>
                <a:latin typeface="HP001 4 hàng" pitchFamily="34" charset="0"/>
                <a:ea typeface="Arial-Rounded" pitchFamily="34" charset="0"/>
                <a:cs typeface="Arial-Rounded" pitchFamily="34" charset="0"/>
              </a:rPr>
              <a:t>j</a:t>
            </a:r>
            <a:r>
              <a:rPr lang="el-GR" sz="3600" b="1">
                <a:solidFill>
                  <a:srgbClr val="002060"/>
                </a:solidFill>
                <a:latin typeface="HP001 4 hàng" pitchFamily="34" charset="0"/>
                <a:ea typeface="Arial-Rounded" pitchFamily="34" charset="0"/>
                <a:cs typeface="Arial-Rounded" pitchFamily="34" charset="0"/>
              </a:rPr>
              <a:t>Ϊ</a:t>
            </a:r>
            <a:r>
              <a:rPr lang="vi-VN" sz="3600" b="1">
                <a:solidFill>
                  <a:srgbClr val="002060"/>
                </a:solidFill>
                <a:latin typeface="HP001 4 hàng" pitchFamily="34" charset="0"/>
                <a:ea typeface="Arial-Rounded" pitchFamily="34" charset="0"/>
                <a:cs typeface="Arial-Rounded" pitchFamily="34" charset="0"/>
              </a:rPr>
              <a:t>g sẽ có cơ hĖ Ǖ</a:t>
            </a:r>
            <a:r>
              <a:rPr lang="el-GR" sz="3600" b="1">
                <a:solidFill>
                  <a:srgbClr val="002060"/>
                </a:solidFill>
                <a:latin typeface="HP001 4 hàng" pitchFamily="34" charset="0"/>
                <a:ea typeface="Arial-Rounded" pitchFamily="34" charset="0"/>
                <a:cs typeface="Arial-Rounded" pitchFamily="34" charset="0"/>
              </a:rPr>
              <a:t>ί</a:t>
            </a:r>
            <a:r>
              <a:rPr lang="vi-VN" sz="3600" b="1">
                <a:solidFill>
                  <a:srgbClr val="002060"/>
                </a:solidFill>
                <a:latin typeface="HP001 4 hàng" pitchFamily="34" charset="0"/>
                <a:ea typeface="Arial-Rounded" pitchFamily="34" charset="0"/>
                <a:cs typeface="Arial-Rounded" pitchFamily="34" charset="0"/>
              </a:rPr>
              <a:t>ay lại wŪg Ǉrại </a:t>
            </a:r>
            <a:r>
              <a:rPr lang="el-GR" sz="3600" b="1">
                <a:solidFill>
                  <a:srgbClr val="002060"/>
                </a:solidFill>
                <a:latin typeface="HP001 4 hàng" pitchFamily="34" charset="0"/>
                <a:ea typeface="Arial-Rounded" pitchFamily="34" charset="0"/>
                <a:cs typeface="Arial-Rounded" pitchFamily="34" charset="0"/>
              </a:rPr>
              <a:t>ηΗϛ</a:t>
            </a:r>
            <a:r>
              <a:rPr lang="vi-VN" sz="3600" b="1">
                <a:solidFill>
                  <a:srgbClr val="002060"/>
                </a:solidFill>
                <a:latin typeface="HP001 4 hàng" pitchFamily="34" charset="0"/>
                <a:ea typeface="Arial-Rounded" pitchFamily="34" charset="0"/>
                <a:cs typeface="Arial-Rounded" pitchFamily="34" charset="0"/>
              </a:rPr>
              <a:t>u lần </a:t>
            </a:r>
            <a:r>
              <a:rPr lang="vi-VN" sz="3600" b="1" smtClean="0">
                <a:solidFill>
                  <a:srgbClr val="002060"/>
                </a:solidFill>
                <a:latin typeface="HP001 4 hàng" pitchFamily="34" charset="0"/>
                <a:ea typeface="Arial-Rounded" pitchFamily="34" charset="0"/>
                <a:cs typeface="Arial-Rounded" pitchFamily="34" charset="0"/>
              </a:rPr>
              <a:t>wữa</a:t>
            </a:r>
            <a:r>
              <a:rPr lang="en-US" sz="3600" b="1" smtClean="0">
                <a:solidFill>
                  <a:srgbClr val="002060"/>
                </a:solidFill>
                <a:latin typeface="HP001 4 hàng" pitchFamily="34" charset="0"/>
                <a:ea typeface="Arial-Rounded" pitchFamily="34" charset="0"/>
                <a:cs typeface="Arial-Rounded" pitchFamily="34" charset="0"/>
              </a:rPr>
              <a:t>.</a:t>
            </a:r>
            <a:endParaRPr lang="vi-VN" sz="3600" b="1">
              <a:solidFill>
                <a:srgbClr val="002060"/>
              </a:solidFill>
              <a:latin typeface="HP001 4 hàng" pitchFamily="34" charset="0"/>
              <a:ea typeface="Arial-Rounded" pitchFamily="34" charset="0"/>
              <a:cs typeface="Arial-Rounded" pitchFamily="34" charset="0"/>
            </a:endParaRPr>
          </a:p>
        </p:txBody>
      </p:sp>
      <p:grpSp>
        <p:nvGrpSpPr>
          <p:cNvPr id="4" name="Group 3"/>
          <p:cNvGrpSpPr/>
          <p:nvPr/>
        </p:nvGrpSpPr>
        <p:grpSpPr>
          <a:xfrm>
            <a:off x="518319" y="1577966"/>
            <a:ext cx="886326" cy="736108"/>
            <a:chOff x="3041858" y="1727884"/>
            <a:chExt cx="1341175" cy="1196176"/>
          </a:xfrm>
        </p:grpSpPr>
        <p:sp>
          <p:nvSpPr>
            <p:cNvPr id="6"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rgbClr val="002060"/>
                </a:solidFill>
                <a:latin typeface="Arial-Rounded" pitchFamily="34" charset="0"/>
                <a:ea typeface="Arial-Rounded" pitchFamily="34" charset="0"/>
                <a:cs typeface="Arial-Rounded" pitchFamily="34" charset="0"/>
              </a:endParaRPr>
            </a:p>
          </p:txBody>
        </p:sp>
        <p:sp>
          <p:nvSpPr>
            <p:cNvPr id="7" name="Google Shape;423;p36"/>
            <p:cNvSpPr txBox="1">
              <a:spLocks/>
            </p:cNvSpPr>
            <p:nvPr/>
          </p:nvSpPr>
          <p:spPr>
            <a:xfrm>
              <a:off x="3186034" y="2153660"/>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000" b="1" smtClean="0">
                  <a:solidFill>
                    <a:srgbClr val="0070C0"/>
                  </a:solidFill>
                  <a:latin typeface="HP001 4 hàng" pitchFamily="34" charset="0"/>
                  <a:ea typeface="Arial-Rounded" pitchFamily="34" charset="0"/>
                  <a:cs typeface="Arial-Rounded" pitchFamily="34" charset="0"/>
                </a:rPr>
                <a:t>2</a:t>
              </a:r>
              <a:endParaRPr lang="en" sz="4000" b="1">
                <a:solidFill>
                  <a:srgbClr val="0070C0"/>
                </a:solidFill>
                <a:latin typeface="HP001 4 hàng" pitchFamily="34" charset="0"/>
                <a:ea typeface="Arial-Rounded" pitchFamily="34" charset="0"/>
                <a:cs typeface="Arial-Rounded" pitchFamily="34" charset="0"/>
              </a:endParaRPr>
            </a:p>
          </p:txBody>
        </p:sp>
      </p:grpSp>
      <p:sp>
        <p:nvSpPr>
          <p:cNvPr id="8" name="TextBox 7"/>
          <p:cNvSpPr txBox="1"/>
          <p:nvPr/>
        </p:nvSpPr>
        <p:spPr>
          <a:xfrm>
            <a:off x="819109" y="228600"/>
            <a:ext cx="10691810" cy="646331"/>
          </a:xfrm>
          <a:prstGeom prst="rect">
            <a:avLst/>
          </a:prstGeom>
          <a:noFill/>
        </p:spPr>
        <p:txBody>
          <a:bodyPr wrap="square" rtlCol="0">
            <a:spAutoFit/>
          </a:bodyPr>
          <a:lstStyle/>
          <a:p>
            <a:pPr algn="ctr"/>
            <a:r>
              <a:rPr lang="vi-VN" sz="3600" b="1">
                <a:solidFill>
                  <a:srgbClr val="002060"/>
                </a:solidFill>
                <a:latin typeface="HP001 4 hàng" pitchFamily="34" charset="0"/>
                <a:ea typeface="Arial-Rounded" pitchFamily="34" charset="0"/>
                <a:cs typeface="Arial-Rounded" pitchFamily="34" charset="0"/>
              </a:rPr>
              <a:t> Thứ </a:t>
            </a:r>
            <a:r>
              <a:rPr lang="en-US" sz="3600" b="1" smtClean="0">
                <a:solidFill>
                  <a:srgbClr val="002060"/>
                </a:solidFill>
                <a:latin typeface="HP001 4 hàng" pitchFamily="34" charset="0"/>
                <a:ea typeface="Arial-Rounded" pitchFamily="34" charset="0"/>
                <a:cs typeface="Arial-Rounded" pitchFamily="34" charset="0"/>
              </a:rPr>
              <a:t>… </a:t>
            </a:r>
            <a:r>
              <a:rPr lang="vi-VN" sz="3600" b="1" smtClean="0">
                <a:solidFill>
                  <a:srgbClr val="002060"/>
                </a:solidFill>
                <a:latin typeface="HP001 4 hàng" pitchFamily="34" charset="0"/>
                <a:ea typeface="Arial-Rounded" pitchFamily="34" charset="0"/>
                <a:cs typeface="Arial-Rounded" pitchFamily="34" charset="0"/>
              </a:rPr>
              <a:t>wgày </a:t>
            </a:r>
            <a:r>
              <a:rPr lang="en-US" sz="3600" b="1">
                <a:solidFill>
                  <a:srgbClr val="002060"/>
                </a:solidFill>
                <a:latin typeface="HP001 4 hàng" pitchFamily="34" charset="0"/>
                <a:ea typeface="Arial-Rounded" pitchFamily="34" charset="0"/>
                <a:cs typeface="Arial-Rounded" pitchFamily="34" charset="0"/>
              </a:rPr>
              <a:t>…</a:t>
            </a:r>
            <a:r>
              <a:rPr lang="vi-VN" sz="3600" b="1" smtClean="0">
                <a:solidFill>
                  <a:srgbClr val="002060"/>
                </a:solidFill>
                <a:latin typeface="HP001 4 hàng" pitchFamily="34" charset="0"/>
                <a:ea typeface="Arial-Rounded" pitchFamily="34" charset="0"/>
                <a:cs typeface="Arial-Rounded" pitchFamily="34" charset="0"/>
              </a:rPr>
              <a:t> </a:t>
            </a:r>
            <a:r>
              <a:rPr lang="el-GR" sz="3600" b="1">
                <a:solidFill>
                  <a:srgbClr val="002060"/>
                </a:solidFill>
                <a:latin typeface="HP001 4 hàng" pitchFamily="34" charset="0"/>
                <a:ea typeface="Arial-Rounded" pitchFamily="34" charset="0"/>
                <a:cs typeface="Arial-Rounded" pitchFamily="34" charset="0"/>
              </a:rPr>
              <a:t>κ</a:t>
            </a:r>
            <a:r>
              <a:rPr lang="vi-VN" sz="3600" b="1">
                <a:solidFill>
                  <a:srgbClr val="002060"/>
                </a:solidFill>
                <a:latin typeface="HP001 4 hàng" pitchFamily="34" charset="0"/>
                <a:ea typeface="Arial-Rounded" pitchFamily="34" charset="0"/>
                <a:cs typeface="Arial-Rounded" pitchFamily="34" charset="0"/>
              </a:rPr>
              <a:t>áng </a:t>
            </a:r>
            <a:r>
              <a:rPr lang="en-US" sz="3600" b="1" smtClean="0">
                <a:solidFill>
                  <a:srgbClr val="002060"/>
                </a:solidFill>
                <a:latin typeface="HP001 4 hàng" pitchFamily="34" charset="0"/>
                <a:ea typeface="Arial-Rounded" pitchFamily="34" charset="0"/>
                <a:cs typeface="Arial-Rounded" pitchFamily="34" charset="0"/>
              </a:rPr>
              <a:t>…</a:t>
            </a:r>
            <a:r>
              <a:rPr lang="vi-VN" sz="3600" b="1" smtClean="0">
                <a:solidFill>
                  <a:srgbClr val="002060"/>
                </a:solidFill>
                <a:latin typeface="HP001 4 hàng" pitchFamily="34" charset="0"/>
                <a:ea typeface="Arial-Rounded" pitchFamily="34" charset="0"/>
                <a:cs typeface="Arial-Rounded" pitchFamily="34" charset="0"/>
              </a:rPr>
              <a:t> </a:t>
            </a:r>
            <a:r>
              <a:rPr lang="vi-VN" sz="3600" b="1">
                <a:solidFill>
                  <a:srgbClr val="002060"/>
                </a:solidFill>
                <a:latin typeface="HP001 4 hàng" pitchFamily="34" charset="0"/>
                <a:ea typeface="Arial-Rounded" pitchFamily="34" charset="0"/>
                <a:cs typeface="Arial-Rounded" pitchFamily="34" charset="0"/>
              </a:rPr>
              <a:t>wăm 2021 </a:t>
            </a:r>
            <a:endParaRPr lang="en-US" sz="3600" b="1">
              <a:solidFill>
                <a:srgbClr val="002060"/>
              </a:solidFill>
              <a:latin typeface="HP001 4 hàng" pitchFamily="34" charset="0"/>
              <a:ea typeface="Arial-Rounded" pitchFamily="34" charset="0"/>
              <a:cs typeface="Arial-Rounded" pitchFamily="34" charset="0"/>
            </a:endParaRPr>
          </a:p>
        </p:txBody>
      </p:sp>
      <p:sp>
        <p:nvSpPr>
          <p:cNvPr id="9" name="TextBox 8"/>
          <p:cNvSpPr txBox="1"/>
          <p:nvPr/>
        </p:nvSpPr>
        <p:spPr>
          <a:xfrm>
            <a:off x="823119" y="1030069"/>
            <a:ext cx="10691810" cy="646331"/>
          </a:xfrm>
          <a:prstGeom prst="rect">
            <a:avLst/>
          </a:prstGeom>
          <a:noFill/>
        </p:spPr>
        <p:txBody>
          <a:bodyPr wrap="square" rtlCol="0">
            <a:spAutoFit/>
          </a:bodyPr>
          <a:lstStyle/>
          <a:p>
            <a:pPr algn="ctr"/>
            <a:r>
              <a:rPr lang="vi-VN" sz="3600" b="1">
                <a:solidFill>
                  <a:srgbClr val="002060"/>
                </a:solidFill>
                <a:latin typeface="HP001 4 hàng" pitchFamily="34" charset="0"/>
                <a:ea typeface="Arial-Rounded" pitchFamily="34" charset="0"/>
                <a:cs typeface="Arial-Rounded" pitchFamily="34" charset="0"/>
              </a:rPr>
              <a:t>T</a:t>
            </a:r>
            <a:r>
              <a:rPr lang="el-GR" sz="3600" b="1">
                <a:solidFill>
                  <a:srgbClr val="002060"/>
                </a:solidFill>
                <a:latin typeface="HP001 4 hàng" pitchFamily="34" charset="0"/>
                <a:ea typeface="Arial-Rounded" pitchFamily="34" charset="0"/>
                <a:cs typeface="Arial-Rounded" pitchFamily="34" charset="0"/>
              </a:rPr>
              <a:t>Η</a:t>
            </a:r>
            <a:r>
              <a:rPr lang="vi-VN" sz="3600" b="1">
                <a:solidFill>
                  <a:srgbClr val="002060"/>
                </a:solidFill>
                <a:latin typeface="HP001 4 hàng" pitchFamily="34" charset="0"/>
                <a:ea typeface="Arial-Rounded" pitchFamily="34" charset="0"/>
                <a:cs typeface="Arial-Rounded" pitchFamily="34" charset="0"/>
              </a:rPr>
              <a:t>Ğng V</a:t>
            </a:r>
            <a:r>
              <a:rPr lang="el-GR" sz="3600" b="1">
                <a:solidFill>
                  <a:srgbClr val="002060"/>
                </a:solidFill>
                <a:latin typeface="HP001 4 hàng" pitchFamily="34" charset="0"/>
                <a:ea typeface="Arial-Rounded" pitchFamily="34" charset="0"/>
                <a:cs typeface="Arial-Rounded" pitchFamily="34" charset="0"/>
              </a:rPr>
              <a:t>Η</a:t>
            </a:r>
            <a:r>
              <a:rPr lang="vi-VN" sz="3600" b="1">
                <a:solidFill>
                  <a:srgbClr val="002060"/>
                </a:solidFill>
                <a:latin typeface="HP001 4 hàng" pitchFamily="34" charset="0"/>
                <a:ea typeface="Arial-Rounded" pitchFamily="34" charset="0"/>
                <a:cs typeface="Arial-Rounded" pitchFamily="34" charset="0"/>
              </a:rPr>
              <a:t>İ</a:t>
            </a:r>
            <a:r>
              <a:rPr lang="el-GR" sz="3600" b="1" smtClean="0">
                <a:solidFill>
                  <a:srgbClr val="002060"/>
                </a:solidFill>
                <a:latin typeface="HP001 4 hàng" pitchFamily="34" charset="0"/>
                <a:ea typeface="Arial-Rounded" pitchFamily="34" charset="0"/>
                <a:cs typeface="Arial-Rounded" pitchFamily="34" charset="0"/>
              </a:rPr>
              <a:t>Ι</a:t>
            </a:r>
            <a:r>
              <a:rPr lang="en-US" sz="3600" b="1">
                <a:solidFill>
                  <a:srgbClr val="002060"/>
                </a:solidFill>
                <a:latin typeface="HP001 4 hàng" pitchFamily="34" charset="0"/>
                <a:ea typeface="Arial-Rounded" pitchFamily="34" charset="0"/>
                <a:cs typeface="Arial-Rounded" pitchFamily="34" charset="0"/>
              </a:rPr>
              <a:t>: Tớ </a:t>
            </a:r>
            <a:r>
              <a:rPr lang="el-GR" sz="3600" b="1">
                <a:solidFill>
                  <a:srgbClr val="002060"/>
                </a:solidFill>
                <a:latin typeface="HP001 4 hàng" pitchFamily="34" charset="0"/>
                <a:ea typeface="Arial-Rounded" pitchFamily="34" charset="0"/>
                <a:cs typeface="Arial-Rounded" pitchFamily="34" charset="0"/>
              </a:rPr>
              <a:t>η</a:t>
            </a:r>
            <a:r>
              <a:rPr lang="en-US" sz="3600" b="1">
                <a:solidFill>
                  <a:srgbClr val="002060"/>
                </a:solidFill>
                <a:latin typeface="HP001 4 hàng" pitchFamily="34" charset="0"/>
                <a:ea typeface="Arial-Rounded" pitchFamily="34" charset="0"/>
                <a:cs typeface="Arial-Rounded" pitchFamily="34" charset="0"/>
              </a:rPr>
              <a:t>ớ cậu </a:t>
            </a:r>
          </a:p>
        </p:txBody>
      </p:sp>
    </p:spTree>
    <p:extLst>
      <p:ext uri="{BB962C8B-B14F-4D97-AF65-F5344CB8AC3E}">
        <p14:creationId xmlns:p14="http://schemas.microsoft.com/office/powerpoint/2010/main" val="188575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b="19577"/>
          <a:stretch/>
        </p:blipFill>
        <p:spPr>
          <a:xfrm flipH="1">
            <a:off x="0" y="4291232"/>
            <a:ext cx="2818875" cy="2448395"/>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948" t="6431" b="19710"/>
          <a:stretch/>
        </p:blipFill>
        <p:spPr>
          <a:xfrm>
            <a:off x="2002970" y="174171"/>
            <a:ext cx="8142513" cy="4833266"/>
          </a:xfrm>
          <a:prstGeom prst="rect">
            <a:avLst/>
          </a:prstGeom>
        </p:spPr>
      </p:pic>
      <p:sp>
        <p:nvSpPr>
          <p:cNvPr id="5" name="Title 4"/>
          <p:cNvSpPr>
            <a:spLocks noGrp="1"/>
          </p:cNvSpPr>
          <p:nvPr>
            <p:ph type="title"/>
          </p:nvPr>
        </p:nvSpPr>
        <p:spPr>
          <a:xfrm>
            <a:off x="662236" y="2818047"/>
            <a:ext cx="10489585" cy="1325563"/>
          </a:xfrm>
        </p:spPr>
        <p:txBody>
          <a:bodyPr>
            <a:noAutofit/>
          </a:bodyPr>
          <a:lstStyle/>
          <a:p>
            <a:pPr algn="ctr"/>
            <a:r>
              <a:rPr lang="en-US" sz="9600" b="1" smtClean="0">
                <a:solidFill>
                  <a:srgbClr val="0070C0"/>
                </a:solidFill>
                <a:latin typeface="DomCasual" pitchFamily="18" charset="0"/>
                <a:ea typeface="DomCasual" pitchFamily="18" charset="0"/>
                <a:cs typeface="DomCasual" pitchFamily="18" charset="0"/>
              </a:rPr>
              <a:t>Củng cố</a:t>
            </a:r>
            <a:endParaRPr lang="en-US" sz="9600" b="1">
              <a:solidFill>
                <a:srgbClr val="0070C0"/>
              </a:solidFill>
              <a:latin typeface="DomCasual" pitchFamily="18" charset="0"/>
              <a:ea typeface="DomCasual" pitchFamily="18" charset="0"/>
              <a:cs typeface="DomCasual" pitchFamily="18" charset="0"/>
            </a:endParaRP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5723" t="9736" b="17249"/>
          <a:stretch/>
        </p:blipFill>
        <p:spPr>
          <a:xfrm>
            <a:off x="9591358" y="4438774"/>
            <a:ext cx="2570480" cy="2405179"/>
          </a:xfrm>
          <a:prstGeom prst="rect">
            <a:avLst/>
          </a:prstGeom>
        </p:spPr>
      </p:pic>
    </p:spTree>
    <p:extLst>
      <p:ext uri="{BB962C8B-B14F-4D97-AF65-F5344CB8AC3E}">
        <p14:creationId xmlns:p14="http://schemas.microsoft.com/office/powerpoint/2010/main" val="4281080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b="19577"/>
          <a:stretch/>
        </p:blipFill>
        <p:spPr>
          <a:xfrm flipH="1">
            <a:off x="0" y="4291232"/>
            <a:ext cx="2818875" cy="2448395"/>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948" t="6431" b="19710"/>
          <a:stretch/>
        </p:blipFill>
        <p:spPr>
          <a:xfrm>
            <a:off x="2002970" y="174171"/>
            <a:ext cx="8142513" cy="4833266"/>
          </a:xfrm>
          <a:prstGeom prst="rect">
            <a:avLst/>
          </a:prstGeom>
        </p:spPr>
      </p:pic>
      <p:sp>
        <p:nvSpPr>
          <p:cNvPr id="5" name="Title 4"/>
          <p:cNvSpPr>
            <a:spLocks noGrp="1"/>
          </p:cNvSpPr>
          <p:nvPr>
            <p:ph type="title"/>
          </p:nvPr>
        </p:nvSpPr>
        <p:spPr>
          <a:xfrm>
            <a:off x="662236" y="2818047"/>
            <a:ext cx="10489585" cy="1325563"/>
          </a:xfrm>
        </p:spPr>
        <p:txBody>
          <a:bodyPr>
            <a:noAutofit/>
          </a:bodyPr>
          <a:lstStyle/>
          <a:p>
            <a:pPr algn="ctr"/>
            <a:r>
              <a:rPr lang="en-US" sz="9600" b="1" smtClean="0">
                <a:solidFill>
                  <a:srgbClr val="0070C0"/>
                </a:solidFill>
                <a:latin typeface="DomCasual" pitchFamily="18" charset="0"/>
                <a:ea typeface="DomCasual" pitchFamily="18" charset="0"/>
                <a:cs typeface="DomCasual" pitchFamily="18" charset="0"/>
              </a:rPr>
              <a:t>Dặn dò</a:t>
            </a:r>
            <a:endParaRPr lang="en-US" sz="9600" b="1">
              <a:solidFill>
                <a:srgbClr val="0070C0"/>
              </a:solidFill>
              <a:latin typeface="DomCasual" pitchFamily="18" charset="0"/>
              <a:ea typeface="DomCasual" pitchFamily="18" charset="0"/>
              <a:cs typeface="DomCasual" pitchFamily="18" charset="0"/>
            </a:endParaRP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5723" t="9736" b="17249"/>
          <a:stretch/>
        </p:blipFill>
        <p:spPr>
          <a:xfrm>
            <a:off x="9591358" y="4438774"/>
            <a:ext cx="2570480" cy="2405179"/>
          </a:xfrm>
          <a:prstGeom prst="rect">
            <a:avLst/>
          </a:prstGeom>
        </p:spPr>
      </p:pic>
    </p:spTree>
    <p:extLst>
      <p:ext uri="{BB962C8B-B14F-4D97-AF65-F5344CB8AC3E}">
        <p14:creationId xmlns:p14="http://schemas.microsoft.com/office/powerpoint/2010/main" val="15818564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32719" y="990600"/>
            <a:ext cx="9296400" cy="2514600"/>
          </a:xfrm>
          <a:prstGeom prst="rec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28157"/>
          <a:stretch/>
        </p:blipFill>
        <p:spPr>
          <a:xfrm>
            <a:off x="2499519" y="1143000"/>
            <a:ext cx="2114550" cy="2025556"/>
          </a:xfrm>
          <a:prstGeom prst="rect">
            <a:avLst/>
          </a:prstGeom>
        </p:spPr>
      </p:pic>
      <p:sp>
        <p:nvSpPr>
          <p:cNvPr id="3" name="TextBox 2"/>
          <p:cNvSpPr txBox="1"/>
          <p:nvPr/>
        </p:nvSpPr>
        <p:spPr>
          <a:xfrm>
            <a:off x="1432719" y="3657600"/>
            <a:ext cx="9296400" cy="2246769"/>
          </a:xfrm>
          <a:prstGeom prst="rect">
            <a:avLst/>
          </a:prstGeom>
          <a:solidFill>
            <a:srgbClr val="D8F4E3"/>
          </a:solidFill>
        </p:spPr>
        <p:txBody>
          <a:bodyPr wrap="square" rtlCol="0">
            <a:spAutoFit/>
          </a:bodyPr>
          <a:lstStyle/>
          <a:p>
            <a:r>
              <a:rPr lang="en-US" sz="2000" b="1" smtClean="0">
                <a:latin typeface="Arial" pitchFamily="34" charset="0"/>
                <a:cs typeface="Arial" pitchFamily="34" charset="0"/>
              </a:rPr>
              <a:t>Thân chào Quý Thầy Cô!</a:t>
            </a:r>
          </a:p>
          <a:p>
            <a:r>
              <a:rPr lang="en-US" sz="2000" b="1" smtClean="0">
                <a:latin typeface="Arial" pitchFamily="34" charset="0"/>
                <a:cs typeface="Arial" pitchFamily="34" charset="0"/>
              </a:rPr>
              <a:t>Rất mong nhận được phản hồi và góp ý từ Quý Thầy Cô để bộ giáo án ppt được hoàn thiện hơn.</a:t>
            </a:r>
          </a:p>
          <a:p>
            <a:r>
              <a:rPr lang="en-US" sz="2000" b="1" smtClean="0">
                <a:latin typeface="Arial" pitchFamily="34" charset="0"/>
                <a:cs typeface="Arial" pitchFamily="34" charset="0"/>
              </a:rPr>
              <a:t>Mọi thông tin phản hồi mong được QTC gửi về:</a:t>
            </a:r>
          </a:p>
          <a:p>
            <a:r>
              <a:rPr lang="en-US" sz="2000" b="1" smtClean="0">
                <a:latin typeface="Arial" pitchFamily="34" charset="0"/>
                <a:cs typeface="Arial" pitchFamily="34" charset="0"/>
              </a:rPr>
              <a:t>+ Zalo: 0916.604.268</a:t>
            </a:r>
          </a:p>
          <a:p>
            <a:r>
              <a:rPr lang="en-US" sz="2000" b="1" smtClean="0">
                <a:latin typeface="Arial" pitchFamily="34" charset="0"/>
                <a:cs typeface="Arial" pitchFamily="34" charset="0"/>
              </a:rPr>
              <a:t>+ Facebook cá nhân: </a:t>
            </a:r>
            <a:r>
              <a:rPr lang="en-US" sz="2000">
                <a:hlinkClick r:id="rId3"/>
              </a:rPr>
              <a:t>https://www.facebook.com/nhilinh.phan</a:t>
            </a:r>
            <a:r>
              <a:rPr lang="en-US" sz="2000" smtClean="0">
                <a:hlinkClick r:id="rId3"/>
              </a:rPr>
              <a:t>/</a:t>
            </a:r>
            <a:endParaRPr lang="en-US" sz="2000" smtClean="0"/>
          </a:p>
          <a:p>
            <a:r>
              <a:rPr lang="en-US" sz="2000" b="1" smtClean="0">
                <a:latin typeface="Arial" pitchFamily="34" charset="0"/>
                <a:cs typeface="Arial" pitchFamily="34" charset="0"/>
              </a:rPr>
              <a:t>+ Nhóm chia sẻ tài liệu: </a:t>
            </a:r>
            <a:r>
              <a:rPr lang="en-US" sz="2000">
                <a:hlinkClick r:id="rId4"/>
              </a:rPr>
              <a:t>https://www.facebook.com/groups/443096903751589</a:t>
            </a:r>
            <a:endParaRPr lang="en-US" sz="2000" b="1">
              <a:latin typeface="Arial" pitchFamily="34" charset="0"/>
              <a:cs typeface="Arial" pitchFamily="34" charset="0"/>
            </a:endParaRPr>
          </a:p>
        </p:txBody>
      </p:sp>
      <p:sp>
        <p:nvSpPr>
          <p:cNvPr id="4" name="TextBox 3"/>
          <p:cNvSpPr txBox="1"/>
          <p:nvPr/>
        </p:nvSpPr>
        <p:spPr>
          <a:xfrm>
            <a:off x="4785519" y="1859043"/>
            <a:ext cx="5105400" cy="1323439"/>
          </a:xfrm>
          <a:prstGeom prst="rect">
            <a:avLst/>
          </a:prstGeom>
          <a:noFill/>
        </p:spPr>
        <p:txBody>
          <a:bodyPr wrap="square" rtlCol="0">
            <a:spAutoFit/>
          </a:bodyPr>
          <a:lstStyle/>
          <a:p>
            <a:r>
              <a:rPr lang="en-US" sz="2000" smtClean="0">
                <a:solidFill>
                  <a:schemeClr val="bg1"/>
                </a:solidFill>
                <a:latin typeface="Arial" pitchFamily="34" charset="0"/>
                <a:cs typeface="Arial" pitchFamily="34" charset="0"/>
              </a:rPr>
              <a:t>Người soạn	: Phan Thị Linh</a:t>
            </a:r>
          </a:p>
          <a:p>
            <a:r>
              <a:rPr lang="en-US" sz="2000" smtClean="0">
                <a:solidFill>
                  <a:schemeClr val="bg1"/>
                </a:solidFill>
                <a:latin typeface="Arial" pitchFamily="34" charset="0"/>
                <a:cs typeface="Arial" pitchFamily="34" charset="0"/>
              </a:rPr>
              <a:t>Năm sinh	: 1990</a:t>
            </a:r>
          </a:p>
          <a:p>
            <a:r>
              <a:rPr lang="en-US" sz="2000" smtClean="0">
                <a:solidFill>
                  <a:schemeClr val="bg1"/>
                </a:solidFill>
                <a:latin typeface="Arial" pitchFamily="34" charset="0"/>
                <a:cs typeface="Arial" pitchFamily="34" charset="0"/>
              </a:rPr>
              <a:t>Đơn vị công tác	: </a:t>
            </a:r>
          </a:p>
          <a:p>
            <a:r>
              <a:rPr lang="en-US" sz="2000" smtClean="0">
                <a:solidFill>
                  <a:schemeClr val="bg1"/>
                </a:solidFill>
                <a:latin typeface="Arial" pitchFamily="34" charset="0"/>
                <a:cs typeface="Arial" pitchFamily="34" charset="0"/>
              </a:rPr>
              <a:t>LH		: 0916.604.268</a:t>
            </a:r>
            <a:endParaRPr lang="en-US" sz="200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234064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18000"/>
          </a:stretch>
        </a:blipFill>
        <a:effectLst/>
      </p:bgPr>
    </p:bg>
    <p:spTree>
      <p:nvGrpSpPr>
        <p:cNvPr id="1" name=""/>
        <p:cNvGrpSpPr/>
        <p:nvPr/>
      </p:nvGrpSpPr>
      <p:grpSpPr>
        <a:xfrm>
          <a:off x="0" y="0"/>
          <a:ext cx="0" cy="0"/>
          <a:chOff x="0" y="0"/>
          <a:chExt cx="0" cy="0"/>
        </a:xfrm>
      </p:grpSpPr>
      <p:sp>
        <p:nvSpPr>
          <p:cNvPr id="37" name="TextBox 36"/>
          <p:cNvSpPr txBox="1"/>
          <p:nvPr/>
        </p:nvSpPr>
        <p:spPr>
          <a:xfrm>
            <a:off x="562606" y="1066800"/>
            <a:ext cx="11032800" cy="1200329"/>
          </a:xfrm>
          <a:prstGeom prst="rect">
            <a:avLst/>
          </a:prstGeom>
          <a:noFill/>
          <a:ln w="57150">
            <a:noFill/>
          </a:ln>
        </p:spPr>
        <p:txBody>
          <a:bodyPr wrap="square" rtlCol="0">
            <a:spAutoFit/>
          </a:bodyPr>
          <a:lstStyle/>
          <a:p>
            <a:pPr algn="ctr">
              <a:spcBef>
                <a:spcPts val="600"/>
              </a:spcBef>
            </a:pPr>
            <a:r>
              <a:rPr lang="en-US" sz="7200" smtClean="0">
                <a:solidFill>
                  <a:srgbClr val="FF0066"/>
                </a:solidFill>
                <a:latin typeface="Arial" pitchFamily="34" charset="0"/>
                <a:ea typeface="Kids" pitchFamily="2" charset="0"/>
                <a:cs typeface="Arial" pitchFamily="34" charset="0"/>
              </a:rPr>
              <a:t>KHỞI ĐỘNG</a:t>
            </a:r>
          </a:p>
        </p:txBody>
      </p:sp>
    </p:spTree>
    <p:extLst>
      <p:ext uri="{BB962C8B-B14F-4D97-AF65-F5344CB8AC3E}">
        <p14:creationId xmlns:p14="http://schemas.microsoft.com/office/powerpoint/2010/main" val="114113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37"/>
                                        </p:tgtEl>
                                        <p:attrNameLst>
                                          <p:attrName>style.visibility</p:attrName>
                                        </p:attrNameLst>
                                      </p:cBhvr>
                                      <p:to>
                                        <p:strVal val="visible"/>
                                      </p:to>
                                    </p:set>
                                    <p:set>
                                      <p:cBhvr>
                                        <p:cTn id="7" dur="114" fill="hold">
                                          <p:stCondLst>
                                            <p:cond delay="0"/>
                                          </p:stCondLst>
                                        </p:cTn>
                                        <p:tgtEl>
                                          <p:spTgt spid="37"/>
                                        </p:tgtEl>
                                        <p:attrNameLst>
                                          <p:attrName>style.rotation</p:attrName>
                                        </p:attrNameLst>
                                      </p:cBhvr>
                                      <p:to>
                                        <p:strVal val="-45.0"/>
                                      </p:to>
                                    </p:set>
                                    <p:anim calcmode="lin" valueType="num">
                                      <p:cBhvr>
                                        <p:cTn id="8" dur="114" fill="hold">
                                          <p:stCondLst>
                                            <p:cond delay="114"/>
                                          </p:stCondLst>
                                        </p:cTn>
                                        <p:tgtEl>
                                          <p:spTgt spid="37"/>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37"/>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37"/>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3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19" y="513443"/>
            <a:ext cx="5962650" cy="5867400"/>
          </a:xfrm>
          <a:prstGeom prst="rect">
            <a:avLst/>
          </a:prstGeom>
        </p:spPr>
      </p:pic>
      <p:sp>
        <p:nvSpPr>
          <p:cNvPr id="3" name="Rounded Rectangle 2"/>
          <p:cNvSpPr/>
          <p:nvPr/>
        </p:nvSpPr>
        <p:spPr>
          <a:xfrm>
            <a:off x="4175919" y="2895600"/>
            <a:ext cx="7086600" cy="1676400"/>
          </a:xfrm>
          <a:prstGeom prst="roundRect">
            <a:avLst/>
          </a:prstGeom>
          <a:solidFill>
            <a:srgbClr val="FFD4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smtClean="0">
                <a:solidFill>
                  <a:schemeClr val="tx1"/>
                </a:solidFill>
                <a:latin typeface="Arial-Rounded" pitchFamily="34" charset="0"/>
                <a:ea typeface="Arial-Rounded" pitchFamily="34" charset="0"/>
                <a:cs typeface="Arial-Rounded" pitchFamily="34" charset="0"/>
              </a:rPr>
              <a:t>LẬT MẢNH GHÉP</a:t>
            </a:r>
            <a:endParaRPr lang="en-US" sz="6600">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4081592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1919" y="4144689"/>
            <a:ext cx="1413811" cy="1808873"/>
          </a:xfrm>
          <a:prstGeom prst="rect">
            <a:avLst/>
          </a:prstGeom>
        </p:spPr>
      </p:pic>
      <p:grpSp>
        <p:nvGrpSpPr>
          <p:cNvPr id="7" name="Group 6"/>
          <p:cNvGrpSpPr/>
          <p:nvPr/>
        </p:nvGrpSpPr>
        <p:grpSpPr>
          <a:xfrm>
            <a:off x="2761755" y="729671"/>
            <a:ext cx="6355158" cy="4446460"/>
            <a:chOff x="2502173" y="729671"/>
            <a:chExt cx="6355158" cy="4446460"/>
          </a:xfrm>
        </p:grpSpPr>
        <p:pic>
          <p:nvPicPr>
            <p:cNvPr id="7170" name="Picture 2" descr="Tổng hợp 100 trò chơi dân gian Việt Nam | Trang Nguyên Spo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2173" y="729671"/>
              <a:ext cx="6355158" cy="444646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32919" y="1159144"/>
              <a:ext cx="1219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2" descr="Cartoon vector illustration of compatible 4 puzzle pieces in different  colors. 2370537 Vector Art at Vecteezy"/>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99443" l="0" r="99375">
                        <a14:foregroundMark x1="26510" y1="27183" x2="26510" y2="37399"/>
                        <a14:foregroundMark x1="63073" y1="17585" x2="60052" y2="32322"/>
                        <a14:foregroundMark x1="81510" y1="59257" x2="76927" y2="74241"/>
                        <a14:foregroundMark x1="20000" y1="27802" x2="17708" y2="33189"/>
                        <a14:foregroundMark x1="53750" y1="19381" x2="54792" y2="25077"/>
                      </a14:backgroundRemoval>
                    </a14:imgEffect>
                  </a14:imgLayer>
                </a14:imgProps>
              </a:ext>
              <a:ext uri="{28A0092B-C50C-407E-A947-70E740481C1C}">
                <a14:useLocalDpi xmlns:a14="http://schemas.microsoft.com/office/drawing/2010/main" val="0"/>
              </a:ext>
            </a:extLst>
          </a:blip>
          <a:srcRect l="59226" t="45218" r="6037" b="15221"/>
          <a:stretch/>
        </p:blipFill>
        <p:spPr bwMode="auto">
          <a:xfrm rot="8572703">
            <a:off x="1838380" y="309706"/>
            <a:ext cx="3619499" cy="34671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artoon vector illustration of compatible 4 puzzle pieces in different  colors. 2370537 Vector Art at Vecteezy"/>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99443" l="0" r="99375">
                        <a14:foregroundMark x1="26510" y1="27183" x2="26510" y2="37399"/>
                        <a14:foregroundMark x1="63073" y1="17585" x2="60052" y2="32322"/>
                        <a14:foregroundMark x1="81510" y1="59257" x2="76927" y2="74241"/>
                        <a14:foregroundMark x1="20000" y1="27802" x2="17708" y2="33189"/>
                        <a14:foregroundMark x1="53750" y1="19381" x2="54792" y2="25077"/>
                      </a14:backgroundRemoval>
                    </a14:imgEffect>
                  </a14:imgLayer>
                </a14:imgProps>
              </a:ext>
              <a:ext uri="{28A0092B-C50C-407E-A947-70E740481C1C}">
                <a14:useLocalDpi xmlns:a14="http://schemas.microsoft.com/office/drawing/2010/main" val="0"/>
              </a:ext>
            </a:extLst>
          </a:blip>
          <a:srcRect l="59226" t="45218" r="6037" b="15221"/>
          <a:stretch/>
        </p:blipFill>
        <p:spPr bwMode="auto">
          <a:xfrm rot="3585330">
            <a:off x="6434028" y="1598821"/>
            <a:ext cx="3619499" cy="34671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artoon vector illustration of compatible 4 puzzle pieces in different  colors. 2370537 Vector Art at Vecteezy"/>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99443" l="0" r="99375">
                        <a14:foregroundMark x1="26510" y1="27183" x2="26510" y2="37399"/>
                        <a14:foregroundMark x1="63073" y1="17585" x2="60052" y2="32322"/>
                        <a14:foregroundMark x1="81510" y1="59257" x2="76927" y2="74241"/>
                        <a14:foregroundMark x1="20000" y1="27802" x2="17708" y2="33189"/>
                        <a14:foregroundMark x1="53750" y1="19381" x2="54792" y2="25077"/>
                      </a14:backgroundRemoval>
                    </a14:imgEffect>
                  </a14:imgLayer>
                </a14:imgProps>
              </a:ext>
              <a:ext uri="{28A0092B-C50C-407E-A947-70E740481C1C}">
                <a14:useLocalDpi xmlns:a14="http://schemas.microsoft.com/office/drawing/2010/main" val="0"/>
              </a:ext>
            </a:extLst>
          </a:blip>
          <a:srcRect l="45997" t="5216" r="17437" b="54789"/>
          <a:stretch/>
        </p:blipFill>
        <p:spPr bwMode="auto">
          <a:xfrm rot="15482498">
            <a:off x="6081549" y="-1080834"/>
            <a:ext cx="3809999" cy="35051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artoon vector illustration of compatible 4 puzzle pieces in different  colors. 2370537 Vector Art at Vecteezy"/>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99443" l="0" r="99375">
                        <a14:foregroundMark x1="26510" y1="27183" x2="26510" y2="37399"/>
                        <a14:foregroundMark x1="63073" y1="17585" x2="60052" y2="32322"/>
                        <a14:foregroundMark x1="81510" y1="59257" x2="76927" y2="74241"/>
                        <a14:foregroundMark x1="20000" y1="27802" x2="17708" y2="33189"/>
                        <a14:foregroundMark x1="53750" y1="19381" x2="54792" y2="25077"/>
                      </a14:backgroundRemoval>
                    </a14:imgEffect>
                  </a14:imgLayer>
                </a14:imgProps>
              </a:ext>
              <a:ext uri="{28A0092B-C50C-407E-A947-70E740481C1C}">
                <a14:useLocalDpi xmlns:a14="http://schemas.microsoft.com/office/drawing/2010/main" val="0"/>
              </a:ext>
            </a:extLst>
          </a:blip>
          <a:srcRect l="21045" t="53478" r="44218" b="6961"/>
          <a:stretch/>
        </p:blipFill>
        <p:spPr bwMode="auto">
          <a:xfrm rot="6117843">
            <a:off x="3978992" y="-50222"/>
            <a:ext cx="3619499" cy="34671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artoon vector illustration of compatible 4 puzzle pieces in different  colors. 2370537 Vector Art at Vecteezy"/>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99443" l="0" r="99375">
                        <a14:foregroundMark x1="26510" y1="27183" x2="26510" y2="37399"/>
                        <a14:foregroundMark x1="63073" y1="17585" x2="60052" y2="32322"/>
                        <a14:foregroundMark x1="81510" y1="59257" x2="76927" y2="74241"/>
                        <a14:foregroundMark x1="20000" y1="27802" x2="17708" y2="33189"/>
                        <a14:foregroundMark x1="53750" y1="19381" x2="54792" y2="25077"/>
                      </a14:backgroundRemoval>
                    </a14:imgEffect>
                  </a14:imgLayer>
                </a14:imgProps>
              </a:ext>
              <a:ext uri="{28A0092B-C50C-407E-A947-70E740481C1C}">
                <a14:useLocalDpi xmlns:a14="http://schemas.microsoft.com/office/drawing/2010/main" val="0"/>
              </a:ext>
            </a:extLst>
          </a:blip>
          <a:srcRect r="58535" b="46094"/>
          <a:stretch/>
        </p:blipFill>
        <p:spPr bwMode="auto">
          <a:xfrm rot="13442062">
            <a:off x="4067338" y="2210433"/>
            <a:ext cx="4320381" cy="4724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artoon vector illustration of compatible 4 puzzle pieces in different  colors. 2370537 Vector Art at Vecteezy"/>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99443" l="0" r="99375">
                        <a14:foregroundMark x1="26510" y1="27183" x2="26510" y2="37399"/>
                        <a14:foregroundMark x1="63073" y1="17585" x2="60052" y2="32322"/>
                        <a14:foregroundMark x1="81510" y1="59257" x2="76927" y2="74241"/>
                        <a14:foregroundMark x1="20000" y1="27802" x2="17708" y2="33189"/>
                        <a14:foregroundMark x1="53750" y1="19381" x2="54792" y2="25077"/>
                      </a14:backgroundRemoval>
                    </a14:imgEffect>
                  </a14:imgLayer>
                </a14:imgProps>
              </a:ext>
              <a:ext uri="{28A0092B-C50C-407E-A947-70E740481C1C}">
                <a14:useLocalDpi xmlns:a14="http://schemas.microsoft.com/office/drawing/2010/main" val="0"/>
              </a:ext>
            </a:extLst>
          </a:blip>
          <a:srcRect l="45997" t="5216" r="17437" b="54789"/>
          <a:stretch/>
        </p:blipFill>
        <p:spPr bwMode="auto">
          <a:xfrm rot="9777068">
            <a:off x="2041746" y="2820034"/>
            <a:ext cx="3809999" cy="3505199"/>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226101" y="5645525"/>
            <a:ext cx="3483690" cy="946285"/>
          </a:xfrm>
          <a:prstGeom prst="roundRect">
            <a:avLst/>
          </a:prstGeom>
          <a:solidFill>
            <a:srgbClr val="FFD4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rgbClr val="002060"/>
                </a:solidFill>
                <a:latin typeface="Arial-Rounded" pitchFamily="34" charset="0"/>
                <a:ea typeface="Arial-Rounded" pitchFamily="34" charset="0"/>
                <a:cs typeface="Arial-Rounded" pitchFamily="34" charset="0"/>
              </a:rPr>
              <a:t>Kéo co</a:t>
            </a:r>
            <a:endParaRPr lang="en-US" sz="4400">
              <a:solidFill>
                <a:srgbClr val="002060"/>
              </a:solidFill>
              <a:latin typeface="Arial-Rounded" pitchFamily="34" charset="0"/>
              <a:ea typeface="Arial-Rounded" pitchFamily="34" charset="0"/>
              <a:cs typeface="Arial-Rounded" pitchFamily="34" charset="0"/>
            </a:endParaRPr>
          </a:p>
        </p:txBody>
      </p:sp>
      <p:sp>
        <p:nvSpPr>
          <p:cNvPr id="8" name="TextBox 7"/>
          <p:cNvSpPr txBox="1"/>
          <p:nvPr/>
        </p:nvSpPr>
        <p:spPr>
          <a:xfrm>
            <a:off x="23019" y="35194"/>
            <a:ext cx="2649232" cy="1077218"/>
          </a:xfrm>
          <a:prstGeom prst="rect">
            <a:avLst/>
          </a:prstGeom>
          <a:solidFill>
            <a:schemeClr val="accent6">
              <a:lumMod val="20000"/>
              <a:lumOff val="80000"/>
            </a:schemeClr>
          </a:solidFill>
        </p:spPr>
        <p:txBody>
          <a:bodyPr wrap="square" rtlCol="0">
            <a:spAutoFit/>
          </a:bodyPr>
          <a:lstStyle/>
          <a:p>
            <a:pPr algn="just"/>
            <a:r>
              <a:rPr lang="en-US" sz="3200" smtClean="0">
                <a:solidFill>
                  <a:srgbClr val="002060"/>
                </a:solidFill>
                <a:latin typeface="Arial-Rounded" pitchFamily="34" charset="0"/>
                <a:ea typeface="Arial-Rounded" pitchFamily="34" charset="0"/>
                <a:cs typeface="Arial-Rounded" pitchFamily="34" charset="0"/>
              </a:rPr>
              <a:t>Đây là một trò chơi dân gian</a:t>
            </a:r>
            <a:endParaRPr lang="en-US" sz="3200">
              <a:solidFill>
                <a:srgbClr val="00206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19901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0"/>
                                        </p:tgtEl>
                                        <p:attrNameLst>
                                          <p:attrName>ppt_x</p:attrName>
                                        </p:attrNameLst>
                                      </p:cBhvr>
                                      <p:tavLst>
                                        <p:tav tm="0">
                                          <p:val>
                                            <p:strVal val="ppt_x"/>
                                          </p:val>
                                        </p:tav>
                                        <p:tav tm="100000">
                                          <p:val>
                                            <p:strVal val="ppt_x"/>
                                          </p:val>
                                        </p:tav>
                                      </p:tavLst>
                                    </p:anim>
                                    <p:anim calcmode="lin" valueType="num">
                                      <p:cBhvr additive="base">
                                        <p:cTn id="7" dur="500"/>
                                        <p:tgtEl>
                                          <p:spTgt spid="10"/>
                                        </p:tgtEl>
                                        <p:attrNameLst>
                                          <p:attrName>ppt_y</p:attrName>
                                        </p:attrNameLst>
                                      </p:cBhvr>
                                      <p:tavLst>
                                        <p:tav tm="0">
                                          <p:val>
                                            <p:strVal val="ppt_y"/>
                                          </p:val>
                                        </p:tav>
                                        <p:tav tm="100000">
                                          <p:val>
                                            <p:strVal val="1+ppt_h/2"/>
                                          </p:val>
                                        </p:tav>
                                      </p:tavLst>
                                    </p:anim>
                                    <p:set>
                                      <p:cBhvr>
                                        <p:cTn id="8" dur="1" fill="hold">
                                          <p:stCondLst>
                                            <p:cond delay="499"/>
                                          </p:stCondLst>
                                        </p:cTn>
                                        <p:tgtEl>
                                          <p:spTgt spid="1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9"/>
                                        </p:tgtEl>
                                        <p:attrNameLst>
                                          <p:attrName>ppt_x</p:attrName>
                                        </p:attrNameLst>
                                      </p:cBhvr>
                                      <p:tavLst>
                                        <p:tav tm="0">
                                          <p:val>
                                            <p:strVal val="ppt_x"/>
                                          </p:val>
                                        </p:tav>
                                        <p:tav tm="100000">
                                          <p:val>
                                            <p:strVal val="ppt_x"/>
                                          </p:val>
                                        </p:tav>
                                      </p:tavLst>
                                    </p:anim>
                                    <p:anim calcmode="lin" valueType="num">
                                      <p:cBhvr additive="base">
                                        <p:cTn id="13" dur="500"/>
                                        <p:tgtEl>
                                          <p:spTgt spid="9"/>
                                        </p:tgtEl>
                                        <p:attrNameLst>
                                          <p:attrName>ppt_y</p:attrName>
                                        </p:attrNameLst>
                                      </p:cBhvr>
                                      <p:tavLst>
                                        <p:tav tm="0">
                                          <p:val>
                                            <p:strVal val="ppt_y"/>
                                          </p:val>
                                        </p:tav>
                                        <p:tav tm="100000">
                                          <p:val>
                                            <p:strVal val="1+ppt_h/2"/>
                                          </p:val>
                                        </p:tav>
                                      </p:tavLst>
                                    </p:anim>
                                    <p:set>
                                      <p:cBhvr>
                                        <p:cTn id="14" dur="1" fill="hold">
                                          <p:stCondLst>
                                            <p:cond delay="499"/>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4"/>
                                        </p:tgtEl>
                                        <p:attrNameLst>
                                          <p:attrName>ppt_x</p:attrName>
                                        </p:attrNameLst>
                                      </p:cBhvr>
                                      <p:tavLst>
                                        <p:tav tm="0">
                                          <p:val>
                                            <p:strVal val="ppt_x"/>
                                          </p:val>
                                        </p:tav>
                                        <p:tav tm="100000">
                                          <p:val>
                                            <p:strVal val="ppt_x"/>
                                          </p:val>
                                        </p:tav>
                                      </p:tavLst>
                                    </p:anim>
                                    <p:anim calcmode="lin" valueType="num">
                                      <p:cBhvr additive="base">
                                        <p:cTn id="19" dur="500"/>
                                        <p:tgtEl>
                                          <p:spTgt spid="14"/>
                                        </p:tgtEl>
                                        <p:attrNameLst>
                                          <p:attrName>ppt_y</p:attrName>
                                        </p:attrNameLst>
                                      </p:cBhvr>
                                      <p:tavLst>
                                        <p:tav tm="0">
                                          <p:val>
                                            <p:strVal val="ppt_y"/>
                                          </p:val>
                                        </p:tav>
                                        <p:tav tm="100000">
                                          <p:val>
                                            <p:strVal val="1+ppt_h/2"/>
                                          </p:val>
                                        </p:tav>
                                      </p:tavLst>
                                    </p:anim>
                                    <p:set>
                                      <p:cBhvr>
                                        <p:cTn id="20" dur="1" fill="hold">
                                          <p:stCondLst>
                                            <p:cond delay="499"/>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1"/>
                                        </p:tgtEl>
                                        <p:attrNameLst>
                                          <p:attrName>ppt_x</p:attrName>
                                        </p:attrNameLst>
                                      </p:cBhvr>
                                      <p:tavLst>
                                        <p:tav tm="0">
                                          <p:val>
                                            <p:strVal val="ppt_x"/>
                                          </p:val>
                                        </p:tav>
                                        <p:tav tm="100000">
                                          <p:val>
                                            <p:strVal val="ppt_x"/>
                                          </p:val>
                                        </p:tav>
                                      </p:tavLst>
                                    </p:anim>
                                    <p:anim calcmode="lin" valueType="num">
                                      <p:cBhvr additive="base">
                                        <p:cTn id="25" dur="500"/>
                                        <p:tgtEl>
                                          <p:spTgt spid="11"/>
                                        </p:tgtEl>
                                        <p:attrNameLst>
                                          <p:attrName>ppt_y</p:attrName>
                                        </p:attrNameLst>
                                      </p:cBhvr>
                                      <p:tavLst>
                                        <p:tav tm="0">
                                          <p:val>
                                            <p:strVal val="ppt_y"/>
                                          </p:val>
                                        </p:tav>
                                        <p:tav tm="100000">
                                          <p:val>
                                            <p:strVal val="1+ppt_h/2"/>
                                          </p:val>
                                        </p:tav>
                                      </p:tavLst>
                                    </p:anim>
                                    <p:set>
                                      <p:cBhvr>
                                        <p:cTn id="26" dur="1" fill="hold">
                                          <p:stCondLst>
                                            <p:cond delay="499"/>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3"/>
                                        </p:tgtEl>
                                        <p:attrNameLst>
                                          <p:attrName>ppt_x</p:attrName>
                                        </p:attrNameLst>
                                      </p:cBhvr>
                                      <p:tavLst>
                                        <p:tav tm="0">
                                          <p:val>
                                            <p:strVal val="ppt_x"/>
                                          </p:val>
                                        </p:tav>
                                        <p:tav tm="100000">
                                          <p:val>
                                            <p:strVal val="ppt_x"/>
                                          </p:val>
                                        </p:tav>
                                      </p:tavLst>
                                    </p:anim>
                                    <p:anim calcmode="lin" valueType="num">
                                      <p:cBhvr additive="base">
                                        <p:cTn id="31" dur="500"/>
                                        <p:tgtEl>
                                          <p:spTgt spid="13"/>
                                        </p:tgtEl>
                                        <p:attrNameLst>
                                          <p:attrName>ppt_y</p:attrName>
                                        </p:attrNameLst>
                                      </p:cBhvr>
                                      <p:tavLst>
                                        <p:tav tm="0">
                                          <p:val>
                                            <p:strVal val="ppt_y"/>
                                          </p:val>
                                        </p:tav>
                                        <p:tav tm="100000">
                                          <p:val>
                                            <p:strVal val="1+ppt_h/2"/>
                                          </p:val>
                                        </p:tav>
                                      </p:tavLst>
                                    </p:anim>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2"/>
                                        </p:tgtEl>
                                        <p:attrNameLst>
                                          <p:attrName>ppt_x</p:attrName>
                                        </p:attrNameLst>
                                      </p:cBhvr>
                                      <p:tavLst>
                                        <p:tav tm="0">
                                          <p:val>
                                            <p:strVal val="ppt_x"/>
                                          </p:val>
                                        </p:tav>
                                        <p:tav tm="100000">
                                          <p:val>
                                            <p:strVal val="ppt_x"/>
                                          </p:val>
                                        </p:tav>
                                      </p:tavLst>
                                    </p:anim>
                                    <p:anim calcmode="lin" valueType="num">
                                      <p:cBhvr additive="base">
                                        <p:cTn id="37" dur="500"/>
                                        <p:tgtEl>
                                          <p:spTgt spid="12"/>
                                        </p:tgtEl>
                                        <p:attrNameLst>
                                          <p:attrName>ppt_y</p:attrName>
                                        </p:attrNameLst>
                                      </p:cBhvr>
                                      <p:tavLst>
                                        <p:tav tm="0">
                                          <p:val>
                                            <p:strVal val="ppt_y"/>
                                          </p:val>
                                        </p:tav>
                                        <p:tav tm="100000">
                                          <p:val>
                                            <p:strVal val="1+ppt_h/2"/>
                                          </p:val>
                                        </p:tav>
                                      </p:tavLst>
                                    </p:anim>
                                    <p:set>
                                      <p:cBhvr>
                                        <p:cTn id="38" dur="1" fill="hold">
                                          <p:stCondLst>
                                            <p:cond delay="499"/>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subTnLst>
                                    <p:audio>
                                      <p:cMediaNode>
                                        <p:cTn display="0" masterRel="sameClick">
                                          <p:stCondLst>
                                            <p:cond evt="begin" delay="0">
                                              <p:tn val="41"/>
                                            </p:cond>
                                          </p:stCondLst>
                                          <p:endCondLst>
                                            <p:cond evt="onStopAudio" delay="0">
                                              <p:tgtEl>
                                                <p:sldTgt/>
                                              </p:tgtEl>
                                            </p:cond>
                                          </p:endCondLst>
                                        </p:cTn>
                                        <p:tgtEl>
                                          <p:sndTgt r:embed="rId2" name="Check mark.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Vẽ tranh về đề tài trò chơi dân gian đẹp nhất: Thả diều, kéo co, trốn tìm"/>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728119" y="1066800"/>
            <a:ext cx="6527209" cy="38711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71919" y="4144689"/>
            <a:ext cx="1413811" cy="1808873"/>
          </a:xfrm>
          <a:prstGeom prst="rect">
            <a:avLst/>
          </a:prstGeom>
        </p:spPr>
      </p:pic>
      <p:pic>
        <p:nvPicPr>
          <p:cNvPr id="9" name="Picture 2" descr="Cartoon vector illustration of compatible 4 puzzle pieces in different  colors. 2370537 Vector Art at Vecteezy"/>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99443" l="0" r="99375">
                        <a14:foregroundMark x1="26510" y1="27183" x2="26510" y2="37399"/>
                        <a14:foregroundMark x1="63073" y1="17585" x2="60052" y2="32322"/>
                        <a14:foregroundMark x1="81510" y1="59257" x2="76927" y2="74241"/>
                        <a14:foregroundMark x1="20000" y1="27802" x2="17708" y2="33189"/>
                        <a14:foregroundMark x1="53750" y1="19381" x2="54792" y2="25077"/>
                      </a14:backgroundRemoval>
                    </a14:imgEffect>
                  </a14:imgLayer>
                </a14:imgProps>
              </a:ext>
              <a:ext uri="{28A0092B-C50C-407E-A947-70E740481C1C}">
                <a14:useLocalDpi xmlns:a14="http://schemas.microsoft.com/office/drawing/2010/main" val="0"/>
              </a:ext>
            </a:extLst>
          </a:blip>
          <a:srcRect l="59226" t="45218" r="6037" b="15221"/>
          <a:stretch/>
        </p:blipFill>
        <p:spPr bwMode="auto">
          <a:xfrm rot="8572703">
            <a:off x="1838380" y="309706"/>
            <a:ext cx="3619499" cy="34671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artoon vector illustration of compatible 4 puzzle pieces in different  colors. 2370537 Vector Art at Vecteezy"/>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99443" l="0" r="99375">
                        <a14:foregroundMark x1="26510" y1="27183" x2="26510" y2="37399"/>
                        <a14:foregroundMark x1="63073" y1="17585" x2="60052" y2="32322"/>
                        <a14:foregroundMark x1="81510" y1="59257" x2="76927" y2="74241"/>
                        <a14:foregroundMark x1="20000" y1="27802" x2="17708" y2="33189"/>
                        <a14:foregroundMark x1="53750" y1="19381" x2="54792" y2="25077"/>
                      </a14:backgroundRemoval>
                    </a14:imgEffect>
                  </a14:imgLayer>
                </a14:imgProps>
              </a:ext>
              <a:ext uri="{28A0092B-C50C-407E-A947-70E740481C1C}">
                <a14:useLocalDpi xmlns:a14="http://schemas.microsoft.com/office/drawing/2010/main" val="0"/>
              </a:ext>
            </a:extLst>
          </a:blip>
          <a:srcRect l="59226" t="45218" r="6037" b="15221"/>
          <a:stretch/>
        </p:blipFill>
        <p:spPr bwMode="auto">
          <a:xfrm rot="3585330">
            <a:off x="6434028" y="1598821"/>
            <a:ext cx="3619499" cy="34671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artoon vector illustration of compatible 4 puzzle pieces in different  colors. 2370537 Vector Art at Vecteezy"/>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99443" l="0" r="99375">
                        <a14:foregroundMark x1="26510" y1="27183" x2="26510" y2="37399"/>
                        <a14:foregroundMark x1="63073" y1="17585" x2="60052" y2="32322"/>
                        <a14:foregroundMark x1="81510" y1="59257" x2="76927" y2="74241"/>
                        <a14:foregroundMark x1="20000" y1="27802" x2="17708" y2="33189"/>
                        <a14:foregroundMark x1="53750" y1="19381" x2="54792" y2="25077"/>
                      </a14:backgroundRemoval>
                    </a14:imgEffect>
                  </a14:imgLayer>
                </a14:imgProps>
              </a:ext>
              <a:ext uri="{28A0092B-C50C-407E-A947-70E740481C1C}">
                <a14:useLocalDpi xmlns:a14="http://schemas.microsoft.com/office/drawing/2010/main" val="0"/>
              </a:ext>
            </a:extLst>
          </a:blip>
          <a:srcRect l="45997" t="5216" r="17437" b="54789"/>
          <a:stretch/>
        </p:blipFill>
        <p:spPr bwMode="auto">
          <a:xfrm rot="15482498">
            <a:off x="6081549" y="-1080834"/>
            <a:ext cx="3809999" cy="35051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artoon vector illustration of compatible 4 puzzle pieces in different  colors. 2370537 Vector Art at Vecteezy"/>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99443" l="0" r="99375">
                        <a14:foregroundMark x1="26510" y1="27183" x2="26510" y2="37399"/>
                        <a14:foregroundMark x1="63073" y1="17585" x2="60052" y2="32322"/>
                        <a14:foregroundMark x1="81510" y1="59257" x2="76927" y2="74241"/>
                        <a14:foregroundMark x1="20000" y1="27802" x2="17708" y2="33189"/>
                        <a14:foregroundMark x1="53750" y1="19381" x2="54792" y2="25077"/>
                      </a14:backgroundRemoval>
                    </a14:imgEffect>
                  </a14:imgLayer>
                </a14:imgProps>
              </a:ext>
              <a:ext uri="{28A0092B-C50C-407E-A947-70E740481C1C}">
                <a14:useLocalDpi xmlns:a14="http://schemas.microsoft.com/office/drawing/2010/main" val="0"/>
              </a:ext>
            </a:extLst>
          </a:blip>
          <a:srcRect l="21045" t="53478" r="44218" b="6961"/>
          <a:stretch/>
        </p:blipFill>
        <p:spPr bwMode="auto">
          <a:xfrm rot="6117843">
            <a:off x="3978992" y="-50222"/>
            <a:ext cx="3619499" cy="34671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artoon vector illustration of compatible 4 puzzle pieces in different  colors. 2370537 Vector Art at Vecteezy"/>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99443" l="0" r="99375">
                        <a14:foregroundMark x1="26510" y1="27183" x2="26510" y2="37399"/>
                        <a14:foregroundMark x1="63073" y1="17585" x2="60052" y2="32322"/>
                        <a14:foregroundMark x1="81510" y1="59257" x2="76927" y2="74241"/>
                        <a14:foregroundMark x1="20000" y1="27802" x2="17708" y2="33189"/>
                        <a14:foregroundMark x1="53750" y1="19381" x2="54792" y2="25077"/>
                      </a14:backgroundRemoval>
                    </a14:imgEffect>
                  </a14:imgLayer>
                </a14:imgProps>
              </a:ext>
              <a:ext uri="{28A0092B-C50C-407E-A947-70E740481C1C}">
                <a14:useLocalDpi xmlns:a14="http://schemas.microsoft.com/office/drawing/2010/main" val="0"/>
              </a:ext>
            </a:extLst>
          </a:blip>
          <a:srcRect r="58535" b="46094"/>
          <a:stretch/>
        </p:blipFill>
        <p:spPr bwMode="auto">
          <a:xfrm rot="13442062">
            <a:off x="4067338" y="2210433"/>
            <a:ext cx="4320381" cy="4724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artoon vector illustration of compatible 4 puzzle pieces in different  colors. 2370537 Vector Art at Vecteezy"/>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99443" l="0" r="99375">
                        <a14:foregroundMark x1="26510" y1="27183" x2="26510" y2="37399"/>
                        <a14:foregroundMark x1="63073" y1="17585" x2="60052" y2="32322"/>
                        <a14:foregroundMark x1="81510" y1="59257" x2="76927" y2="74241"/>
                        <a14:foregroundMark x1="20000" y1="27802" x2="17708" y2="33189"/>
                        <a14:foregroundMark x1="53750" y1="19381" x2="54792" y2="25077"/>
                      </a14:backgroundRemoval>
                    </a14:imgEffect>
                  </a14:imgLayer>
                </a14:imgProps>
              </a:ext>
              <a:ext uri="{28A0092B-C50C-407E-A947-70E740481C1C}">
                <a14:useLocalDpi xmlns:a14="http://schemas.microsoft.com/office/drawing/2010/main" val="0"/>
              </a:ext>
            </a:extLst>
          </a:blip>
          <a:srcRect l="45997" t="5216" r="17437" b="54789"/>
          <a:stretch/>
        </p:blipFill>
        <p:spPr bwMode="auto">
          <a:xfrm rot="9777068">
            <a:off x="2041746" y="2820034"/>
            <a:ext cx="3809999" cy="3505199"/>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226101" y="5645525"/>
            <a:ext cx="3483690" cy="946285"/>
          </a:xfrm>
          <a:prstGeom prst="roundRect">
            <a:avLst/>
          </a:prstGeom>
          <a:solidFill>
            <a:srgbClr val="FFD4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rgbClr val="002060"/>
                </a:solidFill>
                <a:latin typeface="Arial-Rounded" pitchFamily="34" charset="0"/>
                <a:ea typeface="Arial-Rounded" pitchFamily="34" charset="0"/>
                <a:cs typeface="Arial-Rounded" pitchFamily="34" charset="0"/>
              </a:rPr>
              <a:t>Thả diều</a:t>
            </a:r>
            <a:endParaRPr lang="en-US" sz="4400">
              <a:solidFill>
                <a:srgbClr val="002060"/>
              </a:solidFill>
              <a:latin typeface="Arial-Rounded" pitchFamily="34" charset="0"/>
              <a:ea typeface="Arial-Rounded" pitchFamily="34" charset="0"/>
              <a:cs typeface="Arial-Rounded" pitchFamily="34" charset="0"/>
            </a:endParaRPr>
          </a:p>
        </p:txBody>
      </p:sp>
      <p:sp>
        <p:nvSpPr>
          <p:cNvPr id="8" name="TextBox 7"/>
          <p:cNvSpPr txBox="1"/>
          <p:nvPr/>
        </p:nvSpPr>
        <p:spPr>
          <a:xfrm>
            <a:off x="42069" y="35194"/>
            <a:ext cx="2649232" cy="1077218"/>
          </a:xfrm>
          <a:prstGeom prst="rect">
            <a:avLst/>
          </a:prstGeom>
          <a:solidFill>
            <a:schemeClr val="accent6">
              <a:lumMod val="20000"/>
              <a:lumOff val="80000"/>
            </a:schemeClr>
          </a:solidFill>
        </p:spPr>
        <p:txBody>
          <a:bodyPr wrap="square" rtlCol="0">
            <a:spAutoFit/>
          </a:bodyPr>
          <a:lstStyle/>
          <a:p>
            <a:pPr algn="just"/>
            <a:r>
              <a:rPr lang="en-US" sz="3200" smtClean="0">
                <a:solidFill>
                  <a:srgbClr val="002060"/>
                </a:solidFill>
                <a:latin typeface="Arial-Rounded" pitchFamily="34" charset="0"/>
                <a:ea typeface="Arial-Rounded" pitchFamily="34" charset="0"/>
                <a:cs typeface="Arial-Rounded" pitchFamily="34" charset="0"/>
              </a:rPr>
              <a:t>Đây là một trò chơi dân gian</a:t>
            </a:r>
            <a:endParaRPr lang="en-US" sz="3200">
              <a:solidFill>
                <a:srgbClr val="00206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88380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0"/>
                                        </p:tgtEl>
                                        <p:attrNameLst>
                                          <p:attrName>ppt_x</p:attrName>
                                        </p:attrNameLst>
                                      </p:cBhvr>
                                      <p:tavLst>
                                        <p:tav tm="0">
                                          <p:val>
                                            <p:strVal val="ppt_x"/>
                                          </p:val>
                                        </p:tav>
                                        <p:tav tm="100000">
                                          <p:val>
                                            <p:strVal val="ppt_x"/>
                                          </p:val>
                                        </p:tav>
                                      </p:tavLst>
                                    </p:anim>
                                    <p:anim calcmode="lin" valueType="num">
                                      <p:cBhvr additive="base">
                                        <p:cTn id="7" dur="500"/>
                                        <p:tgtEl>
                                          <p:spTgt spid="10"/>
                                        </p:tgtEl>
                                        <p:attrNameLst>
                                          <p:attrName>ppt_y</p:attrName>
                                        </p:attrNameLst>
                                      </p:cBhvr>
                                      <p:tavLst>
                                        <p:tav tm="0">
                                          <p:val>
                                            <p:strVal val="ppt_y"/>
                                          </p:val>
                                        </p:tav>
                                        <p:tav tm="100000">
                                          <p:val>
                                            <p:strVal val="1+ppt_h/2"/>
                                          </p:val>
                                        </p:tav>
                                      </p:tavLst>
                                    </p:anim>
                                    <p:set>
                                      <p:cBhvr>
                                        <p:cTn id="8" dur="1" fill="hold">
                                          <p:stCondLst>
                                            <p:cond delay="499"/>
                                          </p:stCondLst>
                                        </p:cTn>
                                        <p:tgtEl>
                                          <p:spTgt spid="1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9"/>
                                        </p:tgtEl>
                                        <p:attrNameLst>
                                          <p:attrName>ppt_x</p:attrName>
                                        </p:attrNameLst>
                                      </p:cBhvr>
                                      <p:tavLst>
                                        <p:tav tm="0">
                                          <p:val>
                                            <p:strVal val="ppt_x"/>
                                          </p:val>
                                        </p:tav>
                                        <p:tav tm="100000">
                                          <p:val>
                                            <p:strVal val="ppt_x"/>
                                          </p:val>
                                        </p:tav>
                                      </p:tavLst>
                                    </p:anim>
                                    <p:anim calcmode="lin" valueType="num">
                                      <p:cBhvr additive="base">
                                        <p:cTn id="13" dur="500"/>
                                        <p:tgtEl>
                                          <p:spTgt spid="9"/>
                                        </p:tgtEl>
                                        <p:attrNameLst>
                                          <p:attrName>ppt_y</p:attrName>
                                        </p:attrNameLst>
                                      </p:cBhvr>
                                      <p:tavLst>
                                        <p:tav tm="0">
                                          <p:val>
                                            <p:strVal val="ppt_y"/>
                                          </p:val>
                                        </p:tav>
                                        <p:tav tm="100000">
                                          <p:val>
                                            <p:strVal val="1+ppt_h/2"/>
                                          </p:val>
                                        </p:tav>
                                      </p:tavLst>
                                    </p:anim>
                                    <p:set>
                                      <p:cBhvr>
                                        <p:cTn id="14" dur="1" fill="hold">
                                          <p:stCondLst>
                                            <p:cond delay="499"/>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4"/>
                                        </p:tgtEl>
                                        <p:attrNameLst>
                                          <p:attrName>ppt_x</p:attrName>
                                        </p:attrNameLst>
                                      </p:cBhvr>
                                      <p:tavLst>
                                        <p:tav tm="0">
                                          <p:val>
                                            <p:strVal val="ppt_x"/>
                                          </p:val>
                                        </p:tav>
                                        <p:tav tm="100000">
                                          <p:val>
                                            <p:strVal val="ppt_x"/>
                                          </p:val>
                                        </p:tav>
                                      </p:tavLst>
                                    </p:anim>
                                    <p:anim calcmode="lin" valueType="num">
                                      <p:cBhvr additive="base">
                                        <p:cTn id="19" dur="500"/>
                                        <p:tgtEl>
                                          <p:spTgt spid="14"/>
                                        </p:tgtEl>
                                        <p:attrNameLst>
                                          <p:attrName>ppt_y</p:attrName>
                                        </p:attrNameLst>
                                      </p:cBhvr>
                                      <p:tavLst>
                                        <p:tav tm="0">
                                          <p:val>
                                            <p:strVal val="ppt_y"/>
                                          </p:val>
                                        </p:tav>
                                        <p:tav tm="100000">
                                          <p:val>
                                            <p:strVal val="1+ppt_h/2"/>
                                          </p:val>
                                        </p:tav>
                                      </p:tavLst>
                                    </p:anim>
                                    <p:set>
                                      <p:cBhvr>
                                        <p:cTn id="20" dur="1" fill="hold">
                                          <p:stCondLst>
                                            <p:cond delay="499"/>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1"/>
                                        </p:tgtEl>
                                        <p:attrNameLst>
                                          <p:attrName>ppt_x</p:attrName>
                                        </p:attrNameLst>
                                      </p:cBhvr>
                                      <p:tavLst>
                                        <p:tav tm="0">
                                          <p:val>
                                            <p:strVal val="ppt_x"/>
                                          </p:val>
                                        </p:tav>
                                        <p:tav tm="100000">
                                          <p:val>
                                            <p:strVal val="ppt_x"/>
                                          </p:val>
                                        </p:tav>
                                      </p:tavLst>
                                    </p:anim>
                                    <p:anim calcmode="lin" valueType="num">
                                      <p:cBhvr additive="base">
                                        <p:cTn id="25" dur="500"/>
                                        <p:tgtEl>
                                          <p:spTgt spid="11"/>
                                        </p:tgtEl>
                                        <p:attrNameLst>
                                          <p:attrName>ppt_y</p:attrName>
                                        </p:attrNameLst>
                                      </p:cBhvr>
                                      <p:tavLst>
                                        <p:tav tm="0">
                                          <p:val>
                                            <p:strVal val="ppt_y"/>
                                          </p:val>
                                        </p:tav>
                                        <p:tav tm="100000">
                                          <p:val>
                                            <p:strVal val="1+ppt_h/2"/>
                                          </p:val>
                                        </p:tav>
                                      </p:tavLst>
                                    </p:anim>
                                    <p:set>
                                      <p:cBhvr>
                                        <p:cTn id="26" dur="1" fill="hold">
                                          <p:stCondLst>
                                            <p:cond delay="499"/>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3"/>
                                        </p:tgtEl>
                                        <p:attrNameLst>
                                          <p:attrName>ppt_x</p:attrName>
                                        </p:attrNameLst>
                                      </p:cBhvr>
                                      <p:tavLst>
                                        <p:tav tm="0">
                                          <p:val>
                                            <p:strVal val="ppt_x"/>
                                          </p:val>
                                        </p:tav>
                                        <p:tav tm="100000">
                                          <p:val>
                                            <p:strVal val="ppt_x"/>
                                          </p:val>
                                        </p:tav>
                                      </p:tavLst>
                                    </p:anim>
                                    <p:anim calcmode="lin" valueType="num">
                                      <p:cBhvr additive="base">
                                        <p:cTn id="31" dur="500"/>
                                        <p:tgtEl>
                                          <p:spTgt spid="13"/>
                                        </p:tgtEl>
                                        <p:attrNameLst>
                                          <p:attrName>ppt_y</p:attrName>
                                        </p:attrNameLst>
                                      </p:cBhvr>
                                      <p:tavLst>
                                        <p:tav tm="0">
                                          <p:val>
                                            <p:strVal val="ppt_y"/>
                                          </p:val>
                                        </p:tav>
                                        <p:tav tm="100000">
                                          <p:val>
                                            <p:strVal val="1+ppt_h/2"/>
                                          </p:val>
                                        </p:tav>
                                      </p:tavLst>
                                    </p:anim>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2"/>
                                        </p:tgtEl>
                                        <p:attrNameLst>
                                          <p:attrName>ppt_x</p:attrName>
                                        </p:attrNameLst>
                                      </p:cBhvr>
                                      <p:tavLst>
                                        <p:tav tm="0">
                                          <p:val>
                                            <p:strVal val="ppt_x"/>
                                          </p:val>
                                        </p:tav>
                                        <p:tav tm="100000">
                                          <p:val>
                                            <p:strVal val="ppt_x"/>
                                          </p:val>
                                        </p:tav>
                                      </p:tavLst>
                                    </p:anim>
                                    <p:anim calcmode="lin" valueType="num">
                                      <p:cBhvr additive="base">
                                        <p:cTn id="37" dur="500"/>
                                        <p:tgtEl>
                                          <p:spTgt spid="12"/>
                                        </p:tgtEl>
                                        <p:attrNameLst>
                                          <p:attrName>ppt_y</p:attrName>
                                        </p:attrNameLst>
                                      </p:cBhvr>
                                      <p:tavLst>
                                        <p:tav tm="0">
                                          <p:val>
                                            <p:strVal val="ppt_y"/>
                                          </p:val>
                                        </p:tav>
                                        <p:tav tm="100000">
                                          <p:val>
                                            <p:strVal val="1+ppt_h/2"/>
                                          </p:val>
                                        </p:tav>
                                      </p:tavLst>
                                    </p:anim>
                                    <p:set>
                                      <p:cBhvr>
                                        <p:cTn id="38" dur="1" fill="hold">
                                          <p:stCondLst>
                                            <p:cond delay="499"/>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subTnLst>
                                    <p:audio>
                                      <p:cMediaNode>
                                        <p:cTn display="0" masterRel="sameClick">
                                          <p:stCondLst>
                                            <p:cond evt="begin" delay="0">
                                              <p:tn val="41"/>
                                            </p:cond>
                                          </p:stCondLst>
                                          <p:endCondLst>
                                            <p:cond evt="onStopAudio" delay="0">
                                              <p:tgtEl>
                                                <p:sldTgt/>
                                              </p:tgtEl>
                                            </p:cond>
                                          </p:endCondLst>
                                        </p:cTn>
                                        <p:tgtEl>
                                          <p:sndTgt r:embed="rId2" name="Check mark.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ổ chức trò chơi dân gian cho trẻ mầm non hiệu quả giáo dụ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9382" y="750341"/>
            <a:ext cx="6451937" cy="43550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71919" y="4144689"/>
            <a:ext cx="1413811" cy="1808873"/>
          </a:xfrm>
          <a:prstGeom prst="rect">
            <a:avLst/>
          </a:prstGeom>
        </p:spPr>
      </p:pic>
      <p:pic>
        <p:nvPicPr>
          <p:cNvPr id="9" name="Picture 2" descr="Cartoon vector illustration of compatible 4 puzzle pieces in different  colors. 2370537 Vector Art at Vecteezy"/>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99443" l="0" r="99375">
                        <a14:foregroundMark x1="26510" y1="27183" x2="26510" y2="37399"/>
                        <a14:foregroundMark x1="63073" y1="17585" x2="60052" y2="32322"/>
                        <a14:foregroundMark x1="81510" y1="59257" x2="76927" y2="74241"/>
                        <a14:foregroundMark x1="20000" y1="27802" x2="17708" y2="33189"/>
                        <a14:foregroundMark x1="53750" y1="19381" x2="54792" y2="25077"/>
                      </a14:backgroundRemoval>
                    </a14:imgEffect>
                  </a14:imgLayer>
                </a14:imgProps>
              </a:ext>
              <a:ext uri="{28A0092B-C50C-407E-A947-70E740481C1C}">
                <a14:useLocalDpi xmlns:a14="http://schemas.microsoft.com/office/drawing/2010/main" val="0"/>
              </a:ext>
            </a:extLst>
          </a:blip>
          <a:srcRect l="59226" t="45218" r="6037" b="15221"/>
          <a:stretch/>
        </p:blipFill>
        <p:spPr bwMode="auto">
          <a:xfrm rot="8572703">
            <a:off x="1838380" y="309706"/>
            <a:ext cx="3619499" cy="34671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artoon vector illustration of compatible 4 puzzle pieces in different  colors. 2370537 Vector Art at Vecteezy"/>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99443" l="0" r="99375">
                        <a14:foregroundMark x1="26510" y1="27183" x2="26510" y2="37399"/>
                        <a14:foregroundMark x1="63073" y1="17585" x2="60052" y2="32322"/>
                        <a14:foregroundMark x1="81510" y1="59257" x2="76927" y2="74241"/>
                        <a14:foregroundMark x1="20000" y1="27802" x2="17708" y2="33189"/>
                        <a14:foregroundMark x1="53750" y1="19381" x2="54792" y2="25077"/>
                      </a14:backgroundRemoval>
                    </a14:imgEffect>
                  </a14:imgLayer>
                </a14:imgProps>
              </a:ext>
              <a:ext uri="{28A0092B-C50C-407E-A947-70E740481C1C}">
                <a14:useLocalDpi xmlns:a14="http://schemas.microsoft.com/office/drawing/2010/main" val="0"/>
              </a:ext>
            </a:extLst>
          </a:blip>
          <a:srcRect l="59226" t="45218" r="6037" b="15221"/>
          <a:stretch/>
        </p:blipFill>
        <p:spPr bwMode="auto">
          <a:xfrm rot="3585330">
            <a:off x="6434028" y="1598821"/>
            <a:ext cx="3619499" cy="34671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artoon vector illustration of compatible 4 puzzle pieces in different  colors. 2370537 Vector Art at Vecteezy"/>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99443" l="0" r="99375">
                        <a14:foregroundMark x1="26510" y1="27183" x2="26510" y2="37399"/>
                        <a14:foregroundMark x1="63073" y1="17585" x2="60052" y2="32322"/>
                        <a14:foregroundMark x1="81510" y1="59257" x2="76927" y2="74241"/>
                        <a14:foregroundMark x1="20000" y1="27802" x2="17708" y2="33189"/>
                        <a14:foregroundMark x1="53750" y1="19381" x2="54792" y2="25077"/>
                      </a14:backgroundRemoval>
                    </a14:imgEffect>
                  </a14:imgLayer>
                </a14:imgProps>
              </a:ext>
              <a:ext uri="{28A0092B-C50C-407E-A947-70E740481C1C}">
                <a14:useLocalDpi xmlns:a14="http://schemas.microsoft.com/office/drawing/2010/main" val="0"/>
              </a:ext>
            </a:extLst>
          </a:blip>
          <a:srcRect l="45997" t="5216" r="17437" b="54789"/>
          <a:stretch/>
        </p:blipFill>
        <p:spPr bwMode="auto">
          <a:xfrm rot="15482498">
            <a:off x="6081549" y="-1080834"/>
            <a:ext cx="3809999" cy="35051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artoon vector illustration of compatible 4 puzzle pieces in different  colors. 2370537 Vector Art at Vecteezy"/>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99443" l="0" r="99375">
                        <a14:foregroundMark x1="26510" y1="27183" x2="26510" y2="37399"/>
                        <a14:foregroundMark x1="63073" y1="17585" x2="60052" y2="32322"/>
                        <a14:foregroundMark x1="81510" y1="59257" x2="76927" y2="74241"/>
                        <a14:foregroundMark x1="20000" y1="27802" x2="17708" y2="33189"/>
                        <a14:foregroundMark x1="53750" y1="19381" x2="54792" y2="25077"/>
                      </a14:backgroundRemoval>
                    </a14:imgEffect>
                  </a14:imgLayer>
                </a14:imgProps>
              </a:ext>
              <a:ext uri="{28A0092B-C50C-407E-A947-70E740481C1C}">
                <a14:useLocalDpi xmlns:a14="http://schemas.microsoft.com/office/drawing/2010/main" val="0"/>
              </a:ext>
            </a:extLst>
          </a:blip>
          <a:srcRect l="21045" t="53478" r="44218" b="6961"/>
          <a:stretch/>
        </p:blipFill>
        <p:spPr bwMode="auto">
          <a:xfrm rot="6117843">
            <a:off x="3978992" y="-50222"/>
            <a:ext cx="3619499" cy="34671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artoon vector illustration of compatible 4 puzzle pieces in different  colors. 2370537 Vector Art at Vecteezy"/>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99443" l="0" r="99375">
                        <a14:foregroundMark x1="26510" y1="27183" x2="26510" y2="37399"/>
                        <a14:foregroundMark x1="63073" y1="17585" x2="60052" y2="32322"/>
                        <a14:foregroundMark x1="81510" y1="59257" x2="76927" y2="74241"/>
                        <a14:foregroundMark x1="20000" y1="27802" x2="17708" y2="33189"/>
                        <a14:foregroundMark x1="53750" y1="19381" x2="54792" y2="25077"/>
                      </a14:backgroundRemoval>
                    </a14:imgEffect>
                  </a14:imgLayer>
                </a14:imgProps>
              </a:ext>
              <a:ext uri="{28A0092B-C50C-407E-A947-70E740481C1C}">
                <a14:useLocalDpi xmlns:a14="http://schemas.microsoft.com/office/drawing/2010/main" val="0"/>
              </a:ext>
            </a:extLst>
          </a:blip>
          <a:srcRect r="58535" b="46094"/>
          <a:stretch/>
        </p:blipFill>
        <p:spPr bwMode="auto">
          <a:xfrm rot="13442062">
            <a:off x="4067338" y="2210433"/>
            <a:ext cx="4320381" cy="4724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artoon vector illustration of compatible 4 puzzle pieces in different  colors. 2370537 Vector Art at Vecteezy"/>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99443" l="0" r="99375">
                        <a14:foregroundMark x1="26510" y1="27183" x2="26510" y2="37399"/>
                        <a14:foregroundMark x1="63073" y1="17585" x2="60052" y2="32322"/>
                        <a14:foregroundMark x1="81510" y1="59257" x2="76927" y2="74241"/>
                        <a14:foregroundMark x1="20000" y1="27802" x2="17708" y2="33189"/>
                        <a14:foregroundMark x1="53750" y1="19381" x2="54792" y2="25077"/>
                      </a14:backgroundRemoval>
                    </a14:imgEffect>
                  </a14:imgLayer>
                </a14:imgProps>
              </a:ext>
              <a:ext uri="{28A0092B-C50C-407E-A947-70E740481C1C}">
                <a14:useLocalDpi xmlns:a14="http://schemas.microsoft.com/office/drawing/2010/main" val="0"/>
              </a:ext>
            </a:extLst>
          </a:blip>
          <a:srcRect l="45997" t="5216" r="17437" b="54789"/>
          <a:stretch/>
        </p:blipFill>
        <p:spPr bwMode="auto">
          <a:xfrm rot="9777068">
            <a:off x="2041746" y="2820034"/>
            <a:ext cx="3809999" cy="3505199"/>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226101" y="5645525"/>
            <a:ext cx="3483690" cy="946285"/>
          </a:xfrm>
          <a:prstGeom prst="roundRect">
            <a:avLst/>
          </a:prstGeom>
          <a:solidFill>
            <a:srgbClr val="FFD4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rgbClr val="002060"/>
                </a:solidFill>
                <a:latin typeface="Arial-Rounded" pitchFamily="34" charset="0"/>
                <a:ea typeface="Arial-Rounded" pitchFamily="34" charset="0"/>
                <a:cs typeface="Arial-Rounded" pitchFamily="34" charset="0"/>
              </a:rPr>
              <a:t>Bắn bi</a:t>
            </a:r>
            <a:endParaRPr lang="en-US" sz="4400">
              <a:solidFill>
                <a:srgbClr val="002060"/>
              </a:solidFill>
              <a:latin typeface="Arial-Rounded" pitchFamily="34" charset="0"/>
              <a:ea typeface="Arial-Rounded" pitchFamily="34" charset="0"/>
              <a:cs typeface="Arial-Rounded" pitchFamily="34" charset="0"/>
            </a:endParaRPr>
          </a:p>
        </p:txBody>
      </p:sp>
      <p:sp>
        <p:nvSpPr>
          <p:cNvPr id="8" name="TextBox 7"/>
          <p:cNvSpPr txBox="1"/>
          <p:nvPr/>
        </p:nvSpPr>
        <p:spPr>
          <a:xfrm>
            <a:off x="42069" y="35194"/>
            <a:ext cx="2649232" cy="1077218"/>
          </a:xfrm>
          <a:prstGeom prst="rect">
            <a:avLst/>
          </a:prstGeom>
          <a:solidFill>
            <a:schemeClr val="accent6">
              <a:lumMod val="20000"/>
              <a:lumOff val="80000"/>
            </a:schemeClr>
          </a:solidFill>
        </p:spPr>
        <p:txBody>
          <a:bodyPr wrap="square" rtlCol="0">
            <a:spAutoFit/>
          </a:bodyPr>
          <a:lstStyle/>
          <a:p>
            <a:pPr algn="just"/>
            <a:r>
              <a:rPr lang="en-US" sz="3200" smtClean="0">
                <a:solidFill>
                  <a:srgbClr val="002060"/>
                </a:solidFill>
                <a:latin typeface="Arial-Rounded" pitchFamily="34" charset="0"/>
                <a:ea typeface="Arial-Rounded" pitchFamily="34" charset="0"/>
                <a:cs typeface="Arial-Rounded" pitchFamily="34" charset="0"/>
              </a:rPr>
              <a:t>Đây là một trò chơi dân gian</a:t>
            </a:r>
            <a:endParaRPr lang="en-US" sz="3200">
              <a:solidFill>
                <a:srgbClr val="00206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22620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0"/>
                                        </p:tgtEl>
                                        <p:attrNameLst>
                                          <p:attrName>ppt_x</p:attrName>
                                        </p:attrNameLst>
                                      </p:cBhvr>
                                      <p:tavLst>
                                        <p:tav tm="0">
                                          <p:val>
                                            <p:strVal val="ppt_x"/>
                                          </p:val>
                                        </p:tav>
                                        <p:tav tm="100000">
                                          <p:val>
                                            <p:strVal val="ppt_x"/>
                                          </p:val>
                                        </p:tav>
                                      </p:tavLst>
                                    </p:anim>
                                    <p:anim calcmode="lin" valueType="num">
                                      <p:cBhvr additive="base">
                                        <p:cTn id="7" dur="500"/>
                                        <p:tgtEl>
                                          <p:spTgt spid="10"/>
                                        </p:tgtEl>
                                        <p:attrNameLst>
                                          <p:attrName>ppt_y</p:attrName>
                                        </p:attrNameLst>
                                      </p:cBhvr>
                                      <p:tavLst>
                                        <p:tav tm="0">
                                          <p:val>
                                            <p:strVal val="ppt_y"/>
                                          </p:val>
                                        </p:tav>
                                        <p:tav tm="100000">
                                          <p:val>
                                            <p:strVal val="1+ppt_h/2"/>
                                          </p:val>
                                        </p:tav>
                                      </p:tavLst>
                                    </p:anim>
                                    <p:set>
                                      <p:cBhvr>
                                        <p:cTn id="8" dur="1" fill="hold">
                                          <p:stCondLst>
                                            <p:cond delay="499"/>
                                          </p:stCondLst>
                                        </p:cTn>
                                        <p:tgtEl>
                                          <p:spTgt spid="1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9"/>
                                        </p:tgtEl>
                                        <p:attrNameLst>
                                          <p:attrName>ppt_x</p:attrName>
                                        </p:attrNameLst>
                                      </p:cBhvr>
                                      <p:tavLst>
                                        <p:tav tm="0">
                                          <p:val>
                                            <p:strVal val="ppt_x"/>
                                          </p:val>
                                        </p:tav>
                                        <p:tav tm="100000">
                                          <p:val>
                                            <p:strVal val="ppt_x"/>
                                          </p:val>
                                        </p:tav>
                                      </p:tavLst>
                                    </p:anim>
                                    <p:anim calcmode="lin" valueType="num">
                                      <p:cBhvr additive="base">
                                        <p:cTn id="13" dur="500"/>
                                        <p:tgtEl>
                                          <p:spTgt spid="9"/>
                                        </p:tgtEl>
                                        <p:attrNameLst>
                                          <p:attrName>ppt_y</p:attrName>
                                        </p:attrNameLst>
                                      </p:cBhvr>
                                      <p:tavLst>
                                        <p:tav tm="0">
                                          <p:val>
                                            <p:strVal val="ppt_y"/>
                                          </p:val>
                                        </p:tav>
                                        <p:tav tm="100000">
                                          <p:val>
                                            <p:strVal val="1+ppt_h/2"/>
                                          </p:val>
                                        </p:tav>
                                      </p:tavLst>
                                    </p:anim>
                                    <p:set>
                                      <p:cBhvr>
                                        <p:cTn id="14" dur="1" fill="hold">
                                          <p:stCondLst>
                                            <p:cond delay="499"/>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4"/>
                                        </p:tgtEl>
                                        <p:attrNameLst>
                                          <p:attrName>ppt_x</p:attrName>
                                        </p:attrNameLst>
                                      </p:cBhvr>
                                      <p:tavLst>
                                        <p:tav tm="0">
                                          <p:val>
                                            <p:strVal val="ppt_x"/>
                                          </p:val>
                                        </p:tav>
                                        <p:tav tm="100000">
                                          <p:val>
                                            <p:strVal val="ppt_x"/>
                                          </p:val>
                                        </p:tav>
                                      </p:tavLst>
                                    </p:anim>
                                    <p:anim calcmode="lin" valueType="num">
                                      <p:cBhvr additive="base">
                                        <p:cTn id="19" dur="500"/>
                                        <p:tgtEl>
                                          <p:spTgt spid="14"/>
                                        </p:tgtEl>
                                        <p:attrNameLst>
                                          <p:attrName>ppt_y</p:attrName>
                                        </p:attrNameLst>
                                      </p:cBhvr>
                                      <p:tavLst>
                                        <p:tav tm="0">
                                          <p:val>
                                            <p:strVal val="ppt_y"/>
                                          </p:val>
                                        </p:tav>
                                        <p:tav tm="100000">
                                          <p:val>
                                            <p:strVal val="1+ppt_h/2"/>
                                          </p:val>
                                        </p:tav>
                                      </p:tavLst>
                                    </p:anim>
                                    <p:set>
                                      <p:cBhvr>
                                        <p:cTn id="20" dur="1" fill="hold">
                                          <p:stCondLst>
                                            <p:cond delay="499"/>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1"/>
                                        </p:tgtEl>
                                        <p:attrNameLst>
                                          <p:attrName>ppt_x</p:attrName>
                                        </p:attrNameLst>
                                      </p:cBhvr>
                                      <p:tavLst>
                                        <p:tav tm="0">
                                          <p:val>
                                            <p:strVal val="ppt_x"/>
                                          </p:val>
                                        </p:tav>
                                        <p:tav tm="100000">
                                          <p:val>
                                            <p:strVal val="ppt_x"/>
                                          </p:val>
                                        </p:tav>
                                      </p:tavLst>
                                    </p:anim>
                                    <p:anim calcmode="lin" valueType="num">
                                      <p:cBhvr additive="base">
                                        <p:cTn id="25" dur="500"/>
                                        <p:tgtEl>
                                          <p:spTgt spid="11"/>
                                        </p:tgtEl>
                                        <p:attrNameLst>
                                          <p:attrName>ppt_y</p:attrName>
                                        </p:attrNameLst>
                                      </p:cBhvr>
                                      <p:tavLst>
                                        <p:tav tm="0">
                                          <p:val>
                                            <p:strVal val="ppt_y"/>
                                          </p:val>
                                        </p:tav>
                                        <p:tav tm="100000">
                                          <p:val>
                                            <p:strVal val="1+ppt_h/2"/>
                                          </p:val>
                                        </p:tav>
                                      </p:tavLst>
                                    </p:anim>
                                    <p:set>
                                      <p:cBhvr>
                                        <p:cTn id="26" dur="1" fill="hold">
                                          <p:stCondLst>
                                            <p:cond delay="499"/>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3"/>
                                        </p:tgtEl>
                                        <p:attrNameLst>
                                          <p:attrName>ppt_x</p:attrName>
                                        </p:attrNameLst>
                                      </p:cBhvr>
                                      <p:tavLst>
                                        <p:tav tm="0">
                                          <p:val>
                                            <p:strVal val="ppt_x"/>
                                          </p:val>
                                        </p:tav>
                                        <p:tav tm="100000">
                                          <p:val>
                                            <p:strVal val="ppt_x"/>
                                          </p:val>
                                        </p:tav>
                                      </p:tavLst>
                                    </p:anim>
                                    <p:anim calcmode="lin" valueType="num">
                                      <p:cBhvr additive="base">
                                        <p:cTn id="31" dur="500"/>
                                        <p:tgtEl>
                                          <p:spTgt spid="13"/>
                                        </p:tgtEl>
                                        <p:attrNameLst>
                                          <p:attrName>ppt_y</p:attrName>
                                        </p:attrNameLst>
                                      </p:cBhvr>
                                      <p:tavLst>
                                        <p:tav tm="0">
                                          <p:val>
                                            <p:strVal val="ppt_y"/>
                                          </p:val>
                                        </p:tav>
                                        <p:tav tm="100000">
                                          <p:val>
                                            <p:strVal val="1+ppt_h/2"/>
                                          </p:val>
                                        </p:tav>
                                      </p:tavLst>
                                    </p:anim>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2"/>
                                        </p:tgtEl>
                                        <p:attrNameLst>
                                          <p:attrName>ppt_x</p:attrName>
                                        </p:attrNameLst>
                                      </p:cBhvr>
                                      <p:tavLst>
                                        <p:tav tm="0">
                                          <p:val>
                                            <p:strVal val="ppt_x"/>
                                          </p:val>
                                        </p:tav>
                                        <p:tav tm="100000">
                                          <p:val>
                                            <p:strVal val="ppt_x"/>
                                          </p:val>
                                        </p:tav>
                                      </p:tavLst>
                                    </p:anim>
                                    <p:anim calcmode="lin" valueType="num">
                                      <p:cBhvr additive="base">
                                        <p:cTn id="37" dur="500"/>
                                        <p:tgtEl>
                                          <p:spTgt spid="12"/>
                                        </p:tgtEl>
                                        <p:attrNameLst>
                                          <p:attrName>ppt_y</p:attrName>
                                        </p:attrNameLst>
                                      </p:cBhvr>
                                      <p:tavLst>
                                        <p:tav tm="0">
                                          <p:val>
                                            <p:strVal val="ppt_y"/>
                                          </p:val>
                                        </p:tav>
                                        <p:tav tm="100000">
                                          <p:val>
                                            <p:strVal val="1+ppt_h/2"/>
                                          </p:val>
                                        </p:tav>
                                      </p:tavLst>
                                    </p:anim>
                                    <p:set>
                                      <p:cBhvr>
                                        <p:cTn id="38" dur="1" fill="hold">
                                          <p:stCondLst>
                                            <p:cond delay="499"/>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subTnLst>
                                    <p:audio>
                                      <p:cMediaNode>
                                        <p:cTn display="0" masterRel="sameClick">
                                          <p:stCondLst>
                                            <p:cond evt="begin" delay="0">
                                              <p:tn val="41"/>
                                            </p:cond>
                                          </p:stCondLst>
                                          <p:endCondLst>
                                            <p:cond evt="onStopAudio" delay="0">
                                              <p:tgtEl>
                                                <p:sldTgt/>
                                              </p:tgtEl>
                                            </p:cond>
                                          </p:endCondLst>
                                        </p:cTn>
                                        <p:tgtEl>
                                          <p:sndTgt r:embed="rId3" name="Check mark.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2" cstate="print">
            <a:extLst>
              <a:ext uri="{28A0092B-C50C-407E-A947-70E740481C1C}">
                <a14:useLocalDpi xmlns:a14="http://schemas.microsoft.com/office/drawing/2010/main" val="0"/>
              </a:ext>
            </a:extLst>
          </a:blip>
          <a:srcRect l="28775" t="84400"/>
          <a:stretch/>
        </p:blipFill>
        <p:spPr>
          <a:xfrm flipV="1">
            <a:off x="405396" y="-96168"/>
            <a:ext cx="11801917" cy="1925135"/>
          </a:xfrm>
          <a:prstGeom prst="rect">
            <a:avLst/>
          </a:prstGeom>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6640" y="2679872"/>
            <a:ext cx="9459222" cy="1561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2048369" y="-1738723"/>
            <a:ext cx="5701198" cy="3982120"/>
            <a:chOff x="-3782475" y="-1860243"/>
            <a:chExt cx="4286503" cy="2986590"/>
          </a:xfrm>
        </p:grpSpPr>
        <p:sp>
          <p:nvSpPr>
            <p:cNvPr id="6" name="Oval 5"/>
            <p:cNvSpPr/>
            <p:nvPr/>
          </p:nvSpPr>
          <p:spPr>
            <a:xfrm>
              <a:off x="-3782475" y="-1860243"/>
              <a:ext cx="4286503" cy="2986590"/>
            </a:xfrm>
            <a:prstGeom prst="ellipse">
              <a:avLst/>
            </a:prstGeom>
            <a:solidFill>
              <a:srgbClr val="778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994971" y="-1498365"/>
              <a:ext cx="3092023" cy="2597159"/>
            </a:xfrm>
            <a:prstGeom prst="ellipse">
              <a:avLst/>
            </a:prstGeom>
            <a:solidFill>
              <a:srgbClr val="CCD5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16609" y="-1226468"/>
              <a:ext cx="2761261" cy="2308560"/>
            </a:xfrm>
            <a:prstGeom prst="ellipse">
              <a:avLst/>
            </a:prstGeom>
            <a:solidFill>
              <a:srgbClr val="FC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37319" y="475221"/>
            <a:ext cx="2869596" cy="1107798"/>
          </a:xfrm>
          <a:prstGeom prst="rect">
            <a:avLst/>
          </a:prstGeom>
          <a:noFill/>
        </p:spPr>
        <p:txBody>
          <a:bodyPr wrap="square" lIns="121725" tIns="60862" rIns="121725" bIns="60862" rtlCol="0">
            <a:spAutoFit/>
          </a:bodyPr>
          <a:lstStyle/>
          <a:p>
            <a:r>
              <a:rPr lang="en-US" sz="4800" b="1">
                <a:solidFill>
                  <a:schemeClr val="tx1"/>
                </a:solidFill>
                <a:latin typeface="Arial-Rounded" pitchFamily="34" charset="0"/>
                <a:ea typeface="Arial-Rounded" pitchFamily="34" charset="0"/>
                <a:cs typeface="Arial-Rounded" pitchFamily="34" charset="0"/>
              </a:rPr>
              <a:t>Tuần </a:t>
            </a:r>
            <a:r>
              <a:rPr lang="en-US" sz="6400" b="1" smtClean="0">
                <a:solidFill>
                  <a:schemeClr val="tx1"/>
                </a:solidFill>
                <a:latin typeface="Akronism" pitchFamily="2" charset="0"/>
                <a:ea typeface="Arabia" pitchFamily="2" charset="0"/>
                <a:cs typeface="Arabia" pitchFamily="2" charset="0"/>
              </a:rPr>
              <a:t>10</a:t>
            </a:r>
            <a:endParaRPr lang="en-US" sz="6400" b="1">
              <a:solidFill>
                <a:schemeClr val="tx1"/>
              </a:solidFill>
              <a:latin typeface="Akronism" pitchFamily="2" charset="0"/>
              <a:ea typeface="Arabia" pitchFamily="2" charset="0"/>
              <a:cs typeface="Arabia" pitchFamily="2" charset="0"/>
            </a:endParaRPr>
          </a:p>
        </p:txBody>
      </p:sp>
      <p:grpSp>
        <p:nvGrpSpPr>
          <p:cNvPr id="16" name="Group 15"/>
          <p:cNvGrpSpPr/>
          <p:nvPr/>
        </p:nvGrpSpPr>
        <p:grpSpPr>
          <a:xfrm>
            <a:off x="1013487" y="2413000"/>
            <a:ext cx="1861301" cy="1828800"/>
            <a:chOff x="1212273" y="1084984"/>
            <a:chExt cx="992332" cy="992332"/>
          </a:xfrm>
        </p:grpSpPr>
        <p:sp>
          <p:nvSpPr>
            <p:cNvPr id="17" name="Oval 16"/>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252971" y="1095375"/>
              <a:ext cx="914400" cy="914400"/>
            </a:xfrm>
            <a:prstGeom prst="ellipse">
              <a:avLst/>
            </a:prstGeom>
            <a:solidFill>
              <a:srgbClr val="0083E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1132988" y="2479701"/>
            <a:ext cx="1579625" cy="1764585"/>
          </a:xfrm>
          <a:prstGeom prst="rect">
            <a:avLst/>
          </a:prstGeom>
          <a:noFill/>
        </p:spPr>
        <p:txBody>
          <a:bodyPr wrap="square" lIns="121725" tIns="60862" rIns="121725" bIns="60862" rtlCol="0">
            <a:spAutoFit/>
          </a:bodyPr>
          <a:lstStyle/>
          <a:p>
            <a:pPr algn="ctr"/>
            <a:r>
              <a:rPr lang="en-US" sz="5300">
                <a:solidFill>
                  <a:srgbClr val="FFFFFF"/>
                </a:solidFill>
                <a:latin typeface="Arial-Rounded" pitchFamily="34" charset="0"/>
                <a:ea typeface="Arial-Rounded" pitchFamily="34" charset="0"/>
                <a:cs typeface="Arial-Rounded" pitchFamily="34" charset="0"/>
              </a:rPr>
              <a:t>Bài </a:t>
            </a:r>
          </a:p>
          <a:p>
            <a:pPr algn="ctr"/>
            <a:r>
              <a:rPr lang="en-US" sz="5300" smtClean="0">
                <a:solidFill>
                  <a:srgbClr val="FFFFFF"/>
                </a:solidFill>
                <a:latin typeface="Akronism" pitchFamily="2" charset="0"/>
                <a:ea typeface="Arial-Rounded" pitchFamily="34" charset="0"/>
                <a:cs typeface="Arial-Rounded" pitchFamily="34" charset="0"/>
              </a:rPr>
              <a:t>17</a:t>
            </a:r>
            <a:endParaRPr lang="en-US" sz="5300">
              <a:solidFill>
                <a:srgbClr val="FFFFFF"/>
              </a:solidFill>
              <a:latin typeface="Akronism" pitchFamily="2" charset="0"/>
              <a:ea typeface="Arial-Rounded" pitchFamily="34" charset="0"/>
              <a:cs typeface="Arial-Rounded" pitchFamily="34" charset="0"/>
            </a:endParaRPr>
          </a:p>
        </p:txBody>
      </p:sp>
      <p:sp>
        <p:nvSpPr>
          <p:cNvPr id="26" name="TextBox 25"/>
          <p:cNvSpPr txBox="1"/>
          <p:nvPr/>
        </p:nvSpPr>
        <p:spPr>
          <a:xfrm>
            <a:off x="2804948" y="2939169"/>
            <a:ext cx="7025647" cy="861576"/>
          </a:xfrm>
          <a:prstGeom prst="rect">
            <a:avLst/>
          </a:prstGeom>
          <a:noFill/>
        </p:spPr>
        <p:txBody>
          <a:bodyPr wrap="square" lIns="121725" tIns="60862" rIns="121725" bIns="60862" rtlCol="0">
            <a:spAutoFit/>
          </a:bodyPr>
          <a:lstStyle/>
          <a:p>
            <a:pPr algn="ctr"/>
            <a:r>
              <a:rPr lang="en-US" sz="4800" b="1" smtClean="0">
                <a:solidFill>
                  <a:srgbClr val="0070C0"/>
                </a:solidFill>
                <a:latin typeface="Arial-Rounded" pitchFamily="34" charset="0"/>
                <a:ea typeface="Arial-Rounded" pitchFamily="34" charset="0"/>
                <a:cs typeface="Arial-Rounded" pitchFamily="34" charset="0"/>
              </a:rPr>
              <a:t>GỌI BẠN</a:t>
            </a:r>
            <a:endParaRPr lang="en-US" sz="4800" b="1">
              <a:solidFill>
                <a:srgbClr val="0070C0"/>
              </a:solidFill>
              <a:latin typeface="Arial-Rounded" pitchFamily="34" charset="0"/>
              <a:ea typeface="Arial-Rounded" pitchFamily="34" charset="0"/>
              <a:cs typeface="Arial-Rounded" pitchFamily="34" charset="0"/>
            </a:endParaRPr>
          </a:p>
        </p:txBody>
      </p:sp>
      <p:pic>
        <p:nvPicPr>
          <p:cNvPr id="15" name="Picture 2" descr="Download Farm Clipart Goat - Goat Cartoon Png - Full Size PNG Image - PNGki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919" y="4324839"/>
            <a:ext cx="1826663" cy="20574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Orange Calf Png Icons - Outline Pictures Of Calf Clipart - Full Size  Clipart (#5519650) - PinClipart"/>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2841" r="99091"/>
                    </a14:imgEffect>
                  </a14:imgLayer>
                </a14:imgProps>
              </a:ext>
              <a:ext uri="{28A0092B-C50C-407E-A947-70E740481C1C}">
                <a14:useLocalDpi xmlns:a14="http://schemas.microsoft.com/office/drawing/2010/main" val="0"/>
              </a:ext>
            </a:extLst>
          </a:blip>
          <a:srcRect/>
          <a:stretch>
            <a:fillRect/>
          </a:stretch>
        </p:blipFill>
        <p:spPr bwMode="auto">
          <a:xfrm>
            <a:off x="4028284" y="4724400"/>
            <a:ext cx="2427967" cy="1867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1422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sp>
        <p:nvSpPr>
          <p:cNvPr id="15" name="TextBox 14"/>
          <p:cNvSpPr txBox="1"/>
          <p:nvPr/>
        </p:nvSpPr>
        <p:spPr>
          <a:xfrm>
            <a:off x="1213644" y="723900"/>
            <a:ext cx="9734550" cy="830997"/>
          </a:xfrm>
          <a:prstGeom prst="rect">
            <a:avLst/>
          </a:prstGeom>
          <a:noFill/>
        </p:spPr>
        <p:txBody>
          <a:bodyPr wrap="square" rtlCol="0">
            <a:spAutoFit/>
          </a:bodyPr>
          <a:lstStyle/>
          <a:p>
            <a:r>
              <a:rPr lang="en-US" sz="4800" smtClean="0">
                <a:solidFill>
                  <a:srgbClr val="002060"/>
                </a:solidFill>
                <a:latin typeface="Arial-Rounded" pitchFamily="34" charset="0"/>
                <a:ea typeface="Arial-Rounded" pitchFamily="34" charset="0"/>
                <a:cs typeface="Arial-Rounded" pitchFamily="34" charset="0"/>
              </a:rPr>
              <a:t>Thứ … ngày … tháng … năm 2021</a:t>
            </a:r>
            <a:endParaRPr lang="en-US" sz="4800">
              <a:solidFill>
                <a:srgbClr val="002060"/>
              </a:solidFill>
              <a:latin typeface="Arial-Rounded" pitchFamily="34" charset="0"/>
              <a:ea typeface="Arial-Rounded" pitchFamily="34" charset="0"/>
              <a:cs typeface="Arial-Rounded" pitchFamily="34" charset="0"/>
            </a:endParaRPr>
          </a:p>
        </p:txBody>
      </p:sp>
      <p:sp>
        <p:nvSpPr>
          <p:cNvPr id="18" name="Google Shape;1015;p32"/>
          <p:cNvSpPr txBox="1">
            <a:spLocks noGrp="1"/>
          </p:cNvSpPr>
          <p:nvPr>
            <p:ph type="ctrTitle" idx="4294967295"/>
          </p:nvPr>
        </p:nvSpPr>
        <p:spPr>
          <a:xfrm>
            <a:off x="1910556" y="1952625"/>
            <a:ext cx="8589963" cy="2308225"/>
          </a:xfrm>
          <a:prstGeom prst="rect">
            <a:avLst/>
          </a:prstGeom>
        </p:spPr>
        <p:txBody>
          <a:bodyPr spcFirstLastPara="1" wrap="square" lIns="121705" tIns="121705" rIns="121705" bIns="121705" anchor="b" anchorCtr="0">
            <a:noAutofit/>
          </a:bodyPr>
          <a:lstStyle/>
          <a:p>
            <a:pPr algn="ctr"/>
            <a:r>
              <a:rPr lang="en" sz="6000" b="1" smtClean="0">
                <a:latin typeface="Arial-Rounded" pitchFamily="34" charset="0"/>
                <a:ea typeface="Arial-Rounded" pitchFamily="34" charset="0"/>
                <a:cs typeface="Arial-Rounded" pitchFamily="34" charset="0"/>
              </a:rPr>
              <a:t>Tiếng Việt:</a:t>
            </a:r>
            <a:r>
              <a:rPr lang="en" sz="8000" b="1" smtClean="0">
                <a:latin typeface="Arial-Rounded" pitchFamily="34" charset="0"/>
                <a:ea typeface="Arial-Rounded" pitchFamily="34" charset="0"/>
                <a:cs typeface="Arial-Rounded" pitchFamily="34" charset="0"/>
              </a:rPr>
              <a:t/>
            </a:r>
            <a:br>
              <a:rPr lang="en" sz="8000" b="1" smtClean="0">
                <a:latin typeface="Arial-Rounded" pitchFamily="34" charset="0"/>
                <a:ea typeface="Arial-Rounded" pitchFamily="34" charset="0"/>
                <a:cs typeface="Arial-Rounded" pitchFamily="34" charset="0"/>
              </a:rPr>
            </a:br>
            <a:r>
              <a:rPr lang="en" sz="8000" b="1" smtClean="0">
                <a:latin typeface="Arial-Rounded" pitchFamily="34" charset="0"/>
                <a:ea typeface="Arial-Rounded" pitchFamily="34" charset="0"/>
                <a:cs typeface="Arial-Rounded" pitchFamily="34" charset="0"/>
              </a:rPr>
              <a:t>Tớ nhớ cậu</a:t>
            </a:r>
            <a:endParaRPr sz="7200">
              <a:solidFill>
                <a:srgbClr val="FF0000"/>
              </a:solidFill>
              <a:latin typeface="Arial-Rounded" pitchFamily="34" charset="0"/>
              <a:ea typeface="Arial-Rounded" pitchFamily="34" charset="0"/>
              <a:cs typeface="Arial-Rounded" pitchFamily="34" charset="0"/>
            </a:endParaRPr>
          </a:p>
        </p:txBody>
      </p:sp>
      <p:sp>
        <p:nvSpPr>
          <p:cNvPr id="19" name="TextBox 18"/>
          <p:cNvSpPr txBox="1"/>
          <p:nvPr/>
        </p:nvSpPr>
        <p:spPr>
          <a:xfrm>
            <a:off x="8968221" y="5865832"/>
            <a:ext cx="2740126" cy="707886"/>
          </a:xfrm>
          <a:prstGeom prst="rect">
            <a:avLst/>
          </a:prstGeom>
          <a:solidFill>
            <a:srgbClr val="FFC000"/>
          </a:solidFill>
        </p:spPr>
        <p:txBody>
          <a:bodyPr wrap="square" rtlCol="0">
            <a:spAutoFit/>
          </a:bodyPr>
          <a:lstStyle/>
          <a:p>
            <a:pPr algn="ctr"/>
            <a:r>
              <a:rPr lang="en-US" sz="4000" smtClean="0">
                <a:solidFill>
                  <a:srgbClr val="002060"/>
                </a:solidFill>
                <a:latin typeface="Arial-Rounded" pitchFamily="34" charset="0"/>
                <a:ea typeface="Arial-Rounded" pitchFamily="34" charset="0"/>
                <a:cs typeface="Arial-Rounded" pitchFamily="34" charset="0"/>
              </a:rPr>
              <a:t>Trang 85</a:t>
            </a:r>
            <a:endParaRPr lang="en-US" sz="4000">
              <a:solidFill>
                <a:srgbClr val="002060"/>
              </a:solidFill>
              <a:latin typeface="Arial-Rounded" pitchFamily="34" charset="0"/>
              <a:ea typeface="Arial-Rounded" pitchFamily="34" charset="0"/>
              <a:cs typeface="Arial-Rounded" pitchFamily="34" charset="0"/>
            </a:endParaRPr>
          </a:p>
        </p:txBody>
      </p:sp>
      <p:pic>
        <p:nvPicPr>
          <p:cNvPr id="20" name="Picture 2" descr="Download Farm Clipart Goat - Goat Cartoon Png - Full Size PNG Image - PNGk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0919" y="4324839"/>
            <a:ext cx="1826663" cy="2057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Orange Calf Png Icons - Outline Pictures Of Calf Clipart - Full Size  Clipart (#5519650) - PinClipart"/>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2841" r="99091"/>
                    </a14:imgEffect>
                  </a14:imgLayer>
                </a14:imgProps>
              </a:ext>
              <a:ext uri="{28A0092B-C50C-407E-A947-70E740481C1C}">
                <a14:useLocalDpi xmlns:a14="http://schemas.microsoft.com/office/drawing/2010/main" val="0"/>
              </a:ext>
            </a:extLst>
          </a:blip>
          <a:srcRect/>
          <a:stretch>
            <a:fillRect/>
          </a:stretch>
        </p:blipFill>
        <p:spPr bwMode="auto">
          <a:xfrm>
            <a:off x="4028284" y="4724400"/>
            <a:ext cx="2427967" cy="1867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45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307962" y="642937"/>
            <a:ext cx="10792757" cy="731520"/>
            <a:chOff x="280267" y="915918"/>
            <a:chExt cx="10792757" cy="731520"/>
          </a:xfrm>
        </p:grpSpPr>
        <p:grpSp>
          <p:nvGrpSpPr>
            <p:cNvPr id="8" name="Group 7"/>
            <p:cNvGrpSpPr/>
            <p:nvPr/>
          </p:nvGrpSpPr>
          <p:grpSpPr>
            <a:xfrm>
              <a:off x="280267" y="915918"/>
              <a:ext cx="758018" cy="731520"/>
              <a:chOff x="3041858" y="1727884"/>
              <a:chExt cx="1240359" cy="1188720"/>
            </a:xfrm>
          </p:grpSpPr>
          <p:sp>
            <p:nvSpPr>
              <p:cNvPr id="10"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rgbClr val="002060"/>
                  </a:solidFill>
                  <a:latin typeface="Arial-Rounded" pitchFamily="34" charset="0"/>
                  <a:ea typeface="Arial-Rounded" pitchFamily="34" charset="0"/>
                  <a:cs typeface="Arial-Rounded" pitchFamily="34" charset="0"/>
                </a:endParaRPr>
              </a:p>
            </p:txBody>
          </p:sp>
          <p:sp>
            <p:nvSpPr>
              <p:cNvPr id="11"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70C0"/>
                    </a:solidFill>
                    <a:latin typeface="Arial Rounded MT Bold" pitchFamily="34" charset="0"/>
                    <a:ea typeface="Arial-Rounded" pitchFamily="34" charset="0"/>
                    <a:cs typeface="Arial-Rounded" pitchFamily="34" charset="0"/>
                  </a:rPr>
                  <a:t>1</a:t>
                </a:r>
              </a:p>
            </p:txBody>
          </p:sp>
        </p:grpSp>
        <p:sp>
          <p:nvSpPr>
            <p:cNvPr id="9" name="TextBox 8"/>
            <p:cNvSpPr txBox="1"/>
            <p:nvPr/>
          </p:nvSpPr>
          <p:spPr>
            <a:xfrm>
              <a:off x="1033374" y="970595"/>
              <a:ext cx="10039650" cy="646331"/>
            </a:xfrm>
            <a:prstGeom prst="rect">
              <a:avLst/>
            </a:prstGeom>
            <a:noFill/>
          </p:spPr>
          <p:txBody>
            <a:bodyPr wrap="square" rtlCol="0">
              <a:spAutoFit/>
            </a:bodyPr>
            <a:lstStyle/>
            <a:p>
              <a:pPr algn="just"/>
              <a:r>
                <a:rPr lang="en-US" sz="3600" smtClean="0">
                  <a:solidFill>
                    <a:srgbClr val="002060"/>
                  </a:solidFill>
                  <a:latin typeface="Arial-Rounded" pitchFamily="34" charset="0"/>
                  <a:ea typeface="Arial-Rounded" pitchFamily="34" charset="0"/>
                  <a:cs typeface="Arial-Rounded" pitchFamily="34" charset="0"/>
                </a:rPr>
                <a:t>Nói về việc làm của các bạn trong mỗi tranh.</a:t>
              </a:r>
              <a:endParaRPr lang="en-US" sz="3600">
                <a:solidFill>
                  <a:srgbClr val="002060"/>
                </a:solidFill>
                <a:latin typeface="Arial-Rounded" pitchFamily="34" charset="0"/>
                <a:ea typeface="Arial-Rounded" pitchFamily="34" charset="0"/>
                <a:cs typeface="Arial-Rounded" pitchFamily="34" charset="0"/>
              </a:endParaRPr>
            </a:p>
          </p:txBody>
        </p:sp>
      </p:grpSp>
      <p:pic>
        <p:nvPicPr>
          <p:cNvPr id="12" name="Picture 2" descr="20210409090849_wm_shs-tieng-viet-2-tap-1"/>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5958" t="7289" r="85745" b="87276"/>
          <a:stretch/>
        </p:blipFill>
        <p:spPr bwMode="auto">
          <a:xfrm>
            <a:off x="137318" y="594805"/>
            <a:ext cx="926630" cy="851947"/>
          </a:xfrm>
          <a:prstGeom prst="roundRect">
            <a:avLst>
              <a:gd name="adj" fmla="val 45888"/>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512" y="2047875"/>
            <a:ext cx="10971212"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0658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3083</TotalTime>
  <Words>624</Words>
  <Application>Microsoft Office PowerPoint</Application>
  <PresentationFormat>Custom</PresentationFormat>
  <Paragraphs>72</Paragraphs>
  <Slides>19</Slides>
  <Notes>12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TIẾNG VIỆT 2</vt:lpstr>
      <vt:lpstr>PowerPoint Presentation</vt:lpstr>
      <vt:lpstr>PowerPoint Presentation</vt:lpstr>
      <vt:lpstr>PowerPoint Presentation</vt:lpstr>
      <vt:lpstr>PowerPoint Presentation</vt:lpstr>
      <vt:lpstr>PowerPoint Presentation</vt:lpstr>
      <vt:lpstr>PowerPoint Presentation</vt:lpstr>
      <vt:lpstr>Tiếng Việt: Tớ nhớ cậu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Củng cố</vt:lpstr>
      <vt:lpstr>Dặn dò</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344</cp:revision>
  <dcterms:created xsi:type="dcterms:W3CDTF">2021-05-23T10:25:42Z</dcterms:created>
  <dcterms:modified xsi:type="dcterms:W3CDTF">2021-10-03T11:22:37Z</dcterms:modified>
</cp:coreProperties>
</file>