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6" r:id="rId2"/>
    <p:sldId id="301" r:id="rId3"/>
    <p:sldId id="267" r:id="rId4"/>
    <p:sldId id="302" r:id="rId5"/>
    <p:sldId id="268" r:id="rId6"/>
    <p:sldId id="269" r:id="rId7"/>
    <p:sldId id="295" r:id="rId8"/>
    <p:sldId id="307" r:id="rId9"/>
    <p:sldId id="308" r:id="rId10"/>
    <p:sldId id="306" r:id="rId11"/>
    <p:sldId id="303" r:id="rId12"/>
    <p:sldId id="272" r:id="rId13"/>
    <p:sldId id="274" r:id="rId14"/>
    <p:sldId id="275" r:id="rId15"/>
    <p:sldId id="276" r:id="rId16"/>
    <p:sldId id="277" r:id="rId17"/>
    <p:sldId id="309" r:id="rId18"/>
    <p:sldId id="310" r:id="rId19"/>
    <p:sldId id="311" r:id="rId20"/>
    <p:sldId id="281" r:id="rId21"/>
    <p:sldId id="282" r:id="rId22"/>
    <p:sldId id="283" r:id="rId23"/>
    <p:sldId id="284" r:id="rId24"/>
    <p:sldId id="313" r:id="rId25"/>
    <p:sldId id="316" r:id="rId26"/>
    <p:sldId id="287" r:id="rId27"/>
    <p:sldId id="288" r:id="rId28"/>
    <p:sldId id="304" r:id="rId29"/>
  </p:sldIdLst>
  <p:sldSz cx="12161838" cy="6858000"/>
  <p:notesSz cx="6858000" cy="9144000"/>
  <p:defaultText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33CC33"/>
    <a:srgbClr val="B9E781"/>
    <a:srgbClr val="72D477"/>
    <a:srgbClr val="66FF66"/>
    <a:srgbClr val="33CCFF"/>
    <a:srgbClr val="FFFF66"/>
    <a:srgbClr val="FF66FF"/>
    <a:srgbClr val="A2FB11"/>
    <a:srgbClr val="96BE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90" autoAdjust="0"/>
  </p:normalViewPr>
  <p:slideViewPr>
    <p:cSldViewPr>
      <p:cViewPr>
        <p:scale>
          <a:sx n="50" d="100"/>
          <a:sy n="50" d="100"/>
        </p:scale>
        <p:origin x="-1482" y="-414"/>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DD6BCC-6ED7-4880-9868-8121FD3D1E36}" type="datetimeFigureOut">
              <a:rPr lang="en-US" smtClean="0"/>
              <a:t>10/2/2021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602FCF-448E-419E-82E4-12DAE3C8EF89}" type="slidenum">
              <a:rPr lang="en-US" smtClean="0"/>
              <a:t>‹#›</a:t>
            </a:fld>
            <a:endParaRPr lang="en-US"/>
          </a:p>
        </p:txBody>
      </p:sp>
    </p:spTree>
    <p:extLst>
      <p:ext uri="{BB962C8B-B14F-4D97-AF65-F5344CB8AC3E}">
        <p14:creationId xmlns:p14="http://schemas.microsoft.com/office/powerpoint/2010/main" val="788300810"/>
      </p:ext>
    </p:extLst>
  </p:cSld>
  <p:clrMap bg1="lt1" tx1="dk1" bg2="lt2" tx2="dk2" accent1="accent1" accent2="accent2" accent3="accent3" accent4="accent4" accent5="accent5" accent6="accent6" hlink="hlink" folHlink="folHlink"/>
  <p:notesStyle>
    <a:lvl1pPr marL="0" algn="l" defTabSz="1217249" rtl="0" eaLnBrk="1" latinLnBrk="0" hangingPunct="1">
      <a:defRPr sz="1600" kern="1200">
        <a:solidFill>
          <a:schemeClr val="tx1"/>
        </a:solidFill>
        <a:latin typeface="+mn-lt"/>
        <a:ea typeface="+mn-ea"/>
        <a:cs typeface="+mn-cs"/>
      </a:defRPr>
    </a:lvl1pPr>
    <a:lvl2pPr marL="608625" algn="l" defTabSz="1217249" rtl="0" eaLnBrk="1" latinLnBrk="0" hangingPunct="1">
      <a:defRPr sz="1600" kern="1200">
        <a:solidFill>
          <a:schemeClr val="tx1"/>
        </a:solidFill>
        <a:latin typeface="+mn-lt"/>
        <a:ea typeface="+mn-ea"/>
        <a:cs typeface="+mn-cs"/>
      </a:defRPr>
    </a:lvl2pPr>
    <a:lvl3pPr marL="1217249" algn="l" defTabSz="1217249" rtl="0" eaLnBrk="1" latinLnBrk="0" hangingPunct="1">
      <a:defRPr sz="1600" kern="1200">
        <a:solidFill>
          <a:schemeClr val="tx1"/>
        </a:solidFill>
        <a:latin typeface="+mn-lt"/>
        <a:ea typeface="+mn-ea"/>
        <a:cs typeface="+mn-cs"/>
      </a:defRPr>
    </a:lvl3pPr>
    <a:lvl4pPr marL="1825874" algn="l" defTabSz="1217249" rtl="0" eaLnBrk="1" latinLnBrk="0" hangingPunct="1">
      <a:defRPr sz="1600" kern="1200">
        <a:solidFill>
          <a:schemeClr val="tx1"/>
        </a:solidFill>
        <a:latin typeface="+mn-lt"/>
        <a:ea typeface="+mn-ea"/>
        <a:cs typeface="+mn-cs"/>
      </a:defRPr>
    </a:lvl4pPr>
    <a:lvl5pPr marL="2434499" algn="l" defTabSz="1217249" rtl="0" eaLnBrk="1" latinLnBrk="0" hangingPunct="1">
      <a:defRPr sz="1600" kern="1200">
        <a:solidFill>
          <a:schemeClr val="tx1"/>
        </a:solidFill>
        <a:latin typeface="+mn-lt"/>
        <a:ea typeface="+mn-ea"/>
        <a:cs typeface="+mn-cs"/>
      </a:defRPr>
    </a:lvl5pPr>
    <a:lvl6pPr marL="3043123" algn="l" defTabSz="1217249" rtl="0" eaLnBrk="1" latinLnBrk="0" hangingPunct="1">
      <a:defRPr sz="1600" kern="1200">
        <a:solidFill>
          <a:schemeClr val="tx1"/>
        </a:solidFill>
        <a:latin typeface="+mn-lt"/>
        <a:ea typeface="+mn-ea"/>
        <a:cs typeface="+mn-cs"/>
      </a:defRPr>
    </a:lvl6pPr>
    <a:lvl7pPr marL="3651748" algn="l" defTabSz="1217249" rtl="0" eaLnBrk="1" latinLnBrk="0" hangingPunct="1">
      <a:defRPr sz="1600" kern="1200">
        <a:solidFill>
          <a:schemeClr val="tx1"/>
        </a:solidFill>
        <a:latin typeface="+mn-lt"/>
        <a:ea typeface="+mn-ea"/>
        <a:cs typeface="+mn-cs"/>
      </a:defRPr>
    </a:lvl7pPr>
    <a:lvl8pPr marL="4260372" algn="l" defTabSz="1217249" rtl="0" eaLnBrk="1" latinLnBrk="0" hangingPunct="1">
      <a:defRPr sz="1600" kern="1200">
        <a:solidFill>
          <a:schemeClr val="tx1"/>
        </a:solidFill>
        <a:latin typeface="+mn-lt"/>
        <a:ea typeface="+mn-ea"/>
        <a:cs typeface="+mn-cs"/>
      </a:defRPr>
    </a:lvl8pPr>
    <a:lvl9pPr marL="4868997" algn="l" defTabSz="1217249"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Một</a:t>
            </a:r>
            <a:r>
              <a:rPr lang="en-US" baseline="0" smtClean="0"/>
              <a:t> số thầy cô yêu cầu làm slide thứ ngày nên em xơ cua ở đây. Thầy cô nào k dùng thì xoá slide này đi nhé</a:t>
            </a:r>
            <a:endParaRPr lang="en-US"/>
          </a:p>
        </p:txBody>
      </p:sp>
      <p:sp>
        <p:nvSpPr>
          <p:cNvPr id="4" name="Slide Number Placeholder 3"/>
          <p:cNvSpPr>
            <a:spLocks noGrp="1"/>
          </p:cNvSpPr>
          <p:nvPr>
            <p:ph type="sldNum" sz="quarter" idx="10"/>
          </p:nvPr>
        </p:nvSpPr>
        <p:spPr/>
        <p:txBody>
          <a:bodyPr/>
          <a:lstStyle/>
          <a:p>
            <a:fld id="{E26C9995-E298-4780-AFD5-FE18EB59DEAA}" type="slidenum">
              <a:rPr lang="en-US" smtClean="0"/>
              <a:t>4</a:t>
            </a:fld>
            <a:endParaRPr lang="en-US"/>
          </a:p>
        </p:txBody>
      </p:sp>
    </p:spTree>
    <p:extLst>
      <p:ext uri="{BB962C8B-B14F-4D97-AF65-F5344CB8AC3E}">
        <p14:creationId xmlns:p14="http://schemas.microsoft.com/office/powerpoint/2010/main" val="3884360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21</a:t>
            </a:fld>
            <a:endParaRPr lang="en-US"/>
          </a:p>
        </p:txBody>
      </p:sp>
    </p:spTree>
    <p:extLst>
      <p:ext uri="{BB962C8B-B14F-4D97-AF65-F5344CB8AC3E}">
        <p14:creationId xmlns:p14="http://schemas.microsoft.com/office/powerpoint/2010/main" val="2896330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đóng</a:t>
            </a:r>
            <a:r>
              <a:rPr lang="en-US" baseline="0" smtClean="0"/>
              <a:t> vai.</a:t>
            </a:r>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22</a:t>
            </a:fld>
            <a:endParaRPr lang="en-US"/>
          </a:p>
        </p:txBody>
      </p:sp>
    </p:spTree>
    <p:extLst>
      <p:ext uri="{BB962C8B-B14F-4D97-AF65-F5344CB8AC3E}">
        <p14:creationId xmlns:p14="http://schemas.microsoft.com/office/powerpoint/2010/main" val="1534370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24</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25</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mẫu toàn bài, cả lớp đọc thầm theo (nên cho Hs nhìn trong SGK)</a:t>
            </a:r>
          </a:p>
          <a:p>
            <a:r>
              <a:rPr lang="en-US" baseline="0" smtClean="0"/>
              <a:t>GV chú ý HDHS đọc đúng giọng điệu, ngắt nghỉ, nhấn giọng…</a:t>
            </a:r>
          </a:p>
          <a:p>
            <a:r>
              <a:rPr lang="en-US" baseline="0" smtClean="0"/>
              <a:t>GV linh động từ khó đọc theo đúng địa phương nhé!</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6</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Đọc từ</a:t>
            </a:r>
            <a:r>
              <a:rPr lang="en-US" baseline="0" smtClean="0"/>
              <a:t> khó</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7</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Có</a:t>
            </a:r>
            <a:r>
              <a:rPr lang="en-US" baseline="0" smtClean="0"/>
              <a:t> nhiều loại sóc khác nhau</a:t>
            </a:r>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8</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Phân</a:t>
            </a:r>
            <a:r>
              <a:rPr lang="en-US" baseline="0" smtClean="0"/>
              <a:t> các phần và HS đọc nối tiếp theo các phần</a:t>
            </a:r>
          </a:p>
          <a:p>
            <a:r>
              <a:rPr lang="en-US" baseline="0" smtClean="0"/>
              <a:t>Chia bài làm 3 phần (nhưng bài này thực tế có 4 đoạn)</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12</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a:t>
            </a:r>
            <a:r>
              <a:rPr lang="en-US" baseline="0" smtClean="0"/>
              <a:t> động phân đọc theo phần hoặc theo tuyến nhân vật</a:t>
            </a:r>
          </a:p>
          <a:p>
            <a:r>
              <a:rPr lang="en-US" baseline="0" smtClean="0"/>
              <a:t>Luyện đọc cá nhân</a:t>
            </a:r>
          </a:p>
          <a:p>
            <a:r>
              <a:rPr lang="en-US" baseline="0" smtClean="0"/>
              <a:t>(GV nên cho HS nhìn sách để đọc nhé, hạn chế nhìn màn hình)</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13</a:t>
            </a:fld>
            <a:endParaRPr lang="en-US"/>
          </a:p>
        </p:txBody>
      </p:sp>
    </p:spTree>
    <p:extLst>
      <p:ext uri="{BB962C8B-B14F-4D97-AF65-F5344CB8AC3E}">
        <p14:creationId xmlns:p14="http://schemas.microsoft.com/office/powerpoint/2010/main" val="3705988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đọc theo cặp</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14</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Thầy</a:t>
            </a:r>
            <a:r>
              <a:rPr lang="en-US" baseline="0" smtClean="0"/>
              <a:t> cô muốn nghỉ tiết 1 ở đâu thì kéo slide này lên nhé. </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15</a:t>
            </a:fld>
            <a:endParaRPr lang="en-US"/>
          </a:p>
        </p:txBody>
      </p:sp>
    </p:spTree>
    <p:extLst>
      <p:ext uri="{BB962C8B-B14F-4D97-AF65-F5344CB8AC3E}">
        <p14:creationId xmlns:p14="http://schemas.microsoft.com/office/powerpoint/2010/main" val="808195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Đọc</a:t>
            </a:r>
            <a:r>
              <a:rPr lang="en-US" baseline="0" smtClean="0"/>
              <a:t> lại toàn bài</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20</a:t>
            </a:fld>
            <a:endParaRPr lang="en-US"/>
          </a:p>
        </p:txBody>
      </p:sp>
    </p:spTree>
    <p:extLst>
      <p:ext uri="{BB962C8B-B14F-4D97-AF65-F5344CB8AC3E}">
        <p14:creationId xmlns:p14="http://schemas.microsoft.com/office/powerpoint/2010/main" val="2799250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613768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314756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09342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24928" y="4896633"/>
            <a:ext cx="7102951"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22"/>
          <p:cNvSpPr/>
          <p:nvPr/>
        </p:nvSpPr>
        <p:spPr>
          <a:xfrm>
            <a:off x="11734981" y="41679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193140" y="384134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39624" y="317106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3" name="Google Shape;283;p22"/>
          <p:cNvSpPr/>
          <p:nvPr/>
        </p:nvSpPr>
        <p:spPr>
          <a:xfrm rot="7641468">
            <a:off x="1455909" y="4644260"/>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4" name="Google Shape;284;p22"/>
          <p:cNvSpPr/>
          <p:nvPr/>
        </p:nvSpPr>
        <p:spPr>
          <a:xfrm>
            <a:off x="149214" y="53873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2626" y="506074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4753" y="9701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3395" y="501793"/>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8" name="Google Shape;288;p22"/>
          <p:cNvSpPr/>
          <p:nvPr/>
        </p:nvSpPr>
        <p:spPr>
          <a:xfrm>
            <a:off x="1424351" y="1294400"/>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9" name="Google Shape;289;p22"/>
          <p:cNvSpPr txBox="1">
            <a:spLocks noGrp="1"/>
          </p:cNvSpPr>
          <p:nvPr>
            <p:ph type="subTitle" idx="1"/>
          </p:nvPr>
        </p:nvSpPr>
        <p:spPr>
          <a:xfrm flipH="1">
            <a:off x="6519265" y="5422000"/>
            <a:ext cx="4126167"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784076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24001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62855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1"/>
            <a:ext cx="537147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1"/>
            <a:ext cx="537147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966A6A-5068-46EF-827D-CC5B5F6D8E70}" type="datetimeFigureOut">
              <a:rPr lang="en-US" smtClean="0"/>
              <a:t>10/2/2021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090751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7" y="1535113"/>
            <a:ext cx="5375701"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8047" y="2174875"/>
            <a:ext cx="5375701"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966A6A-5068-46EF-827D-CC5B5F6D8E70}" type="datetimeFigureOut">
              <a:rPr lang="en-US" smtClean="0"/>
              <a:t>10/2/2021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86563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966A6A-5068-46EF-827D-CC5B5F6D8E70}" type="datetimeFigureOut">
              <a:rPr lang="en-US" smtClean="0"/>
              <a:t>10/2/2021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968070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10/2/2021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6139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4" y="273049"/>
            <a:ext cx="4001161"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54941" y="273052"/>
            <a:ext cx="6798805"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4" y="1435102"/>
            <a:ext cx="4001161" cy="46910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94752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3805" y="5367338"/>
            <a:ext cx="7297103" cy="8048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918388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9"/>
            <a:ext cx="10945654" cy="1143000"/>
          </a:xfrm>
          <a:prstGeom prst="rect">
            <a:avLst/>
          </a:prstGeom>
        </p:spPr>
        <p:txBody>
          <a:bodyPr vert="horz" lIns="121725" tIns="60862" rIns="121725" bIns="608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121725" tIns="60862" rIns="121725" bIns="608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10/2/2021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2110461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audio" Target="../media/audio3.wav"/><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audio" Target="../media/audio3.wav"/><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hyperlink" Target="https://www.facebook.com/groups/443096903751589"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6" y="0"/>
            <a:ext cx="12157087" cy="6858000"/>
          </a:xfrm>
          <a:prstGeom prst="rect">
            <a:avLst/>
          </a:prstGeom>
        </p:spPr>
      </p:pic>
      <p:sp>
        <p:nvSpPr>
          <p:cNvPr id="5" name="Title 1"/>
          <p:cNvSpPr txBox="1">
            <a:spLocks/>
          </p:cNvSpPr>
          <p:nvPr/>
        </p:nvSpPr>
        <p:spPr>
          <a:xfrm>
            <a:off x="16042" y="2743200"/>
            <a:ext cx="7970839" cy="1371600"/>
          </a:xfrm>
          <a:prstGeom prst="rect">
            <a:avLst/>
          </a:prstGeom>
          <a:solidFill>
            <a:schemeClr val="bg1"/>
          </a:solidFill>
        </p:spPr>
        <p:txBody>
          <a:bodyPr vert="horz" lIns="121725" tIns="60862" rIns="121725" bIns="6086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8000" b="1" smtClean="0">
                <a:latin typeface="Arial" pitchFamily="34" charset="0"/>
                <a:ea typeface="Arial-Rounded" pitchFamily="34" charset="0"/>
                <a:cs typeface="Arial" pitchFamily="34" charset="0"/>
              </a:rPr>
              <a:t>TIẾNG VIỆT 2</a:t>
            </a:r>
            <a:endParaRPr lang="en-US" sz="80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946031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7;p69"/>
          <p:cNvSpPr/>
          <p:nvPr/>
        </p:nvSpPr>
        <p:spPr>
          <a:xfrm>
            <a:off x="823120" y="1859257"/>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3" name="TextBox 2"/>
          <p:cNvSpPr txBox="1"/>
          <p:nvPr/>
        </p:nvSpPr>
        <p:spPr>
          <a:xfrm>
            <a:off x="1424429" y="1806714"/>
            <a:ext cx="2446690"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Nắn nót: </a:t>
            </a:r>
            <a:endParaRPr lang="en-US" sz="4000">
              <a:latin typeface="Arial-Rounded" pitchFamily="34" charset="0"/>
              <a:ea typeface="Arial-Rounded" pitchFamily="34" charset="0"/>
              <a:cs typeface="Arial-Rounded" pitchFamily="34" charset="0"/>
            </a:endParaRPr>
          </a:p>
        </p:txBody>
      </p:sp>
      <p:sp>
        <p:nvSpPr>
          <p:cNvPr id="4" name="TextBox 3"/>
          <p:cNvSpPr txBox="1"/>
          <p:nvPr/>
        </p:nvSpPr>
        <p:spPr>
          <a:xfrm>
            <a:off x="3261519" y="1806714"/>
            <a:ext cx="8610600" cy="707886"/>
          </a:xfrm>
          <a:prstGeom prst="rect">
            <a:avLst/>
          </a:prstGeom>
          <a:noFill/>
        </p:spPr>
        <p:txBody>
          <a:bodyPr wrap="square" rtlCol="0">
            <a:spAutoFit/>
          </a:bodyPr>
          <a:lstStyle/>
          <a:p>
            <a:r>
              <a:rPr lang="en-US" sz="4000" smtClean="0">
                <a:solidFill>
                  <a:srgbClr val="002060"/>
                </a:solidFill>
                <a:latin typeface="Arial-Rounded" pitchFamily="34" charset="0"/>
                <a:ea typeface="Arial-Rounded" pitchFamily="34" charset="0"/>
                <a:cs typeface="Arial-Rounded" pitchFamily="34" charset="0"/>
              </a:rPr>
              <a:t> viết rất cẩn thận cho đẹp.</a:t>
            </a:r>
            <a:endParaRPr lang="en-US" sz="4000">
              <a:solidFill>
                <a:srgbClr val="002060"/>
              </a:solidFill>
              <a:latin typeface="Arial-Rounded" pitchFamily="34" charset="0"/>
              <a:ea typeface="Arial-Rounded" pitchFamily="34" charset="0"/>
              <a:cs typeface="Arial-Rounded" pitchFamily="34" charset="0"/>
            </a:endParaRPr>
          </a:p>
        </p:txBody>
      </p:sp>
      <p:sp>
        <p:nvSpPr>
          <p:cNvPr id="5" name="Google Shape;747;p69"/>
          <p:cNvSpPr/>
          <p:nvPr/>
        </p:nvSpPr>
        <p:spPr>
          <a:xfrm>
            <a:off x="808129" y="2926057"/>
            <a:ext cx="601309" cy="602800"/>
          </a:xfrm>
          <a:prstGeom prst="ellipse">
            <a:avLst/>
          </a:prstGeom>
          <a:solidFill>
            <a:srgbClr val="FF66FF"/>
          </a:solidFill>
          <a:ln>
            <a:noFill/>
          </a:ln>
        </p:spPr>
        <p:txBody>
          <a:bodyPr spcFirstLastPara="1" wrap="square" lIns="121705" tIns="121705" rIns="121705" bIns="121705" anchor="ctr" anchorCtr="0">
            <a:noAutofit/>
          </a:bodyPr>
          <a:lstStyle/>
          <a:p>
            <a:endParaRPr/>
          </a:p>
        </p:txBody>
      </p:sp>
      <p:sp>
        <p:nvSpPr>
          <p:cNvPr id="6" name="TextBox 5"/>
          <p:cNvSpPr txBox="1"/>
          <p:nvPr/>
        </p:nvSpPr>
        <p:spPr>
          <a:xfrm>
            <a:off x="1409438" y="2873514"/>
            <a:ext cx="2446690"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Cặm cụi:</a:t>
            </a:r>
            <a:endParaRPr lang="en-US" sz="4000">
              <a:latin typeface="Arial-Rounded" pitchFamily="34" charset="0"/>
              <a:ea typeface="Arial-Rounded" pitchFamily="34" charset="0"/>
              <a:cs typeface="Arial-Rounded" pitchFamily="34" charset="0"/>
            </a:endParaRPr>
          </a:p>
        </p:txBody>
      </p:sp>
      <p:sp>
        <p:nvSpPr>
          <p:cNvPr id="7" name="TextBox 6"/>
          <p:cNvSpPr txBox="1"/>
          <p:nvPr/>
        </p:nvSpPr>
        <p:spPr>
          <a:xfrm>
            <a:off x="3490119" y="2873514"/>
            <a:ext cx="8610600" cy="707886"/>
          </a:xfrm>
          <a:prstGeom prst="rect">
            <a:avLst/>
          </a:prstGeom>
          <a:noFill/>
        </p:spPr>
        <p:txBody>
          <a:bodyPr wrap="square" rtlCol="0">
            <a:spAutoFit/>
          </a:bodyPr>
          <a:lstStyle/>
          <a:p>
            <a:r>
              <a:rPr lang="en-US" sz="4000" smtClean="0">
                <a:solidFill>
                  <a:srgbClr val="002060"/>
                </a:solidFill>
                <a:latin typeface="Arial-Rounded" pitchFamily="34" charset="0"/>
                <a:ea typeface="Arial-Rounded" pitchFamily="34" charset="0"/>
                <a:cs typeface="Arial-Rounded" pitchFamily="34" charset="0"/>
              </a:rPr>
              <a:t>chăm chú, tập trung vào việc đang làm.</a:t>
            </a:r>
            <a:endParaRPr lang="en-US" sz="4000">
              <a:solidFill>
                <a:srgbClr val="002060"/>
              </a:solidFill>
              <a:latin typeface="Arial-Rounded" pitchFamily="34" charset="0"/>
              <a:ea typeface="Arial-Rounded" pitchFamily="34" charset="0"/>
              <a:cs typeface="Arial-Rounded" pitchFamily="34" charset="0"/>
            </a:endParaRPr>
          </a:p>
        </p:txBody>
      </p:sp>
      <p:sp>
        <p:nvSpPr>
          <p:cNvPr id="14" name="TextBox 13"/>
          <p:cNvSpPr txBox="1"/>
          <p:nvPr/>
        </p:nvSpPr>
        <p:spPr>
          <a:xfrm>
            <a:off x="3852159" y="609600"/>
            <a:ext cx="3981360" cy="769441"/>
          </a:xfrm>
          <a:prstGeom prst="rect">
            <a:avLst/>
          </a:prstGeom>
          <a:noFill/>
        </p:spPr>
        <p:txBody>
          <a:bodyPr wrap="square" rtlCol="0">
            <a:spAutoFit/>
          </a:bodyPr>
          <a:lstStyle/>
          <a:p>
            <a:pPr algn="ctr"/>
            <a:r>
              <a:rPr lang="en-US" sz="4400" b="1" smtClean="0">
                <a:solidFill>
                  <a:srgbClr val="CC0066"/>
                </a:solidFill>
                <a:latin typeface="Microsoft New Tai Lue" pitchFamily="34" charset="0"/>
                <a:ea typeface="Arial-Rounded" pitchFamily="34" charset="0"/>
                <a:cs typeface="Microsoft New Tai Lue" pitchFamily="34" charset="0"/>
              </a:rPr>
              <a:t>Từ ngữ</a:t>
            </a:r>
            <a:endParaRPr lang="en-US" sz="4400" b="1">
              <a:solidFill>
                <a:srgbClr val="CC0066"/>
              </a:solidFill>
              <a:latin typeface="Microsoft New Tai Lue" pitchFamily="34" charset="0"/>
              <a:ea typeface="Arial-Rounded" pitchFamily="34" charset="0"/>
              <a:cs typeface="Microsoft New Tai Lue" pitchFamily="34" charset="0"/>
            </a:endParaRPr>
          </a:p>
        </p:txBody>
      </p:sp>
    </p:spTree>
    <p:extLst>
      <p:ext uri="{BB962C8B-B14F-4D97-AF65-F5344CB8AC3E}">
        <p14:creationId xmlns:p14="http://schemas.microsoft.com/office/powerpoint/2010/main" val="417928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74;p79"/>
          <p:cNvSpPr txBox="1"/>
          <p:nvPr/>
        </p:nvSpPr>
        <p:spPr>
          <a:xfrm>
            <a:off x="975519" y="1676400"/>
            <a:ext cx="10972800" cy="906000"/>
          </a:xfrm>
          <a:prstGeom prst="rect">
            <a:avLst/>
          </a:prstGeom>
          <a:noFill/>
          <a:ln>
            <a:noFill/>
          </a:ln>
        </p:spPr>
        <p:txBody>
          <a:bodyPr spcFirstLastPara="1" wrap="square" lIns="121705" tIns="121705" rIns="121705" bIns="121705" anchor="t" anchorCtr="0">
            <a:noAutofit/>
          </a:bodyPr>
          <a:lstStyle/>
          <a:p>
            <a:pPr algn="just"/>
            <a:r>
              <a:rPr lang="en-US" sz="4400">
                <a:solidFill>
                  <a:srgbClr val="002060"/>
                </a:solidFill>
                <a:latin typeface="Arial-Rounded" pitchFamily="34" charset="0"/>
                <a:ea typeface="Arial-Rounded" pitchFamily="34" charset="0"/>
                <a:cs typeface="Arial-Rounded" pitchFamily="34" charset="0"/>
              </a:rPr>
              <a:t>Kiến không biết làm sao cho sóc biết mình rất nhớ bạn.</a:t>
            </a:r>
            <a:endParaRPr lang="vi-VN" sz="4400">
              <a:solidFill>
                <a:srgbClr val="002060"/>
              </a:solidFill>
              <a:latin typeface="Arial-Rounded" pitchFamily="34" charset="0"/>
              <a:ea typeface="Arial-Rounded" pitchFamily="34" charset="0"/>
              <a:cs typeface="Arial-Rounded" pitchFamily="34" charset="0"/>
            </a:endParaRPr>
          </a:p>
        </p:txBody>
      </p:sp>
      <p:grpSp>
        <p:nvGrpSpPr>
          <p:cNvPr id="3" name="Group 2"/>
          <p:cNvGrpSpPr/>
          <p:nvPr/>
        </p:nvGrpSpPr>
        <p:grpSpPr>
          <a:xfrm>
            <a:off x="2924618" y="240066"/>
            <a:ext cx="6488986" cy="1369646"/>
            <a:chOff x="4117077" y="4415931"/>
            <a:chExt cx="6488986" cy="1369646"/>
          </a:xfrm>
        </p:grpSpPr>
        <p:sp>
          <p:nvSpPr>
            <p:cNvPr id="4" name="Rounded Rectangular Callout 3"/>
            <p:cNvSpPr/>
            <p:nvPr/>
          </p:nvSpPr>
          <p:spPr>
            <a:xfrm>
              <a:off x="5428346" y="4441331"/>
              <a:ext cx="4849091" cy="1219200"/>
            </a:xfrm>
            <a:prstGeom prst="wedgeRoundRectCallout">
              <a:avLst>
                <a:gd name="adj1" fmla="val -61435"/>
                <a:gd name="adj2" fmla="val -26786"/>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117077" y="4415931"/>
              <a:ext cx="6488986" cy="1369646"/>
              <a:chOff x="4117077" y="4415931"/>
              <a:chExt cx="6488986" cy="1369646"/>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8327" t="3036" r="11970" b="50000"/>
              <a:stretch/>
            </p:blipFill>
            <p:spPr>
              <a:xfrm>
                <a:off x="4117077" y="4415931"/>
                <a:ext cx="802840" cy="1369646"/>
              </a:xfrm>
              <a:prstGeom prst="rect">
                <a:avLst/>
              </a:prstGeom>
            </p:spPr>
          </p:pic>
          <p:sp>
            <p:nvSpPr>
              <p:cNvPr id="7" name="TextBox 6"/>
              <p:cNvSpPr txBox="1"/>
              <p:nvPr/>
            </p:nvSpPr>
            <p:spPr>
              <a:xfrm>
                <a:off x="5325997" y="4506895"/>
                <a:ext cx="5280066" cy="1200329"/>
              </a:xfrm>
              <a:prstGeom prst="rect">
                <a:avLst/>
              </a:prstGeom>
              <a:noFill/>
            </p:spPr>
            <p:txBody>
              <a:bodyPr wrap="square" rtlCol="0">
                <a:spAutoFit/>
              </a:bodyPr>
              <a:lstStyle/>
              <a:p>
                <a:pPr algn="ctr"/>
                <a:r>
                  <a:rPr lang="en-US" sz="3600" smtClean="0">
                    <a:solidFill>
                      <a:srgbClr val="002060"/>
                    </a:solidFill>
                    <a:latin typeface="Arial-Rounded" pitchFamily="34" charset="0"/>
                    <a:ea typeface="Arial-Rounded" pitchFamily="34" charset="0"/>
                    <a:cs typeface="Arial-Rounded" pitchFamily="34" charset="0"/>
                  </a:rPr>
                  <a:t>Chúng mình </a:t>
                </a:r>
              </a:p>
              <a:p>
                <a:pPr algn="ctr"/>
                <a:r>
                  <a:rPr lang="en-US" sz="3600" smtClean="0">
                    <a:solidFill>
                      <a:srgbClr val="002060"/>
                    </a:solidFill>
                    <a:latin typeface="Arial-Rounded" pitchFamily="34" charset="0"/>
                    <a:ea typeface="Arial-Rounded" pitchFamily="34" charset="0"/>
                    <a:cs typeface="Arial-Rounded" pitchFamily="34" charset="0"/>
                  </a:rPr>
                  <a:t>luyện đọc câu dài.</a:t>
                </a:r>
                <a:endParaRPr lang="en-US" sz="3600">
                  <a:solidFill>
                    <a:srgbClr val="002060"/>
                  </a:solidFill>
                  <a:latin typeface="Arial-Rounded" pitchFamily="34" charset="0"/>
                  <a:ea typeface="Arial-Rounded" pitchFamily="34" charset="0"/>
                  <a:cs typeface="Arial-Rounded" pitchFamily="34" charset="0"/>
                </a:endParaRPr>
              </a:p>
            </p:txBody>
          </p:sp>
        </p:grpSp>
      </p:grpSp>
      <p:cxnSp>
        <p:nvCxnSpPr>
          <p:cNvPr id="8" name="Straight Connector 7"/>
          <p:cNvCxnSpPr/>
          <p:nvPr/>
        </p:nvCxnSpPr>
        <p:spPr>
          <a:xfrm flipH="1">
            <a:off x="6836158" y="1851559"/>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197000" y="2577353"/>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261519" y="2577353"/>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Google Shape;874;p79"/>
          <p:cNvSpPr txBox="1"/>
          <p:nvPr/>
        </p:nvSpPr>
        <p:spPr>
          <a:xfrm>
            <a:off x="975519" y="3352800"/>
            <a:ext cx="10972800" cy="906000"/>
          </a:xfrm>
          <a:prstGeom prst="rect">
            <a:avLst/>
          </a:prstGeom>
          <a:noFill/>
          <a:ln>
            <a:noFill/>
          </a:ln>
        </p:spPr>
        <p:txBody>
          <a:bodyPr spcFirstLastPara="1" wrap="square" lIns="121705" tIns="121705" rIns="121705" bIns="121705" anchor="t" anchorCtr="0">
            <a:noAutofit/>
          </a:bodyPr>
          <a:lstStyle/>
          <a:p>
            <a:pPr algn="just"/>
            <a:r>
              <a:rPr lang="en-US" sz="4400">
                <a:solidFill>
                  <a:srgbClr val="002060"/>
                </a:solidFill>
                <a:latin typeface="Arial-Rounded" pitchFamily="34" charset="0"/>
                <a:ea typeface="Arial-Rounded" pitchFamily="34" charset="0"/>
                <a:cs typeface="Arial-Rounded" pitchFamily="34" charset="0"/>
              </a:rPr>
              <a:t>Cứ thế, cậu cặm cụi viết đi viết lại trong nhiều giờ liền.</a:t>
            </a:r>
            <a:endParaRPr lang="vi-VN" sz="4400">
              <a:solidFill>
                <a:srgbClr val="002060"/>
              </a:solidFill>
              <a:latin typeface="Arial-Rounded" pitchFamily="34" charset="0"/>
              <a:ea typeface="Arial-Rounded" pitchFamily="34" charset="0"/>
              <a:cs typeface="Arial-Rounded" pitchFamily="34" charset="0"/>
            </a:endParaRPr>
          </a:p>
        </p:txBody>
      </p:sp>
      <p:cxnSp>
        <p:nvCxnSpPr>
          <p:cNvPr id="14" name="Straight Connector 13"/>
          <p:cNvCxnSpPr/>
          <p:nvPr/>
        </p:nvCxnSpPr>
        <p:spPr>
          <a:xfrm flipH="1">
            <a:off x="2804319" y="3527959"/>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956719" y="4253753"/>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021238" y="4253753"/>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9023691" y="3527959"/>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874;p79"/>
          <p:cNvSpPr txBox="1"/>
          <p:nvPr/>
        </p:nvSpPr>
        <p:spPr>
          <a:xfrm>
            <a:off x="975519" y="5061858"/>
            <a:ext cx="10972800" cy="906000"/>
          </a:xfrm>
          <a:prstGeom prst="rect">
            <a:avLst/>
          </a:prstGeom>
          <a:noFill/>
          <a:ln>
            <a:noFill/>
          </a:ln>
        </p:spPr>
        <p:txBody>
          <a:bodyPr spcFirstLastPara="1" wrap="square" lIns="121705" tIns="121705" rIns="121705" bIns="121705" anchor="t" anchorCtr="0">
            <a:noAutofit/>
          </a:bodyPr>
          <a:lstStyle/>
          <a:p>
            <a:pPr algn="just"/>
            <a:r>
              <a:rPr lang="en-US" sz="4400">
                <a:solidFill>
                  <a:srgbClr val="002060"/>
                </a:solidFill>
                <a:latin typeface="Arial-Rounded" pitchFamily="34" charset="0"/>
                <a:ea typeface="Arial-Rounded" pitchFamily="34" charset="0"/>
                <a:cs typeface="Arial-Rounded" pitchFamily="34" charset="0"/>
              </a:rPr>
              <a:t>Không lâu sau, sóc nhận được một lá thư do kiến gửi đến.</a:t>
            </a:r>
            <a:endParaRPr lang="vi-VN" sz="4400">
              <a:solidFill>
                <a:srgbClr val="002060"/>
              </a:solidFill>
              <a:latin typeface="Arial-Rounded" pitchFamily="34" charset="0"/>
              <a:ea typeface="Arial-Rounded" pitchFamily="34" charset="0"/>
              <a:cs typeface="Arial-Rounded" pitchFamily="34" charset="0"/>
            </a:endParaRPr>
          </a:p>
        </p:txBody>
      </p:sp>
      <p:cxnSp>
        <p:nvCxnSpPr>
          <p:cNvPr id="19" name="Straight Connector 18"/>
          <p:cNvCxnSpPr/>
          <p:nvPr/>
        </p:nvCxnSpPr>
        <p:spPr>
          <a:xfrm flipH="1">
            <a:off x="4785519" y="5237017"/>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106849" y="5909310"/>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171368" y="5909310"/>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110119" y="5237017"/>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87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10"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377" y="1420098"/>
            <a:ext cx="685800" cy="584775"/>
          </a:xfrm>
          <a:prstGeom prst="rect">
            <a:avLst/>
          </a:prstGeom>
          <a:noFill/>
        </p:spPr>
        <p:txBody>
          <a:bodyPr wrap="square" rtlCol="0">
            <a:spAutoFit/>
          </a:bodyPr>
          <a:lstStyle/>
          <a:p>
            <a:r>
              <a:rPr lang="en-US" sz="3200" b="1" smtClean="0">
                <a:solidFill>
                  <a:srgbClr val="002060"/>
                </a:solidFill>
                <a:latin typeface="Arial" pitchFamily="34" charset="0"/>
                <a:cs typeface="Arial" pitchFamily="34" charset="0"/>
              </a:rPr>
              <a:t>(1)</a:t>
            </a:r>
            <a:endParaRPr lang="en-US" sz="3200" b="1">
              <a:solidFill>
                <a:srgbClr val="002060"/>
              </a:solidFill>
              <a:latin typeface="Arial" pitchFamily="34" charset="0"/>
              <a:cs typeface="Arial" pitchFamily="34" charset="0"/>
            </a:endParaRPr>
          </a:p>
        </p:txBody>
      </p:sp>
      <p:sp>
        <p:nvSpPr>
          <p:cNvPr id="7" name="TextBox 6"/>
          <p:cNvSpPr txBox="1"/>
          <p:nvPr/>
        </p:nvSpPr>
        <p:spPr>
          <a:xfrm>
            <a:off x="61119" y="2514600"/>
            <a:ext cx="685800" cy="584775"/>
          </a:xfrm>
          <a:prstGeom prst="rect">
            <a:avLst/>
          </a:prstGeom>
          <a:noFill/>
        </p:spPr>
        <p:txBody>
          <a:bodyPr wrap="square" rtlCol="0">
            <a:spAutoFit/>
          </a:bodyPr>
          <a:lstStyle/>
          <a:p>
            <a:r>
              <a:rPr lang="en-US" sz="3200" b="1" smtClean="0">
                <a:solidFill>
                  <a:srgbClr val="002060"/>
                </a:solidFill>
                <a:latin typeface="Arial" pitchFamily="34" charset="0"/>
                <a:cs typeface="Arial" pitchFamily="34" charset="0"/>
              </a:rPr>
              <a:t>(2)</a:t>
            </a:r>
            <a:endParaRPr lang="en-US" sz="3200" b="1">
              <a:solidFill>
                <a:srgbClr val="002060"/>
              </a:solidFill>
              <a:latin typeface="Arial" pitchFamily="34" charset="0"/>
              <a:cs typeface="Arial" pitchFamily="34" charset="0"/>
            </a:endParaRPr>
          </a:p>
        </p:txBody>
      </p:sp>
      <p:sp>
        <p:nvSpPr>
          <p:cNvPr id="9" name="TextBox 8"/>
          <p:cNvSpPr txBox="1"/>
          <p:nvPr/>
        </p:nvSpPr>
        <p:spPr>
          <a:xfrm>
            <a:off x="81868" y="4506684"/>
            <a:ext cx="685800" cy="584775"/>
          </a:xfrm>
          <a:prstGeom prst="rect">
            <a:avLst/>
          </a:prstGeom>
          <a:noFill/>
        </p:spPr>
        <p:txBody>
          <a:bodyPr wrap="square" rtlCol="0">
            <a:spAutoFit/>
          </a:bodyPr>
          <a:lstStyle/>
          <a:p>
            <a:r>
              <a:rPr lang="en-US" sz="3200" b="1" smtClean="0">
                <a:solidFill>
                  <a:srgbClr val="002060"/>
                </a:solidFill>
                <a:latin typeface="Arial" pitchFamily="34" charset="0"/>
                <a:cs typeface="Arial" pitchFamily="34" charset="0"/>
              </a:rPr>
              <a:t>(3)</a:t>
            </a:r>
            <a:endParaRPr lang="en-US" sz="3200" b="1">
              <a:solidFill>
                <a:srgbClr val="002060"/>
              </a:solidFill>
              <a:latin typeface="Arial" pitchFamily="34" charset="0"/>
              <a:cs typeface="Arial" pitchFamily="34" charset="0"/>
            </a:endParaRPr>
          </a:p>
        </p:txBody>
      </p:sp>
      <p:sp>
        <p:nvSpPr>
          <p:cNvPr id="10" name="TextBox 9">
            <a:extLst>
              <a:ext uri="{FF2B5EF4-FFF2-40B4-BE49-F238E27FC236}">
                <a16:creationId xmlns="" xmlns:a16="http://schemas.microsoft.com/office/drawing/2014/main" id="{83DE1F8B-C43D-4B7A-8155-BEAC33AC1D49}"/>
              </a:ext>
            </a:extLst>
          </p:cNvPr>
          <p:cNvSpPr txBox="1"/>
          <p:nvPr/>
        </p:nvSpPr>
        <p:spPr>
          <a:xfrm>
            <a:off x="754634" y="911959"/>
            <a:ext cx="11269885" cy="5909310"/>
          </a:xfrm>
          <a:prstGeom prst="rect">
            <a:avLst/>
          </a:prstGeom>
          <a:noFill/>
        </p:spPr>
        <p:txBody>
          <a:bodyPr wrap="square" rtlCol="0">
            <a:spAutoFit/>
          </a:bodyPr>
          <a:lstStyle/>
          <a:p>
            <a:pPr algn="just"/>
            <a:r>
              <a:rPr lang="vi-VN" sz="2700">
                <a:solidFill>
                  <a:srgbClr val="002060"/>
                </a:solidFill>
                <a:latin typeface="Arial-Rounded" pitchFamily="34" charset="0"/>
                <a:ea typeface="Arial-Rounded" pitchFamily="34" charset="0"/>
                <a:cs typeface="Arial-Rounded" pitchFamily="34" charset="0"/>
              </a:rPr>
              <a:t> </a:t>
            </a:r>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algn="just"/>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algn="just"/>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Hôm sau, kiến ngồi bên thềm và viết thư cho sóc.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algn="just"/>
            <a:r>
              <a:rPr lang="en-US" sz="2700" smtClean="0">
                <a:solidFill>
                  <a:srgbClr val="002060"/>
                </a:solidFill>
                <a:latin typeface="Arial-Rounded" pitchFamily="34" charset="0"/>
                <a:ea typeface="Arial-Rounded" pitchFamily="34" charset="0"/>
                <a:cs typeface="Arial-Rounded" pitchFamily="34" charset="0"/>
              </a:rPr>
              <a:t>     Không lâu sau, sóc nhận được một lá thư do kiến gửi đến. Thư viết: “Sóc ơi, tớ cũng nhớ cậu!”.</a:t>
            </a:r>
          </a:p>
          <a:p>
            <a:pPr algn="r"/>
            <a:r>
              <a:rPr lang="en-US" sz="2700" smtClean="0">
                <a:solidFill>
                  <a:srgbClr val="002060"/>
                </a:solidFill>
                <a:latin typeface="Arial-Rounded" pitchFamily="34" charset="0"/>
                <a:ea typeface="Arial-Rounded" pitchFamily="34" charset="0"/>
                <a:cs typeface="Arial-Rounded" pitchFamily="34" charset="0"/>
              </a:rPr>
              <a:t>(The Tun Te-le-gơn)</a:t>
            </a:r>
            <a:endParaRPr lang="en-US" sz="2700" dirty="0">
              <a:solidFill>
                <a:srgbClr val="002060"/>
              </a:solidFill>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 xmlns:a16="http://schemas.microsoft.com/office/drawing/2014/main" id="{EC1E3D26-0FBF-489D-9BF9-77F94C02DE90}"/>
              </a:ext>
            </a:extLst>
          </p:cNvPr>
          <p:cNvSpPr txBox="1"/>
          <p:nvPr/>
        </p:nvSpPr>
        <p:spPr>
          <a:xfrm>
            <a:off x="1226017" y="232926"/>
            <a:ext cx="10327119" cy="584775"/>
          </a:xfrm>
          <a:prstGeom prst="rect">
            <a:avLst/>
          </a:prstGeom>
          <a:noFill/>
        </p:spPr>
        <p:txBody>
          <a:bodyPr wrap="square" rtlCol="0">
            <a:spAutoFit/>
          </a:bodyPr>
          <a:lstStyle/>
          <a:p>
            <a:pPr algn="ctr"/>
            <a:r>
              <a:rPr lang="en-US" sz="3200" b="1" smtClean="0">
                <a:solidFill>
                  <a:schemeClr val="accent6"/>
                </a:solidFill>
                <a:latin typeface="Arial-Rounded" pitchFamily="34" charset="0"/>
                <a:ea typeface="Arial-Rounded" pitchFamily="34" charset="0"/>
                <a:cs typeface="Arial-Rounded" pitchFamily="34" charset="0"/>
              </a:rPr>
              <a:t>TỚ NHỚ CẬU</a:t>
            </a:r>
            <a:endParaRPr lang="en-US" sz="3200" b="1" dirty="0">
              <a:solidFill>
                <a:schemeClr val="accent6"/>
              </a:solidFill>
              <a:latin typeface="Arial-Rounded" pitchFamily="34" charset="0"/>
              <a:ea typeface="Arial-Rounded" pitchFamily="34" charset="0"/>
              <a:cs typeface="Arial-Rounded" pitchFamily="34" charset="0"/>
            </a:endParaRPr>
          </a:p>
        </p:txBody>
      </p:sp>
      <p:sp>
        <p:nvSpPr>
          <p:cNvPr id="12" name="TextBox 11">
            <a:extLst>
              <a:ext uri="{FF2B5EF4-FFF2-40B4-BE49-F238E27FC236}">
                <a16:creationId xmlns="" xmlns:a16="http://schemas.microsoft.com/office/drawing/2014/main" id="{83DE1F8B-C43D-4B7A-8155-BEAC33AC1D49}"/>
              </a:ext>
            </a:extLst>
          </p:cNvPr>
          <p:cNvSpPr txBox="1"/>
          <p:nvPr/>
        </p:nvSpPr>
        <p:spPr>
          <a:xfrm>
            <a:off x="746919" y="914400"/>
            <a:ext cx="11269885" cy="5909310"/>
          </a:xfrm>
          <a:prstGeom prst="rect">
            <a:avLst/>
          </a:prstGeom>
          <a:solidFill>
            <a:schemeClr val="bg1"/>
          </a:solidFill>
        </p:spPr>
        <p:txBody>
          <a:bodyPr wrap="square" rtlCol="0">
            <a:spAutoFit/>
          </a:bodyPr>
          <a:lstStyle/>
          <a:p>
            <a:pPr algn="just"/>
            <a:r>
              <a:rPr lang="vi-VN" sz="2700">
                <a:solidFill>
                  <a:srgbClr val="33CC33"/>
                </a:solidFill>
                <a:latin typeface="Arial-Rounded" pitchFamily="34" charset="0"/>
                <a:ea typeface="Arial-Rounded" pitchFamily="34" charset="0"/>
                <a:cs typeface="Arial-Rounded" pitchFamily="34" charset="0"/>
              </a:rPr>
              <a:t> </a:t>
            </a:r>
            <a:r>
              <a:rPr lang="en-US" sz="2700">
                <a:solidFill>
                  <a:srgbClr val="33CC33"/>
                </a:solidFill>
                <a:latin typeface="Arial-Rounded" pitchFamily="34" charset="0"/>
                <a:ea typeface="Arial-Rounded" pitchFamily="34" charset="0"/>
                <a:cs typeface="Arial-Rounded" pitchFamily="34" charset="0"/>
              </a:rPr>
              <a:t> </a:t>
            </a:r>
            <a:r>
              <a:rPr lang="en-US" sz="2700" smtClean="0">
                <a:solidFill>
                  <a:srgbClr val="33CC33"/>
                </a:solidFill>
                <a:latin typeface="Arial-Rounded" pitchFamily="34" charset="0"/>
                <a:ea typeface="Arial-Rounded" pitchFamily="34" charset="0"/>
                <a:cs typeface="Arial-Rounded"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algn="just"/>
            <a:r>
              <a:rPr lang="en-US" sz="2700">
                <a:solidFill>
                  <a:srgbClr val="0070C0"/>
                </a:solidFill>
                <a:latin typeface="Arial-Rounded" pitchFamily="34" charset="0"/>
                <a:ea typeface="Arial-Rounded" pitchFamily="34" charset="0"/>
                <a:cs typeface="Arial-Rounded" pitchFamily="34" charset="0"/>
              </a:rPr>
              <a:t> </a:t>
            </a:r>
            <a:r>
              <a:rPr lang="en-US" sz="2700" smtClean="0">
                <a:solidFill>
                  <a:srgbClr val="0070C0"/>
                </a:solidFill>
                <a:latin typeface="Arial-Rounded" pitchFamily="34" charset="0"/>
                <a:ea typeface="Arial-Rounded" pitchFamily="34" charset="0"/>
                <a:cs typeface="Arial-Rounded"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algn="just"/>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a:t>
            </a:r>
            <a:r>
              <a:rPr lang="en-US" sz="2700" smtClean="0">
                <a:solidFill>
                  <a:srgbClr val="C00000"/>
                </a:solidFill>
                <a:latin typeface="Arial-Rounded" pitchFamily="34" charset="0"/>
                <a:ea typeface="Arial-Rounded" pitchFamily="34" charset="0"/>
                <a:cs typeface="Arial-Rounded" pitchFamily="34" charset="0"/>
              </a:rPr>
              <a:t>Hôm sau, kiến ngồi bên thềm và viết thư cho sóc.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algn="just"/>
            <a:r>
              <a:rPr lang="en-US" sz="2700" smtClean="0">
                <a:solidFill>
                  <a:srgbClr val="C00000"/>
                </a:solidFill>
                <a:latin typeface="Arial-Rounded" pitchFamily="34" charset="0"/>
                <a:ea typeface="Arial-Rounded" pitchFamily="34" charset="0"/>
                <a:cs typeface="Arial-Rounded" pitchFamily="34" charset="0"/>
              </a:rPr>
              <a:t>     Không lâu sau, sóc nhận được một lá thư do kiến gửi đến. Thư viết: “Sóc ơi, tớ cũng nhớ cậu!”.</a:t>
            </a:r>
          </a:p>
          <a:p>
            <a:pPr algn="r"/>
            <a:r>
              <a:rPr lang="en-US" sz="2700" smtClean="0">
                <a:solidFill>
                  <a:srgbClr val="002060"/>
                </a:solidFill>
                <a:latin typeface="Arial-Rounded" pitchFamily="34" charset="0"/>
                <a:ea typeface="Arial-Rounded" pitchFamily="34" charset="0"/>
                <a:cs typeface="Arial-Rounded" pitchFamily="34" charset="0"/>
              </a:rPr>
              <a:t>(The Tun Te-le-gơn)</a:t>
            </a:r>
            <a:endParaRPr lang="en-US" sz="27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34705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069" y="2667000"/>
            <a:ext cx="4286849" cy="3134163"/>
          </a:xfrm>
          <a:prstGeom prst="rect">
            <a:avLst/>
          </a:prstGeom>
        </p:spPr>
      </p:pic>
      <p:grpSp>
        <p:nvGrpSpPr>
          <p:cNvPr id="5" name="Group 4"/>
          <p:cNvGrpSpPr/>
          <p:nvPr/>
        </p:nvGrpSpPr>
        <p:grpSpPr>
          <a:xfrm>
            <a:off x="2728118" y="168947"/>
            <a:ext cx="6705600" cy="3964903"/>
            <a:chOff x="2728118" y="168947"/>
            <a:chExt cx="6705600" cy="3964903"/>
          </a:xfrm>
        </p:grpSpPr>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8300" y1="32778" x2="40300" y2="30278"/>
                        </a14:backgroundRemoval>
                      </a14:imgEffect>
                    </a14:imgLayer>
                  </a14:imgProps>
                </a:ext>
                <a:ext uri="{28A0092B-C50C-407E-A947-70E740481C1C}">
                  <a14:useLocalDpi xmlns:a14="http://schemas.microsoft.com/office/drawing/2010/main" val="0"/>
                </a:ext>
              </a:extLst>
            </a:blip>
            <a:srcRect t="26136" r="21478"/>
            <a:stretch/>
          </p:blipFill>
          <p:spPr>
            <a:xfrm>
              <a:off x="2728118" y="168947"/>
              <a:ext cx="6705600" cy="3964903"/>
            </a:xfrm>
            <a:prstGeom prst="rect">
              <a:avLst/>
            </a:prstGeom>
          </p:spPr>
        </p:pic>
        <p:sp>
          <p:nvSpPr>
            <p:cNvPr id="4" name="TextBox 3"/>
            <p:cNvSpPr txBox="1"/>
            <p:nvPr/>
          </p:nvSpPr>
          <p:spPr>
            <a:xfrm>
              <a:off x="5128419" y="495300"/>
              <a:ext cx="3803622" cy="1446550"/>
            </a:xfrm>
            <a:prstGeom prst="rect">
              <a:avLst/>
            </a:prstGeom>
            <a:noFill/>
          </p:spPr>
          <p:txBody>
            <a:bodyPr wrap="square" rtlCol="0">
              <a:spAutoFit/>
            </a:bodyPr>
            <a:lstStyle/>
            <a:p>
              <a:pPr algn="ctr"/>
              <a:r>
                <a:rPr lang="en-US" sz="4400" smtClean="0">
                  <a:latin typeface="Arial-Rounded" pitchFamily="34" charset="0"/>
                  <a:ea typeface="Arial-Rounded" pitchFamily="34" charset="0"/>
                  <a:cs typeface="Arial-Rounded" pitchFamily="34" charset="0"/>
                </a:rPr>
                <a:t>Luyện đọc</a:t>
              </a:r>
            </a:p>
            <a:p>
              <a:pPr algn="ctr"/>
              <a:r>
                <a:rPr lang="en-US" sz="4400" smtClean="0">
                  <a:latin typeface="Arial-Rounded" pitchFamily="34" charset="0"/>
                  <a:ea typeface="Arial-Rounded" pitchFamily="34" charset="0"/>
                  <a:cs typeface="Arial-Rounded" pitchFamily="34" charset="0"/>
                </a:rPr>
                <a:t>toàn bài</a:t>
              </a:r>
              <a:endParaRPr lang="en-US" sz="4400">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0323990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83DE1F8B-C43D-4B7A-8155-BEAC33AC1D49}"/>
              </a:ext>
            </a:extLst>
          </p:cNvPr>
          <p:cNvSpPr txBox="1"/>
          <p:nvPr/>
        </p:nvSpPr>
        <p:spPr>
          <a:xfrm>
            <a:off x="423975" y="911959"/>
            <a:ext cx="11269885" cy="5909310"/>
          </a:xfrm>
          <a:prstGeom prst="rect">
            <a:avLst/>
          </a:prstGeom>
          <a:noFill/>
        </p:spPr>
        <p:txBody>
          <a:bodyPr wrap="square" rtlCol="0">
            <a:spAutoFit/>
          </a:bodyPr>
          <a:lstStyle/>
          <a:p>
            <a:pPr algn="just"/>
            <a:r>
              <a:rPr lang="vi-VN" sz="2700">
                <a:solidFill>
                  <a:srgbClr val="002060"/>
                </a:solidFill>
                <a:latin typeface="Arial-Rounded" pitchFamily="34" charset="0"/>
                <a:ea typeface="Arial-Rounded" pitchFamily="34" charset="0"/>
                <a:cs typeface="Arial-Rounded" pitchFamily="34" charset="0"/>
              </a:rPr>
              <a:t> </a:t>
            </a:r>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algn="just"/>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algn="just"/>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Hôm sau, kiến ngồi bên thềm và viết thư cho sóc.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algn="just"/>
            <a:r>
              <a:rPr lang="en-US" sz="2700" smtClean="0">
                <a:solidFill>
                  <a:srgbClr val="002060"/>
                </a:solidFill>
                <a:latin typeface="Arial-Rounded" pitchFamily="34" charset="0"/>
                <a:ea typeface="Arial-Rounded" pitchFamily="34" charset="0"/>
                <a:cs typeface="Arial-Rounded" pitchFamily="34" charset="0"/>
              </a:rPr>
              <a:t>     Không lâu sau, sóc nhận được một lá thư do kiến gửi đến. Thư viết: “Sóc ơi, tớ cũng nhớ cậu!”.</a:t>
            </a:r>
          </a:p>
          <a:p>
            <a:pPr algn="r"/>
            <a:r>
              <a:rPr lang="en-US" sz="2700" smtClean="0">
                <a:solidFill>
                  <a:srgbClr val="002060"/>
                </a:solidFill>
                <a:latin typeface="Arial-Rounded" pitchFamily="34" charset="0"/>
                <a:ea typeface="Arial-Rounded" pitchFamily="34" charset="0"/>
                <a:cs typeface="Arial-Rounded" pitchFamily="34" charset="0"/>
              </a:rPr>
              <a:t>(The Tun Te-le-gơn)</a:t>
            </a:r>
            <a:endParaRPr lang="en-US" sz="2700" dirty="0">
              <a:solidFill>
                <a:srgbClr val="002060"/>
              </a:solidFill>
              <a:latin typeface="Arial-Rounded" pitchFamily="34" charset="0"/>
              <a:ea typeface="Arial-Rounded" pitchFamily="34" charset="0"/>
              <a:cs typeface="Arial-Rounded" pitchFamily="34" charset="0"/>
            </a:endParaRPr>
          </a:p>
        </p:txBody>
      </p:sp>
      <p:sp>
        <p:nvSpPr>
          <p:cNvPr id="7" name="TextBox 6">
            <a:extLst>
              <a:ext uri="{FF2B5EF4-FFF2-40B4-BE49-F238E27FC236}">
                <a16:creationId xmlns="" xmlns:a16="http://schemas.microsoft.com/office/drawing/2014/main" id="{EC1E3D26-0FBF-489D-9BF9-77F94C02DE90}"/>
              </a:ext>
            </a:extLst>
          </p:cNvPr>
          <p:cNvSpPr txBox="1"/>
          <p:nvPr/>
        </p:nvSpPr>
        <p:spPr>
          <a:xfrm>
            <a:off x="895358" y="232926"/>
            <a:ext cx="10327119" cy="584775"/>
          </a:xfrm>
          <a:prstGeom prst="rect">
            <a:avLst/>
          </a:prstGeom>
          <a:noFill/>
        </p:spPr>
        <p:txBody>
          <a:bodyPr wrap="square" rtlCol="0">
            <a:spAutoFit/>
          </a:bodyPr>
          <a:lstStyle/>
          <a:p>
            <a:pPr algn="ctr"/>
            <a:r>
              <a:rPr lang="en-US" sz="3200" b="1" smtClean="0">
                <a:solidFill>
                  <a:schemeClr val="accent6"/>
                </a:solidFill>
                <a:latin typeface="Arial-Rounded" pitchFamily="34" charset="0"/>
                <a:ea typeface="Arial-Rounded" pitchFamily="34" charset="0"/>
                <a:cs typeface="Arial-Rounded" pitchFamily="34" charset="0"/>
              </a:rPr>
              <a:t>TỚ NHỚ CẬU</a:t>
            </a:r>
            <a:endParaRPr lang="en-US" sz="3200" b="1" dirty="0">
              <a:solidFill>
                <a:schemeClr val="accent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260548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319" y="725758"/>
            <a:ext cx="5029200" cy="3422236"/>
          </a:xfrm>
          <a:prstGeom prst="rect">
            <a:avLst/>
          </a:prstGeom>
        </p:spPr>
      </p:pic>
      <p:sp>
        <p:nvSpPr>
          <p:cNvPr id="5" name="Subtitle 4"/>
          <p:cNvSpPr>
            <a:spLocks noGrp="1"/>
          </p:cNvSpPr>
          <p:nvPr>
            <p:ph type="subTitle" idx="1"/>
          </p:nvPr>
        </p:nvSpPr>
        <p:spPr>
          <a:xfrm flipH="1">
            <a:off x="6080919" y="5557800"/>
            <a:ext cx="5491928" cy="614400"/>
          </a:xfrm>
        </p:spPr>
        <p:txBody>
          <a:bodyPr/>
          <a:lstStyle/>
          <a:p>
            <a:pPr algn="ctr"/>
            <a:r>
              <a:rPr lang="en-US" sz="6600" smtClean="0">
                <a:solidFill>
                  <a:schemeClr val="tx1"/>
                </a:solidFill>
                <a:latin typeface="Arial-Rounded" pitchFamily="34" charset="0"/>
                <a:ea typeface="Arial-Rounded" pitchFamily="34" charset="0"/>
                <a:cs typeface="Arial-Rounded" pitchFamily="34" charset="0"/>
              </a:rPr>
              <a:t>Thư giãn nào!</a:t>
            </a:r>
            <a:endParaRPr lang="en-US" sz="660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9722989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2119" y="457200"/>
            <a:ext cx="11483912" cy="737866"/>
            <a:chOff x="294783" y="915918"/>
            <a:chExt cx="11483912" cy="737866"/>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1</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978050" y="945898"/>
              <a:ext cx="10800645" cy="707886"/>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Khi chia tay sóc, kiến cảm thấy như thế nào?</a:t>
              </a:r>
              <a:endParaRPr lang="en-US" sz="4000">
                <a:solidFill>
                  <a:srgbClr val="002060"/>
                </a:solidFill>
                <a:latin typeface="Arial-Rounded" pitchFamily="34" charset="0"/>
                <a:ea typeface="Arial-Rounded" pitchFamily="34" charset="0"/>
                <a:cs typeface="Arial-Rounded" pitchFamily="34" charset="0"/>
              </a:endParaRPr>
            </a:p>
          </p:txBody>
        </p:sp>
      </p:grpSp>
      <p:sp>
        <p:nvSpPr>
          <p:cNvPr id="2" name="Rectangle 1"/>
          <p:cNvSpPr/>
          <p:nvPr/>
        </p:nvSpPr>
        <p:spPr>
          <a:xfrm>
            <a:off x="975519" y="1482082"/>
            <a:ext cx="10950512" cy="2308324"/>
          </a:xfrm>
          <a:prstGeom prst="rect">
            <a:avLst/>
          </a:prstGeom>
        </p:spPr>
        <p:txBody>
          <a:bodyPr wrap="square">
            <a:spAutoFit/>
          </a:bodyPr>
          <a:lstStyle/>
          <a:p>
            <a:pPr algn="just"/>
            <a:r>
              <a:rPr lang="en-US" sz="3600" smtClean="0">
                <a:solidFill>
                  <a:srgbClr val="002060"/>
                </a:solidFill>
                <a:latin typeface="Arial-Rounded" pitchFamily="34" charset="0"/>
                <a:ea typeface="Arial-Rounded" pitchFamily="34" charset="0"/>
                <a:cs typeface="Arial-Rounded" pitchFamily="34" charset="0"/>
              </a:rPr>
              <a:t>     Kiến </a:t>
            </a:r>
            <a:r>
              <a:rPr lang="en-US" sz="3600">
                <a:solidFill>
                  <a:srgbClr val="002060"/>
                </a:solidFill>
                <a:latin typeface="Arial-Rounded" pitchFamily="34" charset="0"/>
                <a:ea typeface="Arial-Rounded" pitchFamily="34" charset="0"/>
                <a:cs typeface="Arial-Rounded" pitchFamily="34" charset="0"/>
              </a:rPr>
              <a:t>là bạn thân của sóc. Hằng ngày, hai bạn thường rủ nhau đi học. Thế rồi nhà kiến chuyển đến một khu rừng khác. Lúc chia tay, kiến rất buồn. Kiến nói: “Cậu phải thường xuyên nhớ tớ đấy.”. Sóc gật đầu nhận lời.</a:t>
            </a:r>
          </a:p>
        </p:txBody>
      </p:sp>
      <p:cxnSp>
        <p:nvCxnSpPr>
          <p:cNvPr id="23" name="Straight Connector 22"/>
          <p:cNvCxnSpPr/>
          <p:nvPr/>
        </p:nvCxnSpPr>
        <p:spPr>
          <a:xfrm>
            <a:off x="3428433" y="3138714"/>
            <a:ext cx="518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83DE1F8B-C43D-4B7A-8155-BEAC33AC1D49}"/>
              </a:ext>
            </a:extLst>
          </p:cNvPr>
          <p:cNvSpPr txBox="1"/>
          <p:nvPr/>
        </p:nvSpPr>
        <p:spPr>
          <a:xfrm>
            <a:off x="1125386" y="4580989"/>
            <a:ext cx="6784333" cy="1323439"/>
          </a:xfrm>
          <a:prstGeom prst="rect">
            <a:avLst/>
          </a:prstGeom>
          <a:solidFill>
            <a:schemeClr val="accent6">
              <a:lumMod val="20000"/>
              <a:lumOff val="80000"/>
            </a:schemeClr>
          </a:solidFill>
        </p:spPr>
        <p:txBody>
          <a:bodyPr wrap="square" rtlCol="0">
            <a:spAutoFit/>
          </a:bodyPr>
          <a:lstStyle/>
          <a:p>
            <a:pPr algn="just"/>
            <a:r>
              <a:rPr lang="en-US" sz="4000">
                <a:solidFill>
                  <a:srgbClr val="002060"/>
                </a:solidFill>
                <a:latin typeface="Arial-Rounded" pitchFamily="34" charset="0"/>
                <a:ea typeface="Arial-Rounded" pitchFamily="34" charset="0"/>
                <a:cs typeface="Arial-Rounded" pitchFamily="34" charset="0"/>
              </a:rPr>
              <a:t>Khi chia tay sóc, kiến cảm </a:t>
            </a:r>
            <a:r>
              <a:rPr lang="en-US" sz="4000" smtClean="0">
                <a:solidFill>
                  <a:srgbClr val="002060"/>
                </a:solidFill>
                <a:latin typeface="Arial-Rounded" pitchFamily="34" charset="0"/>
                <a:ea typeface="Arial-Rounded" pitchFamily="34" charset="0"/>
                <a:cs typeface="Arial-Rounded" pitchFamily="34" charset="0"/>
              </a:rPr>
              <a:t>thấy rất buồn.</a:t>
            </a:r>
          </a:p>
        </p:txBody>
      </p:sp>
      <p:pic>
        <p:nvPicPr>
          <p:cNvPr id="4098" name="Picture 2" descr="929 X 1083 1 - Sad Ants Cartoon - Free Transparent PNG Clipart Images  Download"/>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558" b="89459" l="0" r="53000">
                        <a14:foregroundMark x1="26000" y1="82906" x2="27667" y2="82051"/>
                        <a14:foregroundMark x1="39333" y1="82906" x2="37667" y2="84615"/>
                      </a14:backgroundRemoval>
                    </a14:imgEffect>
                  </a14:imgLayer>
                </a14:imgProps>
              </a:ext>
              <a:ext uri="{28A0092B-C50C-407E-A947-70E740481C1C}">
                <a14:useLocalDpi xmlns:a14="http://schemas.microsoft.com/office/drawing/2010/main" val="0"/>
              </a:ext>
            </a:extLst>
          </a:blip>
          <a:srcRect r="38806" b="9418"/>
          <a:stretch/>
        </p:blipFill>
        <p:spPr bwMode="auto">
          <a:xfrm>
            <a:off x="8214519" y="3581400"/>
            <a:ext cx="1748631" cy="30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4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2119" y="457200"/>
            <a:ext cx="11506200" cy="737866"/>
            <a:chOff x="294783" y="915918"/>
            <a:chExt cx="11506200" cy="737866"/>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2</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1000338" y="945898"/>
              <a:ext cx="10800645" cy="707886"/>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Sóc đồng ý với kiến điều gì?</a:t>
              </a:r>
              <a:endParaRPr lang="en-US" sz="4000">
                <a:solidFill>
                  <a:srgbClr val="002060"/>
                </a:solidFill>
                <a:latin typeface="Arial-Rounded" pitchFamily="34" charset="0"/>
                <a:ea typeface="Arial-Rounded" pitchFamily="34" charset="0"/>
                <a:cs typeface="Arial-Rounded" pitchFamily="34" charset="0"/>
              </a:endParaRPr>
            </a:p>
          </p:txBody>
        </p:sp>
      </p:grpSp>
      <p:sp>
        <p:nvSpPr>
          <p:cNvPr id="2" name="Rectangle 1"/>
          <p:cNvSpPr/>
          <p:nvPr/>
        </p:nvSpPr>
        <p:spPr>
          <a:xfrm>
            <a:off x="975519" y="1482082"/>
            <a:ext cx="10591800" cy="2862322"/>
          </a:xfrm>
          <a:prstGeom prst="rect">
            <a:avLst/>
          </a:prstGeom>
        </p:spPr>
        <p:txBody>
          <a:bodyPr wrap="square">
            <a:spAutoFit/>
          </a:bodyPr>
          <a:lstStyle/>
          <a:p>
            <a:pPr algn="just"/>
            <a:r>
              <a:rPr lang="en-US" sz="3600" smtClean="0">
                <a:solidFill>
                  <a:srgbClr val="002060"/>
                </a:solidFill>
                <a:latin typeface="Arial-Rounded" pitchFamily="34" charset="0"/>
                <a:ea typeface="Arial-Rounded" pitchFamily="34" charset="0"/>
                <a:cs typeface="Arial-Rounded" pitchFamily="34" charset="0"/>
              </a:rPr>
              <a:t>     Kiến </a:t>
            </a:r>
            <a:r>
              <a:rPr lang="en-US" sz="3600">
                <a:solidFill>
                  <a:srgbClr val="002060"/>
                </a:solidFill>
                <a:latin typeface="Arial-Rounded" pitchFamily="34" charset="0"/>
                <a:ea typeface="Arial-Rounded" pitchFamily="34" charset="0"/>
                <a:cs typeface="Arial-Rounded" pitchFamily="34" charset="0"/>
              </a:rPr>
              <a:t>là bạn thân của sóc. Hằng ngày, hai bạn thường rủ nhau đi học. Thế rồi nhà kiến chuyển đến một khu rừng khác. Lúc chia tay, kiến rất buồn. Kiến nói: “Cậu phải thường xuyên nhớ tớ đấy.”. Sóc gật đầu nhận lời.</a:t>
            </a:r>
          </a:p>
        </p:txBody>
      </p:sp>
      <p:cxnSp>
        <p:nvCxnSpPr>
          <p:cNvPr id="23" name="Straight Connector 22"/>
          <p:cNvCxnSpPr/>
          <p:nvPr/>
        </p:nvCxnSpPr>
        <p:spPr>
          <a:xfrm>
            <a:off x="2042319" y="3733800"/>
            <a:ext cx="655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83DE1F8B-C43D-4B7A-8155-BEAC33AC1D49}"/>
              </a:ext>
            </a:extLst>
          </p:cNvPr>
          <p:cNvSpPr txBox="1"/>
          <p:nvPr/>
        </p:nvSpPr>
        <p:spPr>
          <a:xfrm>
            <a:off x="1168580" y="5135026"/>
            <a:ext cx="6784333" cy="1323439"/>
          </a:xfrm>
          <a:prstGeom prst="rect">
            <a:avLst/>
          </a:prstGeom>
          <a:solidFill>
            <a:schemeClr val="accent6">
              <a:lumMod val="20000"/>
              <a:lumOff val="80000"/>
            </a:schemeClr>
          </a:solidFill>
        </p:spPr>
        <p:txBody>
          <a:bodyPr wrap="square" rtlCol="0">
            <a:spAutoFit/>
          </a:bodyPr>
          <a:lstStyle/>
          <a:p>
            <a:pPr algn="just"/>
            <a:r>
              <a:rPr lang="en-US" sz="4000">
                <a:solidFill>
                  <a:srgbClr val="002060"/>
                </a:solidFill>
                <a:latin typeface="Arial-Rounded" pitchFamily="34" charset="0"/>
                <a:ea typeface="Arial-Rounded" pitchFamily="34" charset="0"/>
                <a:cs typeface="Arial-Rounded" pitchFamily="34" charset="0"/>
              </a:rPr>
              <a:t>Sóc đồng ý với </a:t>
            </a:r>
            <a:r>
              <a:rPr lang="en-US" sz="4000" smtClean="0">
                <a:solidFill>
                  <a:srgbClr val="002060"/>
                </a:solidFill>
                <a:latin typeface="Arial-Rounded" pitchFamily="34" charset="0"/>
                <a:ea typeface="Arial-Rounded" pitchFamily="34" charset="0"/>
                <a:cs typeface="Arial-Rounded" pitchFamily="34" charset="0"/>
              </a:rPr>
              <a:t>kiến là sẽ thường xuyên nhớ kiến.</a:t>
            </a:r>
          </a:p>
        </p:txBody>
      </p:sp>
      <p:pic>
        <p:nvPicPr>
          <p:cNvPr id="4098" name="Picture 2" descr="929 X 1083 1 - Sad Ants Cartoon - Free Transparent PNG Clipart Images  Download"/>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558" b="89459" l="0" r="53000">
                        <a14:foregroundMark x1="26000" y1="82906" x2="27667" y2="82051"/>
                        <a14:foregroundMark x1="39333" y1="82906" x2="37667" y2="84615"/>
                      </a14:backgroundRemoval>
                    </a14:imgEffect>
                  </a14:imgLayer>
                </a14:imgProps>
              </a:ext>
              <a:ext uri="{28A0092B-C50C-407E-A947-70E740481C1C}">
                <a14:useLocalDpi xmlns:a14="http://schemas.microsoft.com/office/drawing/2010/main" val="0"/>
              </a:ext>
            </a:extLst>
          </a:blip>
          <a:srcRect r="38806" b="9418"/>
          <a:stretch/>
        </p:blipFill>
        <p:spPr bwMode="auto">
          <a:xfrm>
            <a:off x="10701849" y="5403654"/>
            <a:ext cx="653478" cy="113174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ad Squirrel Cartoon Clipart Vector - FriendlyStoc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00" l="0" r="100000">
                        <a14:foregroundMark x1="73900" y1="5200" x2="73000" y2="9900"/>
                        <a14:foregroundMark x1="94100" y1="34800" x2="95600" y2="38600"/>
                      </a14:backgroundRemoval>
                    </a14:imgEffect>
                  </a14:imgLayer>
                </a14:imgProps>
              </a:ext>
              <a:ext uri="{28A0092B-C50C-407E-A947-70E740481C1C}">
                <a14:useLocalDpi xmlns:a14="http://schemas.microsoft.com/office/drawing/2010/main" val="0"/>
              </a:ext>
            </a:extLst>
          </a:blip>
          <a:srcRect/>
          <a:stretch>
            <a:fillRect/>
          </a:stretch>
        </p:blipFill>
        <p:spPr bwMode="auto">
          <a:xfrm>
            <a:off x="8138319" y="4580989"/>
            <a:ext cx="1897599" cy="189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8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par>
                                <p:cTn id="21" presetID="10" presetClass="entr" presetSubtype="0"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fade">
                                      <p:cBhvr>
                                        <p:cTn id="23"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1636" y="841123"/>
            <a:ext cx="11506200" cy="737866"/>
            <a:chOff x="294783" y="915918"/>
            <a:chExt cx="11506200" cy="737866"/>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3</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1000338" y="945898"/>
              <a:ext cx="10800645" cy="707886"/>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Vì sao kiến phải viết lại nhiều lần lá thư gửi sóc?</a:t>
              </a:r>
              <a:endParaRPr lang="en-US" sz="4000">
                <a:solidFill>
                  <a:srgbClr val="002060"/>
                </a:solidFill>
                <a:latin typeface="Arial-Rounded" pitchFamily="34" charset="0"/>
                <a:ea typeface="Arial-Rounded" pitchFamily="34" charset="0"/>
                <a:cs typeface="Arial-Rounded" pitchFamily="34" charset="0"/>
              </a:endParaRPr>
            </a:p>
          </p:txBody>
        </p:sp>
      </p:grpSp>
      <p:sp>
        <p:nvSpPr>
          <p:cNvPr id="24" name="TextBox 23">
            <a:extLst>
              <a:ext uri="{FF2B5EF4-FFF2-40B4-BE49-F238E27FC236}">
                <a16:creationId xmlns="" xmlns:a16="http://schemas.microsoft.com/office/drawing/2014/main" id="{83DE1F8B-C43D-4B7A-8155-BEAC33AC1D49}"/>
              </a:ext>
            </a:extLst>
          </p:cNvPr>
          <p:cNvSpPr txBox="1"/>
          <p:nvPr/>
        </p:nvSpPr>
        <p:spPr>
          <a:xfrm>
            <a:off x="1199620" y="2286000"/>
            <a:ext cx="10748699" cy="1323439"/>
          </a:xfrm>
          <a:prstGeom prst="rect">
            <a:avLst/>
          </a:prstGeom>
          <a:solidFill>
            <a:schemeClr val="accent6">
              <a:lumMod val="20000"/>
              <a:lumOff val="80000"/>
            </a:schemeClr>
          </a:solid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Kiến </a:t>
            </a:r>
            <a:r>
              <a:rPr lang="en-US" sz="4000">
                <a:solidFill>
                  <a:srgbClr val="002060"/>
                </a:solidFill>
                <a:latin typeface="Arial-Rounded" pitchFamily="34" charset="0"/>
                <a:ea typeface="Arial-Rounded" pitchFamily="34" charset="0"/>
                <a:cs typeface="Arial-Rounded" pitchFamily="34" charset="0"/>
              </a:rPr>
              <a:t>phải viết lại nhiều lần lá thư gửi </a:t>
            </a:r>
            <a:r>
              <a:rPr lang="en-US" sz="4000" smtClean="0">
                <a:solidFill>
                  <a:srgbClr val="002060"/>
                </a:solidFill>
                <a:latin typeface="Arial-Rounded" pitchFamily="34" charset="0"/>
                <a:ea typeface="Arial-Rounded" pitchFamily="34" charset="0"/>
                <a:cs typeface="Arial-Rounded" pitchFamily="34" charset="0"/>
              </a:rPr>
              <a:t>sóc vì kiến không biết làm sao cho sóc biết nó rất nhớ bạn. </a:t>
            </a:r>
          </a:p>
        </p:txBody>
      </p:sp>
      <p:pic>
        <p:nvPicPr>
          <p:cNvPr id="6146" name="Picture 2" descr="Ant Writing Stock Illustrations – 185 Ant Writing Stock Illustrations,  Vectors &amp;amp; Clipart - Dreamstim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5441">
                        <a14:foregroundMark x1="39841" y1="25154" x2="40833" y2="28615"/>
                        <a14:foregroundMark x1="64519" y1="23000" x2="64519" y2="37846"/>
                        <a14:foregroundMark x1="64519" y1="21615" x2="61744" y2="24385"/>
                        <a14:foregroundMark x1="67195" y1="19462" x2="71754" y2="28615"/>
                        <a14:foregroundMark x1="59960" y1="19462" x2="58969" y2="29385"/>
                        <a14:foregroundMark x1="47175" y1="18769" x2="36274" y2="22308"/>
                        <a14:foregroundMark x1="7136" y1="82385" x2="2577" y2="90846"/>
                      </a14:backgroundRemoval>
                    </a14:imgEffect>
                  </a14:imgLayer>
                </a14:imgProps>
              </a:ext>
              <a:ext uri="{28A0092B-C50C-407E-A947-70E740481C1C}">
                <a14:useLocalDpi xmlns:a14="http://schemas.microsoft.com/office/drawing/2010/main" val="0"/>
              </a:ext>
            </a:extLst>
          </a:blip>
          <a:srcRect/>
          <a:stretch>
            <a:fillRect/>
          </a:stretch>
        </p:blipFill>
        <p:spPr bwMode="auto">
          <a:xfrm>
            <a:off x="5528181" y="3886200"/>
            <a:ext cx="2091575" cy="269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54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1636" y="841123"/>
            <a:ext cx="11506200" cy="1353419"/>
            <a:chOff x="294783" y="915918"/>
            <a:chExt cx="11506200" cy="1353419"/>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4</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1000338" y="945898"/>
              <a:ext cx="10800645" cy="1323439"/>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Theo em, hai bạn sẽ cảm thấy thế nào nếu không nhận được thư của nhau?</a:t>
              </a:r>
              <a:endParaRPr lang="en-US" sz="4000">
                <a:solidFill>
                  <a:srgbClr val="002060"/>
                </a:solidFill>
                <a:latin typeface="Arial-Rounded" pitchFamily="34" charset="0"/>
                <a:ea typeface="Arial-Rounded" pitchFamily="34" charset="0"/>
                <a:cs typeface="Arial-Rounded" pitchFamily="34" charset="0"/>
              </a:endParaRPr>
            </a:p>
          </p:txBody>
        </p:sp>
      </p:grpSp>
      <p:pic>
        <p:nvPicPr>
          <p:cNvPr id="7170" name="Picture 2" descr="Cartoon image of an ant | Free 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4038" y="4753372"/>
            <a:ext cx="1705372" cy="170537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appy Squirrel Cartoon Clipart - Large Size Png Image - Pi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6719" y="3023863"/>
            <a:ext cx="3303283" cy="35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10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8" name="Tình Bạn Tuổi Thơ - Bé Phan Hiếu Kiên - Nhạc Thiếu Nhi Sôi Độ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204" y="0"/>
            <a:ext cx="12140633" cy="6829706"/>
          </a:xfrm>
        </p:spPr>
      </p:pic>
    </p:spTree>
    <p:extLst>
      <p:ext uri="{BB962C8B-B14F-4D97-AF65-F5344CB8AC3E}">
        <p14:creationId xmlns:p14="http://schemas.microsoft.com/office/powerpoint/2010/main" val="2544817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3DE1F8B-C43D-4B7A-8155-BEAC33AC1D49}"/>
              </a:ext>
            </a:extLst>
          </p:cNvPr>
          <p:cNvSpPr txBox="1"/>
          <p:nvPr/>
        </p:nvSpPr>
        <p:spPr>
          <a:xfrm>
            <a:off x="423975" y="911959"/>
            <a:ext cx="11269885" cy="5909310"/>
          </a:xfrm>
          <a:prstGeom prst="rect">
            <a:avLst/>
          </a:prstGeom>
          <a:noFill/>
        </p:spPr>
        <p:txBody>
          <a:bodyPr wrap="square" rtlCol="0">
            <a:spAutoFit/>
          </a:bodyPr>
          <a:lstStyle/>
          <a:p>
            <a:pPr algn="just"/>
            <a:r>
              <a:rPr lang="vi-VN" sz="2700">
                <a:solidFill>
                  <a:srgbClr val="002060"/>
                </a:solidFill>
                <a:latin typeface="Arial-Rounded" pitchFamily="34" charset="0"/>
                <a:ea typeface="Arial-Rounded" pitchFamily="34" charset="0"/>
                <a:cs typeface="Arial-Rounded" pitchFamily="34" charset="0"/>
              </a:rPr>
              <a:t> </a:t>
            </a:r>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algn="just"/>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algn="just"/>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Hôm sau, kiến ngồi bên thềm và viết thư cho sóc.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algn="just"/>
            <a:r>
              <a:rPr lang="en-US" sz="2700" smtClean="0">
                <a:solidFill>
                  <a:srgbClr val="002060"/>
                </a:solidFill>
                <a:latin typeface="Arial-Rounded" pitchFamily="34" charset="0"/>
                <a:ea typeface="Arial-Rounded" pitchFamily="34" charset="0"/>
                <a:cs typeface="Arial-Rounded" pitchFamily="34" charset="0"/>
              </a:rPr>
              <a:t>     Không lâu sau, sóc nhận được một lá thư do kiến gửi đến. Thư viết: “Sóc ơi, tớ cũng nhớ cậu!”.</a:t>
            </a:r>
          </a:p>
          <a:p>
            <a:pPr algn="r"/>
            <a:r>
              <a:rPr lang="en-US" sz="2700" smtClean="0">
                <a:solidFill>
                  <a:srgbClr val="002060"/>
                </a:solidFill>
                <a:latin typeface="Arial-Rounded" pitchFamily="34" charset="0"/>
                <a:ea typeface="Arial-Rounded" pitchFamily="34" charset="0"/>
                <a:cs typeface="Arial-Rounded" pitchFamily="34" charset="0"/>
              </a:rPr>
              <a:t>(The Tun Te-le-gơn)</a:t>
            </a:r>
            <a:endParaRPr lang="en-US" sz="2700" dirty="0">
              <a:solidFill>
                <a:srgbClr val="002060"/>
              </a:solidFill>
              <a:latin typeface="Arial-Rounded" pitchFamily="34" charset="0"/>
              <a:ea typeface="Arial-Rounded" pitchFamily="34" charset="0"/>
              <a:cs typeface="Arial-Rounded" pitchFamily="34" charset="0"/>
            </a:endParaRPr>
          </a:p>
        </p:txBody>
      </p:sp>
      <p:sp>
        <p:nvSpPr>
          <p:cNvPr id="5" name="TextBox 4">
            <a:extLst>
              <a:ext uri="{FF2B5EF4-FFF2-40B4-BE49-F238E27FC236}">
                <a16:creationId xmlns="" xmlns:a16="http://schemas.microsoft.com/office/drawing/2014/main" id="{EC1E3D26-0FBF-489D-9BF9-77F94C02DE90}"/>
              </a:ext>
            </a:extLst>
          </p:cNvPr>
          <p:cNvSpPr txBox="1"/>
          <p:nvPr/>
        </p:nvSpPr>
        <p:spPr>
          <a:xfrm>
            <a:off x="895358" y="232926"/>
            <a:ext cx="10327119" cy="584775"/>
          </a:xfrm>
          <a:prstGeom prst="rect">
            <a:avLst/>
          </a:prstGeom>
          <a:noFill/>
        </p:spPr>
        <p:txBody>
          <a:bodyPr wrap="square" rtlCol="0">
            <a:spAutoFit/>
          </a:bodyPr>
          <a:lstStyle/>
          <a:p>
            <a:pPr algn="ctr"/>
            <a:r>
              <a:rPr lang="en-US" sz="3200" b="1" smtClean="0">
                <a:solidFill>
                  <a:schemeClr val="accent6"/>
                </a:solidFill>
                <a:latin typeface="Arial-Rounded" pitchFamily="34" charset="0"/>
                <a:ea typeface="Arial-Rounded" pitchFamily="34" charset="0"/>
                <a:cs typeface="Arial-Rounded" pitchFamily="34" charset="0"/>
              </a:rPr>
              <a:t>TỚ NHỚ CẬU</a:t>
            </a:r>
            <a:endParaRPr lang="en-US" sz="3200" b="1" dirty="0">
              <a:solidFill>
                <a:schemeClr val="accent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1734689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96" t="33160" r="89898" b="54167"/>
          <a:stretch/>
        </p:blipFill>
        <p:spPr bwMode="auto">
          <a:xfrm>
            <a:off x="119457" y="685800"/>
            <a:ext cx="1028700" cy="92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197849" y="685800"/>
            <a:ext cx="10750470" cy="1378801"/>
            <a:chOff x="292250" y="915918"/>
            <a:chExt cx="10750470" cy="1378801"/>
          </a:xfrm>
        </p:grpSpPr>
        <p:grpSp>
          <p:nvGrpSpPr>
            <p:cNvPr id="4" name="Group 3"/>
            <p:cNvGrpSpPr/>
            <p:nvPr/>
          </p:nvGrpSpPr>
          <p:grpSpPr>
            <a:xfrm>
              <a:off x="292250" y="915918"/>
              <a:ext cx="731520" cy="731520"/>
              <a:chOff x="3061467" y="1727884"/>
              <a:chExt cx="1197000"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1</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995274" y="971280"/>
              <a:ext cx="10047446" cy="1323439"/>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Đóng vai sóc và kiến để nói và đáp lời chào lúc chia tay.</a:t>
              </a:r>
              <a:endParaRPr lang="en-US" sz="4000">
                <a:solidFill>
                  <a:srgbClr val="002060"/>
                </a:solidFill>
                <a:latin typeface="Arial-Rounded" pitchFamily="34" charset="0"/>
                <a:ea typeface="Arial-Rounded" pitchFamily="34" charset="0"/>
                <a:cs typeface="Arial-Rounded" pitchFamily="34" charset="0"/>
              </a:endParaRPr>
            </a:p>
          </p:txBody>
        </p:sp>
      </p:grpSp>
      <p:pic>
        <p:nvPicPr>
          <p:cNvPr id="15" name="Picture 2" descr="929 X 1083 1 - Sad Ants Cartoon - Free Transparent PNG Clipart Images  Download"/>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558" b="89459" l="0" r="53000">
                        <a14:foregroundMark x1="26000" y1="82906" x2="27667" y2="82051"/>
                        <a14:foregroundMark x1="39333" y1="82906" x2="37667" y2="84615"/>
                      </a14:backgroundRemoval>
                    </a14:imgEffect>
                  </a14:imgLayer>
                </a14:imgProps>
              </a:ext>
              <a:ext uri="{28A0092B-C50C-407E-A947-70E740481C1C}">
                <a14:useLocalDpi xmlns:a14="http://schemas.microsoft.com/office/drawing/2010/main" val="0"/>
              </a:ext>
            </a:extLst>
          </a:blip>
          <a:srcRect r="38806" b="9418"/>
          <a:stretch/>
        </p:blipFill>
        <p:spPr bwMode="auto">
          <a:xfrm>
            <a:off x="7002088" y="4038600"/>
            <a:ext cx="1251947" cy="21682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ad Squirrel Cartoon Clipart Vector - Friendly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800" l="0" r="100000">
                        <a14:foregroundMark x1="73900" y1="5200" x2="73000" y2="9900"/>
                        <a14:foregroundMark x1="94100" y1="34800" x2="95600" y2="38600"/>
                      </a14:backgroundRemoval>
                    </a14:imgEffect>
                  </a14:imgLayer>
                </a14:imgProps>
              </a:ext>
              <a:ext uri="{28A0092B-C50C-407E-A947-70E740481C1C}">
                <a14:useLocalDpi xmlns:a14="http://schemas.microsoft.com/office/drawing/2010/main" val="0"/>
              </a:ext>
            </a:extLst>
          </a:blip>
          <a:srcRect/>
          <a:stretch>
            <a:fillRect/>
          </a:stretch>
        </p:blipFill>
        <p:spPr bwMode="auto">
          <a:xfrm>
            <a:off x="1563609" y="2743200"/>
            <a:ext cx="3635460" cy="363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2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95979" y="996861"/>
            <a:ext cx="10824139" cy="3735271"/>
            <a:chOff x="294780" y="915918"/>
            <a:chExt cx="10824139" cy="3735271"/>
          </a:xfrm>
        </p:grpSpPr>
        <p:grpSp>
          <p:nvGrpSpPr>
            <p:cNvPr id="4" name="Group 3"/>
            <p:cNvGrpSpPr/>
            <p:nvPr/>
          </p:nvGrpSpPr>
          <p:grpSpPr>
            <a:xfrm>
              <a:off x="294780" y="915918"/>
              <a:ext cx="748039" cy="731520"/>
              <a:chOff x="3065608" y="1727884"/>
              <a:chExt cx="1224031"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092639"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2</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1071473" y="991533"/>
              <a:ext cx="10047446" cy="3659656"/>
            </a:xfrm>
            <a:prstGeom prst="rect">
              <a:avLst/>
            </a:prstGeom>
            <a:noFill/>
          </p:spPr>
          <p:txBody>
            <a:bodyPr wrap="square" rtlCol="0">
              <a:spAutoFit/>
            </a:bodyPr>
            <a:lstStyle/>
            <a:p>
              <a:pPr algn="just">
                <a:lnSpc>
                  <a:spcPct val="150000"/>
                </a:lnSpc>
              </a:pPr>
              <a:r>
                <a:rPr lang="en-US" sz="4000" smtClean="0">
                  <a:solidFill>
                    <a:srgbClr val="002060"/>
                  </a:solidFill>
                  <a:latin typeface="Arial-Rounded" pitchFamily="34" charset="0"/>
                  <a:ea typeface="Arial-Rounded" pitchFamily="34" charset="0"/>
                  <a:cs typeface="Arial-Rounded" pitchFamily="34" charset="0"/>
                </a:rPr>
                <a:t>Em sẽ nói với bạn thế nào khi:</a:t>
              </a:r>
            </a:p>
            <a:p>
              <a:pPr marL="571500" indent="-571500" algn="just">
                <a:lnSpc>
                  <a:spcPct val="150000"/>
                </a:lnSpc>
                <a:buFontTx/>
                <a:buChar char="-"/>
              </a:pPr>
              <a:r>
                <a:rPr lang="en-US" sz="4000" smtClean="0">
                  <a:solidFill>
                    <a:srgbClr val="002060"/>
                  </a:solidFill>
                  <a:latin typeface="Arial-Rounded" pitchFamily="34" charset="0"/>
                  <a:ea typeface="Arial-Rounded" pitchFamily="34" charset="0"/>
                  <a:cs typeface="Arial-Rounded" pitchFamily="34" charset="0"/>
                </a:rPr>
                <a:t>Bạn chuyển đến một ngôi trường khác.</a:t>
              </a:r>
            </a:p>
            <a:p>
              <a:pPr marL="571500" indent="-571500" algn="just">
                <a:lnSpc>
                  <a:spcPct val="150000"/>
                </a:lnSpc>
                <a:buFontTx/>
                <a:buChar char="-"/>
              </a:pPr>
              <a:r>
                <a:rPr lang="en-US" sz="4000" smtClean="0">
                  <a:solidFill>
                    <a:srgbClr val="002060"/>
                  </a:solidFill>
                  <a:latin typeface="Arial-Rounded" pitchFamily="34" charset="0"/>
                  <a:ea typeface="Arial-Rounded" pitchFamily="34" charset="0"/>
                  <a:cs typeface="Arial-Rounded" pitchFamily="34" charset="0"/>
                </a:rPr>
                <a:t>Tan học, em về trước còn bạn ở lại chờ bố mẹ đón.</a:t>
              </a:r>
              <a:endParaRPr lang="en-US" sz="4000">
                <a:solidFill>
                  <a:srgbClr val="002060"/>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8757517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7168"/>
          <a:stretch/>
        </p:blipFill>
        <p:spPr>
          <a:xfrm>
            <a:off x="2134224" y="-572814"/>
            <a:ext cx="7840407" cy="7278414"/>
          </a:xfrm>
          <a:prstGeom prst="rect">
            <a:avLst/>
          </a:prstGeom>
        </p:spPr>
      </p:pic>
      <p:sp>
        <p:nvSpPr>
          <p:cNvPr id="12" name="Title 1"/>
          <p:cNvSpPr txBox="1">
            <a:spLocks/>
          </p:cNvSpPr>
          <p:nvPr/>
        </p:nvSpPr>
        <p:spPr>
          <a:xfrm>
            <a:off x="2723746" y="1408385"/>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smtClean="0">
                <a:solidFill>
                  <a:srgbClr val="002060"/>
                </a:solidFill>
                <a:latin typeface="Arial" pitchFamily="34" charset="0"/>
                <a:ea typeface="Arial-Rounded" pitchFamily="34" charset="0"/>
                <a:cs typeface="Arial" pitchFamily="34" charset="0"/>
              </a:rPr>
              <a:t>Củng cố</a:t>
            </a:r>
            <a:endParaRPr lang="en-US" sz="6000">
              <a:solidFill>
                <a:srgbClr val="00206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684257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9696" y="5410200"/>
            <a:ext cx="82296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en-US" sz="4400" smtClean="0">
                <a:solidFill>
                  <a:schemeClr val="bg1"/>
                </a:solidFill>
                <a:latin typeface="Arial-Rounded" pitchFamily="34" charset="0"/>
                <a:ea typeface="Arial-Rounded" pitchFamily="34" charset="0"/>
                <a:cs typeface="Arial-Rounded" pitchFamily="34" charset="0"/>
              </a:rPr>
              <a:t>C. Tình cảm bạn bè</a:t>
            </a:r>
            <a:endParaRPr lang="vi-VN" sz="4400" dirty="0">
              <a:solidFill>
                <a:schemeClr val="bg1"/>
              </a:solidFill>
              <a:latin typeface="Arial-Rounded" pitchFamily="34" charset="0"/>
              <a:ea typeface="Arial-Rounded" pitchFamily="34" charset="0"/>
              <a:cs typeface="Arial-Rounded" pitchFamily="34" charset="0"/>
            </a:endParaRPr>
          </a:p>
        </p:txBody>
      </p:sp>
      <p:sp>
        <p:nvSpPr>
          <p:cNvPr id="3" name="Rectangle 2"/>
          <p:cNvSpPr/>
          <p:nvPr/>
        </p:nvSpPr>
        <p:spPr>
          <a:xfrm>
            <a:off x="2009696" y="3886200"/>
            <a:ext cx="82296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B. Tình cảm cha con</a:t>
            </a:r>
            <a:endParaRPr lang="en-US" sz="4400" dirty="0">
              <a:solidFill>
                <a:schemeClr val="bg1"/>
              </a:solidFill>
              <a:latin typeface="Arial-Rounded" pitchFamily="34" charset="0"/>
              <a:ea typeface="Arial-Rounded" pitchFamily="34" charset="0"/>
              <a:cs typeface="Arial-Rounded" pitchFamily="34" charset="0"/>
            </a:endParaRPr>
          </a:p>
        </p:txBody>
      </p:sp>
      <p:sp>
        <p:nvSpPr>
          <p:cNvPr id="6" name="Rectangle 5"/>
          <p:cNvSpPr/>
          <p:nvPr/>
        </p:nvSpPr>
        <p:spPr>
          <a:xfrm>
            <a:off x="2009696" y="2358716"/>
            <a:ext cx="82296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a:solidFill>
                  <a:schemeClr val="bg1"/>
                </a:solidFill>
                <a:latin typeface="Arial-Rounded" pitchFamily="34" charset="0"/>
                <a:ea typeface="Arial-Rounded" pitchFamily="34" charset="0"/>
                <a:cs typeface="Arial-Rounded" pitchFamily="34" charset="0"/>
              </a:rPr>
              <a:t>A</a:t>
            </a:r>
            <a:r>
              <a:rPr lang="en-US" sz="4400" smtClean="0">
                <a:solidFill>
                  <a:schemeClr val="bg1"/>
                </a:solidFill>
                <a:latin typeface="Arial-Rounded" pitchFamily="34" charset="0"/>
                <a:ea typeface="Arial-Rounded" pitchFamily="34" charset="0"/>
                <a:cs typeface="Arial-Rounded" pitchFamily="34" charset="0"/>
              </a:rPr>
              <a:t>. Tình cảm anh em</a:t>
            </a:r>
            <a:endParaRPr lang="en-US" sz="4400" dirty="0">
              <a:solidFill>
                <a:schemeClr val="bg1"/>
              </a:solidFill>
              <a:latin typeface="Arial-Rounded" pitchFamily="34" charset="0"/>
              <a:ea typeface="Arial-Rounded" pitchFamily="34" charset="0"/>
              <a:cs typeface="Arial-Rounded" pitchFamily="34" charset="0"/>
            </a:endParaRPr>
          </a:p>
        </p:txBody>
      </p:sp>
      <p:sp>
        <p:nvSpPr>
          <p:cNvPr id="8" name="Rectangle 7"/>
          <p:cNvSpPr/>
          <p:nvPr/>
        </p:nvSpPr>
        <p:spPr>
          <a:xfrm>
            <a:off x="2011089" y="381000"/>
            <a:ext cx="8229600" cy="1600240"/>
          </a:xfrm>
          <a:prstGeom prst="rect">
            <a:avLst/>
          </a:prstGeom>
          <a:solidFill>
            <a:schemeClr val="tx1">
              <a:lumMod val="50000"/>
              <a:lumOff val="50000"/>
            </a:schemeClr>
          </a:solidFill>
        </p:spPr>
        <p:txBody>
          <a:bodyPr wrap="square" lIns="121725" tIns="60862" rIns="121725" bIns="60862">
            <a:spAutoFit/>
          </a:bodyPr>
          <a:lstStyle/>
          <a:p>
            <a:pPr algn="ctr"/>
            <a:r>
              <a:rPr lang="en-US" sz="4800" b="1" smtClean="0">
                <a:solidFill>
                  <a:schemeClr val="bg1"/>
                </a:solidFill>
                <a:latin typeface="Arial-Rounded" pitchFamily="34" charset="0"/>
                <a:ea typeface="Arial-Rounded" pitchFamily="34" charset="0"/>
                <a:cs typeface="Arial-Rounded" pitchFamily="34" charset="0"/>
              </a:rPr>
              <a:t>Câu chuyện nói về </a:t>
            </a:r>
          </a:p>
          <a:p>
            <a:pPr algn="ctr"/>
            <a:r>
              <a:rPr lang="en-US" sz="4800" b="1" smtClean="0">
                <a:solidFill>
                  <a:schemeClr val="bg1"/>
                </a:solidFill>
                <a:latin typeface="Arial-Rounded" pitchFamily="34" charset="0"/>
                <a:ea typeface="Arial-Rounded" pitchFamily="34" charset="0"/>
                <a:cs typeface="Arial-Rounded" pitchFamily="34" charset="0"/>
              </a:rPr>
              <a:t>chủ đề tình cảm nào?</a:t>
            </a:r>
            <a:endParaRPr lang="en-US" sz="4800" b="1" dirty="0">
              <a:solidFill>
                <a:schemeClr val="bg1"/>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6017" y="5492699"/>
            <a:ext cx="1020825" cy="1061586"/>
          </a:xfrm>
          <a:prstGeom prst="rect">
            <a:avLst/>
          </a:prstGeom>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3191" y="2442252"/>
            <a:ext cx="911370" cy="10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3191" y="4034062"/>
            <a:ext cx="911370" cy="10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8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10" presetClass="entr" presetSubtype="0"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10" presetClass="entr" presetSubtype="0" fill="hold" nodeType="withEffect">
                                  <p:stCondLst>
                                    <p:cond delay="5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6"/>
                                        </p:tgtEl>
                                        <p:attrNameLst>
                                          <p:attrName>fillcolor</p:attrName>
                                        </p:attrNameLst>
                                      </p:cBhvr>
                                      <p:to>
                                        <a:schemeClr val="accent1"/>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6"/>
                                        </p:tgtEl>
                                        <p:attrNameLst>
                                          <p:attrName>fillcolor</p:attrName>
                                        </p:attrNameLst>
                                      </p:cBhvr>
                                      <p:to>
                                        <a:schemeClr val="accent1"/>
                                      </p:to>
                                    </p:animClr>
                                    <p:set>
                                      <p:cBhvr>
                                        <p:cTn id="62" dur="250" fill="hold"/>
                                        <p:tgtEl>
                                          <p:spTgt spid="6"/>
                                        </p:tgtEl>
                                        <p:attrNameLst>
                                          <p:attrName>fill.type</p:attrName>
                                        </p:attrNameLst>
                                      </p:cBhvr>
                                      <p:to>
                                        <p:strVal val="solid"/>
                                      </p:to>
                                    </p:set>
                                    <p:set>
                                      <p:cBhvr>
                                        <p:cTn id="63" dur="250" fill="hold"/>
                                        <p:tgtEl>
                                          <p:spTgt spid="6"/>
                                        </p:tgtEl>
                                        <p:attrNameLst>
                                          <p:attrName>fill.on</p:attrName>
                                        </p:attrNameLst>
                                      </p:cBhvr>
                                      <p:to>
                                        <p:strVal val="true"/>
                                      </p:to>
                                    </p:set>
                                  </p:childTnLst>
                                </p:cTn>
                              </p:par>
                              <p:par>
                                <p:cTn id="64" presetID="10" presetClass="entr" presetSubtype="0" fill="hold" nodeType="withEffect">
                                  <p:stCondLst>
                                    <p:cond delay="500"/>
                                  </p:stCondLst>
                                  <p:childTnLst>
                                    <p:set>
                                      <p:cBhvr>
                                        <p:cTn id="65" dur="1" fill="hold">
                                          <p:stCondLst>
                                            <p:cond delay="0"/>
                                          </p:stCondLst>
                                        </p:cTn>
                                        <p:tgtEl>
                                          <p:spTgt spid="8194"/>
                                        </p:tgtEl>
                                        <p:attrNameLst>
                                          <p:attrName>style.visibility</p:attrName>
                                        </p:attrNameLst>
                                      </p:cBhvr>
                                      <p:to>
                                        <p:strVal val="visible"/>
                                      </p:to>
                                    </p:set>
                                    <p:animEffect transition="in" filter="fade">
                                      <p:cBhvr>
                                        <p:cTn id="66" dur="500"/>
                                        <p:tgtEl>
                                          <p:spTgt spid="8194"/>
                                        </p:tgtEl>
                                      </p:cBhvr>
                                    </p:animEffect>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169" y="2354815"/>
            <a:ext cx="82296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en-US" sz="4400" smtClean="0">
                <a:solidFill>
                  <a:schemeClr val="bg1"/>
                </a:solidFill>
                <a:latin typeface="Arial-Rounded" pitchFamily="34" charset="0"/>
                <a:ea typeface="Arial-Rounded" pitchFamily="34" charset="0"/>
                <a:cs typeface="Arial-Rounded" pitchFamily="34" charset="0"/>
              </a:rPr>
              <a:t>A. Viết thư</a:t>
            </a:r>
            <a:endParaRPr lang="vi-VN" sz="4400" dirty="0">
              <a:solidFill>
                <a:schemeClr val="bg1"/>
              </a:solidFill>
              <a:latin typeface="Arial-Rounded" pitchFamily="34" charset="0"/>
              <a:ea typeface="Arial-Rounded" pitchFamily="34" charset="0"/>
              <a:cs typeface="Arial-Rounded" pitchFamily="34" charset="0"/>
            </a:endParaRPr>
          </a:p>
        </p:txBody>
      </p:sp>
      <p:sp>
        <p:nvSpPr>
          <p:cNvPr id="3" name="Rectangle 2"/>
          <p:cNvSpPr/>
          <p:nvPr/>
        </p:nvSpPr>
        <p:spPr>
          <a:xfrm>
            <a:off x="2009696" y="3886200"/>
            <a:ext cx="82296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B. Gọi điện</a:t>
            </a:r>
            <a:endParaRPr lang="en-US" sz="4400" dirty="0">
              <a:solidFill>
                <a:schemeClr val="bg1"/>
              </a:solidFill>
              <a:latin typeface="Arial-Rounded" pitchFamily="34" charset="0"/>
              <a:ea typeface="Arial-Rounded" pitchFamily="34" charset="0"/>
              <a:cs typeface="Arial-Rounded" pitchFamily="34" charset="0"/>
            </a:endParaRPr>
          </a:p>
        </p:txBody>
      </p:sp>
      <p:sp>
        <p:nvSpPr>
          <p:cNvPr id="6" name="Rectangle 5"/>
          <p:cNvSpPr/>
          <p:nvPr/>
        </p:nvSpPr>
        <p:spPr>
          <a:xfrm>
            <a:off x="2024961" y="5410200"/>
            <a:ext cx="82296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C. Tìm gặp nhau nói chuyện</a:t>
            </a:r>
            <a:endParaRPr lang="en-US" sz="4400" dirty="0">
              <a:solidFill>
                <a:schemeClr val="bg1"/>
              </a:solidFill>
              <a:latin typeface="Arial-Rounded" pitchFamily="34" charset="0"/>
              <a:ea typeface="Arial-Rounded" pitchFamily="34" charset="0"/>
              <a:cs typeface="Arial-Rounded" pitchFamily="34" charset="0"/>
            </a:endParaRPr>
          </a:p>
        </p:txBody>
      </p:sp>
      <p:sp>
        <p:nvSpPr>
          <p:cNvPr id="8" name="Rectangle 7"/>
          <p:cNvSpPr/>
          <p:nvPr/>
        </p:nvSpPr>
        <p:spPr>
          <a:xfrm>
            <a:off x="1146981" y="304800"/>
            <a:ext cx="9957816" cy="1597503"/>
          </a:xfrm>
          <a:prstGeom prst="rect">
            <a:avLst/>
          </a:prstGeom>
          <a:solidFill>
            <a:schemeClr val="tx1">
              <a:lumMod val="50000"/>
              <a:lumOff val="50000"/>
            </a:schemeClr>
          </a:solidFill>
        </p:spPr>
        <p:txBody>
          <a:bodyPr wrap="square" lIns="121725" tIns="60862" rIns="121725" bIns="60862">
            <a:spAutoFit/>
          </a:bodyPr>
          <a:lstStyle/>
          <a:p>
            <a:pPr algn="ctr"/>
            <a:r>
              <a:rPr lang="en-US" sz="4800" b="1" smtClean="0">
                <a:solidFill>
                  <a:schemeClr val="bg1"/>
                </a:solidFill>
                <a:latin typeface="Arial-Rounded" pitchFamily="34" charset="0"/>
                <a:ea typeface="Arial-Rounded" pitchFamily="34" charset="0"/>
                <a:cs typeface="Arial-Rounded" pitchFamily="34" charset="0"/>
              </a:rPr>
              <a:t>Kiến và sóc đã thể hiện tình cảm của mình dành cho bạn bằng cách nào?</a:t>
            </a:r>
            <a:endParaRPr lang="en-US" sz="4800" b="1" dirty="0">
              <a:solidFill>
                <a:schemeClr val="bg1"/>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1490" y="2437314"/>
            <a:ext cx="1020825" cy="1061586"/>
          </a:xfrm>
          <a:prstGeom prst="rect">
            <a:avLst/>
          </a:prstGeom>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58456" y="5493736"/>
            <a:ext cx="911370" cy="10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3191" y="4034062"/>
            <a:ext cx="911370" cy="10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271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10" presetClass="entr" presetSubtype="0"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10" presetClass="entr" presetSubtype="0" fill="hold" nodeType="withEffect">
                                  <p:stCondLst>
                                    <p:cond delay="5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6"/>
                                        </p:tgtEl>
                                        <p:attrNameLst>
                                          <p:attrName>fillcolor</p:attrName>
                                        </p:attrNameLst>
                                      </p:cBhvr>
                                      <p:to>
                                        <a:schemeClr val="accent1"/>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6"/>
                                        </p:tgtEl>
                                        <p:attrNameLst>
                                          <p:attrName>fillcolor</p:attrName>
                                        </p:attrNameLst>
                                      </p:cBhvr>
                                      <p:to>
                                        <a:schemeClr val="accent1"/>
                                      </p:to>
                                    </p:animClr>
                                    <p:set>
                                      <p:cBhvr>
                                        <p:cTn id="62" dur="250" fill="hold"/>
                                        <p:tgtEl>
                                          <p:spTgt spid="6"/>
                                        </p:tgtEl>
                                        <p:attrNameLst>
                                          <p:attrName>fill.type</p:attrName>
                                        </p:attrNameLst>
                                      </p:cBhvr>
                                      <p:to>
                                        <p:strVal val="solid"/>
                                      </p:to>
                                    </p:set>
                                    <p:set>
                                      <p:cBhvr>
                                        <p:cTn id="63" dur="250" fill="hold"/>
                                        <p:tgtEl>
                                          <p:spTgt spid="6"/>
                                        </p:tgtEl>
                                        <p:attrNameLst>
                                          <p:attrName>fill.on</p:attrName>
                                        </p:attrNameLst>
                                      </p:cBhvr>
                                      <p:to>
                                        <p:strVal val="true"/>
                                      </p:to>
                                    </p:set>
                                  </p:childTnLst>
                                </p:cTn>
                              </p:par>
                              <p:par>
                                <p:cTn id="64" presetID="10" presetClass="entr" presetSubtype="0" fill="hold" nodeType="withEffect">
                                  <p:stCondLst>
                                    <p:cond delay="500"/>
                                  </p:stCondLst>
                                  <p:childTnLst>
                                    <p:set>
                                      <p:cBhvr>
                                        <p:cTn id="65" dur="1" fill="hold">
                                          <p:stCondLst>
                                            <p:cond delay="0"/>
                                          </p:stCondLst>
                                        </p:cTn>
                                        <p:tgtEl>
                                          <p:spTgt spid="8194"/>
                                        </p:tgtEl>
                                        <p:attrNameLst>
                                          <p:attrName>style.visibility</p:attrName>
                                        </p:attrNameLst>
                                      </p:cBhvr>
                                      <p:to>
                                        <p:strVal val="visible"/>
                                      </p:to>
                                    </p:set>
                                    <p:animEffect transition="in" filter="fade">
                                      <p:cBhvr>
                                        <p:cTn id="66" dur="500"/>
                                        <p:tgtEl>
                                          <p:spTgt spid="8194"/>
                                        </p:tgtEl>
                                      </p:cBhvr>
                                    </p:animEffect>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7168"/>
          <a:stretch/>
        </p:blipFill>
        <p:spPr>
          <a:xfrm>
            <a:off x="2134224" y="-572814"/>
            <a:ext cx="7840407" cy="7278414"/>
          </a:xfrm>
          <a:prstGeom prst="rect">
            <a:avLst/>
          </a:prstGeom>
        </p:spPr>
      </p:pic>
      <p:sp>
        <p:nvSpPr>
          <p:cNvPr id="12" name="Title 1"/>
          <p:cNvSpPr txBox="1">
            <a:spLocks/>
          </p:cNvSpPr>
          <p:nvPr/>
        </p:nvSpPr>
        <p:spPr>
          <a:xfrm>
            <a:off x="2723746" y="1408385"/>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smtClean="0">
                <a:solidFill>
                  <a:srgbClr val="002060"/>
                </a:solidFill>
                <a:latin typeface="Arial" pitchFamily="34" charset="0"/>
                <a:ea typeface="Arial-Rounded" pitchFamily="34" charset="0"/>
                <a:cs typeface="Arial" pitchFamily="34" charset="0"/>
              </a:rPr>
              <a:t>Dặn dò</a:t>
            </a:r>
            <a:endParaRPr lang="en-US" sz="6000">
              <a:solidFill>
                <a:srgbClr val="00206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1685758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19" y="38100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157"/>
          <a:stretch/>
        </p:blipFill>
        <p:spPr>
          <a:xfrm>
            <a:off x="2499519" y="533400"/>
            <a:ext cx="2114550" cy="2025556"/>
          </a:xfrm>
          <a:prstGeom prst="rect">
            <a:avLst/>
          </a:prstGeom>
        </p:spPr>
      </p:pic>
      <p:sp>
        <p:nvSpPr>
          <p:cNvPr id="3" name="TextBox 2"/>
          <p:cNvSpPr txBox="1"/>
          <p:nvPr/>
        </p:nvSpPr>
        <p:spPr>
          <a:xfrm>
            <a:off x="1432719" y="3429000"/>
            <a:ext cx="9296400" cy="2246769"/>
          </a:xfrm>
          <a:prstGeom prst="rect">
            <a:avLst/>
          </a:prstGeom>
          <a:solidFill>
            <a:srgbClr val="D8F4E3"/>
          </a:solidFill>
        </p:spPr>
        <p:txBody>
          <a:bodyPr wrap="square" rtlCol="0">
            <a:spAutoFit/>
          </a:bodyPr>
          <a:lstStyle/>
          <a:p>
            <a:r>
              <a:rPr lang="en-US" sz="2000" b="1" smtClean="0">
                <a:latin typeface="Arial" pitchFamily="34" charset="0"/>
                <a:cs typeface="Arial" pitchFamily="34" charset="0"/>
              </a:rPr>
              <a:t>Thân chào Quý Thầy Cô!</a:t>
            </a:r>
          </a:p>
          <a:p>
            <a:r>
              <a:rPr lang="en-US" sz="2000" b="1" smtClean="0">
                <a:latin typeface="Arial" pitchFamily="34" charset="0"/>
                <a:cs typeface="Arial" pitchFamily="34" charset="0"/>
              </a:rPr>
              <a:t>Rất mong nhận được phản hồi và góp ý từ Quý Thầy Cô để bộ giáo án ppt được hoàn thiện hơn.</a:t>
            </a:r>
          </a:p>
          <a:p>
            <a:r>
              <a:rPr lang="en-US" sz="2000" b="1" smtClean="0">
                <a:latin typeface="Arial" pitchFamily="34" charset="0"/>
                <a:cs typeface="Arial" pitchFamily="34" charset="0"/>
              </a:rPr>
              <a:t>Mọi thông tin phản hồi mong được QTC gửi về:</a:t>
            </a:r>
          </a:p>
          <a:p>
            <a:r>
              <a:rPr lang="en-US" sz="2000" b="1" smtClean="0">
                <a:latin typeface="Arial" pitchFamily="34" charset="0"/>
                <a:cs typeface="Arial" pitchFamily="34" charset="0"/>
              </a:rPr>
              <a:t>+ Zalo: 0916.604.268</a:t>
            </a:r>
          </a:p>
          <a:p>
            <a:r>
              <a:rPr lang="en-US" sz="2000" b="1" smtClean="0">
                <a:latin typeface="Arial" pitchFamily="34" charset="0"/>
                <a:cs typeface="Arial" pitchFamily="34" charset="0"/>
              </a:rPr>
              <a:t>+ Facebook cá nhân: </a:t>
            </a:r>
            <a:r>
              <a:rPr lang="en-US" sz="2000">
                <a:hlinkClick r:id="rId3"/>
              </a:rPr>
              <a:t>https://www.facebook.com/nhilinh.phan</a:t>
            </a:r>
            <a:r>
              <a:rPr lang="en-US" sz="2000" smtClean="0">
                <a:hlinkClick r:id="rId3"/>
              </a:rPr>
              <a:t>/</a:t>
            </a:r>
            <a:endParaRPr lang="en-US" sz="2000" smtClean="0"/>
          </a:p>
          <a:p>
            <a:r>
              <a:rPr lang="en-US" sz="2000" b="1" smtClean="0">
                <a:latin typeface="Arial" pitchFamily="34" charset="0"/>
                <a:cs typeface="Arial" pitchFamily="34" charset="0"/>
              </a:rPr>
              <a:t>+ Nhóm chia sẻ tài liệu: </a:t>
            </a:r>
            <a:r>
              <a:rPr lang="en-US" sz="2000">
                <a:hlinkClick r:id="rId4"/>
              </a:rPr>
              <a:t>https://www.facebook.com/groups/443096903751589</a:t>
            </a:r>
            <a:endParaRPr lang="en-US" sz="2000" b="1">
              <a:latin typeface="Arial" pitchFamily="34" charset="0"/>
              <a:cs typeface="Arial" pitchFamily="34" charset="0"/>
            </a:endParaRPr>
          </a:p>
        </p:txBody>
      </p:sp>
      <p:sp>
        <p:nvSpPr>
          <p:cNvPr id="4" name="TextBox 3"/>
          <p:cNvSpPr txBox="1"/>
          <p:nvPr/>
        </p:nvSpPr>
        <p:spPr>
          <a:xfrm>
            <a:off x="4785519" y="1249443"/>
            <a:ext cx="5105400" cy="1323439"/>
          </a:xfrm>
          <a:prstGeom prst="rect">
            <a:avLst/>
          </a:prstGeom>
          <a:noFill/>
        </p:spPr>
        <p:txBody>
          <a:bodyPr wrap="square" rtlCol="0">
            <a:spAutoFit/>
          </a:bodyPr>
          <a:lstStyle/>
          <a:p>
            <a:r>
              <a:rPr lang="en-US" sz="2000" smtClean="0">
                <a:solidFill>
                  <a:srgbClr val="0070C0"/>
                </a:solidFill>
                <a:latin typeface="Arial" pitchFamily="34" charset="0"/>
                <a:cs typeface="Arial" pitchFamily="34" charset="0"/>
              </a:rPr>
              <a:t>Người soạn	: Phan Thị Linh</a:t>
            </a:r>
          </a:p>
          <a:p>
            <a:r>
              <a:rPr lang="en-US" sz="2000" smtClean="0">
                <a:solidFill>
                  <a:srgbClr val="0070C0"/>
                </a:solidFill>
                <a:latin typeface="Arial" pitchFamily="34" charset="0"/>
                <a:cs typeface="Arial" pitchFamily="34" charset="0"/>
              </a:rPr>
              <a:t>Năm sinh		: 1990</a:t>
            </a:r>
          </a:p>
          <a:p>
            <a:r>
              <a:rPr lang="en-US" sz="2000" smtClean="0">
                <a:solidFill>
                  <a:srgbClr val="0070C0"/>
                </a:solidFill>
                <a:latin typeface="Arial" pitchFamily="34" charset="0"/>
                <a:cs typeface="Arial" pitchFamily="34" charset="0"/>
              </a:rPr>
              <a:t>Đơn vị công tác	: </a:t>
            </a:r>
          </a:p>
          <a:p>
            <a:r>
              <a:rPr lang="en-US" sz="2000" smtClean="0">
                <a:solidFill>
                  <a:srgbClr val="0070C0"/>
                </a:solidFill>
                <a:latin typeface="Arial" pitchFamily="34" charset="0"/>
                <a:cs typeface="Arial" pitchFamily="34" charset="0"/>
              </a:rPr>
              <a:t>LH		: 0916.604.268</a:t>
            </a:r>
            <a:endParaRPr lang="en-US" sz="200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6052164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758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775" t="84400"/>
          <a:stretch/>
        </p:blipFill>
        <p:spPr>
          <a:xfrm flipV="1">
            <a:off x="405396" y="-96168"/>
            <a:ext cx="11801917" cy="1925135"/>
          </a:xfrm>
          <a:prstGeom prst="rect">
            <a:avLst/>
          </a:prstGeom>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872" y="2679873"/>
            <a:ext cx="10297879" cy="156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2048369" y="-1738723"/>
            <a:ext cx="5701198" cy="3982120"/>
            <a:chOff x="-3782475" y="-1860243"/>
            <a:chExt cx="4286503" cy="2986590"/>
          </a:xfrm>
        </p:grpSpPr>
        <p:sp>
          <p:nvSpPr>
            <p:cNvPr id="11" name="Oval 10"/>
            <p:cNvSpPr/>
            <p:nvPr/>
          </p:nvSpPr>
          <p:spPr>
            <a:xfrm>
              <a:off x="-3782475" y="-1860243"/>
              <a:ext cx="4286503" cy="2986590"/>
            </a:xfrm>
            <a:prstGeom prst="ellipse">
              <a:avLst/>
            </a:prstGeom>
            <a:solidFill>
              <a:srgbClr val="778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994971" y="-1498365"/>
              <a:ext cx="3092023" cy="259715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816609" y="-1226468"/>
              <a:ext cx="2761261" cy="2308560"/>
            </a:xfrm>
            <a:prstGeom prst="ellipse">
              <a:avLst/>
            </a:prstGeom>
            <a:solidFill>
              <a:srgbClr val="FC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22891" y="475222"/>
            <a:ext cx="3095778" cy="1107780"/>
          </a:xfrm>
          <a:prstGeom prst="rect">
            <a:avLst/>
          </a:prstGeom>
          <a:noFill/>
        </p:spPr>
        <p:txBody>
          <a:bodyPr wrap="square" lIns="121709" tIns="60853" rIns="121709" bIns="60853" rtlCol="0">
            <a:spAutoFit/>
          </a:bodyPr>
          <a:lstStyle/>
          <a:p>
            <a:r>
              <a:rPr lang="en-US" sz="4800" b="1">
                <a:latin typeface="Arial-Rounded" pitchFamily="34" charset="0"/>
                <a:ea typeface="Arial-Rounded" pitchFamily="34" charset="0"/>
                <a:cs typeface="Arial-Rounded" pitchFamily="34" charset="0"/>
              </a:rPr>
              <a:t>Tuần </a:t>
            </a:r>
            <a:r>
              <a:rPr lang="en-US" sz="6400" b="1" smtClean="0">
                <a:latin typeface="Akronism" pitchFamily="2" charset="0"/>
                <a:ea typeface="Arabia" pitchFamily="2" charset="0"/>
                <a:cs typeface="Arabia" pitchFamily="2" charset="0"/>
              </a:rPr>
              <a:t>10</a:t>
            </a:r>
            <a:endParaRPr lang="en-US" sz="6400" b="1">
              <a:latin typeface="Akronism" pitchFamily="2" charset="0"/>
              <a:ea typeface="Arabia" pitchFamily="2" charset="0"/>
              <a:cs typeface="Arabia" pitchFamily="2" charset="0"/>
            </a:endParaRPr>
          </a:p>
        </p:txBody>
      </p:sp>
      <p:grpSp>
        <p:nvGrpSpPr>
          <p:cNvPr id="15" name="Group 14"/>
          <p:cNvGrpSpPr/>
          <p:nvPr/>
        </p:nvGrpSpPr>
        <p:grpSpPr>
          <a:xfrm>
            <a:off x="670719" y="2413000"/>
            <a:ext cx="1861301" cy="1828800"/>
            <a:chOff x="1212273" y="1084984"/>
            <a:chExt cx="992332" cy="992332"/>
          </a:xfrm>
        </p:grpSpPr>
        <p:sp>
          <p:nvSpPr>
            <p:cNvPr id="16" name="Oval 15"/>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252971" y="1095375"/>
              <a:ext cx="914400" cy="914400"/>
            </a:xfrm>
            <a:prstGeom prst="ellipse">
              <a:avLst/>
            </a:prstGeom>
            <a:solidFill>
              <a:srgbClr val="0083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790221" y="2479702"/>
            <a:ext cx="1579625" cy="1764585"/>
          </a:xfrm>
          <a:prstGeom prst="rect">
            <a:avLst/>
          </a:prstGeom>
          <a:noFill/>
        </p:spPr>
        <p:txBody>
          <a:bodyPr wrap="square" lIns="121709" tIns="60853" rIns="121709" bIns="60853" rtlCol="0">
            <a:spAutoFit/>
          </a:bodyPr>
          <a:lstStyle/>
          <a:p>
            <a:pPr algn="ctr"/>
            <a:r>
              <a:rPr lang="en-US" sz="5300">
                <a:solidFill>
                  <a:schemeClr val="bg1"/>
                </a:solidFill>
                <a:latin typeface="Arial-Rounded" pitchFamily="34" charset="0"/>
                <a:ea typeface="Arial-Rounded" pitchFamily="34" charset="0"/>
                <a:cs typeface="Arial-Rounded" pitchFamily="34" charset="0"/>
              </a:rPr>
              <a:t>Bài </a:t>
            </a:r>
          </a:p>
          <a:p>
            <a:pPr algn="ctr"/>
            <a:r>
              <a:rPr lang="en-US" sz="5300" smtClean="0">
                <a:solidFill>
                  <a:schemeClr val="bg1"/>
                </a:solidFill>
                <a:latin typeface="Arial Rounded MT Bold" pitchFamily="34" charset="0"/>
                <a:ea typeface="Arial-Rounded" pitchFamily="34" charset="0"/>
                <a:cs typeface="Arial-Rounded" pitchFamily="34" charset="0"/>
              </a:rPr>
              <a:t>18</a:t>
            </a:r>
            <a:endParaRPr lang="en-US" sz="5300">
              <a:solidFill>
                <a:schemeClr val="bg1"/>
              </a:solidFill>
              <a:latin typeface="Arial Rounded MT Bold" pitchFamily="34" charset="0"/>
              <a:ea typeface="Arial-Rounded" pitchFamily="34" charset="0"/>
              <a:cs typeface="Arial-Rounded" pitchFamily="34" charset="0"/>
            </a:endParaRPr>
          </a:p>
        </p:txBody>
      </p:sp>
      <p:sp>
        <p:nvSpPr>
          <p:cNvPr id="19" name="TextBox 18"/>
          <p:cNvSpPr txBox="1"/>
          <p:nvPr/>
        </p:nvSpPr>
        <p:spPr>
          <a:xfrm>
            <a:off x="2366930" y="2891871"/>
            <a:ext cx="7924172" cy="953891"/>
          </a:xfrm>
          <a:prstGeom prst="rect">
            <a:avLst/>
          </a:prstGeom>
          <a:noFill/>
        </p:spPr>
        <p:txBody>
          <a:bodyPr wrap="square" lIns="121709" tIns="60853" rIns="121709" bIns="60853" rtlCol="0">
            <a:spAutoFit/>
          </a:bodyPr>
          <a:lstStyle/>
          <a:p>
            <a:pPr algn="ctr"/>
            <a:r>
              <a:rPr lang="en-US" sz="5400" b="1" smtClean="0">
                <a:solidFill>
                  <a:srgbClr val="0070C0"/>
                </a:solidFill>
                <a:latin typeface="Arial-Rounded" pitchFamily="34" charset="0"/>
                <a:ea typeface="Arial-Rounded" pitchFamily="34" charset="0"/>
                <a:cs typeface="Arial-Rounded" pitchFamily="34" charset="0"/>
              </a:rPr>
              <a:t>TỚ NHỚ CẬU LẮM</a:t>
            </a:r>
            <a:endParaRPr lang="en-US" sz="5400" b="1">
              <a:solidFill>
                <a:srgbClr val="0070C0"/>
              </a:solidFill>
              <a:latin typeface="Arial-Rounded" pitchFamily="34" charset="0"/>
              <a:ea typeface="Arial-Rounded" pitchFamily="34" charset="0"/>
              <a:cs typeface="Arial-Rounded" pitchFamily="34" charset="0"/>
            </a:endParaRPr>
          </a:p>
        </p:txBody>
      </p:sp>
      <p:sp>
        <p:nvSpPr>
          <p:cNvPr id="20" name="TextBox 19"/>
          <p:cNvSpPr txBox="1"/>
          <p:nvPr/>
        </p:nvSpPr>
        <p:spPr>
          <a:xfrm>
            <a:off x="3214606" y="4572000"/>
            <a:ext cx="5399891" cy="1754312"/>
          </a:xfrm>
          <a:prstGeom prst="rect">
            <a:avLst/>
          </a:prstGeom>
          <a:noFill/>
        </p:spPr>
        <p:txBody>
          <a:bodyPr wrap="square" lIns="91428" tIns="45713" rIns="91428" bIns="45713" rtlCol="0">
            <a:spAutoFit/>
          </a:bodyPr>
          <a:lstStyle/>
          <a:p>
            <a:pPr algn="ctr"/>
            <a:r>
              <a:rPr lang="en-US" sz="5400">
                <a:solidFill>
                  <a:srgbClr val="0070C0"/>
                </a:solidFill>
                <a:latin typeface="Arial-Rounded" pitchFamily="34" charset="0"/>
                <a:ea typeface="Arial-Rounded" pitchFamily="34" charset="0"/>
                <a:cs typeface="Arial-Rounded" pitchFamily="34" charset="0"/>
              </a:rPr>
              <a:t>Tiết </a:t>
            </a:r>
            <a:r>
              <a:rPr lang="en-US" sz="5400" smtClean="0">
                <a:solidFill>
                  <a:srgbClr val="0070C0"/>
                </a:solidFill>
                <a:latin typeface="Arial-Rounded" pitchFamily="34" charset="0"/>
                <a:ea typeface="Arial-Rounded" pitchFamily="34" charset="0"/>
                <a:cs typeface="Arial-Rounded" pitchFamily="34" charset="0"/>
              </a:rPr>
              <a:t>1, 2</a:t>
            </a:r>
          </a:p>
          <a:p>
            <a:pPr algn="ctr"/>
            <a:r>
              <a:rPr lang="en-US" sz="5400" smtClean="0">
                <a:solidFill>
                  <a:srgbClr val="0070C0"/>
                </a:solidFill>
                <a:latin typeface="Arial-Rounded" pitchFamily="34" charset="0"/>
                <a:ea typeface="Arial-Rounded" pitchFamily="34" charset="0"/>
                <a:cs typeface="Arial-Rounded" pitchFamily="34" charset="0"/>
              </a:rPr>
              <a:t>Đọc</a:t>
            </a:r>
          </a:p>
        </p:txBody>
      </p:sp>
    </p:spTree>
    <p:extLst>
      <p:ext uri="{BB962C8B-B14F-4D97-AF65-F5344CB8AC3E}">
        <p14:creationId xmlns:p14="http://schemas.microsoft.com/office/powerpoint/2010/main" val="297704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476361" y="2743200"/>
            <a:ext cx="9216296" cy="2061887"/>
          </a:xfrm>
          <a:prstGeom prst="rect">
            <a:avLst/>
          </a:prstGeom>
          <a:noFill/>
        </p:spPr>
        <p:txBody>
          <a:bodyPr wrap="square" lIns="121709" tIns="60853" rIns="121709" bIns="60853" rtlCol="0">
            <a:spAutoFit/>
          </a:bodyPr>
          <a:lstStyle/>
          <a:p>
            <a:pPr algn="ctr"/>
            <a:r>
              <a:rPr lang="en-US" sz="5400" b="1" smtClean="0">
                <a:solidFill>
                  <a:srgbClr val="0070C0"/>
                </a:solidFill>
                <a:latin typeface="Arial-Rounded" pitchFamily="34" charset="0"/>
                <a:ea typeface="Arial-Rounded" pitchFamily="34" charset="0"/>
                <a:cs typeface="Arial-Rounded" pitchFamily="34" charset="0"/>
              </a:rPr>
              <a:t>Tiếng Việt:</a:t>
            </a:r>
          </a:p>
          <a:p>
            <a:pPr algn="ctr"/>
            <a:r>
              <a:rPr lang="en-US" sz="7200" b="1" smtClean="0">
                <a:solidFill>
                  <a:srgbClr val="0070C0"/>
                </a:solidFill>
                <a:latin typeface="Arial-Rounded" pitchFamily="34" charset="0"/>
                <a:ea typeface="Arial-Rounded" pitchFamily="34" charset="0"/>
                <a:cs typeface="Arial-Rounded" pitchFamily="34" charset="0"/>
              </a:rPr>
              <a:t>Tớ nhớ cậu lắm</a:t>
            </a:r>
            <a:endParaRPr lang="en-US" sz="7200" b="1">
              <a:solidFill>
                <a:srgbClr val="0070C0"/>
              </a:solidFill>
              <a:latin typeface="Arial-Rounded" pitchFamily="34" charset="0"/>
              <a:ea typeface="Arial-Rounded" pitchFamily="34" charset="0"/>
              <a:cs typeface="Arial-Rounded" pitchFamily="34" charset="0"/>
            </a:endParaRPr>
          </a:p>
        </p:txBody>
      </p:sp>
      <p:sp>
        <p:nvSpPr>
          <p:cNvPr id="21" name="TextBox 20"/>
          <p:cNvSpPr txBox="1"/>
          <p:nvPr/>
        </p:nvSpPr>
        <p:spPr>
          <a:xfrm>
            <a:off x="430286" y="838200"/>
            <a:ext cx="11308446" cy="923330"/>
          </a:xfrm>
          <a:prstGeom prst="rect">
            <a:avLst/>
          </a:prstGeom>
          <a:noFill/>
        </p:spPr>
        <p:txBody>
          <a:bodyPr wrap="square" rtlCol="0">
            <a:spAutoFit/>
          </a:bodyPr>
          <a:lstStyle/>
          <a:p>
            <a:pPr algn="ctr"/>
            <a:r>
              <a:rPr lang="en-US" sz="5400" smtClean="0">
                <a:solidFill>
                  <a:srgbClr val="0070C0"/>
                </a:solidFill>
                <a:latin typeface="Arial-Rounded" pitchFamily="34" charset="0"/>
                <a:ea typeface="Arial-Rounded" pitchFamily="34" charset="0"/>
                <a:cs typeface="Arial-Rounded" pitchFamily="34" charset="0"/>
              </a:rPr>
              <a:t>Thứ …. ngày … tháng ….. năm 2021</a:t>
            </a:r>
            <a:endParaRPr lang="en-US" sz="54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087635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587" t="48301" r="82229" b="39418"/>
          <a:stretch/>
        </p:blipFill>
        <p:spPr bwMode="auto">
          <a:xfrm>
            <a:off x="460375" y="613198"/>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Thế giới động vật kì diệu quanh bé - Các con vật được sinh ra và lớn lên  như thế nào ? - AD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Thế giới động vật kì diệu quanh bé - Các con vật được sinh ra và lớn lên  như thế nào ? - AD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833474" y="760274"/>
            <a:ext cx="9810045" cy="1200329"/>
          </a:xfrm>
          <a:prstGeom prst="rect">
            <a:avLst/>
          </a:prstGeom>
          <a:noFill/>
        </p:spPr>
        <p:txBody>
          <a:bodyPr wrap="square" rtlCol="0">
            <a:spAutoFit/>
          </a:bodyPr>
          <a:lstStyle/>
          <a:p>
            <a:pPr algn="just"/>
            <a:r>
              <a:rPr lang="en-US" sz="3600" smtClean="0">
                <a:solidFill>
                  <a:schemeClr val="accent6"/>
                </a:solidFill>
                <a:latin typeface="Arial Rounded MT Bold" pitchFamily="34" charset="0"/>
                <a:ea typeface="Arial-Rounded" pitchFamily="34" charset="0"/>
                <a:cs typeface="Arial-Rounded" pitchFamily="34" charset="0"/>
              </a:rPr>
              <a:t>1</a:t>
            </a:r>
            <a:r>
              <a:rPr lang="en-US" sz="3600" smtClean="0">
                <a:solidFill>
                  <a:srgbClr val="002060"/>
                </a:solidFill>
                <a:latin typeface="Arial Rounded MT Bold" pitchFamily="34" charset="0"/>
                <a:ea typeface="Arial-Rounded" pitchFamily="34" charset="0"/>
                <a:cs typeface="Arial-Rounded" pitchFamily="34" charset="0"/>
              </a:rPr>
              <a:t>.</a:t>
            </a:r>
            <a:r>
              <a:rPr lang="en-US" sz="3600" smtClean="0">
                <a:solidFill>
                  <a:srgbClr val="002060"/>
                </a:solidFill>
                <a:latin typeface="Arial-Rounded" pitchFamily="34" charset="0"/>
                <a:ea typeface="Arial-Rounded" pitchFamily="34" charset="0"/>
                <a:cs typeface="Arial-Rounded" pitchFamily="34" charset="0"/>
              </a:rPr>
              <a:t> Khi cùng chơi với bạn, em cảm thấy thế nào?</a:t>
            </a:r>
          </a:p>
          <a:p>
            <a:pPr algn="just"/>
            <a:r>
              <a:rPr lang="en-US" sz="3600" smtClean="0">
                <a:solidFill>
                  <a:schemeClr val="accent6"/>
                </a:solidFill>
                <a:latin typeface="Arial Rounded MT Bold" pitchFamily="34" charset="0"/>
                <a:ea typeface="Arial-Rounded" pitchFamily="34" charset="0"/>
                <a:cs typeface="Arial-Rounded" pitchFamily="34" charset="0"/>
              </a:rPr>
              <a:t>2</a:t>
            </a:r>
            <a:r>
              <a:rPr lang="en-US" sz="3600" smtClean="0">
                <a:solidFill>
                  <a:srgbClr val="002060"/>
                </a:solidFill>
                <a:latin typeface="Arial-Rounded" pitchFamily="34" charset="0"/>
                <a:ea typeface="Arial-Rounded" pitchFamily="34" charset="0"/>
                <a:cs typeface="Arial-Rounded" pitchFamily="34" charset="0"/>
              </a:rPr>
              <a:t>. Khi xa bạn, em cảm thấy thế nào?</a:t>
            </a:r>
            <a:endParaRPr lang="en-US" sz="3600">
              <a:solidFill>
                <a:srgbClr val="002060"/>
              </a:solidFill>
              <a:latin typeface="Arial-Rounded" pitchFamily="34" charset="0"/>
              <a:ea typeface="Arial-Rounded" pitchFamily="34" charset="0"/>
              <a:cs typeface="Arial-Rounded" pitchFamily="34" charset="0"/>
            </a:endParaRPr>
          </a:p>
        </p:txBody>
      </p:sp>
      <p:pic>
        <p:nvPicPr>
          <p:cNvPr id="1026" name="Picture 2" descr="Uniform Clipart Happy Kid - Hanging With Friends Cartoon | Full Size PNG  Download | See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8119" y="2514600"/>
            <a:ext cx="6338982" cy="373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2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83DE1F8B-C43D-4B7A-8155-BEAC33AC1D49}"/>
              </a:ext>
            </a:extLst>
          </p:cNvPr>
          <p:cNvSpPr txBox="1"/>
          <p:nvPr/>
        </p:nvSpPr>
        <p:spPr>
          <a:xfrm>
            <a:off x="423975" y="911959"/>
            <a:ext cx="11269885" cy="5909310"/>
          </a:xfrm>
          <a:prstGeom prst="rect">
            <a:avLst/>
          </a:prstGeom>
          <a:noFill/>
        </p:spPr>
        <p:txBody>
          <a:bodyPr wrap="square" rtlCol="0">
            <a:spAutoFit/>
          </a:bodyPr>
          <a:lstStyle/>
          <a:p>
            <a:pPr algn="just"/>
            <a:r>
              <a:rPr lang="vi-VN" sz="2700">
                <a:solidFill>
                  <a:srgbClr val="002060"/>
                </a:solidFill>
                <a:latin typeface="Arial-Rounded" pitchFamily="34" charset="0"/>
                <a:ea typeface="Arial-Rounded" pitchFamily="34" charset="0"/>
                <a:cs typeface="Arial-Rounded" pitchFamily="34" charset="0"/>
              </a:rPr>
              <a:t> </a:t>
            </a:r>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algn="just"/>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algn="just"/>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Hôm sau, kiến ngồi bên thềm và viết thư cho sóc.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algn="just"/>
            <a:r>
              <a:rPr lang="en-US" sz="2700" smtClean="0">
                <a:solidFill>
                  <a:srgbClr val="002060"/>
                </a:solidFill>
                <a:latin typeface="Arial-Rounded" pitchFamily="34" charset="0"/>
                <a:ea typeface="Arial-Rounded" pitchFamily="34" charset="0"/>
                <a:cs typeface="Arial-Rounded" pitchFamily="34" charset="0"/>
              </a:rPr>
              <a:t>     Không lâu sau, sóc nhận được một lá thư do kiến gửi đến. Thư viết: “Sóc ơi, tớ cũng nhớ cậu!”.</a:t>
            </a:r>
          </a:p>
          <a:p>
            <a:pPr algn="r"/>
            <a:r>
              <a:rPr lang="en-US" sz="2700" smtClean="0">
                <a:solidFill>
                  <a:srgbClr val="002060"/>
                </a:solidFill>
                <a:latin typeface="Arial-Rounded" pitchFamily="34" charset="0"/>
                <a:ea typeface="Arial-Rounded" pitchFamily="34" charset="0"/>
                <a:cs typeface="Arial-Rounded" pitchFamily="34" charset="0"/>
              </a:rPr>
              <a:t>(The Tun Te-le-gơn)</a:t>
            </a:r>
            <a:endParaRPr lang="en-US" sz="2700" dirty="0">
              <a:solidFill>
                <a:srgbClr val="002060"/>
              </a:solidFill>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 xmlns:a16="http://schemas.microsoft.com/office/drawing/2014/main" id="{EC1E3D26-0FBF-489D-9BF9-77F94C02DE90}"/>
              </a:ext>
            </a:extLst>
          </p:cNvPr>
          <p:cNvSpPr txBox="1"/>
          <p:nvPr/>
        </p:nvSpPr>
        <p:spPr>
          <a:xfrm>
            <a:off x="895358" y="232926"/>
            <a:ext cx="10327119" cy="584775"/>
          </a:xfrm>
          <a:prstGeom prst="rect">
            <a:avLst/>
          </a:prstGeom>
          <a:noFill/>
        </p:spPr>
        <p:txBody>
          <a:bodyPr wrap="square" rtlCol="0">
            <a:spAutoFit/>
          </a:bodyPr>
          <a:lstStyle/>
          <a:p>
            <a:pPr algn="ctr"/>
            <a:r>
              <a:rPr lang="en-US" sz="3200" b="1" smtClean="0">
                <a:solidFill>
                  <a:schemeClr val="accent6"/>
                </a:solidFill>
                <a:latin typeface="Arial-Rounded" pitchFamily="34" charset="0"/>
                <a:ea typeface="Arial-Rounded" pitchFamily="34" charset="0"/>
                <a:cs typeface="Arial-Rounded" pitchFamily="34" charset="0"/>
              </a:rPr>
              <a:t>TỚ NHỚ CẬU</a:t>
            </a:r>
            <a:endParaRPr lang="en-US" sz="3200" b="1" dirty="0">
              <a:solidFill>
                <a:schemeClr val="accent6"/>
              </a:solidFill>
              <a:latin typeface="Arial-Rounded" pitchFamily="34" charset="0"/>
              <a:ea typeface="Arial-Rounded" pitchFamily="34" charset="0"/>
              <a:cs typeface="Arial-Rounded" pitchFamily="34" charset="0"/>
            </a:endParaRPr>
          </a:p>
        </p:txBody>
      </p:sp>
      <p:cxnSp>
        <p:nvCxnSpPr>
          <p:cNvPr id="4" name="Straight Connector 3"/>
          <p:cNvCxnSpPr/>
          <p:nvPr/>
        </p:nvCxnSpPr>
        <p:spPr>
          <a:xfrm>
            <a:off x="4092224" y="1371600"/>
            <a:ext cx="5408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353889" y="2594430"/>
            <a:ext cx="11183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526785" y="5105400"/>
            <a:ext cx="10985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91831" y="2166258"/>
            <a:ext cx="1786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580636" y="6705600"/>
            <a:ext cx="20446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66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3DE1F8B-C43D-4B7A-8155-BEAC33AC1D49}"/>
              </a:ext>
            </a:extLst>
          </p:cNvPr>
          <p:cNvSpPr txBox="1"/>
          <p:nvPr/>
        </p:nvSpPr>
        <p:spPr>
          <a:xfrm>
            <a:off x="423975" y="911959"/>
            <a:ext cx="11269885" cy="5909310"/>
          </a:xfrm>
          <a:prstGeom prst="rect">
            <a:avLst/>
          </a:prstGeom>
          <a:noFill/>
        </p:spPr>
        <p:txBody>
          <a:bodyPr wrap="square" rtlCol="0">
            <a:spAutoFit/>
          </a:bodyPr>
          <a:lstStyle/>
          <a:p>
            <a:pPr algn="just"/>
            <a:r>
              <a:rPr lang="vi-VN" sz="2700">
                <a:solidFill>
                  <a:srgbClr val="002060"/>
                </a:solidFill>
                <a:latin typeface="Arial-Rounded" pitchFamily="34" charset="0"/>
                <a:ea typeface="Arial-Rounded" pitchFamily="34" charset="0"/>
                <a:cs typeface="Arial-Rounded" pitchFamily="34" charset="0"/>
              </a:rPr>
              <a:t> </a:t>
            </a:r>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Kiến là bạn thân của </a:t>
            </a:r>
            <a:r>
              <a:rPr lang="en-US" sz="2700" smtClean="0">
                <a:solidFill>
                  <a:srgbClr val="FF0000"/>
                </a:solidFill>
                <a:latin typeface="Arial-Rounded" pitchFamily="34" charset="0"/>
                <a:ea typeface="Arial-Rounded" pitchFamily="34" charset="0"/>
                <a:cs typeface="Arial-Rounded" pitchFamily="34" charset="0"/>
              </a:rPr>
              <a:t>sóc</a:t>
            </a:r>
            <a:r>
              <a:rPr lang="en-US" sz="2700" smtClean="0">
                <a:solidFill>
                  <a:srgbClr val="002060"/>
                </a:solidFill>
                <a:latin typeface="Arial-Rounded" pitchFamily="34" charset="0"/>
                <a:ea typeface="Arial-Rounded" pitchFamily="34" charset="0"/>
                <a:cs typeface="Arial-Rounded" pitchFamily="34" charset="0"/>
              </a:rPr>
              <a:t>. Hằng ngày, hai bạn thường rủ nhau đi học. Thế rồi nhà kiến chuyển đến một khu rừng khác. Lúc chia tay, kiến rất buồn. Kiến nói: “Cậu phải </a:t>
            </a:r>
            <a:r>
              <a:rPr lang="en-US" sz="2700" smtClean="0">
                <a:solidFill>
                  <a:srgbClr val="FF0000"/>
                </a:solidFill>
                <a:latin typeface="Arial-Rounded" pitchFamily="34" charset="0"/>
                <a:ea typeface="Arial-Rounded" pitchFamily="34" charset="0"/>
                <a:cs typeface="Arial-Rounded" pitchFamily="34" charset="0"/>
              </a:rPr>
              <a:t>thường xuyê</a:t>
            </a:r>
            <a:r>
              <a:rPr lang="en-US" sz="2700" smtClean="0">
                <a:solidFill>
                  <a:srgbClr val="002060"/>
                </a:solidFill>
                <a:latin typeface="Arial-Rounded" pitchFamily="34" charset="0"/>
                <a:ea typeface="Arial-Rounded" pitchFamily="34" charset="0"/>
                <a:cs typeface="Arial-Rounded" pitchFamily="34" charset="0"/>
              </a:rPr>
              <a:t>n nhớ tớ đấy.”. Sóc gật đầu nhận lời.</a:t>
            </a:r>
          </a:p>
          <a:p>
            <a:pPr algn="just"/>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Một buổi sáng, sóc lấy một tờ giấy và viết thư cho kiến. Sóc </a:t>
            </a:r>
            <a:r>
              <a:rPr lang="en-US" sz="2700" smtClean="0">
                <a:solidFill>
                  <a:srgbClr val="FF0000"/>
                </a:solidFill>
                <a:latin typeface="Arial-Rounded" pitchFamily="34" charset="0"/>
                <a:ea typeface="Arial-Rounded" pitchFamily="34" charset="0"/>
                <a:cs typeface="Arial-Rounded" pitchFamily="34" charset="0"/>
              </a:rPr>
              <a:t>nắn nót </a:t>
            </a:r>
            <a:r>
              <a:rPr lang="en-US" sz="2700" smtClean="0">
                <a:solidFill>
                  <a:srgbClr val="002060"/>
                </a:solidFill>
                <a:latin typeface="Arial-Rounded" pitchFamily="34" charset="0"/>
                <a:ea typeface="Arial-Rounded" pitchFamily="34" charset="0"/>
                <a:cs typeface="Arial-Rounded" pitchFamily="34" charset="0"/>
              </a:rPr>
              <a:t>ghi: “Tớ nhớ cậu.”. Một cơn gió đi ngang qua mang theo lá thư. Chiều hôm đó, kiến đi dạo trong rừng. Một lá thư nhè nhẹ bay xuống. Kiến reo lên: “A, thư của sóc!”.</a:t>
            </a:r>
          </a:p>
          <a:p>
            <a:pPr algn="just"/>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Hôm sau, kiến ngồi bên thềm và viết thư cho sóc.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a:t>
            </a:r>
            <a:r>
              <a:rPr lang="en-US" sz="2700" smtClean="0">
                <a:solidFill>
                  <a:srgbClr val="FF0000"/>
                </a:solidFill>
                <a:latin typeface="Arial-Rounded" pitchFamily="34" charset="0"/>
                <a:ea typeface="Arial-Rounded" pitchFamily="34" charset="0"/>
                <a:cs typeface="Arial-Rounded" pitchFamily="34" charset="0"/>
              </a:rPr>
              <a:t>cặm cụi </a:t>
            </a:r>
            <a:r>
              <a:rPr lang="en-US" sz="2700" smtClean="0">
                <a:solidFill>
                  <a:srgbClr val="002060"/>
                </a:solidFill>
                <a:latin typeface="Arial-Rounded" pitchFamily="34" charset="0"/>
                <a:ea typeface="Arial-Rounded" pitchFamily="34" charset="0"/>
                <a:cs typeface="Arial-Rounded" pitchFamily="34" charset="0"/>
              </a:rPr>
              <a:t>viết đi viết lại trong nhiều giờ liền. </a:t>
            </a:r>
          </a:p>
          <a:p>
            <a:pPr algn="just"/>
            <a:r>
              <a:rPr lang="en-US" sz="2700" smtClean="0">
                <a:solidFill>
                  <a:srgbClr val="002060"/>
                </a:solidFill>
                <a:latin typeface="Arial-Rounded" pitchFamily="34" charset="0"/>
                <a:ea typeface="Arial-Rounded" pitchFamily="34" charset="0"/>
                <a:cs typeface="Arial-Rounded" pitchFamily="34" charset="0"/>
              </a:rPr>
              <a:t>     Không lâu sau, sóc nhận được một lá thư do kiến gửi đến. Thư viết: “Sóc ơi, tớ cũng nhớ cậu!”.</a:t>
            </a:r>
          </a:p>
          <a:p>
            <a:pPr algn="r"/>
            <a:r>
              <a:rPr lang="en-US" sz="2700" smtClean="0">
                <a:solidFill>
                  <a:srgbClr val="002060"/>
                </a:solidFill>
                <a:latin typeface="Arial-Rounded" pitchFamily="34" charset="0"/>
                <a:ea typeface="Arial-Rounded" pitchFamily="34" charset="0"/>
                <a:cs typeface="Arial-Rounded" pitchFamily="34" charset="0"/>
              </a:rPr>
              <a:t>(The </a:t>
            </a:r>
            <a:r>
              <a:rPr lang="en-US" sz="2700" smtClean="0">
                <a:solidFill>
                  <a:srgbClr val="FF0000"/>
                </a:solidFill>
                <a:latin typeface="Arial-Rounded" pitchFamily="34" charset="0"/>
                <a:ea typeface="Arial-Rounded" pitchFamily="34" charset="0"/>
                <a:cs typeface="Arial-Rounded" pitchFamily="34" charset="0"/>
              </a:rPr>
              <a:t>Tun Te-le-gơn</a:t>
            </a:r>
            <a:r>
              <a:rPr lang="en-US" sz="2700" smtClean="0">
                <a:solidFill>
                  <a:srgbClr val="002060"/>
                </a:solidFill>
                <a:latin typeface="Arial-Rounded" pitchFamily="34" charset="0"/>
                <a:ea typeface="Arial-Rounded" pitchFamily="34" charset="0"/>
                <a:cs typeface="Arial-Rounded" pitchFamily="34" charset="0"/>
              </a:rPr>
              <a:t>)</a:t>
            </a:r>
            <a:endParaRPr lang="en-US" sz="2700" dirty="0">
              <a:solidFill>
                <a:srgbClr val="002060"/>
              </a:solidFill>
              <a:latin typeface="Arial-Rounded" pitchFamily="34" charset="0"/>
              <a:ea typeface="Arial-Rounded" pitchFamily="34" charset="0"/>
              <a:cs typeface="Arial-Rounded" pitchFamily="34" charset="0"/>
            </a:endParaRPr>
          </a:p>
        </p:txBody>
      </p:sp>
      <p:sp>
        <p:nvSpPr>
          <p:cNvPr id="9" name="TextBox 8">
            <a:extLst>
              <a:ext uri="{FF2B5EF4-FFF2-40B4-BE49-F238E27FC236}">
                <a16:creationId xmlns="" xmlns:a16="http://schemas.microsoft.com/office/drawing/2014/main" id="{EC1E3D26-0FBF-489D-9BF9-77F94C02DE90}"/>
              </a:ext>
            </a:extLst>
          </p:cNvPr>
          <p:cNvSpPr txBox="1"/>
          <p:nvPr/>
        </p:nvSpPr>
        <p:spPr>
          <a:xfrm>
            <a:off x="895358" y="232926"/>
            <a:ext cx="10327119" cy="584775"/>
          </a:xfrm>
          <a:prstGeom prst="rect">
            <a:avLst/>
          </a:prstGeom>
          <a:noFill/>
        </p:spPr>
        <p:txBody>
          <a:bodyPr wrap="square" rtlCol="0">
            <a:spAutoFit/>
          </a:bodyPr>
          <a:lstStyle/>
          <a:p>
            <a:pPr algn="ctr"/>
            <a:r>
              <a:rPr lang="en-US" sz="3200" b="1" smtClean="0">
                <a:solidFill>
                  <a:schemeClr val="accent6"/>
                </a:solidFill>
                <a:latin typeface="Arial-Rounded" pitchFamily="34" charset="0"/>
                <a:ea typeface="Arial-Rounded" pitchFamily="34" charset="0"/>
                <a:cs typeface="Arial-Rounded" pitchFamily="34" charset="0"/>
              </a:rPr>
              <a:t>TỚ NHỚ CẬU</a:t>
            </a:r>
            <a:endParaRPr lang="en-US" sz="3200" b="1" dirty="0">
              <a:solidFill>
                <a:schemeClr val="accent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74221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7;p69"/>
          <p:cNvSpPr/>
          <p:nvPr/>
        </p:nvSpPr>
        <p:spPr>
          <a:xfrm>
            <a:off x="823120" y="1859257"/>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3" name="TextBox 2"/>
          <p:cNvSpPr txBox="1"/>
          <p:nvPr/>
        </p:nvSpPr>
        <p:spPr>
          <a:xfrm>
            <a:off x="1424429" y="1806714"/>
            <a:ext cx="2446690"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Sóc: </a:t>
            </a:r>
            <a:endParaRPr lang="en-US" sz="4000">
              <a:latin typeface="Arial-Rounded" pitchFamily="34" charset="0"/>
              <a:ea typeface="Arial-Rounded" pitchFamily="34" charset="0"/>
              <a:cs typeface="Arial-Rounded" pitchFamily="34" charset="0"/>
            </a:endParaRPr>
          </a:p>
        </p:txBody>
      </p:sp>
      <p:sp>
        <p:nvSpPr>
          <p:cNvPr id="14" name="TextBox 13"/>
          <p:cNvSpPr txBox="1"/>
          <p:nvPr/>
        </p:nvSpPr>
        <p:spPr>
          <a:xfrm>
            <a:off x="3852159" y="609600"/>
            <a:ext cx="3981360" cy="769441"/>
          </a:xfrm>
          <a:prstGeom prst="rect">
            <a:avLst/>
          </a:prstGeom>
          <a:noFill/>
        </p:spPr>
        <p:txBody>
          <a:bodyPr wrap="square" rtlCol="0">
            <a:spAutoFit/>
          </a:bodyPr>
          <a:lstStyle/>
          <a:p>
            <a:pPr algn="ctr"/>
            <a:r>
              <a:rPr lang="en-US" sz="4400" b="1" smtClean="0">
                <a:solidFill>
                  <a:srgbClr val="CC0066"/>
                </a:solidFill>
                <a:latin typeface="Microsoft New Tai Lue" pitchFamily="34" charset="0"/>
                <a:ea typeface="Arial-Rounded" pitchFamily="34" charset="0"/>
                <a:cs typeface="Microsoft New Tai Lue" pitchFamily="34" charset="0"/>
              </a:rPr>
              <a:t>Từ ngữ</a:t>
            </a:r>
            <a:endParaRPr lang="en-US" sz="4400" b="1">
              <a:solidFill>
                <a:srgbClr val="CC0066"/>
              </a:solidFill>
              <a:latin typeface="Microsoft New Tai Lue" pitchFamily="34" charset="0"/>
              <a:ea typeface="Arial-Rounded" pitchFamily="34" charset="0"/>
              <a:cs typeface="Microsoft New Tai Lue" pitchFamily="34" charset="0"/>
            </a:endParaRPr>
          </a:p>
        </p:txBody>
      </p:sp>
      <p:pic>
        <p:nvPicPr>
          <p:cNvPr id="1026" name="Picture 2" descr="Be Nice to Your Neighbors: If You&amp;#39;re a Squirrel, You&amp;#39;ll Live Longer -  Science in the New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319" y="2895600"/>
            <a:ext cx="3372431" cy="29642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 used peanuts and a climbing wall to learn how squirrels judge their  leaps so successfully – and how their skills could inspire more nimble  robo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4519" y="2895599"/>
            <a:ext cx="2964271" cy="29642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vernment backs plan to give contraceptives to invasive grey squirrels |  The Independ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0575" y="2895600"/>
            <a:ext cx="3947978" cy="296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01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par>
                                <p:cTn id="21" presetID="10" presetClass="entr" presetSubtype="0"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fade">
                                      <p:cBhvr>
                                        <p:cTn id="2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7;p69"/>
          <p:cNvSpPr/>
          <p:nvPr/>
        </p:nvSpPr>
        <p:spPr>
          <a:xfrm>
            <a:off x="823120" y="1859257"/>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3" name="TextBox 2"/>
          <p:cNvSpPr txBox="1"/>
          <p:nvPr/>
        </p:nvSpPr>
        <p:spPr>
          <a:xfrm>
            <a:off x="1424429" y="1806714"/>
            <a:ext cx="2446690"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Kiến: </a:t>
            </a:r>
            <a:endParaRPr lang="en-US" sz="4000">
              <a:latin typeface="Arial-Rounded" pitchFamily="34" charset="0"/>
              <a:ea typeface="Arial-Rounded" pitchFamily="34" charset="0"/>
              <a:cs typeface="Arial-Rounded" pitchFamily="34" charset="0"/>
            </a:endParaRPr>
          </a:p>
        </p:txBody>
      </p:sp>
      <p:sp>
        <p:nvSpPr>
          <p:cNvPr id="14" name="TextBox 13"/>
          <p:cNvSpPr txBox="1"/>
          <p:nvPr/>
        </p:nvSpPr>
        <p:spPr>
          <a:xfrm>
            <a:off x="3852159" y="609600"/>
            <a:ext cx="3981360" cy="769441"/>
          </a:xfrm>
          <a:prstGeom prst="rect">
            <a:avLst/>
          </a:prstGeom>
          <a:noFill/>
        </p:spPr>
        <p:txBody>
          <a:bodyPr wrap="square" rtlCol="0">
            <a:spAutoFit/>
          </a:bodyPr>
          <a:lstStyle/>
          <a:p>
            <a:pPr algn="ctr"/>
            <a:r>
              <a:rPr lang="en-US" sz="4400" b="1" smtClean="0">
                <a:solidFill>
                  <a:srgbClr val="CC0066"/>
                </a:solidFill>
                <a:latin typeface="Microsoft New Tai Lue" pitchFamily="34" charset="0"/>
                <a:ea typeface="Arial-Rounded" pitchFamily="34" charset="0"/>
                <a:cs typeface="Microsoft New Tai Lue" pitchFamily="34" charset="0"/>
              </a:rPr>
              <a:t>Từ ngữ</a:t>
            </a:r>
            <a:endParaRPr lang="en-US" sz="4400" b="1">
              <a:solidFill>
                <a:srgbClr val="CC0066"/>
              </a:solidFill>
              <a:latin typeface="Microsoft New Tai Lue" pitchFamily="34" charset="0"/>
              <a:ea typeface="Arial-Rounded" pitchFamily="34" charset="0"/>
              <a:cs typeface="Microsoft New Tai Lue" pitchFamily="34" charset="0"/>
            </a:endParaRPr>
          </a:p>
        </p:txBody>
      </p:sp>
      <p:pic>
        <p:nvPicPr>
          <p:cNvPr id="3074" name="Picture 2" descr="The ant that moves at 108 times its body length each second | CN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919" y="2971800"/>
            <a:ext cx="3473622" cy="3352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lave-maker Ant (Formica sanguinea) carrying Negro Ant (Formica fusca)  slave, Eng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518" y="2971800"/>
            <a:ext cx="5960537"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96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par>
                                <p:cTn id="18" presetID="10" presetClass="entr" presetSubtype="0"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1540</TotalTime>
  <Words>2225</Words>
  <Application>Microsoft Office PowerPoint</Application>
  <PresentationFormat>Custom</PresentationFormat>
  <Paragraphs>135</Paragraphs>
  <Slides>28</Slides>
  <Notes>13</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210</cp:revision>
  <dcterms:created xsi:type="dcterms:W3CDTF">2020-09-01T15:19:38Z</dcterms:created>
  <dcterms:modified xsi:type="dcterms:W3CDTF">2021-10-02T08:55:09Z</dcterms:modified>
</cp:coreProperties>
</file>