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93" r:id="rId5"/>
    <p:sldId id="292" r:id="rId6"/>
    <p:sldId id="265" r:id="rId7"/>
    <p:sldId id="270" r:id="rId8"/>
    <p:sldId id="339" r:id="rId9"/>
    <p:sldId id="257" r:id="rId10"/>
    <p:sldId id="273" r:id="rId11"/>
    <p:sldId id="353" r:id="rId12"/>
    <p:sldId id="340" r:id="rId13"/>
    <p:sldId id="271" r:id="rId14"/>
    <p:sldId id="343" r:id="rId15"/>
    <p:sldId id="344" r:id="rId16"/>
    <p:sldId id="354" r:id="rId17"/>
    <p:sldId id="268" r:id="rId18"/>
    <p:sldId id="345" r:id="rId19"/>
    <p:sldId id="341" r:id="rId20"/>
    <p:sldId id="346" r:id="rId21"/>
    <p:sldId id="342" r:id="rId22"/>
    <p:sldId id="272" r:id="rId23"/>
    <p:sldId id="348" r:id="rId24"/>
    <p:sldId id="349" r:id="rId25"/>
    <p:sldId id="351" r:id="rId26"/>
    <p:sldId id="35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9B"/>
    <a:srgbClr val="FDE9FB"/>
    <a:srgbClr val="7F38B4"/>
    <a:srgbClr val="EA9CAC"/>
    <a:srgbClr val="F8A6F0"/>
    <a:srgbClr val="3E2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6" y="66"/>
      </p:cViewPr>
      <p:guideLst>
        <p:guide orient="horz" pos="2161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4D93-BB6F-4695-9FA6-57E2AAAA2934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2C927-A827-40E2-98F0-B7BBE5925E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1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7" name="剪去单角的矩形 6"/>
          <p:cNvSpPr/>
          <p:nvPr userDrawn="1"/>
        </p:nvSpPr>
        <p:spPr>
          <a:xfrm>
            <a:off x="384175" y="389890"/>
            <a:ext cx="11427460" cy="607822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7" name="剪去单角的矩形 6"/>
          <p:cNvSpPr/>
          <p:nvPr userDrawn="1"/>
        </p:nvSpPr>
        <p:spPr>
          <a:xfrm>
            <a:off x="384175" y="389890"/>
            <a:ext cx="11427460" cy="607822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7CA18-7965-4AFF-BFCC-30CF09DE0B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99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B08735-62FE-4894-8BF5-02B0D92B2E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89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3D2651-BD1E-48E1-8F3E-504E69E93D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6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5C0DA1-4E53-4AB9-AB53-37B0F5B74D5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04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D1F8E2-31B6-4988-BC9A-DA546B1DB0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2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35148-E28A-46D6-8FF9-EDE815237F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60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6543F8-C015-488F-A4CB-CBB90B1753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86AF2-63A3-46B6-B45B-CE5985F3F4A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96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47693D-1E66-4E8E-A006-B3F1283173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52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B6834E-7913-4688-9C59-6777CFBD52F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53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4BDB06-2F0D-4994-9F80-2F0B8EBD042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82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C274FF-3E20-41D3-9EAE-48C4B46DFD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848" y="-235310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585" y="8307148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C493F7-77A9-426A-A075-9233643984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9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577975" y="1384935"/>
            <a:ext cx="9413240" cy="38665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口哨欢快儿童旅行视频儿童节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926" y="-1851977"/>
            <a:ext cx="609600" cy="6096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476261" y="4676609"/>
            <a:ext cx="4274185" cy="41529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55611" y="4392764"/>
            <a:ext cx="3982085" cy="534035"/>
          </a:xfrm>
          <a:prstGeom prst="rect">
            <a:avLst/>
          </a:prstGeom>
          <a:solidFill>
            <a:srgbClr val="EA9CAC"/>
          </a:solidFill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endParaRPr lang="zh-CN" altLang="en-US" sz="3200" dirty="0">
              <a:ln>
                <a:noFill/>
              </a:ln>
              <a:solidFill>
                <a:schemeClr val="bg1"/>
              </a:solidFill>
              <a:effectLst/>
              <a:latin typeface="字魂71号-御守锦书" panose="00000500000000000000" charset="-122"/>
              <a:ea typeface="字魂71号-御守锦书" panose="00000500000000000000" charset="-122"/>
              <a:cs typeface="Noto Sans S Chinese Black" panose="020B0A00000000000000" charset="-122"/>
              <a:sym typeface="+mn-ea"/>
            </a:endParaRPr>
          </a:p>
        </p:txBody>
      </p:sp>
      <p:pic>
        <p:nvPicPr>
          <p:cNvPr id="13" name="图片 12" descr="8-12"/>
          <p:cNvPicPr>
            <a:picLocks noChangeAspect="1"/>
          </p:cNvPicPr>
          <p:nvPr/>
        </p:nvPicPr>
        <p:blipFill>
          <a:blip r:embed="rId7"/>
          <a:srcRect l="8516" t="15849" r="8999" b="11116"/>
          <a:stretch>
            <a:fillRect/>
          </a:stretch>
        </p:blipFill>
        <p:spPr>
          <a:xfrm flipH="1">
            <a:off x="6779260" y="1003935"/>
            <a:ext cx="5080635" cy="4498975"/>
          </a:xfrm>
          <a:prstGeom prst="rect">
            <a:avLst/>
          </a:prstGeom>
        </p:spPr>
      </p:pic>
      <p:sp>
        <p:nvSpPr>
          <p:cNvPr id="16" name="文本框 33">
            <a:extLst>
              <a:ext uri="{FF2B5EF4-FFF2-40B4-BE49-F238E27FC236}">
                <a16:creationId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3138316" y="4435867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 smtClean="0">
                <a:solidFill>
                  <a:schemeClr val="bg1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8085" y="1345487"/>
            <a:ext cx="1301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300" dirty="0" err="1" smtClean="0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4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17" y="2185907"/>
            <a:ext cx="7608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HÌNH LẬP PHƯƠNG</a:t>
            </a:r>
            <a:endParaRPr lang="en-US" sz="60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75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ldLvl="0" animBg="1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LUYỆN TẬP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4185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1783072" y="555477"/>
            <a:ext cx="8458500" cy="707886"/>
          </a:xfrm>
          <a:prstGeom prst="rect">
            <a:avLst/>
          </a:prstGeom>
          <a:solidFill>
            <a:srgbClr val="FDE9FB"/>
          </a:solidFill>
          <a:ln w="57150">
            <a:solidFill>
              <a:srgbClr val="FF379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1/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Viết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đo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thích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hợp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vào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ô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trống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Arial" charset="0"/>
            </a:endParaRPr>
          </a:p>
        </p:txBody>
      </p:sp>
      <p:graphicFrame>
        <p:nvGraphicFramePr>
          <p:cNvPr id="4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59486"/>
              </p:ext>
            </p:extLst>
          </p:nvPr>
        </p:nvGraphicFramePr>
        <p:xfrm>
          <a:off x="544174" y="1590719"/>
          <a:ext cx="11104684" cy="4572000"/>
        </p:xfrm>
        <a:graphic>
          <a:graphicData uri="http://schemas.openxmlformats.org/drawingml/2006/table">
            <a:tbl>
              <a:tblPr/>
              <a:tblGrid>
                <a:gridCol w="423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Hình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lập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phương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03B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Diện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một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mặt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36cm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Diện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toàn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phần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600dm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Thể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tích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7130565" y="2467631"/>
            <a:ext cx="1177492" cy="1032723"/>
            <a:chOff x="8843749" y="645902"/>
            <a:chExt cx="819303" cy="862979"/>
          </a:xfrm>
        </p:grpSpPr>
        <p:sp>
          <p:nvSpPr>
            <p:cNvPr id="49" name="TextBox 5"/>
            <p:cNvSpPr txBox="1">
              <a:spLocks noChangeArrowheads="1"/>
            </p:cNvSpPr>
            <p:nvPr/>
          </p:nvSpPr>
          <p:spPr bwMode="auto">
            <a:xfrm>
              <a:off x="8843749" y="645902"/>
              <a:ext cx="381106" cy="48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latin typeface="Calibri" pitchFamily="34" charset="0"/>
                </a:rPr>
                <a:t>5</a:t>
              </a:r>
              <a:endParaRPr lang="en-US" sz="3600" b="1" dirty="0">
                <a:latin typeface="Calibri" pitchFamily="34" charset="0"/>
              </a:endParaRPr>
            </a:p>
          </p:txBody>
        </p:sp>
        <p:sp>
          <p:nvSpPr>
            <p:cNvPr id="50" name="TextBox 6"/>
            <p:cNvSpPr txBox="1">
              <a:spLocks noChangeArrowheads="1"/>
            </p:cNvSpPr>
            <p:nvPr/>
          </p:nvSpPr>
          <p:spPr bwMode="auto">
            <a:xfrm>
              <a:off x="8843749" y="1020222"/>
              <a:ext cx="381106" cy="48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9053558" y="859990"/>
              <a:ext cx="609494" cy="43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err="1">
                  <a:latin typeface="Calibri" pitchFamily="34" charset="0"/>
                </a:rPr>
                <a:t>dm</a:t>
              </a:r>
              <a:endParaRPr lang="en-US" sz="2800" b="1" dirty="0">
                <a:latin typeface="Calibri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8843749" y="1074232"/>
              <a:ext cx="2587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884127" y="3595511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2,25m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449" y="4433516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13,5m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86" name="Group 12"/>
          <p:cNvGrpSpPr>
            <a:grpSpLocks/>
          </p:cNvGrpSpPr>
          <p:nvPr/>
        </p:nvGrpSpPr>
        <p:grpSpPr bwMode="auto">
          <a:xfrm>
            <a:off x="6945286" y="3408235"/>
            <a:ext cx="1418493" cy="1001713"/>
            <a:chOff x="7801427" y="407832"/>
            <a:chExt cx="925925" cy="717962"/>
          </a:xfrm>
        </p:grpSpPr>
        <p:sp>
          <p:nvSpPr>
            <p:cNvPr id="87" name="TextBox 13"/>
            <p:cNvSpPr txBox="1">
              <a:spLocks noChangeArrowheads="1"/>
            </p:cNvSpPr>
            <p:nvPr/>
          </p:nvSpPr>
          <p:spPr bwMode="auto">
            <a:xfrm>
              <a:off x="7811789" y="407832"/>
              <a:ext cx="610347" cy="41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25</a:t>
              </a:r>
            </a:p>
          </p:txBody>
        </p:sp>
        <p:sp>
          <p:nvSpPr>
            <p:cNvPr id="88" name="TextBox 14"/>
            <p:cNvSpPr txBox="1">
              <a:spLocks noChangeArrowheads="1"/>
            </p:cNvSpPr>
            <p:nvPr/>
          </p:nvSpPr>
          <p:spPr bwMode="auto">
            <a:xfrm>
              <a:off x="7801427" y="710491"/>
              <a:ext cx="532629" cy="41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64</a:t>
              </a:r>
            </a:p>
          </p:txBody>
        </p:sp>
        <p:sp>
          <p:nvSpPr>
            <p:cNvPr id="89" name="TextBox 15"/>
            <p:cNvSpPr txBox="1">
              <a:spLocks noChangeArrowheads="1"/>
            </p:cNvSpPr>
            <p:nvPr/>
          </p:nvSpPr>
          <p:spPr bwMode="auto">
            <a:xfrm>
              <a:off x="8117005" y="534130"/>
              <a:ext cx="610347" cy="41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dm</a:t>
              </a:r>
              <a:r>
                <a:rPr lang="en-US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860493" y="771056"/>
              <a:ext cx="304655" cy="22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8305164" y="4487834"/>
            <a:ext cx="182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216cm</a:t>
            </a:r>
            <a:r>
              <a:rPr lang="en-US" sz="3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" name="TextBox 49"/>
          <p:cNvSpPr txBox="1">
            <a:spLocks noChangeArrowheads="1"/>
          </p:cNvSpPr>
          <p:nvPr/>
        </p:nvSpPr>
        <p:spPr bwMode="auto">
          <a:xfrm>
            <a:off x="8286076" y="5393598"/>
            <a:ext cx="182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216cm</a:t>
            </a:r>
            <a:r>
              <a:rPr lang="en-US" sz="30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93" name="Group 30"/>
          <p:cNvGrpSpPr>
            <a:grpSpLocks/>
          </p:cNvGrpSpPr>
          <p:nvPr/>
        </p:nvGrpSpPr>
        <p:grpSpPr bwMode="auto">
          <a:xfrm>
            <a:off x="6765253" y="4278894"/>
            <a:ext cx="1684826" cy="1052512"/>
            <a:chOff x="4710447" y="3352800"/>
            <a:chExt cx="1321202" cy="694932"/>
          </a:xfrm>
        </p:grpSpPr>
        <p:grpSp>
          <p:nvGrpSpPr>
            <p:cNvPr id="94" name="Group 17"/>
            <p:cNvGrpSpPr>
              <a:grpSpLocks/>
            </p:cNvGrpSpPr>
            <p:nvPr/>
          </p:nvGrpSpPr>
          <p:grpSpPr bwMode="auto">
            <a:xfrm>
              <a:off x="4710447" y="3352800"/>
              <a:ext cx="1321202" cy="694932"/>
              <a:chOff x="7606047" y="407832"/>
              <a:chExt cx="1321202" cy="694932"/>
            </a:xfrm>
          </p:grpSpPr>
          <p:sp>
            <p:nvSpPr>
              <p:cNvPr id="96" name="TextBox 18"/>
              <p:cNvSpPr txBox="1">
                <a:spLocks noChangeArrowheads="1"/>
              </p:cNvSpPr>
              <p:nvPr/>
            </p:nvSpPr>
            <p:spPr bwMode="auto">
              <a:xfrm>
                <a:off x="7655842" y="407832"/>
                <a:ext cx="912498" cy="382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150</a:t>
                </a:r>
              </a:p>
            </p:txBody>
          </p:sp>
          <p:sp>
            <p:nvSpPr>
              <p:cNvPr id="97" name="TextBox 19"/>
              <p:cNvSpPr txBox="1">
                <a:spLocks noChangeArrowheads="1"/>
              </p:cNvSpPr>
              <p:nvPr/>
            </p:nvSpPr>
            <p:spPr bwMode="auto">
              <a:xfrm>
                <a:off x="7606047" y="720185"/>
                <a:ext cx="837909" cy="382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  64</a:t>
                </a:r>
              </a:p>
            </p:txBody>
          </p:sp>
          <p:sp>
            <p:nvSpPr>
              <p:cNvPr id="98" name="TextBox 20"/>
              <p:cNvSpPr txBox="1">
                <a:spLocks noChangeArrowheads="1"/>
              </p:cNvSpPr>
              <p:nvPr/>
            </p:nvSpPr>
            <p:spPr bwMode="auto">
              <a:xfrm>
                <a:off x="8166626" y="533612"/>
                <a:ext cx="760623" cy="382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dm</a:t>
                </a:r>
                <a:r>
                  <a:rPr lang="en-US" sz="320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4797589" y="3712159"/>
              <a:ext cx="5377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37"/>
          <p:cNvGrpSpPr>
            <a:grpSpLocks/>
          </p:cNvGrpSpPr>
          <p:nvPr/>
        </p:nvGrpSpPr>
        <p:grpSpPr bwMode="auto">
          <a:xfrm>
            <a:off x="6844560" y="5222685"/>
            <a:ext cx="1670782" cy="981319"/>
            <a:chOff x="4759815" y="3322755"/>
            <a:chExt cx="1299708" cy="838341"/>
          </a:xfrm>
        </p:grpSpPr>
        <p:grpSp>
          <p:nvGrpSpPr>
            <p:cNvPr id="100" name="Group 38"/>
            <p:cNvGrpSpPr>
              <a:grpSpLocks/>
            </p:cNvGrpSpPr>
            <p:nvPr/>
          </p:nvGrpSpPr>
          <p:grpSpPr bwMode="auto">
            <a:xfrm>
              <a:off x="4759815" y="3322755"/>
              <a:ext cx="1299708" cy="838341"/>
              <a:chOff x="7655415" y="377787"/>
              <a:chExt cx="1299708" cy="838341"/>
            </a:xfrm>
          </p:grpSpPr>
          <p:sp>
            <p:nvSpPr>
              <p:cNvPr id="102" name="TextBox 40"/>
              <p:cNvSpPr txBox="1">
                <a:spLocks noChangeArrowheads="1"/>
              </p:cNvSpPr>
              <p:nvPr/>
            </p:nvSpPr>
            <p:spPr bwMode="auto">
              <a:xfrm>
                <a:off x="7655415" y="377787"/>
                <a:ext cx="913842" cy="49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125</a:t>
                </a:r>
              </a:p>
            </p:txBody>
          </p:sp>
          <p:sp>
            <p:nvSpPr>
              <p:cNvPr id="103" name="TextBox 41"/>
              <p:cNvSpPr txBox="1">
                <a:spLocks noChangeArrowheads="1"/>
              </p:cNvSpPr>
              <p:nvPr/>
            </p:nvSpPr>
            <p:spPr bwMode="auto">
              <a:xfrm>
                <a:off x="7656650" y="721115"/>
                <a:ext cx="839747" cy="49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512</a:t>
                </a:r>
              </a:p>
            </p:txBody>
          </p:sp>
          <p:sp>
            <p:nvSpPr>
              <p:cNvPr id="104" name="TextBox 42"/>
              <p:cNvSpPr txBox="1">
                <a:spLocks noChangeArrowheads="1"/>
              </p:cNvSpPr>
              <p:nvPr/>
            </p:nvSpPr>
            <p:spPr bwMode="auto">
              <a:xfrm>
                <a:off x="8193176" y="532603"/>
                <a:ext cx="761947" cy="49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dm</a:t>
                </a:r>
                <a:r>
                  <a:rPr lang="en-US" sz="320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3</a:t>
                </a:r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>
              <a:off x="4798097" y="3735249"/>
              <a:ext cx="5108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68"/>
          <p:cNvSpPr txBox="1">
            <a:spLocks noChangeArrowheads="1"/>
          </p:cNvSpPr>
          <p:nvPr/>
        </p:nvSpPr>
        <p:spPr bwMode="auto">
          <a:xfrm>
            <a:off x="4884126" y="5417765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3,375m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6" name="Text Box 7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711711" y="2628528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6cm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 Box 7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081845" y="3581576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100dm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 Box 76"/>
          <p:cNvSpPr txBox="1">
            <a:spLocks noChangeArrowheads="1"/>
          </p:cNvSpPr>
          <p:nvPr/>
        </p:nvSpPr>
        <p:spPr bwMode="auto">
          <a:xfrm>
            <a:off x="10241572" y="2635052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10dm</a:t>
            </a:r>
          </a:p>
        </p:txBody>
      </p:sp>
      <p:sp>
        <p:nvSpPr>
          <p:cNvPr id="109" name="Text Box 77"/>
          <p:cNvSpPr txBox="1">
            <a:spLocks noChangeArrowheads="1"/>
          </p:cNvSpPr>
          <p:nvPr/>
        </p:nvSpPr>
        <p:spPr bwMode="auto">
          <a:xfrm>
            <a:off x="9982199" y="5409777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1000dm</a:t>
            </a:r>
            <a:r>
              <a:rPr lang="en-US" sz="3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32" y="2561654"/>
            <a:ext cx="351567" cy="324349"/>
          </a:xfrm>
          <a:prstGeom prst="rect">
            <a:avLst/>
          </a:prstGeom>
        </p:spPr>
      </p:pic>
      <p:pic>
        <p:nvPicPr>
          <p:cNvPr id="110" name="Picture 10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89" y="3408235"/>
            <a:ext cx="351567" cy="324349"/>
          </a:xfrm>
          <a:prstGeom prst="rect">
            <a:avLst/>
          </a:prstGeom>
        </p:spPr>
      </p:pic>
      <p:sp>
        <p:nvSpPr>
          <p:cNvPr id="111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023526" y="6100964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rgbClr val="EA9C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4" grpId="0"/>
      <p:bldP spid="85" grpId="0"/>
      <p:bldP spid="91" grpId="0"/>
      <p:bldP spid="92" grpId="0"/>
      <p:bldP spid="105" grpId="0"/>
      <p:bldP spid="106" grpId="0"/>
      <p:bldP spid="107" grpId="0"/>
      <p:bldP spid="108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6138" y="838199"/>
            <a:ext cx="1036906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Tx/>
              <a:buChar char="-"/>
            </a:pPr>
            <a:r>
              <a:rPr lang="en-US" sz="4800" i="1" dirty="0" err="1" smtClean="0">
                <a:solidFill>
                  <a:srgbClr val="7030A0"/>
                </a:solidFill>
                <a:cs typeface="Arial" charset="0"/>
              </a:rPr>
              <a:t>Diện</a:t>
            </a:r>
            <a:r>
              <a:rPr lang="en-US" sz="4800" i="1" dirty="0" smtClean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tích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một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mặt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của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hình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lập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phương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bằng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cạnh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nhân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với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 smtClean="0">
                <a:solidFill>
                  <a:srgbClr val="7030A0"/>
                </a:solidFill>
                <a:cs typeface="Arial" charset="0"/>
              </a:rPr>
              <a:t>cạnh</a:t>
            </a:r>
            <a:r>
              <a:rPr lang="en-US" sz="4800" i="1" dirty="0" smtClean="0">
                <a:solidFill>
                  <a:srgbClr val="7030A0"/>
                </a:solidFill>
                <a:cs typeface="Arial" charset="0"/>
              </a:rPr>
              <a:t>.</a:t>
            </a:r>
          </a:p>
          <a:p>
            <a:pPr marL="685800" indent="-685800" eaLnBrk="1" hangingPunct="1">
              <a:buFontTx/>
              <a:buChar char="-"/>
            </a:pPr>
            <a:endParaRPr lang="en-US" sz="4800" i="1" dirty="0" smtClean="0">
              <a:solidFill>
                <a:srgbClr val="7030A0"/>
              </a:solidFill>
              <a:cs typeface="Arial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n-US" sz="4800" dirty="0" smtClean="0">
                <a:cs typeface="Arial" charset="0"/>
              </a:rPr>
              <a:t>Ta </a:t>
            </a:r>
            <a:r>
              <a:rPr lang="en-US" sz="4800" dirty="0" err="1">
                <a:cs typeface="Arial" charset="0"/>
              </a:rPr>
              <a:t>có</a:t>
            </a:r>
            <a:r>
              <a:rPr lang="en-US" sz="4800" dirty="0" smtClean="0">
                <a:cs typeface="Arial" charset="0"/>
              </a:rPr>
              <a:t>: </a:t>
            </a:r>
            <a:r>
              <a:rPr lang="en-US" sz="4800" dirty="0" err="1" smtClean="0">
                <a:cs typeface="Arial" charset="0"/>
              </a:rPr>
              <a:t>Diện</a:t>
            </a:r>
            <a:r>
              <a:rPr lang="en-US" sz="4800" dirty="0" smtClean="0">
                <a:cs typeface="Arial" charset="0"/>
              </a:rPr>
              <a:t> </a:t>
            </a:r>
            <a:r>
              <a:rPr lang="en-US" sz="4800" dirty="0" err="1" smtClean="0">
                <a:cs typeface="Arial" charset="0"/>
              </a:rPr>
              <a:t>tích</a:t>
            </a:r>
            <a:r>
              <a:rPr lang="en-US" sz="4800" dirty="0" smtClean="0">
                <a:cs typeface="Arial" charset="0"/>
              </a:rPr>
              <a:t> 1 </a:t>
            </a:r>
            <a:r>
              <a:rPr lang="en-US" sz="4800" dirty="0" err="1" smtClean="0">
                <a:cs typeface="Arial" charset="0"/>
              </a:rPr>
              <a:t>mặt</a:t>
            </a:r>
            <a:r>
              <a:rPr lang="en-US" sz="4800" dirty="0" smtClean="0">
                <a:cs typeface="Arial" charset="0"/>
              </a:rPr>
              <a:t> </a:t>
            </a:r>
            <a:r>
              <a:rPr lang="en-US" sz="4800" dirty="0" err="1" smtClean="0">
                <a:cs typeface="Arial" charset="0"/>
              </a:rPr>
              <a:t>là</a:t>
            </a:r>
            <a:r>
              <a:rPr lang="en-US" sz="4800" dirty="0" smtClean="0">
                <a:cs typeface="Arial" charset="0"/>
              </a:rPr>
              <a:t> 36cm</a:t>
            </a:r>
            <a:r>
              <a:rPr lang="en-US" sz="4800" baseline="30000" dirty="0" smtClean="0">
                <a:cs typeface="Arial" charset="0"/>
              </a:rPr>
              <a:t>2</a:t>
            </a:r>
            <a:endParaRPr lang="en-US" sz="4800" dirty="0">
              <a:cs typeface="Arial" charset="0"/>
            </a:endParaRPr>
          </a:p>
          <a:p>
            <a:pPr eaLnBrk="1" hangingPunct="1"/>
            <a:r>
              <a:rPr lang="en-US" sz="4800" dirty="0">
                <a:cs typeface="Arial" charset="0"/>
              </a:rPr>
              <a:t>    </a:t>
            </a:r>
            <a:r>
              <a:rPr lang="en-US" sz="4800" dirty="0" smtClean="0">
                <a:cs typeface="Arial" charset="0"/>
              </a:rPr>
              <a:t>           </a:t>
            </a:r>
            <a:r>
              <a:rPr lang="en-US" sz="4800" dirty="0" err="1" smtClean="0">
                <a:cs typeface="Arial" charset="0"/>
              </a:rPr>
              <a:t>mà</a:t>
            </a:r>
            <a:r>
              <a:rPr lang="en-US" sz="4800" dirty="0" smtClean="0">
                <a:cs typeface="Arial" charset="0"/>
              </a:rPr>
              <a:t> 6 </a:t>
            </a:r>
            <a:r>
              <a:rPr lang="en-US" sz="4800" dirty="0">
                <a:cs typeface="Arial" charset="0"/>
              </a:rPr>
              <a:t>x 6 = 36 </a:t>
            </a:r>
            <a:endParaRPr lang="en-US" sz="4800" dirty="0" smtClean="0">
              <a:cs typeface="Arial" charset="0"/>
            </a:endParaRPr>
          </a:p>
          <a:p>
            <a:pPr eaLnBrk="1" hangingPunct="1"/>
            <a:r>
              <a:rPr lang="en-US" sz="4800" dirty="0" err="1" smtClean="0">
                <a:cs typeface="Arial" charset="0"/>
              </a:rPr>
              <a:t>Vậy</a:t>
            </a:r>
            <a:r>
              <a:rPr lang="en-US" sz="4800" dirty="0" smtClean="0">
                <a:cs typeface="Arial" charset="0"/>
              </a:rPr>
              <a:t> </a:t>
            </a:r>
            <a:r>
              <a:rPr lang="en-US" sz="4800" dirty="0">
                <a:cs typeface="Arial" charset="0"/>
              </a:rPr>
              <a:t>6cm </a:t>
            </a:r>
            <a:r>
              <a:rPr lang="en-US" sz="4800" dirty="0" err="1">
                <a:cs typeface="Arial" charset="0"/>
              </a:rPr>
              <a:t>là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độ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dài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cạnh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của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hình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lập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 smtClean="0">
                <a:cs typeface="Arial" charset="0"/>
              </a:rPr>
              <a:t>phương</a:t>
            </a:r>
            <a:r>
              <a:rPr lang="en-US" sz="4800" dirty="0" smtClean="0">
                <a:cs typeface="Arial" charset="0"/>
              </a:rPr>
              <a:t>.</a:t>
            </a:r>
            <a:endParaRPr lang="en-US" sz="4800" dirty="0">
              <a:cs typeface="Arial" charset="0"/>
            </a:endParaRPr>
          </a:p>
        </p:txBody>
      </p:sp>
      <p:sp>
        <p:nvSpPr>
          <p:cNvPr id="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32831" y="5650523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rgbClr val="EA9C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5045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6861" y="773724"/>
            <a:ext cx="113831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cs typeface="Arial" charset="0"/>
              </a:rPr>
              <a:t>  </a:t>
            </a:r>
            <a:r>
              <a:rPr lang="en-US" sz="4000" dirty="0" err="1">
                <a:cs typeface="Arial" charset="0"/>
              </a:rPr>
              <a:t>Vì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toàn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phần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bằng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một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mặt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nhân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với</a:t>
            </a:r>
            <a:r>
              <a:rPr lang="en-US" sz="4000" dirty="0">
                <a:cs typeface="Arial" charset="0"/>
              </a:rPr>
              <a:t> 6. </a:t>
            </a:r>
            <a:r>
              <a:rPr lang="en-US" sz="4000" dirty="0" err="1">
                <a:cs typeface="Arial" charset="0"/>
              </a:rPr>
              <a:t>Nên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một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mặt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của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hình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lập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phương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là</a:t>
            </a:r>
            <a:r>
              <a:rPr lang="en-US" sz="4000" dirty="0">
                <a:cs typeface="Arial" charset="0"/>
              </a:rPr>
              <a:t>:</a:t>
            </a:r>
          </a:p>
          <a:p>
            <a:pPr algn="ctr" eaLnBrk="1" hangingPunct="1"/>
            <a:r>
              <a:rPr lang="en-US" sz="4000" dirty="0">
                <a:solidFill>
                  <a:srgbClr val="7030A0"/>
                </a:solidFill>
                <a:cs typeface="Arial" charset="0"/>
              </a:rPr>
              <a:t>600 : 6 = 100dm</a:t>
            </a:r>
            <a:r>
              <a:rPr lang="en-US" sz="4000" baseline="30000" dirty="0">
                <a:solidFill>
                  <a:srgbClr val="7030A0"/>
                </a:solidFill>
                <a:cs typeface="Arial" charset="0"/>
              </a:rPr>
              <a:t>2</a:t>
            </a:r>
            <a:endParaRPr lang="en-US" sz="4000" dirty="0">
              <a:solidFill>
                <a:srgbClr val="7030A0"/>
              </a:solidFill>
              <a:cs typeface="Arial" charset="0"/>
            </a:endParaRPr>
          </a:p>
          <a:p>
            <a:pPr eaLnBrk="1" hangingPunct="1"/>
            <a:endParaRPr lang="en-US" sz="4000" dirty="0"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6862" y="3657598"/>
            <a:ext cx="1161756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một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mặt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của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hình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lập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phương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là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cs typeface="Arial" charset="0"/>
              </a:rPr>
              <a:t>100dm</a:t>
            </a:r>
            <a:r>
              <a:rPr lang="en-US" sz="4000" baseline="30000" dirty="0" smtClean="0">
                <a:solidFill>
                  <a:srgbClr val="7030A0"/>
                </a:solidFill>
                <a:cs typeface="Arial" charset="0"/>
              </a:rPr>
              <a:t>2</a:t>
            </a:r>
            <a:r>
              <a:rPr lang="en-US" sz="4000" dirty="0">
                <a:cs typeface="Arial" charset="0"/>
              </a:rPr>
              <a:t>. </a:t>
            </a:r>
          </a:p>
          <a:p>
            <a:pPr eaLnBrk="1" hangingPunct="1"/>
            <a:r>
              <a:rPr lang="en-US" sz="4000" dirty="0" err="1" smtClean="0">
                <a:cs typeface="Arial" charset="0"/>
              </a:rPr>
              <a:t>Mà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cs typeface="Arial" charset="0"/>
              </a:rPr>
              <a:t>10 </a:t>
            </a:r>
            <a:r>
              <a:rPr lang="en-US" sz="4000" dirty="0">
                <a:solidFill>
                  <a:srgbClr val="7030A0"/>
                </a:solidFill>
                <a:cs typeface="Arial" charset="0"/>
              </a:rPr>
              <a:t>x 10 = 100 </a:t>
            </a:r>
            <a:endParaRPr lang="en-US" sz="4000" dirty="0" smtClean="0">
              <a:solidFill>
                <a:srgbClr val="7030A0"/>
              </a:solidFill>
              <a:cs typeface="Arial" charset="0"/>
            </a:endParaRPr>
          </a:p>
          <a:p>
            <a:pPr eaLnBrk="1" hangingPunct="1"/>
            <a:r>
              <a:rPr lang="en-US" sz="4000" dirty="0" err="1" smtClean="0">
                <a:cs typeface="Arial" charset="0"/>
              </a:rPr>
              <a:t>Vậy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cs typeface="Arial" charset="0"/>
              </a:rPr>
              <a:t>10dm</a:t>
            </a:r>
            <a:r>
              <a:rPr lang="en-US" sz="4000" baseline="30000" dirty="0" smtClean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là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cạnh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của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hình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lập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phương</a:t>
            </a:r>
            <a:r>
              <a:rPr lang="en-US" sz="4000" dirty="0" smtClean="0">
                <a:cs typeface="Arial" charset="0"/>
              </a:rPr>
              <a:t>.</a:t>
            </a:r>
            <a:endParaRPr lang="en-US" sz="4000" dirty="0">
              <a:cs typeface="Arial" charset="0"/>
            </a:endParaRPr>
          </a:p>
          <a:p>
            <a:pPr eaLnBrk="1" hangingPunct="1"/>
            <a:endParaRPr lang="en-US" sz="4000" dirty="0">
              <a:cs typeface="Arial" charset="0"/>
            </a:endParaRP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32831" y="5650523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rgbClr val="EA9C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5463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5776" y="661989"/>
            <a:ext cx="87487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2 .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Một khối kim loại hình lập phươngcó cạnh là 0,75m. Mỗi đề-xi-mét khối kim loại đó cân  nặng 15 kg. Hỏi mỗi khối kim loại đó cân nặng bao nhiêu ki-lô-gam?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24500" y="2071688"/>
            <a:ext cx="150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19400" y="2786063"/>
            <a:ext cx="7143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2960689" y="3352801"/>
            <a:ext cx="691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0,75 x 0,75 x 0,75 = 0,421875m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421,875dm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3035301" y="4419601"/>
            <a:ext cx="396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421,875 x 15   = 6328,125(kg)</a:t>
            </a: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5715000" y="5002213"/>
            <a:ext cx="166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6328,125kg</a:t>
            </a:r>
          </a:p>
        </p:txBody>
      </p:sp>
    </p:spTree>
    <p:extLst>
      <p:ext uri="{BB962C8B-B14F-4D97-AF65-F5344CB8AC3E}">
        <p14:creationId xmlns:p14="http://schemas.microsoft.com/office/powerpoint/2010/main" val="383692727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6149" grpId="0"/>
      <p:bldP spid="6150" grpId="0"/>
      <p:bldP spid="6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646" y="399161"/>
            <a:ext cx="111486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3/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Một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hộp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nhật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dài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8cm,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rộng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7cm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cao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9cm.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Một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lập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phương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cạnh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trung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bình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ba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kích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thước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hộp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nhật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Tính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    a)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Thể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tích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hộp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nhật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    b)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Thể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tích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lập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phương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985" y="1008185"/>
            <a:ext cx="3657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89077" y="1008185"/>
            <a:ext cx="28018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495692" y="1008185"/>
            <a:ext cx="111369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4430" y="1570893"/>
            <a:ext cx="18639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41431" y="1570893"/>
            <a:ext cx="28135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4430" y="2107321"/>
            <a:ext cx="91674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93982" y="3171287"/>
            <a:ext cx="5550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93982" y="3771811"/>
            <a:ext cx="49998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00410" y="4534126"/>
            <a:ext cx="8024441" cy="1239641"/>
            <a:chOff x="6115994" y="1376132"/>
            <a:chExt cx="4237437" cy="1623204"/>
          </a:xfrm>
        </p:grpSpPr>
        <p:sp>
          <p:nvSpPr>
            <p:cNvPr id="39" name="Rectangle: Rounded Corners 41"/>
            <p:cNvSpPr/>
            <p:nvPr/>
          </p:nvSpPr>
          <p:spPr>
            <a:xfrm>
              <a:off x="6115994" y="1376132"/>
              <a:ext cx="4128374" cy="1254803"/>
            </a:xfrm>
            <a:prstGeom prst="roundRect">
              <a:avLst>
                <a:gd name="adj" fmla="val 30303"/>
              </a:avLst>
            </a:prstGeom>
            <a:solidFill>
              <a:srgbClr val="EA9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40" name="Rectangle: Rounded Corners 41"/>
            <p:cNvSpPr/>
            <p:nvPr/>
          </p:nvSpPr>
          <p:spPr>
            <a:xfrm>
              <a:off x="6225057" y="1538021"/>
              <a:ext cx="4128374" cy="1461315"/>
            </a:xfrm>
            <a:prstGeom prst="roundRect">
              <a:avLst>
                <a:gd name="adj" fmla="val 303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93790" y="4897539"/>
            <a:ext cx="77987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: 3</a:t>
            </a:r>
            <a:endParaRPr lang="en-US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9418054" y="2458021"/>
            <a:ext cx="2042136" cy="2076105"/>
            <a:chOff x="1447800" y="2514600"/>
            <a:chExt cx="3249768" cy="3076107"/>
          </a:xfrm>
        </p:grpSpPr>
        <p:grpSp>
          <p:nvGrpSpPr>
            <p:cNvPr id="44" name="Group 23"/>
            <p:cNvGrpSpPr>
              <a:grpSpLocks/>
            </p:cNvGrpSpPr>
            <p:nvPr/>
          </p:nvGrpSpPr>
          <p:grpSpPr bwMode="auto"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447800" y="3123993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2514454" y="4342738"/>
                <a:ext cx="2439642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230008" y="4341785"/>
                <a:ext cx="2437737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447800" y="556173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447800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2362391" y="236220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3733199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3429998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733199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1144599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21"/>
              <p:cNvCxnSpPr>
                <a:cxnSpLocks noChangeShapeType="1"/>
              </p:cNvCxnSpPr>
              <p:nvPr/>
            </p:nvCxnSpPr>
            <p:spPr bwMode="auto">
              <a:xfrm flipV="1">
                <a:off x="1447800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2362391" y="4799937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5" name="TextBox 24"/>
            <p:cNvSpPr txBox="1">
              <a:spLocks noChangeArrowheads="1"/>
            </p:cNvSpPr>
            <p:nvPr/>
          </p:nvSpPr>
          <p:spPr bwMode="auto">
            <a:xfrm>
              <a:off x="1843106" y="5089081"/>
              <a:ext cx="914443" cy="50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1E03BD"/>
                  </a:solidFill>
                  <a:cs typeface="Arial" charset="0"/>
                </a:rPr>
                <a:t>8cm</a:t>
              </a:r>
            </a:p>
          </p:txBody>
        </p:sp>
        <p:sp>
          <p:nvSpPr>
            <p:cNvPr id="46" name="TextBox 25"/>
            <p:cNvSpPr txBox="1">
              <a:spLocks noChangeArrowheads="1"/>
            </p:cNvSpPr>
            <p:nvPr/>
          </p:nvSpPr>
          <p:spPr bwMode="auto">
            <a:xfrm rot="19010545">
              <a:off x="3271925" y="4681708"/>
              <a:ext cx="914443" cy="45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1E03BD"/>
                  </a:solidFill>
                  <a:cs typeface="Arial" charset="0"/>
                </a:rPr>
                <a:t>7cm</a:t>
              </a:r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3783125" y="3255835"/>
              <a:ext cx="914443" cy="50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1E03BD"/>
                  </a:solidFill>
                  <a:cs typeface="Arial" charset="0"/>
                </a:rPr>
                <a:t>9cm</a:t>
              </a:r>
            </a:p>
          </p:txBody>
        </p:sp>
      </p:grpSp>
      <p:grpSp>
        <p:nvGrpSpPr>
          <p:cNvPr id="60" name="Group 52"/>
          <p:cNvGrpSpPr>
            <a:grpSpLocks/>
          </p:cNvGrpSpPr>
          <p:nvPr/>
        </p:nvGrpSpPr>
        <p:grpSpPr bwMode="auto">
          <a:xfrm>
            <a:off x="9418054" y="4629816"/>
            <a:ext cx="1799451" cy="1654917"/>
            <a:chOff x="5257800" y="2120886"/>
            <a:chExt cx="3614318" cy="2806230"/>
          </a:xfrm>
        </p:grpSpPr>
        <p:grpSp>
          <p:nvGrpSpPr>
            <p:cNvPr id="61" name="Group 29"/>
            <p:cNvGrpSpPr>
              <a:grpSpLocks/>
            </p:cNvGrpSpPr>
            <p:nvPr/>
          </p:nvGrpSpPr>
          <p:grpSpPr bwMode="auto">
            <a:xfrm>
              <a:off x="5257800" y="2120886"/>
              <a:ext cx="2978130" cy="2389377"/>
              <a:chOff x="1447800" y="2124178"/>
              <a:chExt cx="3427736" cy="3440010"/>
            </a:xfrm>
          </p:grpSpPr>
          <p:cxnSp>
            <p:nvCxnSpPr>
              <p:cNvPr id="65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447800" y="3125028"/>
                <a:ext cx="2285564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2515010" y="4343382"/>
                <a:ext cx="2438724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230588" y="4342240"/>
                <a:ext cx="2436439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1447800" y="556146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1447800" y="2142224"/>
                <a:ext cx="1140767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588567" y="2123939"/>
                <a:ext cx="2287580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3733364" y="2142224"/>
                <a:ext cx="1134721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Connector 64"/>
              <p:cNvCxnSpPr>
                <a:cxnSpLocks noChangeShapeType="1"/>
              </p:cNvCxnSpPr>
              <p:nvPr/>
            </p:nvCxnSpPr>
            <p:spPr bwMode="auto">
              <a:xfrm rot="5400000">
                <a:off x="3649731" y="3342293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3733364" y="4555807"/>
                <a:ext cx="1134721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1368198" y="3378862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67"/>
              <p:cNvCxnSpPr>
                <a:cxnSpLocks noChangeShapeType="1"/>
              </p:cNvCxnSpPr>
              <p:nvPr/>
            </p:nvCxnSpPr>
            <p:spPr bwMode="auto">
              <a:xfrm flipV="1">
                <a:off x="1447800" y="4555807"/>
                <a:ext cx="1140767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588567" y="455580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" name="TextBox 54"/>
            <p:cNvSpPr txBox="1">
              <a:spLocks noChangeArrowheads="1"/>
            </p:cNvSpPr>
            <p:nvPr/>
          </p:nvSpPr>
          <p:spPr bwMode="auto">
            <a:xfrm>
              <a:off x="6101840" y="4379813"/>
              <a:ext cx="693445" cy="5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1E03BD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3" name="TextBox 55"/>
            <p:cNvSpPr txBox="1">
              <a:spLocks noChangeArrowheads="1"/>
            </p:cNvSpPr>
            <p:nvPr/>
          </p:nvSpPr>
          <p:spPr bwMode="auto">
            <a:xfrm>
              <a:off x="7578038" y="4040101"/>
              <a:ext cx="693445" cy="5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1E03BD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4" name="TextBox 56"/>
            <p:cNvSpPr txBox="1">
              <a:spLocks noChangeArrowheads="1"/>
            </p:cNvSpPr>
            <p:nvPr/>
          </p:nvSpPr>
          <p:spPr bwMode="auto">
            <a:xfrm>
              <a:off x="8178673" y="2925717"/>
              <a:ext cx="693445" cy="5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1E03BD"/>
                  </a:solidFill>
                  <a:cs typeface="Arial" charset="0"/>
                </a:rPr>
                <a:t>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418" y="439407"/>
            <a:ext cx="8229600" cy="632480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= 504 (cm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(8 + 7 + 9) : 3 = 8 (cm)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= 512 (cm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a) 504cm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b) 512cm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1" descr="学习的孩子"/>
          <p:cNvPicPr>
            <a:picLocks noChangeAspect="1"/>
          </p:cNvPicPr>
          <p:nvPr/>
        </p:nvPicPr>
        <p:blipFill>
          <a:blip r:embed="rId2"/>
          <a:srcRect l="13708" r="14106"/>
          <a:stretch>
            <a:fillRect/>
          </a:stretch>
        </p:blipFill>
        <p:spPr>
          <a:xfrm>
            <a:off x="8285236" y="1711481"/>
            <a:ext cx="3562468" cy="49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CỦNG CỐ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44482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1"/>
          <p:cNvSpPr/>
          <p:nvPr/>
        </p:nvSpPr>
        <p:spPr>
          <a:xfrm>
            <a:off x="942865" y="1992086"/>
            <a:ext cx="10536121" cy="1523458"/>
          </a:xfrm>
          <a:prstGeom prst="roundRect">
            <a:avLst>
              <a:gd name="adj" fmla="val 2193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1392365" y="2194176"/>
            <a:ext cx="98317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Muốn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thể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tích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hình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lập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phương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ta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lấy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rồi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64862" y="3722593"/>
            <a:ext cx="4280774" cy="1376797"/>
            <a:chOff x="6097421" y="1317758"/>
            <a:chExt cx="4280774" cy="1833979"/>
          </a:xfrm>
        </p:grpSpPr>
        <p:sp>
          <p:nvSpPr>
            <p:cNvPr id="5" name="Rectangle: Rounded Corners 41"/>
            <p:cNvSpPr/>
            <p:nvPr/>
          </p:nvSpPr>
          <p:spPr>
            <a:xfrm>
              <a:off x="6097421" y="13177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rgbClr val="EA9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6" name="Rectangle: Rounded Corners 41"/>
            <p:cNvSpPr/>
            <p:nvPr/>
          </p:nvSpPr>
          <p:spPr>
            <a:xfrm>
              <a:off x="6249821" y="14701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4705105" y="4087827"/>
            <a:ext cx="280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 = a x a x 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88190" y="5211177"/>
            <a:ext cx="504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"/>
          <p:cNvSpPr/>
          <p:nvPr>
            <p:custDataLst>
              <p:tags r:id="rId1"/>
            </p:custDataLst>
          </p:nvPr>
        </p:nvSpPr>
        <p:spPr>
          <a:xfrm>
            <a:off x="897884" y="753746"/>
            <a:ext cx="10262330" cy="879112"/>
          </a:xfrm>
          <a:prstGeom prst="rect">
            <a:avLst/>
          </a:prstGeom>
          <a:solidFill>
            <a:srgbClr val="EA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anchor="ctr"/>
          <a:lstStyle/>
          <a:p>
            <a:pPr algn="ctr">
              <a:defRPr/>
            </a:pP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Muốn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tính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thể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tích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hình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lập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phương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ta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làm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thế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nào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?</a:t>
            </a:r>
            <a:endParaRPr lang="zh-CN" altLang="en-US" sz="3200" b="1" dirty="0">
              <a:solidFill>
                <a:srgbClr val="FF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01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DẶN DÒ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69135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554355" y="782955"/>
            <a:ext cx="6772275" cy="52641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6568440" y="1743710"/>
            <a:ext cx="3342640" cy="3342640"/>
          </a:xfrm>
          <a:prstGeom prst="ellipse">
            <a:avLst/>
          </a:prstGeom>
          <a:solidFill>
            <a:srgbClr val="EA9CAC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821798" y="1952864"/>
            <a:ext cx="601345" cy="583565"/>
          </a:xfrm>
          <a:prstGeom prst="rect">
            <a:avLst/>
          </a:prstGeom>
          <a:solidFill>
            <a:srgbClr val="EA9CAC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</a:rPr>
              <a:t>01</a:t>
            </a: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821797" y="3849992"/>
            <a:ext cx="601345" cy="584835"/>
          </a:xfrm>
          <a:prstGeom prst="rect">
            <a:avLst/>
          </a:prstGeom>
          <a:solidFill>
            <a:srgbClr val="EA9CAC"/>
          </a:solidFill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</a:rPr>
              <a:t>02</a:t>
            </a:r>
          </a:p>
        </p:txBody>
      </p:sp>
      <p:sp>
        <p:nvSpPr>
          <p:cNvPr id="49" name="Text Box 3"/>
          <p:cNvSpPr>
            <a:spLocks noChangeArrowheads="1"/>
          </p:cNvSpPr>
          <p:nvPr/>
        </p:nvSpPr>
        <p:spPr bwMode="auto">
          <a:xfrm>
            <a:off x="6617336" y="1908175"/>
            <a:ext cx="29449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itchFamily="18" charset="0"/>
                <a:ea typeface="字魂24号-镇魂手书" panose="00000500000000000000" charset="-122"/>
                <a:cs typeface="Noto Sans S Chinese Regular" panose="020B0500000000000000" charset="-122"/>
              </a:rPr>
              <a:t>Mục</a:t>
            </a:r>
            <a:r>
              <a:rPr lang="en-US" altLang="zh-CN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itchFamily="18" charset="0"/>
                <a:ea typeface="字魂24号-镇魂手书" panose="00000500000000000000" charset="-122"/>
                <a:cs typeface="Noto Sans S Chinese Regular" panose="020B0500000000000000" charset="-122"/>
              </a:rPr>
              <a:t> </a:t>
            </a:r>
            <a:r>
              <a:rPr lang="en-US" altLang="zh-CN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itchFamily="18" charset="0"/>
                <a:ea typeface="字魂24号-镇魂手书" panose="00000500000000000000" charset="-122"/>
                <a:cs typeface="Noto Sans S Chinese Regular" panose="020B0500000000000000" charset="-122"/>
              </a:rPr>
              <a:t>tiêu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rench Vanilla" pitchFamily="18" charset="0"/>
              <a:ea typeface="字魂24号-镇魂手书" panose="00000500000000000000" charset="-122"/>
              <a:cs typeface="Noto Sans S Chinese Regular" panose="020B0500000000000000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4262" y="1767594"/>
            <a:ext cx="4758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UTM Neo Sans Intel" pitchFamily="18" charset="0"/>
              </a:rPr>
              <a:t>Biết </a:t>
            </a:r>
            <a:r>
              <a:rPr lang="vi-VN" sz="2800" b="1" dirty="0">
                <a:latin typeface="UTM Neo Sans Intel" pitchFamily="18" charset="0"/>
              </a:rPr>
              <a:t>công thức tính thể tích hình lập phương</a:t>
            </a:r>
            <a:r>
              <a:rPr lang="vi-VN" sz="2800" b="1" dirty="0" smtClean="0">
                <a:latin typeface="UTM Neo Sans Intel" pitchFamily="18" charset="0"/>
              </a:rPr>
              <a:t>.</a:t>
            </a:r>
            <a:endParaRPr lang="vi-VN" sz="2800" b="1" dirty="0">
              <a:latin typeface="UTM Neo Sans Intel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60997" y="3234469"/>
            <a:ext cx="4888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UTM Neo Sans Intel" pitchFamily="18" charset="0"/>
              </a:rPr>
              <a:t>Biết vận dụng công thức tính thể tích hình lập phương để giải một số bài toán liên quan.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9" grpId="0"/>
      <p:bldP spid="14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尺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1513205"/>
            <a:ext cx="4438015" cy="4431665"/>
          </a:xfrm>
          <a:prstGeom prst="rect">
            <a:avLst/>
          </a:prstGeom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9CA9533E-2049-44F4-9EBF-54DE33B10D2C}"/>
              </a:ext>
            </a:extLst>
          </p:cNvPr>
          <p:cNvSpPr txBox="1"/>
          <p:nvPr/>
        </p:nvSpPr>
        <p:spPr>
          <a:xfrm>
            <a:off x="1603408" y="2358935"/>
            <a:ext cx="486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tính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trung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bình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cộng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238E2659-DF69-4AE5-8545-466A3541FD01}"/>
              </a:ext>
            </a:extLst>
          </p:cNvPr>
          <p:cNvSpPr/>
          <p:nvPr/>
        </p:nvSpPr>
        <p:spPr>
          <a:xfrm>
            <a:off x="1007857" y="2398259"/>
            <a:ext cx="400111" cy="400111"/>
          </a:xfrm>
          <a:prstGeom prst="ellipse">
            <a:avLst/>
          </a:prstGeom>
          <a:solidFill>
            <a:srgbClr val="FF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2EECD213-8414-4EAC-B084-F16BA69A1A1F}"/>
              </a:ext>
            </a:extLst>
          </p:cNvPr>
          <p:cNvSpPr txBox="1"/>
          <p:nvPr/>
        </p:nvSpPr>
        <p:spPr>
          <a:xfrm>
            <a:off x="1603408" y="3182252"/>
            <a:ext cx="486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công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thức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tính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thể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tích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lập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phương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làm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4">
            <a:extLst>
              <a:ext uri="{FF2B5EF4-FFF2-40B4-BE49-F238E27FC236}">
                <a16:creationId xmlns:a16="http://schemas.microsoft.com/office/drawing/2014/main" id="{704E8A35-AF67-4A5E-ABE4-27AB6A848932}"/>
              </a:ext>
            </a:extLst>
          </p:cNvPr>
          <p:cNvSpPr/>
          <p:nvPr/>
        </p:nvSpPr>
        <p:spPr>
          <a:xfrm>
            <a:off x="1007857" y="3378647"/>
            <a:ext cx="400111" cy="400111"/>
          </a:xfrm>
          <a:prstGeom prst="ellipse">
            <a:avLst/>
          </a:prstGeom>
          <a:solidFill>
            <a:srgbClr val="FF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D875052B-22ED-44BC-A346-79E5B168C764}"/>
              </a:ext>
            </a:extLst>
          </p:cNvPr>
          <p:cNvSpPr txBox="1"/>
          <p:nvPr/>
        </p:nvSpPr>
        <p:spPr>
          <a:xfrm>
            <a:off x="1603408" y="4299545"/>
            <a:ext cx="453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Luyện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tập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chung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8">
            <a:extLst>
              <a:ext uri="{FF2B5EF4-FFF2-40B4-BE49-F238E27FC236}">
                <a16:creationId xmlns:a16="http://schemas.microsoft.com/office/drawing/2014/main" id="{EA892D41-2BD8-4CA2-9FDF-C4AFE193D5B3}"/>
              </a:ext>
            </a:extLst>
          </p:cNvPr>
          <p:cNvSpPr/>
          <p:nvPr/>
        </p:nvSpPr>
        <p:spPr>
          <a:xfrm>
            <a:off x="1007857" y="4335589"/>
            <a:ext cx="400111" cy="400111"/>
          </a:xfrm>
          <a:prstGeom prst="ellipse">
            <a:avLst/>
          </a:prstGeom>
          <a:solidFill>
            <a:srgbClr val="FF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3" name="文本框 18">
            <a:extLst>
              <a:ext uri="{FF2B5EF4-FFF2-40B4-BE49-F238E27FC236}">
                <a16:creationId xmlns:a16="http://schemas.microsoft.com/office/drawing/2014/main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  <a:endParaRPr lang="en-US" sz="4000" spc="300" dirty="0">
              <a:latin typeface="UTM Gradoo" pitchFamily="18" charset="0"/>
              <a:ea typeface="思源黑体 CN Normal" panose="020B0400000000000000" pitchFamily="34" charset="-122"/>
              <a:cs typeface="Montserrat Light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1"/>
          <p:cNvSpPr/>
          <p:nvPr/>
        </p:nvSpPr>
        <p:spPr>
          <a:xfrm>
            <a:off x="4072103" y="2603286"/>
            <a:ext cx="7627528" cy="3457545"/>
          </a:xfrm>
          <a:prstGeom prst="roundRect">
            <a:avLst>
              <a:gd name="adj" fmla="val 2193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6845" y="545123"/>
            <a:ext cx="11447586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2/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Một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khối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loại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hình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lập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phương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có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cạnh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0,75m. </a:t>
            </a:r>
          </a:p>
          <a:p>
            <a:pPr algn="just" eaLnBrk="1" hangingPunct="1">
              <a:defRPr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Mỗi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đê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̀-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xi-mét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khối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loại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đó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nặng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15kg. </a:t>
            </a:r>
          </a:p>
          <a:p>
            <a:pPr algn="just" eaLnBrk="1" hangingPunct="1">
              <a:defRPr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Hỏi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khối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loại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đó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cân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nặng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bao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nhiêu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lô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-gam?</a:t>
            </a:r>
          </a:p>
        </p:txBody>
      </p:sp>
      <p:sp>
        <p:nvSpPr>
          <p:cNvPr id="3" name="Cube 2"/>
          <p:cNvSpPr/>
          <p:nvPr/>
        </p:nvSpPr>
        <p:spPr>
          <a:xfrm>
            <a:off x="685801" y="2669381"/>
            <a:ext cx="2182813" cy="2103437"/>
          </a:xfrm>
          <a:prstGeom prst="cube">
            <a:avLst/>
          </a:prstGeom>
          <a:solidFill>
            <a:srgbClr val="FDE9F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FF66"/>
                </a:solidFill>
              </a:ln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960439" y="4772572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79B"/>
                </a:solidFill>
                <a:cs typeface="Arial" charset="0"/>
              </a:rPr>
              <a:t>0,75m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67554" y="2716273"/>
            <a:ext cx="757896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giải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: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1</a:t>
            </a:r>
            <a:r>
              <a:rPr lang="en-US" sz="3200" dirty="0">
                <a:solidFill>
                  <a:srgbClr val="FF379B"/>
                </a:solidFill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Tìm </a:t>
            </a:r>
            <a:r>
              <a:rPr lang="en-US" sz="3200" dirty="0" err="1">
                <a:cs typeface="Arial" charset="0"/>
              </a:rPr>
              <a:t>thể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tích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theo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m</a:t>
            </a:r>
            <a:r>
              <a:rPr lang="en-US" sz="3200" baseline="30000" dirty="0">
                <a:cs typeface="Arial" charset="0"/>
              </a:rPr>
              <a:t>3</a:t>
            </a:r>
            <a:r>
              <a:rPr lang="en-US" sz="3200" dirty="0">
                <a:cs typeface="Arial" charset="0"/>
              </a:rPr>
              <a:t>.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2</a:t>
            </a:r>
            <a:r>
              <a:rPr lang="en-US" sz="3200" dirty="0">
                <a:solidFill>
                  <a:srgbClr val="FF379B"/>
                </a:solidFill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Đổi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thể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tích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vừa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tìm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được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ra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dm</a:t>
            </a:r>
            <a:r>
              <a:rPr lang="en-US" sz="3200" baseline="30000" dirty="0">
                <a:cs typeface="Arial" charset="0"/>
              </a:rPr>
              <a:t>3</a:t>
            </a:r>
            <a:r>
              <a:rPr lang="en-US" sz="3200" dirty="0">
                <a:cs typeface="Arial" charset="0"/>
              </a:rPr>
              <a:t> 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3</a:t>
            </a:r>
            <a:r>
              <a:rPr lang="en-US" sz="3200" dirty="0">
                <a:solidFill>
                  <a:srgbClr val="FF379B"/>
                </a:solidFill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Tìm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cân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nặng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>
                <a:cs typeface="Arial" charset="0"/>
              </a:rPr>
              <a:t>.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636839" y="4372708"/>
            <a:ext cx="1706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379B"/>
                </a:solidFill>
                <a:cs typeface="Arial" charset="0"/>
              </a:rPr>
              <a:t>0,75m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895601" y="3320989"/>
            <a:ext cx="176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379B"/>
                </a:solidFill>
                <a:cs typeface="Arial" charset="0"/>
              </a:rPr>
              <a:t>0,75m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740408" y="1141324"/>
            <a:ext cx="24120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6524" y="1663003"/>
            <a:ext cx="3646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40313" y="1671037"/>
            <a:ext cx="12055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64076" y="2251040"/>
            <a:ext cx="60801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08309" y="2730546"/>
            <a:ext cx="75994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 err="1">
                <a:solidFill>
                  <a:srgbClr val="FF0066"/>
                </a:solidFill>
                <a:cs typeface="Arial" charset="0"/>
              </a:rPr>
              <a:t>Cách</a:t>
            </a:r>
            <a:r>
              <a:rPr lang="en-US" sz="3200" u="sng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cs typeface="Arial" charset="0"/>
              </a:rPr>
              <a:t>giải</a:t>
            </a:r>
            <a:r>
              <a:rPr lang="en-US" sz="3200" u="sng" dirty="0">
                <a:solidFill>
                  <a:srgbClr val="FF0066"/>
                </a:solidFill>
                <a:cs typeface="Arial" charset="0"/>
              </a:rPr>
              <a:t> 2:</a:t>
            </a:r>
          </a:p>
          <a:p>
            <a:pPr eaLnBrk="1" hangingPunct="1"/>
            <a:r>
              <a:rPr lang="en-US" sz="3200" dirty="0">
                <a:solidFill>
                  <a:srgbClr val="990033"/>
                </a:solidFill>
                <a:cs typeface="Arial" charset="0"/>
              </a:rPr>
              <a:t>- </a:t>
            </a:r>
            <a:r>
              <a:rPr lang="en-US" sz="3200" dirty="0" err="1">
                <a:solidFill>
                  <a:srgbClr val="990033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990033"/>
                </a:solidFill>
                <a:cs typeface="Arial" charset="0"/>
              </a:rPr>
              <a:t> 1: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Đổi</a:t>
            </a:r>
            <a:r>
              <a:rPr lang="en-US" sz="3200" dirty="0">
                <a:cs typeface="Arial" charset="0"/>
              </a:rPr>
              <a:t> 0,75m</a:t>
            </a:r>
            <a:r>
              <a:rPr lang="en-US" sz="3200" baseline="300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ra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đề</a:t>
            </a:r>
            <a:r>
              <a:rPr lang="en-US" sz="3200" dirty="0" smtClean="0">
                <a:cs typeface="Arial" charset="0"/>
              </a:rPr>
              <a:t>-xi-</a:t>
            </a:r>
            <a:r>
              <a:rPr lang="en-US" sz="3200" dirty="0" err="1" smtClean="0">
                <a:cs typeface="Arial" charset="0"/>
              </a:rPr>
              <a:t>mét</a:t>
            </a:r>
            <a:r>
              <a:rPr lang="en-US" sz="3200" dirty="0" smtClean="0">
                <a:cs typeface="Arial" charset="0"/>
              </a:rPr>
              <a:t>.</a:t>
            </a:r>
            <a:endParaRPr lang="en-US" sz="3200" dirty="0">
              <a:cs typeface="Arial" charset="0"/>
            </a:endParaRPr>
          </a:p>
          <a:p>
            <a:pPr algn="just" eaLnBrk="1" hangingPunct="1"/>
            <a:r>
              <a:rPr lang="en-US" sz="3200" dirty="0">
                <a:solidFill>
                  <a:srgbClr val="990033"/>
                </a:solidFill>
                <a:cs typeface="Arial" charset="0"/>
              </a:rPr>
              <a:t>- </a:t>
            </a:r>
            <a:r>
              <a:rPr lang="en-US" sz="3200" dirty="0" err="1">
                <a:solidFill>
                  <a:srgbClr val="990033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990033"/>
                </a:solidFill>
                <a:cs typeface="Arial" charset="0"/>
              </a:rPr>
              <a:t> 2:</a:t>
            </a:r>
            <a:r>
              <a:rPr lang="en-US" sz="3200" dirty="0">
                <a:cs typeface="Arial" charset="0"/>
              </a:rPr>
              <a:t>Tính </a:t>
            </a:r>
            <a:r>
              <a:rPr lang="en-US" sz="3200" dirty="0" err="1">
                <a:cs typeface="Arial" charset="0"/>
              </a:rPr>
              <a:t>thể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tích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theo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dm</a:t>
            </a:r>
            <a:r>
              <a:rPr lang="en-US" sz="3200" baseline="30000" dirty="0">
                <a:cs typeface="Arial" charset="0"/>
              </a:rPr>
              <a:t>3.</a:t>
            </a:r>
            <a:r>
              <a:rPr lang="en-US" sz="3200" dirty="0">
                <a:cs typeface="Arial" charset="0"/>
              </a:rPr>
              <a:t> </a:t>
            </a:r>
          </a:p>
          <a:p>
            <a:pPr algn="just" eaLnBrk="1" hangingPunct="1"/>
            <a:r>
              <a:rPr lang="en-US" sz="3200" dirty="0">
                <a:solidFill>
                  <a:srgbClr val="990033"/>
                </a:solidFill>
                <a:cs typeface="Arial" charset="0"/>
              </a:rPr>
              <a:t>- </a:t>
            </a:r>
            <a:r>
              <a:rPr lang="en-US" sz="3200" dirty="0" err="1">
                <a:solidFill>
                  <a:srgbClr val="990033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990033"/>
                </a:solidFill>
                <a:cs typeface="Arial" charset="0"/>
              </a:rPr>
              <a:t> 3: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Tìm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cân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nặng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                                 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 smtClean="0">
                <a:cs typeface="Arial" charset="0"/>
              </a:rPr>
              <a:t>.</a:t>
            </a:r>
            <a:endParaRPr lang="en-US" sz="3200" dirty="0"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845" y="60608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(</a:t>
            </a:r>
            <a:r>
              <a:rPr lang="en-US" b="1" i="1" dirty="0" err="1" smtClean="0"/>
              <a:t>Ngoài</a:t>
            </a:r>
            <a:r>
              <a:rPr lang="en-US" b="1" i="1" dirty="0" smtClean="0"/>
              <a:t> </a:t>
            </a:r>
            <a:r>
              <a:rPr lang="en-US" b="1" i="1" dirty="0" err="1" smtClean="0"/>
              <a:t>chuẩn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522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  <p:bldP spid="4" grpId="0"/>
      <p:bldP spid="5" grpId="0" build="allAtOnce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418" y="619021"/>
            <a:ext cx="8229600" cy="50629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0,75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0,75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0,75 = 0,421875 (m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0,421875m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421,875dm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421,875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 = 6328,125 (kg)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6328,125kg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3" name="图片 1" descr="学习的孩子"/>
          <p:cNvPicPr>
            <a:picLocks noChangeAspect="1"/>
          </p:cNvPicPr>
          <p:nvPr/>
        </p:nvPicPr>
        <p:blipFill>
          <a:blip r:embed="rId2"/>
          <a:srcRect l="13708" r="14106"/>
          <a:stretch>
            <a:fillRect/>
          </a:stretch>
        </p:blipFill>
        <p:spPr>
          <a:xfrm>
            <a:off x="8285236" y="1711481"/>
            <a:ext cx="3562468" cy="49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418" y="619021"/>
            <a:ext cx="8229600" cy="50629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0,75m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7,5dm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7,5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7,5 = 421,875 (dm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421,875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 = 6328,125 (kg)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6328,125kg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3" name="图片 1" descr="学习的孩子"/>
          <p:cNvPicPr>
            <a:picLocks noChangeAspect="1"/>
          </p:cNvPicPr>
          <p:nvPr/>
        </p:nvPicPr>
        <p:blipFill>
          <a:blip r:embed="rId2"/>
          <a:srcRect l="13708" r="14106"/>
          <a:stretch>
            <a:fillRect/>
          </a:stretch>
        </p:blipFill>
        <p:spPr>
          <a:xfrm>
            <a:off x="8285236" y="1711481"/>
            <a:ext cx="3562468" cy="49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KHỞI ĐỘNG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41"/>
          <p:cNvSpPr/>
          <p:nvPr/>
        </p:nvSpPr>
        <p:spPr>
          <a:xfrm>
            <a:off x="633891" y="2796178"/>
            <a:ext cx="7564322" cy="2853508"/>
          </a:xfrm>
          <a:prstGeom prst="roundRect">
            <a:avLst>
              <a:gd name="adj" fmla="val 21937"/>
            </a:avLst>
          </a:prstGeom>
          <a:solidFill>
            <a:srgbClr val="FDE9FB"/>
          </a:solidFill>
          <a:ln w="57150">
            <a:solidFill>
              <a:srgbClr val="7F38B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2" name="图片 1" descr="8-12"/>
          <p:cNvPicPr>
            <a:picLocks noChangeAspect="1"/>
          </p:cNvPicPr>
          <p:nvPr/>
        </p:nvPicPr>
        <p:blipFill>
          <a:blip r:embed="rId3"/>
          <a:srcRect l="8516" t="15849" r="8999" b="11116"/>
          <a:stretch>
            <a:fillRect/>
          </a:stretch>
        </p:blipFill>
        <p:spPr>
          <a:xfrm>
            <a:off x="8198213" y="3158309"/>
            <a:ext cx="3798570" cy="3363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126" y="833959"/>
            <a:ext cx="114143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a = 4dm; b = 3dm; c = 5dm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244" y="3134827"/>
            <a:ext cx="85616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dirty="0" smtClean="0">
                <a:latin typeface="Times New Roman"/>
                <a:cs typeface="Times New Roman"/>
              </a:rPr>
              <a:t>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>
                <a:latin typeface="Times New Roman"/>
                <a:cs typeface="Times New Roman"/>
              </a:rPr>
              <a:t>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0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́: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60dm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41"/>
          <p:cNvSpPr/>
          <p:nvPr/>
        </p:nvSpPr>
        <p:spPr>
          <a:xfrm>
            <a:off x="633890" y="2796178"/>
            <a:ext cx="10943067" cy="2853508"/>
          </a:xfrm>
          <a:prstGeom prst="roundRect">
            <a:avLst>
              <a:gd name="adj" fmla="val 2193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379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853">
            <a:off x="560662" y="486987"/>
            <a:ext cx="154028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22715" y="618937"/>
            <a:ext cx="94542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dạng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2043" y="3069772"/>
            <a:ext cx="1077428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thước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945" y="625184"/>
            <a:ext cx="89177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15" grpId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KHÁM [PHÁ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25351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arallelogram 235"/>
          <p:cNvSpPr/>
          <p:nvPr/>
        </p:nvSpPr>
        <p:spPr>
          <a:xfrm>
            <a:off x="8238479" y="3893866"/>
            <a:ext cx="2874734" cy="933117"/>
          </a:xfrm>
          <a:prstGeom prst="parallelogram">
            <a:avLst>
              <a:gd name="adj" fmla="val 9328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9108386" y="1895326"/>
            <a:ext cx="2006674" cy="19876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Parallelogram 233"/>
          <p:cNvSpPr/>
          <p:nvPr/>
        </p:nvSpPr>
        <p:spPr>
          <a:xfrm rot="16200000" flipV="1">
            <a:off x="7231632" y="2926796"/>
            <a:ext cx="2898648" cy="859536"/>
          </a:xfrm>
          <a:prstGeom prst="parallelogram">
            <a:avLst>
              <a:gd name="adj" fmla="val 10507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4066" y="1722973"/>
            <a:ext cx="7002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1cm</a:t>
            </a:r>
            <a:r>
              <a:rPr lang="en-US" sz="3000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= 9 (cm</a:t>
            </a:r>
            <a:r>
              <a:rPr lang="en-US" sz="3000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91665" y="3932785"/>
            <a:ext cx="50726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3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3cm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× 3 × 3 = 27 (cm</a:t>
            </a:r>
            <a:r>
              <a:rPr lang="en-US" sz="3000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502229" y="695568"/>
            <a:ext cx="8983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u="sng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027366" y="2842804"/>
            <a:ext cx="50650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ở 3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= 27 (cm</a:t>
            </a:r>
            <a:r>
              <a:rPr lang="en-US" sz="3000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824185" y="3219263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Rectangle 4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arallelogram 4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534146" y="352887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244107" y="383847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492241" y="3221445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6" name="Rectangle 6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allelogram 6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02202" y="3531053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arallelogram 7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912163" y="384066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0" name="Rectangle 7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arallelogram 8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144749" y="323362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7" name="Rectangle 8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arallelogram 8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864336" y="3533608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4" name="Rectangle 9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Parallelogram 9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574297" y="384321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1" name="Rectangle 10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arallelogram 10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arallelogram 10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arallelogram 10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825798" y="255687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Parallelogram 11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535759" y="2866487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5" name="Rectangle 11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Parallelogram 11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245720" y="3176095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2" name="Rectangle 1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493854" y="255906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9" name="Rectangle 1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Parallelogram 1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9203815" y="286866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Parallelogram 1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913776" y="3178277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3" name="Rectangle 1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Parallelogram 1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0151175" y="2580868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0" name="Rectangle 1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Parallelogram 1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Parallelogram 1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Parallelogram 1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Parallelogram 1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865949" y="2880850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7" name="Rectangle 1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Parallelogram 1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Parallelogram 1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arallelogram 1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9575910" y="3180832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4" name="Rectangle 1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Parallelogram 1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Parallelogram 1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825979" y="190433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1" name="Rectangle 1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Parallelogram 1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Parallelogram 1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8540753" y="220432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8" name="Rectangle 1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Parallelogram 1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Parallelogram 1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245901" y="250911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5" name="Rectangle 1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Parallelogram 1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Parallelogram 1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9489222" y="190652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2" name="Rectangle 1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Parallelogram 1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Parallelogram 1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203996" y="2201690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9" name="Rectangle 1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arallelogram 2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Parallelogram 2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8913957" y="2511298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6" name="Rectangle 2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arallelogram 2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arallelogram 2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0153550" y="1912214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3" name="Rectangle 2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Parallelogram 2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Parallelogram 2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9866130" y="221838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0" name="Rectangle 2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Parallelogram 2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Parallelogram 2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9576091" y="251866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7" name="Rectangle 2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arallelogram 2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arallelogram 2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6859686" y="3867518"/>
            <a:ext cx="957859" cy="981219"/>
            <a:chOff x="7517218" y="3304161"/>
            <a:chExt cx="1373863" cy="1407368"/>
          </a:xfrm>
        </p:grpSpPr>
        <p:sp>
          <p:nvSpPr>
            <p:cNvPr id="240" name="Rectangle 2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Parallelogram 2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1cm</a:t>
              </a:r>
              <a:r>
                <a:rPr lang="en-US" sz="1600" baseline="30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Parallelogram 2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Parallelogram 232"/>
          <p:cNvSpPr/>
          <p:nvPr/>
        </p:nvSpPr>
        <p:spPr>
          <a:xfrm rot="16200000" flipV="1">
            <a:off x="9227884" y="2933049"/>
            <a:ext cx="2907792" cy="859259"/>
          </a:xfrm>
          <a:prstGeom prst="parallelogram">
            <a:avLst>
              <a:gd name="adj" fmla="val 10675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8237449" y="2838224"/>
            <a:ext cx="2006674" cy="19876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Parallelogram 234"/>
          <p:cNvSpPr/>
          <p:nvPr/>
        </p:nvSpPr>
        <p:spPr>
          <a:xfrm>
            <a:off x="8241124" y="1897028"/>
            <a:ext cx="2874734" cy="933117"/>
          </a:xfrm>
          <a:prstGeom prst="parallelogram">
            <a:avLst>
              <a:gd name="adj" fmla="val 953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 Box 141"/>
          <p:cNvSpPr txBox="1">
            <a:spLocks noChangeArrowheads="1"/>
          </p:cNvSpPr>
          <p:nvPr/>
        </p:nvSpPr>
        <p:spPr bwMode="auto">
          <a:xfrm>
            <a:off x="8885274" y="482587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48" name="Text Box 142"/>
          <p:cNvSpPr txBox="1">
            <a:spLocks noChangeArrowheads="1"/>
          </p:cNvSpPr>
          <p:nvPr/>
        </p:nvSpPr>
        <p:spPr bwMode="auto">
          <a:xfrm>
            <a:off x="11148255" y="2786259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49" name="Text Box 143"/>
          <p:cNvSpPr txBox="1">
            <a:spLocks noChangeArrowheads="1"/>
          </p:cNvSpPr>
          <p:nvPr/>
        </p:nvSpPr>
        <p:spPr bwMode="auto">
          <a:xfrm>
            <a:off x="10652955" y="4335591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8" grpId="0" animBg="1"/>
      <p:bldP spid="234" grpId="0" animBg="1"/>
      <p:bldP spid="33" grpId="0"/>
      <p:bldP spid="34" grpId="0"/>
      <p:bldP spid="35" grpId="0"/>
      <p:bldP spid="42" grpId="0"/>
      <p:bldP spid="233" grpId="0" animBg="1"/>
      <p:bldP spid="237" grpId="0" animBg="1"/>
      <p:bldP spid="235" grpId="0" animBg="1"/>
      <p:bldP spid="247" grpId="0"/>
      <p:bldP spid="248" grpId="0"/>
      <p:bldP spid="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41"/>
          <p:cNvSpPr/>
          <p:nvPr/>
        </p:nvSpPr>
        <p:spPr>
          <a:xfrm>
            <a:off x="613793" y="4302369"/>
            <a:ext cx="7885437" cy="1992923"/>
          </a:xfrm>
          <a:prstGeom prst="roundRect">
            <a:avLst>
              <a:gd name="adj" fmla="val 2193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705069" y="3516923"/>
            <a:ext cx="3135239" cy="3234104"/>
          </a:xfrm>
          <a:prstGeom prst="ellipse">
            <a:avLst/>
          </a:prstGeom>
          <a:blipFill rotWithShape="1">
            <a:blip r:embed="rId3"/>
            <a:stretch>
              <a:fillRect l="-3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822146" y="864167"/>
            <a:ext cx="3938587" cy="3303588"/>
            <a:chOff x="4571206" y="2894012"/>
            <a:chExt cx="3938510" cy="3302111"/>
          </a:xfrm>
        </p:grpSpPr>
        <p:grpSp>
          <p:nvGrpSpPr>
            <p:cNvPr id="10" name="Group 293"/>
            <p:cNvGrpSpPr>
              <a:grpSpLocks/>
            </p:cNvGrpSpPr>
            <p:nvPr/>
          </p:nvGrpSpPr>
          <p:grpSpPr bwMode="auto">
            <a:xfrm>
              <a:off x="4571206" y="2894012"/>
              <a:ext cx="3113190" cy="2668588"/>
              <a:chOff x="4571206" y="2894012"/>
              <a:chExt cx="3113190" cy="26685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777682" y="2895599"/>
                <a:ext cx="1904963" cy="1586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288"/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rot="10800000" flipV="1">
                  <a:off x="4038600" y="2895599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0800000" flipV="1">
                  <a:off x="5943563" y="2895599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038600" y="3733424"/>
                  <a:ext cx="1904963" cy="1586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029572" y="4649002"/>
                  <a:ext cx="1827982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243488" y="4721994"/>
                  <a:ext cx="1904963" cy="1587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0800000" flipV="1">
                  <a:off x="4038600" y="4723581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0800000" flipV="1">
                  <a:off x="5943563" y="4723581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038600" y="5561407"/>
                  <a:ext cx="1904963" cy="1586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6235254" y="3808796"/>
                  <a:ext cx="1827982" cy="1588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3125403" y="4646621"/>
                  <a:ext cx="1827982" cy="1587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4330291" y="3807209"/>
                  <a:ext cx="1827982" cy="1588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 rot="-2316680">
              <a:off x="7009558" y="4807681"/>
              <a:ext cx="838184" cy="7616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rgbClr val="C0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671532" y="3328793"/>
              <a:ext cx="838184" cy="76165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rgbClr val="C0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5272867" y="5434464"/>
              <a:ext cx="838184" cy="76165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rgbClr val="C0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765481" y="4438685"/>
            <a:ext cx="74055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Muốn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thể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tích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hình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lập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phương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ta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lấy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rồi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55846" y="963064"/>
            <a:ext cx="4280774" cy="1376797"/>
            <a:chOff x="6097421" y="1317758"/>
            <a:chExt cx="4280774" cy="1833979"/>
          </a:xfrm>
        </p:grpSpPr>
        <p:sp>
          <p:nvSpPr>
            <p:cNvPr id="29" name="Rectangle: Rounded Corners 41"/>
            <p:cNvSpPr/>
            <p:nvPr/>
          </p:nvSpPr>
          <p:spPr>
            <a:xfrm>
              <a:off x="6097421" y="13177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rgbClr val="EA9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30" name="Rectangle: Rounded Corners 41"/>
            <p:cNvSpPr/>
            <p:nvPr/>
          </p:nvSpPr>
          <p:spPr>
            <a:xfrm>
              <a:off x="6249821" y="14701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896089" y="1328298"/>
            <a:ext cx="280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 = a x a x a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979174" y="2451648"/>
            <a:ext cx="504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27" grpId="0"/>
      <p:bldP spid="2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15429"/>
              </p:ext>
            </p:extLst>
          </p:nvPr>
        </p:nvGraphicFramePr>
        <p:xfrm>
          <a:off x="743856" y="1074791"/>
          <a:ext cx="10492014" cy="509983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4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9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38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79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79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1453">
                <a:tc>
                  <a:txBody>
                    <a:bodyPr/>
                    <a:lstStyle/>
                    <a:p>
                      <a:pPr marL="1485900" indent="-49213" algn="l"/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85900" indent="-49213" algn="l"/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85900" indent="-49213" algn="l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5071" y="2203660"/>
            <a:ext cx="9933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5674" y="3658549"/>
            <a:ext cx="2892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V = a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2974" y="3680317"/>
            <a:ext cx="2892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V = a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solidFill>
                <a:srgbClr val="FF37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5433" y="4591625"/>
            <a:ext cx="3042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144329" y="4610885"/>
            <a:ext cx="194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33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1047</Words>
  <Application>Microsoft Office PowerPoint</Application>
  <PresentationFormat>Widescreen</PresentationFormat>
  <Paragraphs>179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Arial</vt:lpstr>
      <vt:lpstr>Calibri</vt:lpstr>
      <vt:lpstr>等线</vt:lpstr>
      <vt:lpstr>等线 Light</vt:lpstr>
      <vt:lpstr>Montserrat Light</vt:lpstr>
      <vt:lpstr>Noto Sans S Chinese Black</vt:lpstr>
      <vt:lpstr>Noto Sans S Chinese Regular</vt:lpstr>
      <vt:lpstr>Times New Roman</vt:lpstr>
      <vt:lpstr>UTM Fleur</vt:lpstr>
      <vt:lpstr>UTM French Vanilla</vt:lpstr>
      <vt:lpstr>UTM Gradoo</vt:lpstr>
      <vt:lpstr>UTM Loko</vt:lpstr>
      <vt:lpstr>UTM Neo Sans Intel</vt:lpstr>
      <vt:lpstr>字魂24号-镇魂手书</vt:lpstr>
      <vt:lpstr>字魂36号-正文宋楷</vt:lpstr>
      <vt:lpstr>字魂37号-波纹乖乖体</vt:lpstr>
      <vt:lpstr>字魂71号-御守锦书</vt:lpstr>
      <vt:lpstr>思源黑体 CN Normal</vt:lpstr>
      <vt:lpstr>Office 主题​​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</dc:creator>
  <cp:lastModifiedBy>Hang</cp:lastModifiedBy>
  <cp:revision>61</cp:revision>
  <dcterms:created xsi:type="dcterms:W3CDTF">2019-07-20T12:01:00Z</dcterms:created>
  <dcterms:modified xsi:type="dcterms:W3CDTF">2022-02-20T13:56:03Z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