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63" r:id="rId2"/>
    <p:sldId id="270" r:id="rId3"/>
    <p:sldId id="256" r:id="rId4"/>
    <p:sldId id="352" r:id="rId5"/>
    <p:sldId id="272" r:id="rId6"/>
    <p:sldId id="266" r:id="rId7"/>
    <p:sldId id="267" r:id="rId8"/>
    <p:sldId id="273" r:id="rId9"/>
    <p:sldId id="274" r:id="rId10"/>
    <p:sldId id="275" r:id="rId11"/>
    <p:sldId id="353" r:id="rId12"/>
    <p:sldId id="276" r:id="rId13"/>
    <p:sldId id="290" r:id="rId14"/>
    <p:sldId id="277" r:id="rId15"/>
    <p:sldId id="354" r:id="rId16"/>
    <p:sldId id="355" r:id="rId17"/>
    <p:sldId id="356" r:id="rId18"/>
    <p:sldId id="291" r:id="rId19"/>
    <p:sldId id="333" r:id="rId20"/>
    <p:sldId id="361" r:id="rId21"/>
    <p:sldId id="363" r:id="rId22"/>
    <p:sldId id="362" r:id="rId23"/>
    <p:sldId id="334" r:id="rId24"/>
    <p:sldId id="365" r:id="rId25"/>
    <p:sldId id="364" r:id="rId26"/>
    <p:sldId id="357" r:id="rId27"/>
    <p:sldId id="316" r:id="rId28"/>
    <p:sldId id="311" r:id="rId29"/>
    <p:sldId id="366" r:id="rId30"/>
    <p:sldId id="367" r:id="rId31"/>
    <p:sldId id="340" r:id="rId32"/>
    <p:sldId id="368" r:id="rId33"/>
    <p:sldId id="319" r:id="rId34"/>
    <p:sldId id="341" r:id="rId35"/>
    <p:sldId id="342" r:id="rId36"/>
    <p:sldId id="305" r:id="rId37"/>
  </p:sldIdLst>
  <p:sldSz cx="12192000" cy="6858000"/>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1B6169"/>
    <a:srgbClr val="C00000"/>
    <a:srgbClr val="434168"/>
    <a:srgbClr val="30353A"/>
    <a:srgbClr val="70523D"/>
    <a:srgbClr val="D19C73"/>
    <a:srgbClr val="5F3D2A"/>
    <a:srgbClr val="5D6088"/>
    <a:srgbClr val="FFEA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82147" autoAdjust="0"/>
  </p:normalViewPr>
  <p:slideViewPr>
    <p:cSldViewPr snapToGrid="0">
      <p:cViewPr varScale="1">
        <p:scale>
          <a:sx n="73" d="100"/>
          <a:sy n="73" d="100"/>
        </p:scale>
        <p:origin x="1037" y="48"/>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079868-CE04-427D-92D0-8DEE618253B2}" type="datetimeFigureOut">
              <a:rPr lang="en-US" smtClean="0"/>
              <a:t>12/25/2022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97ECF9-7B74-4888-8373-840EA7D67BA6}" type="slidenum">
              <a:rPr lang="en-US" smtClean="0"/>
              <a:t>‹#›</a:t>
            </a:fld>
            <a:endParaRPr lang="en-US"/>
          </a:p>
        </p:txBody>
      </p:sp>
    </p:spTree>
    <p:extLst>
      <p:ext uri="{BB962C8B-B14F-4D97-AF65-F5344CB8AC3E}">
        <p14:creationId xmlns:p14="http://schemas.microsoft.com/office/powerpoint/2010/main" val="152694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err="1">
                <a:solidFill>
                  <a:srgbClr val="080808"/>
                </a:solidFill>
                <a:effectLst>
                  <a:outerShdw blurRad="38100" dist="38100" dir="2700000" algn="tl">
                    <a:srgbClr val="FFFFFF"/>
                  </a:outerShdw>
                </a:effectLst>
              </a:rPr>
              <a:t>Bài</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tập</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đọc</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hôm</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trước</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nói</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về</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cuộc</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sống</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đói</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nghèo</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lạc</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hậu</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của</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bà</a:t>
            </a:r>
            <a:r>
              <a:rPr lang="en-US" altLang="en-US" sz="1200" dirty="0">
                <a:solidFill>
                  <a:srgbClr val="080808"/>
                </a:solidFill>
                <a:effectLst>
                  <a:outerShdw blurRad="38100" dist="38100" dir="2700000" algn="tl">
                    <a:srgbClr val="FFFFFF"/>
                  </a:outerShdw>
                </a:effectLst>
              </a:rPr>
              <a:t> con </a:t>
            </a:r>
            <a:r>
              <a:rPr lang="en-US" altLang="en-US" sz="1200" dirty="0" err="1">
                <a:solidFill>
                  <a:srgbClr val="080808"/>
                </a:solidFill>
                <a:effectLst>
                  <a:outerShdw blurRad="38100" dist="38100" dir="2700000" algn="tl">
                    <a:srgbClr val="FFFFFF"/>
                  </a:outerShdw>
                </a:effectLst>
              </a:rPr>
              <a:t>vùng</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cao</a:t>
            </a:r>
            <a:r>
              <a:rPr lang="en-US" altLang="en-US" sz="1200" dirty="0">
                <a:solidFill>
                  <a:srgbClr val="080808"/>
                </a:solidFill>
                <a:effectLst>
                  <a:outerShdw blurRad="38100" dist="38100" dir="2700000" algn="tl">
                    <a:srgbClr val="FFFFFF"/>
                  </a:outerShdw>
                </a:effectLst>
              </a:rPr>
              <a:t> . </a:t>
            </a:r>
            <a:r>
              <a:rPr lang="en-US" altLang="en-US" sz="1200" dirty="0" err="1">
                <a:solidFill>
                  <a:srgbClr val="080808"/>
                </a:solidFill>
                <a:effectLst>
                  <a:outerShdw blurRad="38100" dist="38100" dir="2700000" algn="tl">
                    <a:srgbClr val="FFFFFF"/>
                  </a:outerShdw>
                </a:effectLst>
              </a:rPr>
              <a:t>Hôm</a:t>
            </a:r>
            <a:r>
              <a:rPr lang="en-US" altLang="en-US" sz="1200" dirty="0">
                <a:solidFill>
                  <a:srgbClr val="080808"/>
                </a:solidFill>
                <a:effectLst>
                  <a:outerShdw blurRad="38100" dist="38100" dir="2700000" algn="tl">
                    <a:srgbClr val="FFFFFF"/>
                  </a:outerShdw>
                </a:effectLst>
              </a:rPr>
              <a:t> nay ,</a:t>
            </a:r>
            <a:r>
              <a:rPr lang="en-US" altLang="en-US" sz="1200" dirty="0" err="1">
                <a:solidFill>
                  <a:srgbClr val="080808"/>
                </a:solidFill>
                <a:effectLst>
                  <a:outerShdw blurRad="38100" dist="38100" dir="2700000" algn="tl">
                    <a:srgbClr val="FFFFFF"/>
                  </a:outerShdw>
                </a:effectLst>
              </a:rPr>
              <a:t>chúng</a:t>
            </a:r>
            <a:r>
              <a:rPr lang="en-US" altLang="en-US" sz="1200" dirty="0">
                <a:solidFill>
                  <a:srgbClr val="080808"/>
                </a:solidFill>
                <a:effectLst>
                  <a:outerShdw blurRad="38100" dist="38100" dir="2700000" algn="tl">
                    <a:srgbClr val="FFFFFF"/>
                  </a:outerShdw>
                </a:effectLst>
              </a:rPr>
              <a:t> ta </a:t>
            </a:r>
            <a:r>
              <a:rPr lang="en-US" altLang="en-US" sz="1200" dirty="0" err="1">
                <a:solidFill>
                  <a:srgbClr val="080808"/>
                </a:solidFill>
                <a:effectLst>
                  <a:outerShdw blurRad="38100" dist="38100" dir="2700000" algn="tl">
                    <a:srgbClr val="FFFFFF"/>
                  </a:outerShdw>
                </a:effectLst>
              </a:rPr>
              <a:t>tìm</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hiểu</a:t>
            </a:r>
            <a:r>
              <a:rPr lang="en-US" altLang="en-US" sz="1200" dirty="0">
                <a:solidFill>
                  <a:srgbClr val="080808"/>
                </a:solidFill>
                <a:effectLst>
                  <a:outerShdw blurRad="38100" dist="38100" dir="2700000" algn="tl">
                    <a:srgbClr val="FFFFFF"/>
                  </a:outerShdw>
                </a:effectLst>
              </a:rPr>
              <a:t> qua </a:t>
            </a:r>
            <a:r>
              <a:rPr lang="en-US" altLang="en-US" sz="1200" dirty="0" err="1">
                <a:solidFill>
                  <a:srgbClr val="080808"/>
                </a:solidFill>
                <a:effectLst>
                  <a:outerShdw blurRad="38100" dist="38100" dir="2700000" algn="tl">
                    <a:srgbClr val="FFFFFF"/>
                  </a:outerShdw>
                </a:effectLst>
              </a:rPr>
              <a:t>bài</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Ngu</a:t>
            </a:r>
            <a:r>
              <a:rPr lang="en-US" altLang="en-US" sz="1200" dirty="0">
                <a:solidFill>
                  <a:srgbClr val="080808"/>
                </a:solidFill>
                <a:effectLst>
                  <a:outerShdw blurRad="38100" dist="38100" dir="2700000" algn="tl">
                    <a:srgbClr val="FFFFFF"/>
                  </a:outerShdw>
                </a:effectLst>
              </a:rPr>
              <a:t> Công </a:t>
            </a:r>
            <a:r>
              <a:rPr lang="en-US" altLang="en-US" sz="1200" dirty="0" err="1">
                <a:solidFill>
                  <a:srgbClr val="080808"/>
                </a:solidFill>
                <a:effectLst>
                  <a:outerShdw blurRad="38100" dist="38100" dir="2700000" algn="tl">
                    <a:srgbClr val="FFFFFF"/>
                  </a:outerShdw>
                </a:effectLst>
              </a:rPr>
              <a:t>xã</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Trịnh</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Tường</a:t>
            </a:r>
            <a:r>
              <a:rPr lang="en-US" altLang="en-US" sz="1200" dirty="0">
                <a:solidFill>
                  <a:srgbClr val="080808"/>
                </a:solidFill>
                <a:effectLst>
                  <a:outerShdw blurRad="38100" dist="38100" dir="2700000" algn="tl">
                    <a:srgbClr val="FFFFFF"/>
                  </a:outerShdw>
                </a:effectLst>
              </a:rPr>
              <a:t> “ </a:t>
            </a:r>
            <a:r>
              <a:rPr lang="en-US" altLang="en-US" sz="1200" dirty="0" err="1">
                <a:solidFill>
                  <a:srgbClr val="080808"/>
                </a:solidFill>
                <a:effectLst>
                  <a:outerShdw blurRad="38100" dist="38100" dir="2700000" algn="tl">
                    <a:srgbClr val="FFFFFF"/>
                  </a:outerShdw>
                </a:effectLst>
              </a:rPr>
              <a:t>nói</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về</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một</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nhân</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vật</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có</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đức</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tính</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kiên</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trì</a:t>
            </a:r>
            <a:r>
              <a:rPr lang="en-US" altLang="en-US" sz="1200" dirty="0">
                <a:solidFill>
                  <a:srgbClr val="080808"/>
                </a:solidFill>
                <a:effectLst>
                  <a:outerShdw blurRad="38100" dist="38100" dir="2700000" algn="tl">
                    <a:srgbClr val="FFFFFF"/>
                  </a:outerShdw>
                </a:effectLst>
              </a:rPr>
              <a:t> , </a:t>
            </a:r>
            <a:r>
              <a:rPr lang="en-US" altLang="en-US" sz="1200" dirty="0" err="1">
                <a:solidFill>
                  <a:srgbClr val="080808"/>
                </a:solidFill>
                <a:effectLst>
                  <a:outerShdw blurRad="38100" dist="38100" dir="2700000" algn="tl">
                    <a:srgbClr val="FFFFFF"/>
                  </a:outerShdw>
                </a:effectLst>
              </a:rPr>
              <a:t>có</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khả</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năng</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tạo</a:t>
            </a:r>
            <a:r>
              <a:rPr lang="en-US" altLang="en-US" sz="1200" dirty="0">
                <a:solidFill>
                  <a:srgbClr val="080808"/>
                </a:solidFill>
                <a:effectLst>
                  <a:outerShdw blurRad="38100" dist="38100" dir="2700000" algn="tl">
                    <a:srgbClr val="FFFFFF"/>
                  </a:outerShdw>
                </a:effectLst>
              </a:rPr>
              <a:t> ra </a:t>
            </a:r>
            <a:r>
              <a:rPr lang="en-US" altLang="en-US" sz="1200" dirty="0" err="1">
                <a:solidFill>
                  <a:srgbClr val="080808"/>
                </a:solidFill>
                <a:effectLst>
                  <a:outerShdw blurRad="38100" dist="38100" dir="2700000" algn="tl">
                    <a:srgbClr val="FFFFFF"/>
                  </a:outerShdw>
                </a:effectLst>
              </a:rPr>
              <a:t>tập</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quán</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trồng</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lúa</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nước</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trên</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ruộng</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bậc</a:t>
            </a:r>
            <a:r>
              <a:rPr lang="en-US" altLang="en-US" sz="1200" dirty="0">
                <a:solidFill>
                  <a:srgbClr val="080808"/>
                </a:solidFill>
                <a:effectLst>
                  <a:outerShdw blurRad="38100" dist="38100" dir="2700000" algn="tl">
                    <a:srgbClr val="FFFFFF"/>
                  </a:outerShdw>
                </a:effectLst>
              </a:rPr>
              <a:t> thang </a:t>
            </a:r>
            <a:r>
              <a:rPr lang="en-US" altLang="en-US" sz="1200" dirty="0" err="1">
                <a:solidFill>
                  <a:srgbClr val="080808"/>
                </a:solidFill>
                <a:effectLst>
                  <a:outerShdw blurRad="38100" dist="38100" dir="2700000" algn="tl">
                    <a:srgbClr val="FFFFFF"/>
                  </a:outerShdw>
                </a:effectLst>
              </a:rPr>
              <a:t>nhằm</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xóa</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đói</a:t>
            </a:r>
            <a:r>
              <a:rPr lang="en-US" altLang="en-US" sz="1200" dirty="0">
                <a:solidFill>
                  <a:srgbClr val="080808"/>
                </a:solidFill>
                <a:effectLst>
                  <a:outerShdw blurRad="38100" dist="38100" dir="2700000" algn="tl">
                    <a:srgbClr val="FFFFFF"/>
                  </a:outerShdw>
                </a:effectLst>
              </a:rPr>
              <a:t> , </a:t>
            </a:r>
            <a:r>
              <a:rPr lang="en-US" altLang="en-US" sz="1200" dirty="0" err="1">
                <a:solidFill>
                  <a:srgbClr val="080808"/>
                </a:solidFill>
                <a:effectLst>
                  <a:outerShdw blurRad="38100" dist="38100" dir="2700000" algn="tl">
                    <a:srgbClr val="FFFFFF"/>
                  </a:outerShdw>
                </a:effectLst>
              </a:rPr>
              <a:t>giảm</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nghèo</a:t>
            </a:r>
            <a:r>
              <a:rPr lang="en-US" altLang="en-US" sz="1200" dirty="0">
                <a:solidFill>
                  <a:srgbClr val="080808"/>
                </a:solidFill>
                <a:effectLst>
                  <a:outerShdw blurRad="38100" dist="38100" dir="2700000" algn="tl">
                    <a:srgbClr val="FFFFFF"/>
                  </a:outerShdw>
                </a:effectLst>
              </a:rPr>
              <a:t> .</a:t>
            </a:r>
          </a:p>
          <a:p>
            <a:endParaRPr lang="en-US" dirty="0"/>
          </a:p>
        </p:txBody>
      </p:sp>
      <p:sp>
        <p:nvSpPr>
          <p:cNvPr id="4" name="Slide Number Placeholder 3"/>
          <p:cNvSpPr>
            <a:spLocks noGrp="1"/>
          </p:cNvSpPr>
          <p:nvPr>
            <p:ph type="sldNum" sz="quarter" idx="5"/>
          </p:nvPr>
        </p:nvSpPr>
        <p:spPr/>
        <p:txBody>
          <a:bodyPr/>
          <a:lstStyle/>
          <a:p>
            <a:fld id="{6A97ECF9-7B74-4888-8373-840EA7D67BA6}" type="slidenum">
              <a:rPr lang="en-US" smtClean="0"/>
              <a:t>6</a:t>
            </a:fld>
            <a:endParaRPr lang="en-US"/>
          </a:p>
        </p:txBody>
      </p:sp>
    </p:spTree>
    <p:extLst>
      <p:ext uri="{BB962C8B-B14F-4D97-AF65-F5344CB8AC3E}">
        <p14:creationId xmlns:p14="http://schemas.microsoft.com/office/powerpoint/2010/main" val="4276904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97ECF9-7B74-4888-8373-840EA7D67BA6}" type="slidenum">
              <a:rPr lang="en-US" smtClean="0"/>
              <a:t>21</a:t>
            </a:fld>
            <a:endParaRPr lang="en-US"/>
          </a:p>
        </p:txBody>
      </p:sp>
    </p:spTree>
    <p:extLst>
      <p:ext uri="{BB962C8B-B14F-4D97-AF65-F5344CB8AC3E}">
        <p14:creationId xmlns:p14="http://schemas.microsoft.com/office/powerpoint/2010/main" val="1979878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97ECF9-7B74-4888-8373-840EA7D67BA6}" type="slidenum">
              <a:rPr lang="en-US" smtClean="0"/>
              <a:t>23</a:t>
            </a:fld>
            <a:endParaRPr lang="en-US"/>
          </a:p>
        </p:txBody>
      </p:sp>
    </p:spTree>
    <p:extLst>
      <p:ext uri="{BB962C8B-B14F-4D97-AF65-F5344CB8AC3E}">
        <p14:creationId xmlns:p14="http://schemas.microsoft.com/office/powerpoint/2010/main" val="1700861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97ECF9-7B74-4888-8373-840EA7D67BA6}" type="slidenum">
              <a:rPr lang="en-US" smtClean="0"/>
              <a:t>24</a:t>
            </a:fld>
            <a:endParaRPr lang="en-US"/>
          </a:p>
        </p:txBody>
      </p:sp>
    </p:spTree>
    <p:extLst>
      <p:ext uri="{BB962C8B-B14F-4D97-AF65-F5344CB8AC3E}">
        <p14:creationId xmlns:p14="http://schemas.microsoft.com/office/powerpoint/2010/main" val="151908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dirty="0">
                <a:solidFill>
                  <a:srgbClr val="333333"/>
                </a:solidFill>
                <a:effectLst/>
                <a:latin typeface="arial" panose="020B0604020202020204" pitchFamily="34" charset="0"/>
              </a:rPr>
              <a:t>- Hải Thượng Lãn Ông Lê Hữu Trác là một đại danh y tài năng xuất chúng hết lòng thương yêu người bệnh, một nhân cách cao thượng, một nhà tư tưởng lớn ở thế kỷ XVIII và là một danh nhân văn hóa thế giới.</a:t>
            </a:r>
            <a:r>
              <a:rPr lang="vi-VN" dirty="0"/>
              <a:t/>
            </a:r>
            <a:br>
              <a:rPr lang="vi-VN" dirty="0"/>
            </a:br>
            <a:r>
              <a:rPr lang="vi-VN" dirty="0"/>
              <a:t>- </a:t>
            </a:r>
            <a:r>
              <a:rPr lang="vi-VN" b="0" i="0" dirty="0">
                <a:solidFill>
                  <a:srgbClr val="333333"/>
                </a:solidFill>
                <a:effectLst/>
                <a:latin typeface="arial" panose="020B0604020202020204" pitchFamily="34" charset="0"/>
              </a:rPr>
              <a:t>Ông luôn tâm niệm “Đạo làm thuốc là một nhân thuật chuyên lo tính mạng con người, phải lo cái lo của người, vui cái vui của người, chỉ việc cứu người làm nhiệm vụ của mình không mưu lợi kể công” Và suốt quãng đời của ông phấn đấu không mệt mỏi để thực hiện ước vọng cao cả của mình.</a:t>
            </a:r>
          </a:p>
          <a:p>
            <a:r>
              <a:rPr lang="vi-VN" dirty="0"/>
              <a:t>- </a:t>
            </a:r>
            <a:r>
              <a:rPr lang="vi-VN" b="0" i="0" dirty="0">
                <a:solidFill>
                  <a:srgbClr val="333333"/>
                </a:solidFill>
                <a:effectLst/>
                <a:latin typeface="arial" panose="020B0604020202020204" pitchFamily="34" charset="0"/>
              </a:rPr>
              <a:t>Con người thầy thuốc là vậy mà con người xã hội trong ông cũng là tấm gương lớn về nhân cách. Hải Thượng Lãn Ông là hiện thân của tấm lòng cương trực, chí khí thanh cao, không màng công danh phú quý, không nịnh hót kẻ giàu sang.</a:t>
            </a:r>
            <a:endParaRPr lang="en-US" dirty="0"/>
          </a:p>
        </p:txBody>
      </p:sp>
      <p:sp>
        <p:nvSpPr>
          <p:cNvPr id="4" name="Slide Number Placeholder 3"/>
          <p:cNvSpPr>
            <a:spLocks noGrp="1"/>
          </p:cNvSpPr>
          <p:nvPr>
            <p:ph type="sldNum" sz="quarter" idx="5"/>
          </p:nvPr>
        </p:nvSpPr>
        <p:spPr/>
        <p:txBody>
          <a:bodyPr/>
          <a:lstStyle/>
          <a:p>
            <a:fld id="{6A97ECF9-7B74-4888-8373-840EA7D67BA6}" type="slidenum">
              <a:rPr lang="en-US" smtClean="0"/>
              <a:t>25</a:t>
            </a:fld>
            <a:endParaRPr lang="en-US"/>
          </a:p>
        </p:txBody>
      </p:sp>
    </p:spTree>
    <p:extLst>
      <p:ext uri="{BB962C8B-B14F-4D97-AF65-F5344CB8AC3E}">
        <p14:creationId xmlns:p14="http://schemas.microsoft.com/office/powerpoint/2010/main" val="1596881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97ECF9-7B74-4888-8373-840EA7D67BA6}" type="slidenum">
              <a:rPr lang="en-US" smtClean="0"/>
              <a:t>27</a:t>
            </a:fld>
            <a:endParaRPr lang="en-US"/>
          </a:p>
        </p:txBody>
      </p:sp>
    </p:spTree>
    <p:extLst>
      <p:ext uri="{BB962C8B-B14F-4D97-AF65-F5344CB8AC3E}">
        <p14:creationId xmlns:p14="http://schemas.microsoft.com/office/powerpoint/2010/main" val="866601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A97ECF9-7B74-4888-8373-840EA7D67BA6}" type="slidenum">
              <a:rPr lang="en-US" smtClean="0"/>
              <a:t>34</a:t>
            </a:fld>
            <a:endParaRPr lang="en-US"/>
          </a:p>
        </p:txBody>
      </p:sp>
    </p:spTree>
    <p:extLst>
      <p:ext uri="{BB962C8B-B14F-4D97-AF65-F5344CB8AC3E}">
        <p14:creationId xmlns:p14="http://schemas.microsoft.com/office/powerpoint/2010/main" val="3213356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b="0" i="0" dirty="0">
                <a:solidFill>
                  <a:srgbClr val="222222"/>
                </a:solidFill>
                <a:effectLst/>
                <a:latin typeface="Roboto" panose="02000000000000000000" pitchFamily="2" charset="0"/>
              </a:rPr>
              <a:t>Tuổi cao, gương sáng, ông Phàn Phù Lìn giờ đây đã trở thành một lão nông có uy tín nhất trên đỉnh rừng này. Không chỉ làm kinh tế giỏi, nhiều năm liền tham gia công tác Mặt trận Tổ quốc của xã, ông còn là tấm gương sáng về nuôi dạy con cái, gìn giữ gia phong, bản sắc văn hóa tốt đẹp của dân tộc mình. Gia đình năm con của ông đều là những hộ sản xuất giỏi, gương mẫu của địa phương.</a:t>
            </a:r>
            <a:endParaRPr lang="en-US" dirty="0"/>
          </a:p>
          <a:p>
            <a:endParaRPr lang="en-US" dirty="0"/>
          </a:p>
        </p:txBody>
      </p:sp>
      <p:sp>
        <p:nvSpPr>
          <p:cNvPr id="4" name="Slide Number Placeholder 3"/>
          <p:cNvSpPr>
            <a:spLocks noGrp="1"/>
          </p:cNvSpPr>
          <p:nvPr>
            <p:ph type="sldNum" sz="quarter" idx="5"/>
          </p:nvPr>
        </p:nvSpPr>
        <p:spPr/>
        <p:txBody>
          <a:bodyPr/>
          <a:lstStyle/>
          <a:p>
            <a:fld id="{6A97ECF9-7B74-4888-8373-840EA7D67BA6}" type="slidenum">
              <a:rPr lang="en-US" smtClean="0"/>
              <a:t>35</a:t>
            </a:fld>
            <a:endParaRPr lang="en-US"/>
          </a:p>
        </p:txBody>
      </p:sp>
    </p:spTree>
    <p:extLst>
      <p:ext uri="{BB962C8B-B14F-4D97-AF65-F5344CB8AC3E}">
        <p14:creationId xmlns:p14="http://schemas.microsoft.com/office/powerpoint/2010/main" val="3017620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054377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69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982880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6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541822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6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603784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6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751585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6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4027385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6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002985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6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4917600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6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955484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6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397616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60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499551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7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8907816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59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674584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5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445023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5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0987762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5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5902417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5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4115433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5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0780459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5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4814110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5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246360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5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6707608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50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784131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9565736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49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8337051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4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7599539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4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5739126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4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5525353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4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4826157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4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0973463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4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4212581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4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2064941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4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7137099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40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90332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7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4071747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39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5952702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3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345601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3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5552159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3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6393253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3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0437873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3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4155297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3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2946284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3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9626023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3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41810842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30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288106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7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4454192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29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5402779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2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1964518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2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9254989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2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9998526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2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64496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2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6590434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2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5367401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2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9606268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2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20752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20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725972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7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4648072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19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6392571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1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2909660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1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2526068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1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5135277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1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3609572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1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4388202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1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2217260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1304796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6733694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904734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7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5676804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1400595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5923798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41670204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4075748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7117803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3154258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5651414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0501202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2031964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7EE821-AC01-429A-A4F2-F54AB4931C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47E27D6-6A5A-4302-ABC0-A1B71417B3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0059C8D-DA68-49CC-8546-48DF29861FC2}"/>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C9ED5B48-1B31-4F30-B246-0FB04E64C4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3F9E90B-0F97-41D0-A952-7FDE28602885}"/>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164671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7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97871440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7EE821-AC01-429A-A4F2-F54AB4931C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47E27D6-6A5A-4302-ABC0-A1B71417B3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0059C8D-DA68-49CC-8546-48DF29861FC2}"/>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C9ED5B48-1B31-4F30-B246-0FB04E64C4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3F9E90B-0F97-41D0-A952-7FDE28602885}"/>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41786125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7EE821-AC01-429A-A4F2-F54AB4931C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47E27D6-6A5A-4302-ABC0-A1B71417B3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0059C8D-DA68-49CC-8546-48DF29861FC2}"/>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C9ED5B48-1B31-4F30-B246-0FB04E64C4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3F9E90B-0F97-41D0-A952-7FDE28602885}"/>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46473088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484672-3E25-4D10-B197-F6586BB67E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1C3B376-0C15-4AB3-B21D-DC1A991C7D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370171F-37C5-4F09-BD7E-D01654D57CAD}"/>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9DBF06C9-AFDB-4C85-BCBD-58E1CED71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DA4B4F6-4320-491D-BC6B-3CCD2F589305}"/>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0269856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9D414C-A57C-4AC3-8603-9C294B6B68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22562B5-846E-4EB2-B00C-C310C49372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0098567-CDCE-49E9-8A69-42C9553F4D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6FFA408-EE09-494A-BA35-BB1AE2164394}"/>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6" name="Footer Placeholder 5">
            <a:extLst>
              <a:ext uri="{FF2B5EF4-FFF2-40B4-BE49-F238E27FC236}">
                <a16:creationId xmlns:a16="http://schemas.microsoft.com/office/drawing/2014/main" xmlns="" id="{E1B19354-DD54-4815-9491-48B1D66793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7C97530-B268-4F59-B74A-BCC8BDD4FE4F}"/>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5959175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11A52A-2E7B-457F-9A57-45EE711E55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0F3726E-80BC-418B-91A8-9429A6B99C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988D4B0-581D-49E2-9E4F-8056F01AFA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8042C93-1F90-4D95-ADA6-82EC920160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19F3284-D4B8-4378-A71E-9D41431AFF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4E4A801-D223-4B55-96D8-8D788B2F4515}"/>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8" name="Footer Placeholder 7">
            <a:extLst>
              <a:ext uri="{FF2B5EF4-FFF2-40B4-BE49-F238E27FC236}">
                <a16:creationId xmlns:a16="http://schemas.microsoft.com/office/drawing/2014/main" xmlns="" id="{316E2E98-DA5B-4AE6-8E23-26B006D39E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4BCBD43-249B-4FAE-8FA8-11ACBE750F4D}"/>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1695237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F79254-A3B2-4BFE-82FB-FD4B04C953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793C848-B03D-4D80-B768-11A0487BE37E}"/>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4" name="Footer Placeholder 3">
            <a:extLst>
              <a:ext uri="{FF2B5EF4-FFF2-40B4-BE49-F238E27FC236}">
                <a16:creationId xmlns:a16="http://schemas.microsoft.com/office/drawing/2014/main" xmlns="" id="{225EA4A9-607F-47C3-9DFA-8EF5BFE4B5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51DB962-0473-4E46-80ED-DBAE510162B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6670159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0ED98F6-D59C-4396-BACA-94041BC99CA8}"/>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3" name="Footer Placeholder 2">
            <a:extLst>
              <a:ext uri="{FF2B5EF4-FFF2-40B4-BE49-F238E27FC236}">
                <a16:creationId xmlns:a16="http://schemas.microsoft.com/office/drawing/2014/main" xmlns="" id="{89244635-DBB5-45F5-8A6B-A340CF59DE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A718D7A-0C8C-437F-91F5-500E48EA5969}"/>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76095780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DFF2BD-6633-4141-938F-DE733D1B5C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2238D72-F7D8-4E8D-9615-792803E386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A49D798-3970-4B79-8DD2-E7D0BD4B4F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4E4FBE6-91CC-436C-A7DA-67455D534171}"/>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6" name="Footer Placeholder 5">
            <a:extLst>
              <a:ext uri="{FF2B5EF4-FFF2-40B4-BE49-F238E27FC236}">
                <a16:creationId xmlns:a16="http://schemas.microsoft.com/office/drawing/2014/main" xmlns="" id="{43445B9F-8996-4B6E-9829-75ED356F4B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E363F7F-215A-402B-988D-FD2380CFC4D8}"/>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5659678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D8D3D9-B867-4D29-977F-AC1A199A81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EA8CABD-481B-4964-BDB8-B8C20A8748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E4FC7FF9-126C-46D4-88F1-6F5CA7046F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57C2E2B-BEAE-4021-8D20-5B31B184232D}"/>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6" name="Footer Placeholder 5">
            <a:extLst>
              <a:ext uri="{FF2B5EF4-FFF2-40B4-BE49-F238E27FC236}">
                <a16:creationId xmlns:a16="http://schemas.microsoft.com/office/drawing/2014/main" xmlns="" id="{72C8F95B-CD91-4639-9337-59266AFEFB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B548E4F-4627-4B1C-88A4-1DCCDEF7BB8F}"/>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5435120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5CD988-B889-4C7F-8F93-71DE6E7703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AE22E68-4F48-4D52-BE34-28A4D739FC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3C5FB6C-DA1E-4500-AAC0-69ABBDECD33C}"/>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D542E0D0-A04D-4405-AA01-C6C3FFD326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117FAD3-620E-48CB-847D-56AA1243AC4E}"/>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4235739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70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D1FC58-7F87-4A09-B0C9-12C3571EFF63}"/>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7986447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2955CBE-1544-4210-BA4F-74ACC4FA58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6AE83F2-6223-4E8E-9E7F-A2FF935BBA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00C641D-D070-477E-83E4-C63DA04FD31B}"/>
              </a:ext>
            </a:extLst>
          </p:cNvPr>
          <p:cNvSpPr>
            <a:spLocks noGrp="1"/>
          </p:cNvSpPr>
          <p:nvPr>
            <p:ph type="dt" sz="half" idx="10"/>
          </p:nvPr>
        </p:nvSpPr>
        <p:spPr/>
        <p:txBody>
          <a:body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21DDB4DE-EE68-49C0-9B0A-B1419D6C86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5A2E989-7D0C-4483-A8AE-AAAFE7DE6490}"/>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642725195"/>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FD1E868-8957-4843-B096-D1B7D6D867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782F262-E95C-4027-9BE0-A9D18C6D88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16F2F88-FDE5-4B56-92B2-4839973668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5AB73B-C91D-406C-BC15-137C21951D2E}" type="datetimeFigureOut">
              <a:rPr lang="en-US" smtClean="0"/>
              <a:t>12/25/2022</a:t>
            </a:fld>
            <a:endParaRPr lang="en-US"/>
          </a:p>
        </p:txBody>
      </p:sp>
      <p:sp>
        <p:nvSpPr>
          <p:cNvPr id="5" name="Footer Placeholder 4">
            <a:extLst>
              <a:ext uri="{FF2B5EF4-FFF2-40B4-BE49-F238E27FC236}">
                <a16:creationId xmlns:a16="http://schemas.microsoft.com/office/drawing/2014/main" xmlns="" id="{EB9D5A8A-0295-402E-9627-E36034007A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930DB62A-43AF-4455-8559-FD62C5547F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D661D-DE22-421F-8477-66DA05DDACAA}" type="slidenum">
              <a:rPr lang="en-US" smtClean="0"/>
              <a:t>‹#›</a:t>
            </a:fld>
            <a:endParaRPr lang="en-US"/>
          </a:p>
        </p:txBody>
      </p:sp>
    </p:spTree>
    <p:extLst>
      <p:ext uri="{BB962C8B-B14F-4D97-AF65-F5344CB8AC3E}">
        <p14:creationId xmlns:p14="http://schemas.microsoft.com/office/powerpoint/2010/main" val="506542022"/>
      </p:ext>
    </p:extLst>
  </p:cSld>
  <p:clrMap bg1="lt1" tx1="dk1" bg2="lt2" tx2="dk2" accent1="accent1" accent2="accent2" accent3="accent3" accent4="accent4" accent5="accent5" accent6="accent6" hlink="hlink" folHlink="folHlink"/>
  <p:sldLayoutIdLst>
    <p:sldLayoutId id="2147483649" r:id="rId1"/>
    <p:sldLayoutId id="2147483738" r:id="rId2"/>
    <p:sldLayoutId id="2147483737" r:id="rId3"/>
    <p:sldLayoutId id="2147483736" r:id="rId4"/>
    <p:sldLayoutId id="2147483735" r:id="rId5"/>
    <p:sldLayoutId id="2147483734" r:id="rId6"/>
    <p:sldLayoutId id="2147483733" r:id="rId7"/>
    <p:sldLayoutId id="2147483732" r:id="rId8"/>
    <p:sldLayoutId id="2147483731" r:id="rId9"/>
    <p:sldLayoutId id="2147483730" r:id="rId10"/>
    <p:sldLayoutId id="2147483729" r:id="rId11"/>
    <p:sldLayoutId id="2147483728" r:id="rId12"/>
    <p:sldLayoutId id="2147483727" r:id="rId13"/>
    <p:sldLayoutId id="2147483726" r:id="rId14"/>
    <p:sldLayoutId id="2147483725" r:id="rId15"/>
    <p:sldLayoutId id="2147483724" r:id="rId16"/>
    <p:sldLayoutId id="2147483723" r:id="rId17"/>
    <p:sldLayoutId id="2147483722" r:id="rId18"/>
    <p:sldLayoutId id="2147483721" r:id="rId19"/>
    <p:sldLayoutId id="2147483720" r:id="rId20"/>
    <p:sldLayoutId id="2147483719" r:id="rId21"/>
    <p:sldLayoutId id="2147483718" r:id="rId22"/>
    <p:sldLayoutId id="2147483717" r:id="rId23"/>
    <p:sldLayoutId id="2147483716" r:id="rId24"/>
    <p:sldLayoutId id="2147483715" r:id="rId25"/>
    <p:sldLayoutId id="2147483714" r:id="rId26"/>
    <p:sldLayoutId id="2147483713" r:id="rId27"/>
    <p:sldLayoutId id="2147483712" r:id="rId28"/>
    <p:sldLayoutId id="2147483711" r:id="rId29"/>
    <p:sldLayoutId id="2147483710" r:id="rId30"/>
    <p:sldLayoutId id="2147483709" r:id="rId31"/>
    <p:sldLayoutId id="2147483708" r:id="rId32"/>
    <p:sldLayoutId id="2147483707" r:id="rId33"/>
    <p:sldLayoutId id="2147483706" r:id="rId34"/>
    <p:sldLayoutId id="2147483705" r:id="rId35"/>
    <p:sldLayoutId id="2147483704" r:id="rId36"/>
    <p:sldLayoutId id="2147483703" r:id="rId37"/>
    <p:sldLayoutId id="2147483702" r:id="rId38"/>
    <p:sldLayoutId id="2147483701" r:id="rId39"/>
    <p:sldLayoutId id="2147483700" r:id="rId40"/>
    <p:sldLayoutId id="2147483699" r:id="rId41"/>
    <p:sldLayoutId id="2147483698" r:id="rId42"/>
    <p:sldLayoutId id="2147483697" r:id="rId43"/>
    <p:sldLayoutId id="2147483695" r:id="rId44"/>
    <p:sldLayoutId id="2147483694" r:id="rId45"/>
    <p:sldLayoutId id="2147483692" r:id="rId46"/>
    <p:sldLayoutId id="2147483691" r:id="rId47"/>
    <p:sldLayoutId id="2147483690" r:id="rId48"/>
    <p:sldLayoutId id="2147483689" r:id="rId49"/>
    <p:sldLayoutId id="2147483688" r:id="rId50"/>
    <p:sldLayoutId id="2147483687" r:id="rId51"/>
    <p:sldLayoutId id="2147483686" r:id="rId52"/>
    <p:sldLayoutId id="2147483685" r:id="rId53"/>
    <p:sldLayoutId id="2147483684" r:id="rId54"/>
    <p:sldLayoutId id="2147483683" r:id="rId55"/>
    <p:sldLayoutId id="2147483682" r:id="rId56"/>
    <p:sldLayoutId id="2147483681" r:id="rId57"/>
    <p:sldLayoutId id="2147483680" r:id="rId58"/>
    <p:sldLayoutId id="2147483679" r:id="rId59"/>
    <p:sldLayoutId id="2147483678" r:id="rId60"/>
    <p:sldLayoutId id="2147483677" r:id="rId61"/>
    <p:sldLayoutId id="2147483676" r:id="rId62"/>
    <p:sldLayoutId id="2147483675" r:id="rId63"/>
    <p:sldLayoutId id="2147483674" r:id="rId64"/>
    <p:sldLayoutId id="2147483673" r:id="rId65"/>
    <p:sldLayoutId id="2147483672" r:id="rId66"/>
    <p:sldLayoutId id="2147483671" r:id="rId67"/>
    <p:sldLayoutId id="2147483670" r:id="rId68"/>
    <p:sldLayoutId id="2147483669" r:id="rId69"/>
    <p:sldLayoutId id="2147483668" r:id="rId70"/>
    <p:sldLayoutId id="2147483667" r:id="rId71"/>
    <p:sldLayoutId id="2147483666" r:id="rId72"/>
    <p:sldLayoutId id="2147483665" r:id="rId73"/>
    <p:sldLayoutId id="2147483664" r:id="rId74"/>
    <p:sldLayoutId id="2147483663" r:id="rId75"/>
    <p:sldLayoutId id="2147483662" r:id="rId76"/>
    <p:sldLayoutId id="2147483661" r:id="rId77"/>
    <p:sldLayoutId id="2147483660" r:id="rId78"/>
    <p:sldLayoutId id="2147483650" r:id="rId79"/>
    <p:sldLayoutId id="2147483696" r:id="rId80"/>
    <p:sldLayoutId id="2147483693" r:id="rId81"/>
    <p:sldLayoutId id="2147483651" r:id="rId82"/>
    <p:sldLayoutId id="2147483652" r:id="rId83"/>
    <p:sldLayoutId id="2147483653" r:id="rId84"/>
    <p:sldLayoutId id="2147483654" r:id="rId85"/>
    <p:sldLayoutId id="2147483655" r:id="rId86"/>
    <p:sldLayoutId id="2147483656" r:id="rId87"/>
    <p:sldLayoutId id="2147483657" r:id="rId88"/>
    <p:sldLayoutId id="2147483658" r:id="rId89"/>
    <p:sldLayoutId id="2147483659" r:id="rId9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9.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9.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5E9C76D-0C36-46DB-A8B9-2C4230B56FF2}"/>
              </a:ext>
            </a:extLst>
          </p:cNvPr>
          <p:cNvSpPr txBox="1"/>
          <p:nvPr/>
        </p:nvSpPr>
        <p:spPr>
          <a:xfrm>
            <a:off x="367961" y="2243182"/>
            <a:ext cx="10875146" cy="707886"/>
          </a:xfrm>
          <a:prstGeom prst="rect">
            <a:avLst/>
          </a:prstGeom>
          <a:noFill/>
        </p:spPr>
        <p:txBody>
          <a:bodyPr wrap="square" rtlCol="0">
            <a:spAutoFit/>
          </a:bodyPr>
          <a:lstStyle/>
          <a:p>
            <a:pPr algn="ctr"/>
            <a:r>
              <a:rPr lang="vi-VN" sz="4000" b="1" dirty="0">
                <a:solidFill>
                  <a:srgbClr val="434168"/>
                </a:solidFill>
              </a:rPr>
              <a:t>TẬP ĐỌC</a:t>
            </a:r>
            <a:endParaRPr lang="en-US" sz="4000" b="1" dirty="0">
              <a:solidFill>
                <a:srgbClr val="434168"/>
              </a:solidFill>
            </a:endParaRPr>
          </a:p>
        </p:txBody>
      </p:sp>
      <p:sp>
        <p:nvSpPr>
          <p:cNvPr id="5" name="TextBox 4">
            <a:extLst>
              <a:ext uri="{FF2B5EF4-FFF2-40B4-BE49-F238E27FC236}">
                <a16:creationId xmlns:a16="http://schemas.microsoft.com/office/drawing/2014/main" xmlns="" id="{3FB6B845-1A7E-4B57-B641-A85165E45BD9}"/>
              </a:ext>
            </a:extLst>
          </p:cNvPr>
          <p:cNvSpPr txBox="1"/>
          <p:nvPr/>
        </p:nvSpPr>
        <p:spPr>
          <a:xfrm>
            <a:off x="2458501" y="3313590"/>
            <a:ext cx="8170053" cy="707886"/>
          </a:xfrm>
          <a:prstGeom prst="rect">
            <a:avLst/>
          </a:prstGeom>
          <a:noFill/>
        </p:spPr>
        <p:txBody>
          <a:bodyPr wrap="square" rtlCol="0">
            <a:spAutoFit/>
          </a:bodyPr>
          <a:lstStyle/>
          <a:p>
            <a:pPr algn="ctr"/>
            <a:r>
              <a:rPr lang="vi-VN" sz="4000" b="1">
                <a:solidFill>
                  <a:srgbClr val="C00000"/>
                </a:solidFill>
              </a:rPr>
              <a:t>NGU CÔNG XÃ TRỊNH TƯỜNG</a:t>
            </a:r>
            <a:endParaRPr lang="en-US" sz="4000" b="1" dirty="0">
              <a:solidFill>
                <a:srgbClr val="C00000"/>
              </a:solidFill>
              <a:latin typeface="Gill Sans MT Condensed" panose="020B0506020104020203" pitchFamily="34" charset="0"/>
            </a:endParaRPr>
          </a:p>
        </p:txBody>
      </p:sp>
    </p:spTree>
    <p:extLst>
      <p:ext uri="{BB962C8B-B14F-4D97-AF65-F5344CB8AC3E}">
        <p14:creationId xmlns:p14="http://schemas.microsoft.com/office/powerpoint/2010/main" val="2584147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19FC539A-E1B2-4E56-B2DB-D4B8D260888B}"/>
              </a:ext>
            </a:extLst>
          </p:cNvPr>
          <p:cNvGrpSpPr/>
          <p:nvPr/>
        </p:nvGrpSpPr>
        <p:grpSpPr>
          <a:xfrm>
            <a:off x="0" y="0"/>
            <a:ext cx="2024109" cy="2024109"/>
            <a:chOff x="0" y="0"/>
            <a:chExt cx="2024109" cy="2024109"/>
          </a:xfrm>
        </p:grpSpPr>
        <p:cxnSp>
          <p:nvCxnSpPr>
            <p:cNvPr id="3" name="Straight Connector 2">
              <a:extLst>
                <a:ext uri="{FF2B5EF4-FFF2-40B4-BE49-F238E27FC236}">
                  <a16:creationId xmlns:a16="http://schemas.microsoft.com/office/drawing/2014/main" xmlns=""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xmlns=""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xmlns=""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xmlns=""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xmlns=""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a16="http://schemas.microsoft.com/office/drawing/2014/main" xmlns=""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xmlns=""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xmlns=""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xmlns=""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xmlns=""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xmlns=""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xmlns=""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xmlns=""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xmlns=""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xmlns=""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xmlns=""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xmlns=""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xmlns=""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xmlns=""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sp>
        <p:nvSpPr>
          <p:cNvPr id="42" name="Google Shape;428;p41">
            <a:extLst>
              <a:ext uri="{FF2B5EF4-FFF2-40B4-BE49-F238E27FC236}">
                <a16:creationId xmlns:a16="http://schemas.microsoft.com/office/drawing/2014/main" xmlns="" id="{FE6A0BD2-ABB2-4798-BD9D-496BCC11812E}"/>
              </a:ext>
            </a:extLst>
          </p:cNvPr>
          <p:cNvSpPr txBox="1">
            <a:spLocks/>
          </p:cNvSpPr>
          <p:nvPr/>
        </p:nvSpPr>
        <p:spPr>
          <a:xfrm>
            <a:off x="4249663" y="467811"/>
            <a:ext cx="3390834" cy="928688"/>
          </a:xfrm>
          <a:prstGeom prst="rect">
            <a:avLst/>
          </a:prstGeom>
          <a:solidFill>
            <a:srgbClr val="FFFF00"/>
          </a:solidFill>
        </p:spPr>
        <p:txBody>
          <a:bodyPr spcFirstLastPara="1" lIns="112523" tIns="112523" rIns="112523" bIns="112523"/>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defRPr/>
            </a:pPr>
            <a:r>
              <a:rPr lang="en-US" sz="4800" b="1" dirty="0">
                <a:solidFill>
                  <a:srgbClr val="C00000"/>
                </a:solidFill>
                <a:latin typeface="Arial" panose="020B0604020202020204" pitchFamily="34" charset="0"/>
                <a:cs typeface="Arial" panose="020B0604020202020204" pitchFamily="34" charset="0"/>
              </a:rPr>
              <a:t>Chia </a:t>
            </a:r>
            <a:r>
              <a:rPr lang="vi-VN" sz="4800" b="1" dirty="0">
                <a:solidFill>
                  <a:srgbClr val="C00000"/>
                </a:solidFill>
                <a:latin typeface="Arial" panose="020B0604020202020204" pitchFamily="34" charset="0"/>
                <a:cs typeface="Arial" panose="020B0604020202020204" pitchFamily="34" charset="0"/>
              </a:rPr>
              <a:t>đoạn</a:t>
            </a:r>
            <a:endParaRPr lang="en-US" sz="4800" b="1" dirty="0">
              <a:solidFill>
                <a:srgbClr val="C00000"/>
              </a:solidFill>
              <a:latin typeface="Arial" panose="020B0604020202020204" pitchFamily="34" charset="0"/>
              <a:cs typeface="Arial" panose="020B0604020202020204" pitchFamily="34" charset="0"/>
            </a:endParaRPr>
          </a:p>
        </p:txBody>
      </p:sp>
      <p:sp>
        <p:nvSpPr>
          <p:cNvPr id="32" name="Google Shape;430;p41">
            <a:extLst>
              <a:ext uri="{FF2B5EF4-FFF2-40B4-BE49-F238E27FC236}">
                <a16:creationId xmlns:a16="http://schemas.microsoft.com/office/drawing/2014/main" xmlns="" id="{655CE530-CEBA-4F5E-9A2E-78123456D519}"/>
              </a:ext>
            </a:extLst>
          </p:cNvPr>
          <p:cNvSpPr txBox="1">
            <a:spLocks/>
          </p:cNvSpPr>
          <p:nvPr/>
        </p:nvSpPr>
        <p:spPr>
          <a:xfrm>
            <a:off x="993589" y="2023149"/>
            <a:ext cx="2860675" cy="642938"/>
          </a:xfrm>
          <a:prstGeom prst="rect">
            <a:avLst/>
          </a:prstGeom>
        </p:spPr>
        <p:txBody>
          <a:bodyPr spcFirstLastPara="1" lIns="112523" tIns="112523" rIns="112523" bIns="112523"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defRPr/>
            </a:pPr>
            <a:r>
              <a:rPr lang="en-US" sz="4431" b="1" dirty="0" err="1">
                <a:solidFill>
                  <a:schemeClr val="accent3">
                    <a:lumMod val="50000"/>
                  </a:schemeClr>
                </a:solidFill>
              </a:rPr>
              <a:t>Đoạn</a:t>
            </a:r>
            <a:r>
              <a:rPr lang="en-US" sz="4431" b="1" dirty="0">
                <a:solidFill>
                  <a:schemeClr val="accent3">
                    <a:lumMod val="50000"/>
                  </a:schemeClr>
                </a:solidFill>
              </a:rPr>
              <a:t> 1:</a:t>
            </a:r>
          </a:p>
        </p:txBody>
      </p:sp>
      <p:sp>
        <p:nvSpPr>
          <p:cNvPr id="33" name="Google Shape;431;p41">
            <a:extLst>
              <a:ext uri="{FF2B5EF4-FFF2-40B4-BE49-F238E27FC236}">
                <a16:creationId xmlns:a16="http://schemas.microsoft.com/office/drawing/2014/main" xmlns="" id="{5C05D408-83D2-4F7F-8316-9EDFAC424DE8}"/>
              </a:ext>
            </a:extLst>
          </p:cNvPr>
          <p:cNvSpPr txBox="1">
            <a:spLocks/>
          </p:cNvSpPr>
          <p:nvPr/>
        </p:nvSpPr>
        <p:spPr>
          <a:xfrm>
            <a:off x="3058233" y="2004324"/>
            <a:ext cx="9080500" cy="642937"/>
          </a:xfrm>
          <a:prstGeom prst="rect">
            <a:avLst/>
          </a:prstGeom>
        </p:spPr>
        <p:txBody>
          <a:bodyPr spcFirstLastPara="1" lIns="112523" tIns="112523" rIns="112523" bIns="112523"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Clr>
                <a:schemeClr val="accent2"/>
              </a:buClr>
              <a:buSzPts val="1600"/>
              <a:buNone/>
              <a:defRPr/>
            </a:pPr>
            <a:r>
              <a:rPr lang="en-US" altLang="en-US" sz="3446" b="1" dirty="0" err="1">
                <a:solidFill>
                  <a:srgbClr val="7030A0"/>
                </a:solidFill>
                <a:latin typeface="Arial" panose="020B0604020202020204" pitchFamily="34" charset="0"/>
                <a:cs typeface="Arial" pitchFamily="34" charset="0"/>
                <a:sym typeface="Open Sans"/>
              </a:rPr>
              <a:t>Tư</a:t>
            </a:r>
            <a:r>
              <a:rPr lang="en-US" altLang="en-US" sz="3446" b="1" dirty="0">
                <a:solidFill>
                  <a:srgbClr val="7030A0"/>
                </a:solidFill>
                <a:latin typeface="Arial" panose="020B0604020202020204" pitchFamily="34" charset="0"/>
                <a:cs typeface="Arial" pitchFamily="34" charset="0"/>
                <a:sym typeface="Open Sans"/>
              </a:rPr>
              <a:t>̀ </a:t>
            </a:r>
            <a:r>
              <a:rPr lang="vi-VN" altLang="en-US" sz="3446" b="1" dirty="0">
                <a:solidFill>
                  <a:srgbClr val="7030A0"/>
                </a:solidFill>
                <a:cs typeface="Arial" pitchFamily="34" charset="0"/>
                <a:sym typeface="Open Sans"/>
              </a:rPr>
              <a:t>đầu</a:t>
            </a:r>
            <a:r>
              <a:rPr lang="en-US" altLang="en-US" sz="3446" b="1" dirty="0">
                <a:solidFill>
                  <a:srgbClr val="7030A0"/>
                </a:solidFill>
                <a:latin typeface="Arial" panose="020B0604020202020204" pitchFamily="34" charset="0"/>
                <a:cs typeface="Arial" pitchFamily="34" charset="0"/>
                <a:sym typeface="Open Sans"/>
              </a:rPr>
              <a:t>…</a:t>
            </a:r>
            <a:r>
              <a:rPr lang="vi-VN" altLang="en-US" sz="3446" b="1" dirty="0">
                <a:solidFill>
                  <a:srgbClr val="7030A0"/>
                </a:solidFill>
                <a:latin typeface="Arial" panose="020B0604020202020204" pitchFamily="34" charset="0"/>
                <a:cs typeface="Arial" pitchFamily="34" charset="0"/>
                <a:sym typeface="Open Sans"/>
              </a:rPr>
              <a:t> vỡ thêm đất hoang trồng lúa</a:t>
            </a:r>
            <a:endParaRPr lang="en-US" altLang="en-US" sz="3446" b="1" dirty="0">
              <a:solidFill>
                <a:srgbClr val="7030A0"/>
              </a:solidFill>
              <a:latin typeface="Arial" panose="020B0604020202020204" pitchFamily="34" charset="0"/>
              <a:cs typeface="Arial" pitchFamily="34" charset="0"/>
              <a:sym typeface="Open Sans"/>
            </a:endParaRPr>
          </a:p>
        </p:txBody>
      </p:sp>
      <p:sp>
        <p:nvSpPr>
          <p:cNvPr id="34" name="Google Shape;433;p41">
            <a:extLst>
              <a:ext uri="{FF2B5EF4-FFF2-40B4-BE49-F238E27FC236}">
                <a16:creationId xmlns:a16="http://schemas.microsoft.com/office/drawing/2014/main" xmlns="" id="{B8932E4E-6DA6-4DC8-B7EB-D4341B763CE3}"/>
              </a:ext>
            </a:extLst>
          </p:cNvPr>
          <p:cNvSpPr txBox="1">
            <a:spLocks/>
          </p:cNvSpPr>
          <p:nvPr/>
        </p:nvSpPr>
        <p:spPr>
          <a:xfrm>
            <a:off x="993589" y="2921222"/>
            <a:ext cx="2305050" cy="642938"/>
          </a:xfrm>
          <a:prstGeom prst="rect">
            <a:avLst/>
          </a:prstGeom>
          <a:noFill/>
          <a:ln>
            <a:noFill/>
          </a:ln>
        </p:spPr>
        <p:txBody>
          <a:bodyPr spcFirstLastPara="1" lIns="112523" tIns="112523" rIns="112523" bIns="112523"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4431" b="1" dirty="0" err="1">
                <a:solidFill>
                  <a:schemeClr val="accent3">
                    <a:lumMod val="50000"/>
                  </a:schemeClr>
                </a:solidFill>
              </a:rPr>
              <a:t>Đoạn</a:t>
            </a:r>
            <a:r>
              <a:rPr lang="en-US" sz="4431" b="1" dirty="0">
                <a:solidFill>
                  <a:schemeClr val="accent3">
                    <a:lumMod val="50000"/>
                  </a:schemeClr>
                </a:solidFill>
              </a:rPr>
              <a:t> 2:</a:t>
            </a:r>
          </a:p>
        </p:txBody>
      </p:sp>
      <p:sp>
        <p:nvSpPr>
          <p:cNvPr id="35" name="Google Shape;434;p41">
            <a:extLst>
              <a:ext uri="{FF2B5EF4-FFF2-40B4-BE49-F238E27FC236}">
                <a16:creationId xmlns:a16="http://schemas.microsoft.com/office/drawing/2014/main" xmlns="" id="{A49887F3-85A5-4092-8BAC-19BCF5D7FBE0}"/>
              </a:ext>
            </a:extLst>
          </p:cNvPr>
          <p:cNvSpPr txBox="1">
            <a:spLocks/>
          </p:cNvSpPr>
          <p:nvPr/>
        </p:nvSpPr>
        <p:spPr>
          <a:xfrm>
            <a:off x="3058232" y="2937070"/>
            <a:ext cx="7689763" cy="784225"/>
          </a:xfrm>
          <a:prstGeom prst="rect">
            <a:avLst/>
          </a:prstGeom>
          <a:noFill/>
          <a:ln>
            <a:noFill/>
          </a:ln>
        </p:spPr>
        <p:txBody>
          <a:bodyPr spcFirstLastPara="1" lIns="112523" tIns="112523" rIns="112523" bIns="112523" anchor="ct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accent2"/>
              </a:buClr>
              <a:buSzPts val="1600"/>
              <a:buFont typeface="Open Sans"/>
              <a:buNone/>
              <a:defRPr sz="1600" b="0" i="0" u="none" strike="noStrike" cap="none">
                <a:solidFill>
                  <a:schemeClr val="dk1"/>
                </a:solidFill>
                <a:latin typeface="Open Sans"/>
                <a:ea typeface="Open Sans"/>
                <a:cs typeface="Open Sans"/>
                <a:sym typeface="Open Sans"/>
              </a:defRPr>
            </a:lvl1pPr>
            <a:lvl2pPr marL="914400" marR="0" lvl="1"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2pPr>
            <a:lvl3pPr marL="1371600" marR="0" lvl="2"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3pPr>
            <a:lvl4pPr marL="1828800" marR="0" lvl="3"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4pPr>
            <a:lvl5pPr marL="2286000" marR="0" lvl="4"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5pPr>
            <a:lvl6pPr marL="2743200" marR="0" lvl="5"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6pPr>
            <a:lvl7pPr marL="3200400" marR="0" lvl="6"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7pPr>
            <a:lvl8pPr marL="3657600" marR="0" lvl="7"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8pPr>
            <a:lvl9pPr marL="4114800" marR="0" lvl="8"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9pPr>
          </a:lstStyle>
          <a:p>
            <a:pPr marL="0" indent="0">
              <a:defRPr/>
            </a:pPr>
            <a:r>
              <a:rPr lang="vi-VN" sz="3446" b="1">
                <a:solidFill>
                  <a:srgbClr val="7030A0"/>
                </a:solidFill>
                <a:latin typeface="Arial" panose="020B0604020202020204" pitchFamily="34" charset="0"/>
                <a:ea typeface="+mn-ea"/>
                <a:cs typeface="Arial" pitchFamily="34" charset="0"/>
              </a:rPr>
              <a:t>Con nước nhỏ ...như trước nữa</a:t>
            </a:r>
            <a:endParaRPr lang="vi-VN" sz="3446" b="1" dirty="0">
              <a:solidFill>
                <a:srgbClr val="7030A0"/>
              </a:solidFill>
              <a:latin typeface="Arial" panose="020B0604020202020204" pitchFamily="34" charset="0"/>
              <a:ea typeface="+mn-ea"/>
              <a:cs typeface="Arial" pitchFamily="34" charset="0"/>
            </a:endParaRPr>
          </a:p>
        </p:txBody>
      </p:sp>
      <p:sp>
        <p:nvSpPr>
          <p:cNvPr id="36" name="Google Shape;433;p41">
            <a:extLst>
              <a:ext uri="{FF2B5EF4-FFF2-40B4-BE49-F238E27FC236}">
                <a16:creationId xmlns:a16="http://schemas.microsoft.com/office/drawing/2014/main" xmlns="" id="{737BC01B-01FF-41F0-B055-6FEAEC1346CC}"/>
              </a:ext>
            </a:extLst>
          </p:cNvPr>
          <p:cNvSpPr txBox="1">
            <a:spLocks/>
          </p:cNvSpPr>
          <p:nvPr/>
        </p:nvSpPr>
        <p:spPr>
          <a:xfrm>
            <a:off x="993589" y="3880522"/>
            <a:ext cx="2305050" cy="642938"/>
          </a:xfrm>
          <a:prstGeom prst="rect">
            <a:avLst/>
          </a:prstGeom>
          <a:noFill/>
          <a:ln>
            <a:noFill/>
          </a:ln>
        </p:spPr>
        <p:txBody>
          <a:bodyPr spcFirstLastPara="1" lIns="112523" tIns="112523" rIns="112523" bIns="112523"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4431" b="1" dirty="0" err="1">
                <a:solidFill>
                  <a:schemeClr val="accent3">
                    <a:lumMod val="50000"/>
                  </a:schemeClr>
                </a:solidFill>
              </a:rPr>
              <a:t>Đoạn</a:t>
            </a:r>
            <a:r>
              <a:rPr lang="en-US" sz="4431" b="1" dirty="0">
                <a:solidFill>
                  <a:schemeClr val="accent3">
                    <a:lumMod val="50000"/>
                  </a:schemeClr>
                </a:solidFill>
              </a:rPr>
              <a:t> </a:t>
            </a:r>
            <a:r>
              <a:rPr lang="vi-VN" sz="4431" b="1" dirty="0">
                <a:solidFill>
                  <a:schemeClr val="accent3">
                    <a:lumMod val="50000"/>
                  </a:schemeClr>
                </a:solidFill>
              </a:rPr>
              <a:t>3</a:t>
            </a:r>
            <a:r>
              <a:rPr lang="en-US" sz="4431" b="1" dirty="0">
                <a:solidFill>
                  <a:schemeClr val="accent3">
                    <a:lumMod val="50000"/>
                  </a:schemeClr>
                </a:solidFill>
              </a:rPr>
              <a:t>:</a:t>
            </a:r>
          </a:p>
        </p:txBody>
      </p:sp>
      <p:sp>
        <p:nvSpPr>
          <p:cNvPr id="37" name="Google Shape;434;p41">
            <a:extLst>
              <a:ext uri="{FF2B5EF4-FFF2-40B4-BE49-F238E27FC236}">
                <a16:creationId xmlns:a16="http://schemas.microsoft.com/office/drawing/2014/main" xmlns="" id="{AC40A5C0-0491-4BE7-8025-C9A850C005A7}"/>
              </a:ext>
            </a:extLst>
          </p:cNvPr>
          <p:cNvSpPr txBox="1">
            <a:spLocks/>
          </p:cNvSpPr>
          <p:nvPr/>
        </p:nvSpPr>
        <p:spPr>
          <a:xfrm>
            <a:off x="3058232" y="3896370"/>
            <a:ext cx="7689763" cy="784225"/>
          </a:xfrm>
          <a:prstGeom prst="rect">
            <a:avLst/>
          </a:prstGeom>
          <a:noFill/>
          <a:ln>
            <a:noFill/>
          </a:ln>
        </p:spPr>
        <p:txBody>
          <a:bodyPr spcFirstLastPara="1" lIns="112523" tIns="112523" rIns="112523" bIns="112523" anchor="ct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accent2"/>
              </a:buClr>
              <a:buSzPts val="1600"/>
              <a:buFont typeface="Open Sans"/>
              <a:buNone/>
              <a:defRPr sz="1600" b="0" i="0" u="none" strike="noStrike" cap="none">
                <a:solidFill>
                  <a:schemeClr val="dk1"/>
                </a:solidFill>
                <a:latin typeface="Open Sans"/>
                <a:ea typeface="Open Sans"/>
                <a:cs typeface="Open Sans"/>
                <a:sym typeface="Open Sans"/>
              </a:defRPr>
            </a:lvl1pPr>
            <a:lvl2pPr marL="914400" marR="0" lvl="1"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2pPr>
            <a:lvl3pPr marL="1371600" marR="0" lvl="2"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3pPr>
            <a:lvl4pPr marL="1828800" marR="0" lvl="3"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4pPr>
            <a:lvl5pPr marL="2286000" marR="0" lvl="4"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5pPr>
            <a:lvl6pPr marL="2743200" marR="0" lvl="5"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6pPr>
            <a:lvl7pPr marL="3200400" marR="0" lvl="6"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7pPr>
            <a:lvl8pPr marL="3657600" marR="0" lvl="7"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8pPr>
            <a:lvl9pPr marL="4114800" marR="0" lvl="8"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9pPr>
          </a:lstStyle>
          <a:p>
            <a:pPr marL="0" indent="0">
              <a:defRPr/>
            </a:pPr>
            <a:r>
              <a:rPr lang="vi-VN" sz="3446" b="1" dirty="0">
                <a:solidFill>
                  <a:srgbClr val="7030A0"/>
                </a:solidFill>
                <a:latin typeface="Arial" panose="020B0604020202020204" pitchFamily="34" charset="0"/>
                <a:ea typeface="+mn-ea"/>
                <a:cs typeface="Arial" pitchFamily="34" charset="0"/>
              </a:rPr>
              <a:t>Còn lại</a:t>
            </a:r>
          </a:p>
        </p:txBody>
      </p:sp>
    </p:spTree>
    <p:extLst>
      <p:ext uri="{BB962C8B-B14F-4D97-AF65-F5344CB8AC3E}">
        <p14:creationId xmlns:p14="http://schemas.microsoft.com/office/powerpoint/2010/main" val="3633355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circle(in)">
                                      <p:cBhvr>
                                        <p:cTn id="7" dur="2000"/>
                                        <p:tgtEl>
                                          <p:spTgt spid="42"/>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33">
                                            <p:txEl>
                                              <p:pRg st="0" end="0"/>
                                            </p:txEl>
                                          </p:spTgt>
                                        </p:tgtEl>
                                        <p:attrNameLst>
                                          <p:attrName>style.visibility</p:attrName>
                                        </p:attrNameLst>
                                      </p:cBhvr>
                                      <p:to>
                                        <p:strVal val="visible"/>
                                      </p:to>
                                    </p:set>
                                    <p:animEffect transition="in" filter="fade">
                                      <p:cBhvr>
                                        <p:cTn id="10" dur="1000"/>
                                        <p:tgtEl>
                                          <p:spTgt spid="33">
                                            <p:txEl>
                                              <p:pRg st="0" end="0"/>
                                            </p:txEl>
                                          </p:spTgt>
                                        </p:tgtEl>
                                      </p:cBhvr>
                                    </p:animEffect>
                                    <p:anim calcmode="lin" valueType="num">
                                      <p:cBhvr>
                                        <p:cTn id="11"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3">
                                            <p:txEl>
                                              <p:pRg st="0" end="0"/>
                                            </p:txEl>
                                          </p:spTgt>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32">
                                            <p:txEl>
                                              <p:pRg st="0" end="0"/>
                                            </p:txEl>
                                          </p:spTgt>
                                        </p:tgtEl>
                                        <p:attrNameLst>
                                          <p:attrName>style.visibility</p:attrName>
                                        </p:attrNameLst>
                                      </p:cBhvr>
                                      <p:to>
                                        <p:strVal val="visible"/>
                                      </p:to>
                                    </p:set>
                                    <p:animEffect transition="in" filter="fade">
                                      <p:cBhvr>
                                        <p:cTn id="15" dur="1000"/>
                                        <p:tgtEl>
                                          <p:spTgt spid="32">
                                            <p:txEl>
                                              <p:pRg st="0" end="0"/>
                                            </p:txEl>
                                          </p:spTgt>
                                        </p:tgtEl>
                                      </p:cBhvr>
                                    </p:animEffect>
                                    <p:anim calcmode="lin" valueType="num">
                                      <p:cBhvr>
                                        <p:cTn id="16"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2">
                                            <p:txEl>
                                              <p:pRg st="0" end="0"/>
                                            </p:txEl>
                                          </p:spTgt>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34">
                                            <p:txEl>
                                              <p:pRg st="0" end="0"/>
                                            </p:txEl>
                                          </p:spTgt>
                                        </p:tgtEl>
                                        <p:attrNameLst>
                                          <p:attrName>style.visibility</p:attrName>
                                        </p:attrNameLst>
                                      </p:cBhvr>
                                      <p:to>
                                        <p:strVal val="visible"/>
                                      </p:to>
                                    </p:set>
                                    <p:animEffect transition="in" filter="fade">
                                      <p:cBhvr>
                                        <p:cTn id="20" dur="1000"/>
                                        <p:tgtEl>
                                          <p:spTgt spid="34">
                                            <p:txEl>
                                              <p:pRg st="0" end="0"/>
                                            </p:txEl>
                                          </p:spTgt>
                                        </p:tgtEl>
                                      </p:cBhvr>
                                    </p:animEffect>
                                    <p:anim calcmode="lin" valueType="num">
                                      <p:cBhvr>
                                        <p:cTn id="21"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4">
                                            <p:txEl>
                                              <p:pRg st="0" end="0"/>
                                            </p:txEl>
                                          </p:spTgt>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35">
                                            <p:txEl>
                                              <p:pRg st="0" end="0"/>
                                            </p:txEl>
                                          </p:spTgt>
                                        </p:tgtEl>
                                        <p:attrNameLst>
                                          <p:attrName>style.visibility</p:attrName>
                                        </p:attrNameLst>
                                      </p:cBhvr>
                                      <p:to>
                                        <p:strVal val="visible"/>
                                      </p:to>
                                    </p:set>
                                    <p:animEffect transition="in" filter="fade">
                                      <p:cBhvr>
                                        <p:cTn id="25" dur="1000"/>
                                        <p:tgtEl>
                                          <p:spTgt spid="35">
                                            <p:txEl>
                                              <p:pRg st="0" end="0"/>
                                            </p:txEl>
                                          </p:spTgt>
                                        </p:tgtEl>
                                      </p:cBhvr>
                                    </p:animEffect>
                                    <p:anim calcmode="lin" valueType="num">
                                      <p:cBhvr>
                                        <p:cTn id="26"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5">
                                            <p:txEl>
                                              <p:pRg st="0" end="0"/>
                                            </p:txEl>
                                          </p:spTgt>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xEl>
                                              <p:pRg st="0" end="0"/>
                                            </p:txEl>
                                          </p:spTgt>
                                        </p:tgtEl>
                                        <p:attrNameLst>
                                          <p:attrName>style.visibility</p:attrName>
                                        </p:attrNameLst>
                                      </p:cBhvr>
                                      <p:to>
                                        <p:strVal val="visible"/>
                                      </p:to>
                                    </p:set>
                                    <p:animEffect transition="in" filter="fade">
                                      <p:cBhvr>
                                        <p:cTn id="30" dur="1000"/>
                                        <p:tgtEl>
                                          <p:spTgt spid="36">
                                            <p:txEl>
                                              <p:pRg st="0" end="0"/>
                                            </p:txEl>
                                          </p:spTgt>
                                        </p:tgtEl>
                                      </p:cBhvr>
                                    </p:animEffect>
                                    <p:anim calcmode="lin" valueType="num">
                                      <p:cBhvr>
                                        <p:cTn id="31"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36">
                                            <p:txEl>
                                              <p:pRg st="0" end="0"/>
                                            </p:txEl>
                                          </p:spTgt>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7">
                                            <p:txEl>
                                              <p:pRg st="0" end="0"/>
                                            </p:txEl>
                                          </p:spTgt>
                                        </p:tgtEl>
                                        <p:attrNameLst>
                                          <p:attrName>style.visibility</p:attrName>
                                        </p:attrNameLst>
                                      </p:cBhvr>
                                      <p:to>
                                        <p:strVal val="visible"/>
                                      </p:to>
                                    </p:set>
                                    <p:animEffect transition="in" filter="fade">
                                      <p:cBhvr>
                                        <p:cTn id="35" dur="1000"/>
                                        <p:tgtEl>
                                          <p:spTgt spid="37">
                                            <p:txEl>
                                              <p:pRg st="0" end="0"/>
                                            </p:txEl>
                                          </p:spTgt>
                                        </p:tgtEl>
                                      </p:cBhvr>
                                    </p:animEffect>
                                    <p:anim calcmode="lin" valueType="num">
                                      <p:cBhvr>
                                        <p:cTn id="3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32" grpId="0" build="p"/>
      <p:bldP spid="33" grpId="0" build="p"/>
      <p:bldP spid="34" grpId="0" build="p"/>
      <p:bldP spid="35" grpId="0" build="p"/>
      <p:bldP spid="36" grpId="0" build="p"/>
      <p:bldP spid="3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19FC539A-E1B2-4E56-B2DB-D4B8D260888B}"/>
              </a:ext>
            </a:extLst>
          </p:cNvPr>
          <p:cNvGrpSpPr/>
          <p:nvPr/>
        </p:nvGrpSpPr>
        <p:grpSpPr>
          <a:xfrm>
            <a:off x="0" y="0"/>
            <a:ext cx="2024109" cy="2024109"/>
            <a:chOff x="0" y="0"/>
            <a:chExt cx="2024109" cy="2024109"/>
          </a:xfrm>
        </p:grpSpPr>
        <p:cxnSp>
          <p:nvCxnSpPr>
            <p:cNvPr id="3" name="Straight Connector 2">
              <a:extLst>
                <a:ext uri="{FF2B5EF4-FFF2-40B4-BE49-F238E27FC236}">
                  <a16:creationId xmlns:a16="http://schemas.microsoft.com/office/drawing/2014/main" xmlns=""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xmlns=""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xmlns=""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xmlns=""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xmlns=""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a16="http://schemas.microsoft.com/office/drawing/2014/main" xmlns=""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xmlns=""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xmlns=""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xmlns=""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xmlns=""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xmlns=""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xmlns=""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xmlns=""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xmlns=""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xmlns=""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xmlns=""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xmlns=""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xmlns=""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xmlns=""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sp>
        <p:nvSpPr>
          <p:cNvPr id="38" name="TextBox 37">
            <a:extLst>
              <a:ext uri="{FF2B5EF4-FFF2-40B4-BE49-F238E27FC236}">
                <a16:creationId xmlns:a16="http://schemas.microsoft.com/office/drawing/2014/main" xmlns="" id="{3B74F06E-4040-41DC-9552-C3436360F95A}"/>
              </a:ext>
            </a:extLst>
          </p:cNvPr>
          <p:cNvSpPr txBox="1"/>
          <p:nvPr/>
        </p:nvSpPr>
        <p:spPr>
          <a:xfrm>
            <a:off x="838939" y="15073"/>
            <a:ext cx="10875146" cy="461665"/>
          </a:xfrm>
          <a:prstGeom prst="rect">
            <a:avLst/>
          </a:prstGeom>
          <a:noFill/>
        </p:spPr>
        <p:txBody>
          <a:bodyPr wrap="square" rtlCol="0">
            <a:spAutoFit/>
          </a:bodyPr>
          <a:lstStyle/>
          <a:p>
            <a:pPr algn="ctr"/>
            <a:r>
              <a:rPr lang="vi-VN" sz="2400" b="1" dirty="0">
                <a:solidFill>
                  <a:srgbClr val="C00000"/>
                </a:solidFill>
              </a:rPr>
              <a:t>NGU CÔNG XÃ TRỊNH TƯỜNG</a:t>
            </a:r>
            <a:endParaRPr lang="en-US" sz="2400" b="1" dirty="0">
              <a:solidFill>
                <a:srgbClr val="C00000"/>
              </a:solidFill>
              <a:latin typeface="Gill Sans MT Condensed" panose="020B0506020104020203" pitchFamily="34" charset="0"/>
            </a:endParaRPr>
          </a:p>
        </p:txBody>
      </p:sp>
      <p:sp>
        <p:nvSpPr>
          <p:cNvPr id="32" name="TextBox 31">
            <a:extLst>
              <a:ext uri="{FF2B5EF4-FFF2-40B4-BE49-F238E27FC236}">
                <a16:creationId xmlns:a16="http://schemas.microsoft.com/office/drawing/2014/main" xmlns="" id="{6FFF0444-E7C4-45ED-87FC-74C12217FC14}"/>
              </a:ext>
            </a:extLst>
          </p:cNvPr>
          <p:cNvSpPr txBox="1"/>
          <p:nvPr/>
        </p:nvSpPr>
        <p:spPr>
          <a:xfrm>
            <a:off x="221181" y="428929"/>
            <a:ext cx="11742974" cy="6727996"/>
          </a:xfrm>
          <a:prstGeom prst="rect">
            <a:avLst/>
          </a:prstGeom>
          <a:noFill/>
        </p:spPr>
        <p:txBody>
          <a:bodyPr wrap="square">
            <a:spAutoFit/>
          </a:bodyPr>
          <a:lstStyle/>
          <a:p>
            <a:pPr algn="just">
              <a:lnSpc>
                <a:spcPct val="120000"/>
              </a:lnSpc>
            </a:pPr>
            <a:r>
              <a:rPr lang="vi-VN" sz="2200" b="0" i="0" dirty="0">
                <a:solidFill>
                  <a:srgbClr val="000000"/>
                </a:solidFill>
                <a:effectLst/>
                <a:latin typeface="Arial" panose="020B0604020202020204" pitchFamily="34" charset="0"/>
              </a:rPr>
              <a:t>	</a:t>
            </a:r>
            <a:r>
              <a:rPr lang="vi-VN" sz="1900" b="1" i="0" dirty="0">
                <a:solidFill>
                  <a:srgbClr val="1B6169"/>
                </a:solidFill>
                <a:effectLst/>
              </a:rPr>
              <a:t>Khách đến xã Trịnh Tường, huyện Bát Xát, tỉnh Lào Cai  sẽ không khỏi ngỡ ngàng thấy một dòng mương ngoằn ngoèo vắt ngang những đồi cao. Dân bản gọi dòng mương ấy là con nước ông Lìn. Để thay đổi tập quán làm lúa nương, ông Phàn Phù Lìn, người Dao ở thôn Phìn Ngan đã lần mò cả tháng trong rừng tìm nguồn nước. Nhưng tìm được nguồn nước rồi, mọi người vẫn không tin có thể dẫn nước về. Ông cùng vợ con đào suốt một năm trời được gần bốn cây số mương xuyên đồi dẫn nước từ rừng già về thôn, trồng một héc ta lúa nước để bà con tin. Rồi ông vận động mọi người cùng mở rộng con mương, vỡ thêm đất hoang trồng lúa.</a:t>
            </a:r>
          </a:p>
          <a:p>
            <a:pPr algn="just">
              <a:lnSpc>
                <a:spcPct val="120000"/>
              </a:lnSpc>
            </a:pPr>
            <a:r>
              <a:rPr lang="vi-VN" sz="1900" b="1" i="0" dirty="0">
                <a:solidFill>
                  <a:srgbClr val="1B6169"/>
                </a:solidFill>
                <a:effectLst/>
              </a:rPr>
              <a:t>    </a:t>
            </a:r>
            <a:r>
              <a:rPr lang="vi-VN" sz="1900" b="1" i="0" dirty="0">
                <a:solidFill>
                  <a:srgbClr val="C00000"/>
                </a:solidFill>
                <a:effectLst/>
              </a:rPr>
              <a:t> Con nước nhỏ đã làm thay đổi tập quán canh tác và cuộc sống của trên 50 hộ trong thôn. Những nương lúa quanh năm khát nước được thay dần bằng ruộng bậc thang. Những giống lúa lai cao sản được ông Lìn đưa về vận động bà con trồng cấy, nhờ vậy mà cả thôn không còn hộ đói. Từ khi nước được dẫn về thôn, nhà ai cũng cấy lúa nước chứ không phá rừng làm nương như trước nữa.</a:t>
            </a:r>
          </a:p>
          <a:p>
            <a:pPr algn="just">
              <a:lnSpc>
                <a:spcPct val="120000"/>
              </a:lnSpc>
            </a:pPr>
            <a:r>
              <a:rPr lang="vi-VN" sz="1900" b="1" i="0" dirty="0">
                <a:solidFill>
                  <a:srgbClr val="1B6169"/>
                </a:solidFill>
                <a:effectLst/>
              </a:rPr>
              <a:t>      </a:t>
            </a:r>
            <a:r>
              <a:rPr lang="vi-VN" sz="1900" b="1" i="0" dirty="0">
                <a:solidFill>
                  <a:srgbClr val="002060"/>
                </a:solidFill>
                <a:effectLst/>
              </a:rPr>
              <a:t>Muốn có nước cấy lúa thì phải giữ rừng. Ông Lìn lặn lội đến các xã bạn học cách trồng cây thảo quả về hướng dẫn cho bà con cùng làm. Nhiều hộ trong thôn mỗi năm thu được mấy chục triệu đồng từ loại cây này. Riêng gia đình ông Lìn mỗi năm thu hai trăm triệu. Phìn Ngan từ thôn nghèo nhất đã vươn lên thành thôn có mức sống khá nhất của xã Trịnh Tường.</a:t>
            </a:r>
          </a:p>
          <a:p>
            <a:pPr algn="just">
              <a:lnSpc>
                <a:spcPct val="120000"/>
              </a:lnSpc>
            </a:pPr>
            <a:r>
              <a:rPr lang="vi-VN" sz="1900" b="1" i="0" dirty="0">
                <a:solidFill>
                  <a:srgbClr val="002060"/>
                </a:solidFill>
                <a:effectLst/>
              </a:rPr>
              <a:t>      Chuyện của Ngu Công xã Trịnh Tường nhanh chóng bay về Thủ đô. Ông Phàn Phù Lin vinh dự được Chủ tịch nước gửi thư khen ngợi.</a:t>
            </a:r>
          </a:p>
          <a:p>
            <a:pPr algn="r"/>
            <a:r>
              <a:rPr lang="vi-VN" sz="2000" b="0" i="1" dirty="0">
                <a:solidFill>
                  <a:srgbClr val="1B6169"/>
                </a:solidFill>
                <a:effectLst/>
                <a:latin typeface="OpenSans"/>
              </a:rPr>
              <a:t> Theo </a:t>
            </a:r>
            <a:r>
              <a:rPr lang="vi-VN" sz="2000" b="0" i="0" dirty="0">
                <a:solidFill>
                  <a:srgbClr val="1B6169"/>
                </a:solidFill>
                <a:effectLst/>
                <a:latin typeface="OpenSans"/>
              </a:rPr>
              <a:t>TRƯỜNG GIANG - NGỌC MINH</a:t>
            </a:r>
          </a:p>
          <a:p>
            <a:r>
              <a:rPr lang="vi-VN" sz="2000" b="1" i="0" dirty="0">
                <a:solidFill>
                  <a:srgbClr val="434168"/>
                </a:solidFill>
                <a:effectLst/>
                <a:latin typeface="Arial" panose="020B0604020202020204" pitchFamily="34" charset="0"/>
              </a:rPr>
              <a:t>	</a:t>
            </a:r>
          </a:p>
        </p:txBody>
      </p:sp>
    </p:spTree>
    <p:extLst>
      <p:ext uri="{BB962C8B-B14F-4D97-AF65-F5344CB8AC3E}">
        <p14:creationId xmlns:p14="http://schemas.microsoft.com/office/powerpoint/2010/main" val="597964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19FC539A-E1B2-4E56-B2DB-D4B8D260888B}"/>
              </a:ext>
            </a:extLst>
          </p:cNvPr>
          <p:cNvGrpSpPr/>
          <p:nvPr/>
        </p:nvGrpSpPr>
        <p:grpSpPr>
          <a:xfrm>
            <a:off x="-59241" y="10330"/>
            <a:ext cx="2024109" cy="2024109"/>
            <a:chOff x="0" y="0"/>
            <a:chExt cx="2024109" cy="2024109"/>
          </a:xfrm>
        </p:grpSpPr>
        <p:cxnSp>
          <p:nvCxnSpPr>
            <p:cNvPr id="3" name="Straight Connector 2">
              <a:extLst>
                <a:ext uri="{FF2B5EF4-FFF2-40B4-BE49-F238E27FC236}">
                  <a16:creationId xmlns:a16="http://schemas.microsoft.com/office/drawing/2014/main" xmlns=""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xmlns=""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xmlns=""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xmlns=""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xmlns=""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a16="http://schemas.microsoft.com/office/drawing/2014/main" xmlns=""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xmlns=""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xmlns=""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xmlns=""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xmlns=""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xmlns=""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xmlns=""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xmlns=""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xmlns=""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xmlns=""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xmlns=""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xmlns=""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xmlns=""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xmlns=""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sp>
        <p:nvSpPr>
          <p:cNvPr id="32" name="Google Shape;430;p41">
            <a:extLst>
              <a:ext uri="{FF2B5EF4-FFF2-40B4-BE49-F238E27FC236}">
                <a16:creationId xmlns:a16="http://schemas.microsoft.com/office/drawing/2014/main" xmlns="" id="{FC8B99BF-2DF0-483F-A214-8ED47B1133D0}"/>
              </a:ext>
            </a:extLst>
          </p:cNvPr>
          <p:cNvSpPr txBox="1">
            <a:spLocks/>
          </p:cNvSpPr>
          <p:nvPr/>
        </p:nvSpPr>
        <p:spPr>
          <a:xfrm>
            <a:off x="814181" y="1178496"/>
            <a:ext cx="2407908" cy="371400"/>
          </a:xfrm>
          <a:prstGeom prst="rect">
            <a:avLst/>
          </a:prstGeom>
        </p:spPr>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vi-VN" sz="4000" b="1" dirty="0">
                <a:solidFill>
                  <a:srgbClr val="C00000"/>
                </a:solidFill>
              </a:rPr>
              <a:t>* </a:t>
            </a:r>
            <a:r>
              <a:rPr lang="en-US" sz="4000" b="1" dirty="0" err="1">
                <a:solidFill>
                  <a:srgbClr val="C00000"/>
                </a:solidFill>
              </a:rPr>
              <a:t>Từ</a:t>
            </a:r>
            <a:r>
              <a:rPr lang="en-US" sz="4000" b="1" dirty="0">
                <a:solidFill>
                  <a:srgbClr val="C00000"/>
                </a:solidFill>
              </a:rPr>
              <a:t> </a:t>
            </a:r>
            <a:r>
              <a:rPr lang="en-US" sz="4000" b="1" dirty="0" err="1">
                <a:solidFill>
                  <a:srgbClr val="C00000"/>
                </a:solidFill>
              </a:rPr>
              <a:t>ngữ</a:t>
            </a:r>
            <a:r>
              <a:rPr lang="en-US" sz="4000" dirty="0">
                <a:solidFill>
                  <a:srgbClr val="C00000"/>
                </a:solidFill>
              </a:rPr>
              <a:t>:</a:t>
            </a:r>
          </a:p>
        </p:txBody>
      </p:sp>
      <p:grpSp>
        <p:nvGrpSpPr>
          <p:cNvPr id="33" name="Group 32">
            <a:extLst>
              <a:ext uri="{FF2B5EF4-FFF2-40B4-BE49-F238E27FC236}">
                <a16:creationId xmlns:a16="http://schemas.microsoft.com/office/drawing/2014/main" xmlns="" id="{2CBB6408-BBEC-42C4-939F-5B6307F091D6}"/>
              </a:ext>
            </a:extLst>
          </p:cNvPr>
          <p:cNvGrpSpPr/>
          <p:nvPr/>
        </p:nvGrpSpPr>
        <p:grpSpPr>
          <a:xfrm>
            <a:off x="588828" y="2147390"/>
            <a:ext cx="11221472" cy="2696832"/>
            <a:chOff x="-944060" y="2025424"/>
            <a:chExt cx="9434740" cy="8585794"/>
          </a:xfrm>
        </p:grpSpPr>
        <p:sp>
          <p:nvSpPr>
            <p:cNvPr id="34" name="Flowchart: Alternate Process 33">
              <a:extLst>
                <a:ext uri="{FF2B5EF4-FFF2-40B4-BE49-F238E27FC236}">
                  <a16:creationId xmlns:a16="http://schemas.microsoft.com/office/drawing/2014/main" xmlns="" id="{527B6249-C2C2-4EA3-B24A-ECC7D441DE0D}"/>
                </a:ext>
              </a:extLst>
            </p:cNvPr>
            <p:cNvSpPr/>
            <p:nvPr/>
          </p:nvSpPr>
          <p:spPr>
            <a:xfrm>
              <a:off x="-944060" y="2025424"/>
              <a:ext cx="9434740" cy="8585794"/>
            </a:xfrm>
            <a:prstGeom prst="flowChartAlternateProcess">
              <a:avLst/>
            </a:prstGeom>
            <a:noFill/>
            <a:ln w="28575">
              <a:solidFill>
                <a:srgbClr val="FF4C3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xmlns="" id="{F350A812-99B4-4FB4-9CD5-3AF99158950D}"/>
                </a:ext>
              </a:extLst>
            </p:cNvPr>
            <p:cNvSpPr txBox="1"/>
            <p:nvPr/>
          </p:nvSpPr>
          <p:spPr>
            <a:xfrm>
              <a:off x="-655594" y="2604150"/>
              <a:ext cx="8986429" cy="5835654"/>
            </a:xfrm>
            <a:prstGeom prst="rect">
              <a:avLst/>
            </a:prstGeom>
            <a:noFill/>
          </p:spPr>
          <p:txBody>
            <a:bodyPr wrap="square" rtlCol="0">
              <a:spAutoFit/>
            </a:bodyPr>
            <a:lstStyle/>
            <a:p>
              <a:pPr>
                <a:lnSpc>
                  <a:spcPct val="140000"/>
                </a:lnSpc>
              </a:pPr>
              <a:r>
                <a:rPr lang="vi-VN" sz="2800" b="1" dirty="0">
                  <a:solidFill>
                    <a:srgbClr val="7030A0"/>
                  </a:solidFill>
                  <a:latin typeface="Arial" panose="020B0604020202020204" pitchFamily="34" charset="0"/>
                  <a:cs typeface="Arial" pitchFamily="34" charset="0"/>
                </a:rPr>
                <a:t>+ làm lúa nương, nương lúa, lặn lội,  </a:t>
              </a:r>
              <a:endParaRPr lang="vi-VN" altLang="en-US" sz="2800" b="1" dirty="0">
                <a:solidFill>
                  <a:srgbClr val="7030A0"/>
                </a:solidFill>
                <a:latin typeface="Arial" panose="020B0604020202020204" pitchFamily="34" charset="0"/>
                <a:cs typeface="Arial" pitchFamily="34" charset="0"/>
              </a:endParaRPr>
            </a:p>
            <a:p>
              <a:pPr>
                <a:lnSpc>
                  <a:spcPct val="140000"/>
                </a:lnSpc>
              </a:pPr>
              <a:r>
                <a:rPr lang="vi-VN" altLang="en-US" sz="2800" b="1" dirty="0">
                  <a:solidFill>
                    <a:srgbClr val="7030A0"/>
                  </a:solidFill>
                  <a:latin typeface="Arial" panose="020B0604020202020204" pitchFamily="34" charset="0"/>
                  <a:cs typeface="Arial" pitchFamily="34" charset="0"/>
                </a:rPr>
                <a:t>+ ngoằn ngoèo, xuyên, đất hoang, mương, tập quán, xuyên,</a:t>
              </a:r>
            </a:p>
            <a:p>
              <a:pPr>
                <a:lnSpc>
                  <a:spcPct val="140000"/>
                </a:lnSpc>
              </a:pPr>
              <a:r>
                <a:rPr lang="vi-VN" altLang="en-US" sz="2800" b="1" dirty="0">
                  <a:solidFill>
                    <a:srgbClr val="7030A0"/>
                  </a:solidFill>
                  <a:latin typeface="Arial" panose="020B0604020202020204" pitchFamily="34" charset="0"/>
                  <a:cs typeface="Arial" pitchFamily="34" charset="0"/>
                </a:rPr>
                <a:t>+ Trịnh Tường, Bát Xát, Lào Cai, Phàn Phù Lìn, Phìn Ngan, </a:t>
              </a:r>
            </a:p>
          </p:txBody>
        </p:sp>
      </p:grpSp>
      <p:grpSp>
        <p:nvGrpSpPr>
          <p:cNvPr id="46" name="Group 45">
            <a:extLst>
              <a:ext uri="{FF2B5EF4-FFF2-40B4-BE49-F238E27FC236}">
                <a16:creationId xmlns:a16="http://schemas.microsoft.com/office/drawing/2014/main" xmlns="" id="{30C7A646-2B41-4F58-B6ED-AFA670F4C439}"/>
              </a:ext>
            </a:extLst>
          </p:cNvPr>
          <p:cNvGrpSpPr/>
          <p:nvPr/>
        </p:nvGrpSpPr>
        <p:grpSpPr>
          <a:xfrm>
            <a:off x="1378954" y="60615"/>
            <a:ext cx="10138383" cy="685041"/>
            <a:chOff x="-115543" y="226341"/>
            <a:chExt cx="10138383" cy="901687"/>
          </a:xfrm>
        </p:grpSpPr>
        <p:cxnSp>
          <p:nvCxnSpPr>
            <p:cNvPr id="47" name="Straight Connector 46">
              <a:extLst>
                <a:ext uri="{FF2B5EF4-FFF2-40B4-BE49-F238E27FC236}">
                  <a16:creationId xmlns:a16="http://schemas.microsoft.com/office/drawing/2014/main" xmlns="" id="{16AC6D7C-8961-446B-8F67-64B08C425732}"/>
                </a:ext>
              </a:extLst>
            </p:cNvPr>
            <p:cNvCxnSpPr>
              <a:cxnSpLocks/>
            </p:cNvCxnSpPr>
            <p:nvPr/>
          </p:nvCxnSpPr>
          <p:spPr>
            <a:xfrm>
              <a:off x="304800" y="1128028"/>
              <a:ext cx="9718040" cy="0"/>
            </a:xfrm>
            <a:prstGeom prst="line">
              <a:avLst/>
            </a:prstGeom>
            <a:noFill/>
            <a:ln w="12700" cap="flat" cmpd="sng" algn="ctr">
              <a:solidFill>
                <a:srgbClr val="30353A"/>
              </a:solidFill>
              <a:prstDash val="solid"/>
            </a:ln>
            <a:effectLst/>
          </p:spPr>
        </p:cxnSp>
        <p:grpSp>
          <p:nvGrpSpPr>
            <p:cNvPr id="48" name="Group 47">
              <a:extLst>
                <a:ext uri="{FF2B5EF4-FFF2-40B4-BE49-F238E27FC236}">
                  <a16:creationId xmlns:a16="http://schemas.microsoft.com/office/drawing/2014/main" xmlns="" id="{2DCB5650-4AB4-421D-841C-4E0A8205F59A}"/>
                </a:ext>
              </a:extLst>
            </p:cNvPr>
            <p:cNvGrpSpPr/>
            <p:nvPr/>
          </p:nvGrpSpPr>
          <p:grpSpPr>
            <a:xfrm>
              <a:off x="-115543" y="226341"/>
              <a:ext cx="2662876" cy="764136"/>
              <a:chOff x="-115543" y="226341"/>
              <a:chExt cx="2662876" cy="764136"/>
            </a:xfrm>
          </p:grpSpPr>
          <p:sp>
            <p:nvSpPr>
              <p:cNvPr id="58" name="Rectangle: Top Corners One Rounded and One Snipped 57">
                <a:extLst>
                  <a:ext uri="{FF2B5EF4-FFF2-40B4-BE49-F238E27FC236}">
                    <a16:creationId xmlns:a16="http://schemas.microsoft.com/office/drawing/2014/main" xmlns="" id="{0B0262BA-CE90-4458-AA3B-CEC9BE8E15EA}"/>
                  </a:ext>
                </a:extLst>
              </p:cNvPr>
              <p:cNvSpPr/>
              <p:nvPr/>
            </p:nvSpPr>
            <p:spPr>
              <a:xfrm>
                <a:off x="-115543" y="226341"/>
                <a:ext cx="2662876" cy="764136"/>
              </a:xfrm>
              <a:prstGeom prst="snipRoundRect">
                <a:avLst>
                  <a:gd name="adj1" fmla="val 3623"/>
                  <a:gd name="adj2" fmla="val 50000"/>
                </a:avLst>
              </a:prstGeom>
              <a:solidFill>
                <a:srgbClr val="FFFF00"/>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9" name="TextBox 58">
                <a:extLst>
                  <a:ext uri="{FF2B5EF4-FFF2-40B4-BE49-F238E27FC236}">
                    <a16:creationId xmlns:a16="http://schemas.microsoft.com/office/drawing/2014/main" xmlns="" id="{138B882D-E13D-4724-AE83-CB27BB521160}"/>
                  </a:ext>
                </a:extLst>
              </p:cNvPr>
              <p:cNvSpPr txBox="1"/>
              <p:nvPr/>
            </p:nvSpPr>
            <p:spPr>
              <a:xfrm>
                <a:off x="-67571" y="288680"/>
                <a:ext cx="2497694" cy="607668"/>
              </a:xfrm>
              <a:prstGeom prst="rect">
                <a:avLst/>
              </a:prstGeom>
              <a:solidFill>
                <a:srgbClr val="FFFF00"/>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2400" kern="0" dirty="0">
                    <a:solidFill>
                      <a:srgbClr val="30353A"/>
                    </a:solidFill>
                    <a:ea typeface="#9Slide02 Tieu de dai" panose="02000000000000000000" pitchFamily="2" charset="0"/>
                  </a:rPr>
                  <a:t>Luyện đọc đúng</a:t>
                </a:r>
                <a:endParaRPr kumimoji="0" lang="vi-VN" sz="2400" b="0" i="0" u="none" strike="noStrike" kern="0" cap="none" spc="0" normalizeH="0" baseline="0" noProof="0" dirty="0">
                  <a:ln>
                    <a:noFill/>
                  </a:ln>
                  <a:solidFill>
                    <a:srgbClr val="30353A"/>
                  </a:solidFill>
                  <a:effectLst/>
                  <a:uLnTx/>
                  <a:uFillTx/>
                  <a:ea typeface="#9Slide02 Tieu de dai" panose="02000000000000000000" pitchFamily="2" charset="0"/>
                </a:endParaRPr>
              </a:p>
            </p:txBody>
          </p:sp>
        </p:grpSp>
        <p:grpSp>
          <p:nvGrpSpPr>
            <p:cNvPr id="49" name="Group 48">
              <a:extLst>
                <a:ext uri="{FF2B5EF4-FFF2-40B4-BE49-F238E27FC236}">
                  <a16:creationId xmlns:a16="http://schemas.microsoft.com/office/drawing/2014/main" xmlns="" id="{93BA1D93-8D98-49E8-B2F4-6FC5B4D37EDC}"/>
                </a:ext>
              </a:extLst>
            </p:cNvPr>
            <p:cNvGrpSpPr/>
            <p:nvPr/>
          </p:nvGrpSpPr>
          <p:grpSpPr>
            <a:xfrm>
              <a:off x="3141429" y="278553"/>
              <a:ext cx="2662876" cy="678042"/>
              <a:chOff x="3141429" y="278553"/>
              <a:chExt cx="2662876" cy="678042"/>
            </a:xfrm>
          </p:grpSpPr>
          <p:sp>
            <p:nvSpPr>
              <p:cNvPr id="56" name="Rectangle: Top Corners One Rounded and One Snipped 55">
                <a:extLst>
                  <a:ext uri="{FF2B5EF4-FFF2-40B4-BE49-F238E27FC236}">
                    <a16:creationId xmlns:a16="http://schemas.microsoft.com/office/drawing/2014/main" xmlns="" id="{7CE57CE4-DFB6-48FF-8FEB-DE91FBD802EE}"/>
                  </a:ext>
                </a:extLst>
              </p:cNvPr>
              <p:cNvSpPr/>
              <p:nvPr/>
            </p:nvSpPr>
            <p:spPr>
              <a:xfrm>
                <a:off x="3141429" y="282666"/>
                <a:ext cx="2662876" cy="673929"/>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7" name="TextBox 56">
                <a:extLst>
                  <a:ext uri="{FF2B5EF4-FFF2-40B4-BE49-F238E27FC236}">
                    <a16:creationId xmlns:a16="http://schemas.microsoft.com/office/drawing/2014/main" xmlns="" id="{F3826592-E847-4BB6-9F37-57FBEB8F0219}"/>
                  </a:ext>
                </a:extLst>
              </p:cNvPr>
              <p:cNvSpPr txBox="1"/>
              <p:nvPr/>
            </p:nvSpPr>
            <p:spPr>
              <a:xfrm>
                <a:off x="3534894" y="278553"/>
                <a:ext cx="1955665"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30353A"/>
                    </a:solidFill>
                    <a:effectLst/>
                    <a:uLnTx/>
                    <a:uFillTx/>
                    <a:latin typeface="#9Slide01 Tieu de ngan" panose="00000800000000000000" pitchFamily="2" charset="0"/>
                    <a:ea typeface="#9Slide02 Tieu de dai" panose="02000000000000000000" pitchFamily="2" charset="0"/>
                  </a:rPr>
                  <a:t>Tìm hiểu bài</a:t>
                </a:r>
              </a:p>
            </p:txBody>
          </p:sp>
        </p:grpSp>
        <p:grpSp>
          <p:nvGrpSpPr>
            <p:cNvPr id="50" name="Group 49">
              <a:extLst>
                <a:ext uri="{FF2B5EF4-FFF2-40B4-BE49-F238E27FC236}">
                  <a16:creationId xmlns:a16="http://schemas.microsoft.com/office/drawing/2014/main" xmlns="" id="{6B5A70EB-38A8-496A-89FF-274308086187}"/>
                </a:ext>
              </a:extLst>
            </p:cNvPr>
            <p:cNvGrpSpPr/>
            <p:nvPr/>
          </p:nvGrpSpPr>
          <p:grpSpPr>
            <a:xfrm>
              <a:off x="6353670" y="289925"/>
              <a:ext cx="3035631" cy="673929"/>
              <a:chOff x="6353670" y="289925"/>
              <a:chExt cx="3035631" cy="673929"/>
            </a:xfrm>
          </p:grpSpPr>
          <p:sp>
            <p:nvSpPr>
              <p:cNvPr id="54" name="Rectangle: Top Corners One Rounded and One Snipped 53">
                <a:extLst>
                  <a:ext uri="{FF2B5EF4-FFF2-40B4-BE49-F238E27FC236}">
                    <a16:creationId xmlns:a16="http://schemas.microsoft.com/office/drawing/2014/main" xmlns="" id="{43467395-4745-46F0-9C17-34FCF27FAF50}"/>
                  </a:ext>
                </a:extLst>
              </p:cNvPr>
              <p:cNvSpPr/>
              <p:nvPr/>
            </p:nvSpPr>
            <p:spPr>
              <a:xfrm>
                <a:off x="6353670" y="289925"/>
                <a:ext cx="3035631" cy="673929"/>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5" name="TextBox 54">
                <a:extLst>
                  <a:ext uri="{FF2B5EF4-FFF2-40B4-BE49-F238E27FC236}">
                    <a16:creationId xmlns:a16="http://schemas.microsoft.com/office/drawing/2014/main" xmlns="" id="{812E44CA-BD96-48EA-A168-899FCF23A8BA}"/>
                  </a:ext>
                </a:extLst>
              </p:cNvPr>
              <p:cNvSpPr txBox="1"/>
              <p:nvPr/>
            </p:nvSpPr>
            <p:spPr>
              <a:xfrm>
                <a:off x="6508841" y="306815"/>
                <a:ext cx="2690273"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30353A"/>
                    </a:solidFill>
                    <a:effectLst/>
                    <a:uLnTx/>
                    <a:uFillTx/>
                    <a:latin typeface="#9Slide01 Tieu de ngan" panose="00000800000000000000" pitchFamily="2" charset="0"/>
                    <a:ea typeface="#9Slide02 Tieu de dai" panose="02000000000000000000" pitchFamily="2" charset="0"/>
                  </a:rPr>
                  <a:t>Luyện đọc diễn cảm</a:t>
                </a:r>
              </a:p>
            </p:txBody>
          </p:sp>
        </p:grpSp>
      </p:grpSp>
    </p:spTree>
    <p:extLst>
      <p:ext uri="{BB962C8B-B14F-4D97-AF65-F5344CB8AC3E}">
        <p14:creationId xmlns:p14="http://schemas.microsoft.com/office/powerpoint/2010/main" val="2758294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 calcmode="lin" valueType="num">
                                      <p:cBhvr>
                                        <p:cTn id="7" dur="1000" fill="hold"/>
                                        <p:tgtEl>
                                          <p:spTgt spid="32">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circle(in)">
                                      <p:cBhvr>
                                        <p:cTn id="14"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19FC539A-E1B2-4E56-B2DB-D4B8D260888B}"/>
              </a:ext>
            </a:extLst>
          </p:cNvPr>
          <p:cNvGrpSpPr/>
          <p:nvPr/>
        </p:nvGrpSpPr>
        <p:grpSpPr>
          <a:xfrm>
            <a:off x="-59241" y="10330"/>
            <a:ext cx="2024109" cy="2024109"/>
            <a:chOff x="0" y="0"/>
            <a:chExt cx="2024109" cy="2024109"/>
          </a:xfrm>
        </p:grpSpPr>
        <p:cxnSp>
          <p:nvCxnSpPr>
            <p:cNvPr id="3" name="Straight Connector 2">
              <a:extLst>
                <a:ext uri="{FF2B5EF4-FFF2-40B4-BE49-F238E27FC236}">
                  <a16:creationId xmlns:a16="http://schemas.microsoft.com/office/drawing/2014/main" xmlns=""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xmlns=""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xmlns=""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xmlns=""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xmlns=""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a16="http://schemas.microsoft.com/office/drawing/2014/main" xmlns=""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xmlns=""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xmlns=""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xmlns=""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xmlns=""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xmlns=""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xmlns=""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xmlns=""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xmlns=""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xmlns=""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xmlns=""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xmlns=""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xmlns=""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xmlns=""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sp>
        <p:nvSpPr>
          <p:cNvPr id="32" name="Google Shape;430;p41">
            <a:extLst>
              <a:ext uri="{FF2B5EF4-FFF2-40B4-BE49-F238E27FC236}">
                <a16:creationId xmlns:a16="http://schemas.microsoft.com/office/drawing/2014/main" xmlns="" id="{FC8B99BF-2DF0-483F-A214-8ED47B1133D0}"/>
              </a:ext>
            </a:extLst>
          </p:cNvPr>
          <p:cNvSpPr txBox="1">
            <a:spLocks/>
          </p:cNvSpPr>
          <p:nvPr/>
        </p:nvSpPr>
        <p:spPr>
          <a:xfrm>
            <a:off x="1169965" y="1374910"/>
            <a:ext cx="2407908" cy="371400"/>
          </a:xfrm>
          <a:prstGeom prst="rect">
            <a:avLst/>
          </a:prstGeom>
        </p:spPr>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vi-VN" sz="4000" b="1" dirty="0">
                <a:solidFill>
                  <a:srgbClr val="C00000"/>
                </a:solidFill>
              </a:rPr>
              <a:t>* Câu</a:t>
            </a:r>
            <a:r>
              <a:rPr lang="en-US" sz="4000" dirty="0">
                <a:solidFill>
                  <a:srgbClr val="C00000"/>
                </a:solidFill>
              </a:rPr>
              <a:t>:</a:t>
            </a:r>
          </a:p>
        </p:txBody>
      </p:sp>
      <p:sp>
        <p:nvSpPr>
          <p:cNvPr id="34" name="Flowchart: Alternate Process 33">
            <a:extLst>
              <a:ext uri="{FF2B5EF4-FFF2-40B4-BE49-F238E27FC236}">
                <a16:creationId xmlns:a16="http://schemas.microsoft.com/office/drawing/2014/main" xmlns="" id="{527B6249-C2C2-4EA3-B24A-ECC7D441DE0D}"/>
              </a:ext>
            </a:extLst>
          </p:cNvPr>
          <p:cNvSpPr/>
          <p:nvPr/>
        </p:nvSpPr>
        <p:spPr>
          <a:xfrm>
            <a:off x="571100" y="2208823"/>
            <a:ext cx="11076401" cy="2734216"/>
          </a:xfrm>
          <a:prstGeom prst="flowChartAlternateProcess">
            <a:avLst/>
          </a:prstGeom>
          <a:noFill/>
          <a:ln w="28575">
            <a:solidFill>
              <a:srgbClr val="FF4C3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xmlns="" id="{30C7A646-2B41-4F58-B6ED-AFA670F4C439}"/>
              </a:ext>
            </a:extLst>
          </p:cNvPr>
          <p:cNvGrpSpPr/>
          <p:nvPr/>
        </p:nvGrpSpPr>
        <p:grpSpPr>
          <a:xfrm>
            <a:off x="1378954" y="60615"/>
            <a:ext cx="10138383" cy="685041"/>
            <a:chOff x="-115543" y="226341"/>
            <a:chExt cx="10138383" cy="901687"/>
          </a:xfrm>
        </p:grpSpPr>
        <p:cxnSp>
          <p:nvCxnSpPr>
            <p:cNvPr id="47" name="Straight Connector 46">
              <a:extLst>
                <a:ext uri="{FF2B5EF4-FFF2-40B4-BE49-F238E27FC236}">
                  <a16:creationId xmlns:a16="http://schemas.microsoft.com/office/drawing/2014/main" xmlns="" id="{16AC6D7C-8961-446B-8F67-64B08C425732}"/>
                </a:ext>
              </a:extLst>
            </p:cNvPr>
            <p:cNvCxnSpPr>
              <a:cxnSpLocks/>
            </p:cNvCxnSpPr>
            <p:nvPr/>
          </p:nvCxnSpPr>
          <p:spPr>
            <a:xfrm>
              <a:off x="304800" y="1128028"/>
              <a:ext cx="9718040" cy="0"/>
            </a:xfrm>
            <a:prstGeom prst="line">
              <a:avLst/>
            </a:prstGeom>
            <a:noFill/>
            <a:ln w="12700" cap="flat" cmpd="sng" algn="ctr">
              <a:solidFill>
                <a:srgbClr val="30353A"/>
              </a:solidFill>
              <a:prstDash val="solid"/>
            </a:ln>
            <a:effectLst/>
          </p:spPr>
        </p:cxnSp>
        <p:grpSp>
          <p:nvGrpSpPr>
            <p:cNvPr id="48" name="Group 47">
              <a:extLst>
                <a:ext uri="{FF2B5EF4-FFF2-40B4-BE49-F238E27FC236}">
                  <a16:creationId xmlns:a16="http://schemas.microsoft.com/office/drawing/2014/main" xmlns="" id="{2DCB5650-4AB4-421D-841C-4E0A8205F59A}"/>
                </a:ext>
              </a:extLst>
            </p:cNvPr>
            <p:cNvGrpSpPr/>
            <p:nvPr/>
          </p:nvGrpSpPr>
          <p:grpSpPr>
            <a:xfrm>
              <a:off x="-115543" y="226341"/>
              <a:ext cx="2662876" cy="764136"/>
              <a:chOff x="-115543" y="226341"/>
              <a:chExt cx="2662876" cy="764136"/>
            </a:xfrm>
          </p:grpSpPr>
          <p:sp>
            <p:nvSpPr>
              <p:cNvPr id="58" name="Rectangle: Top Corners One Rounded and One Snipped 57">
                <a:extLst>
                  <a:ext uri="{FF2B5EF4-FFF2-40B4-BE49-F238E27FC236}">
                    <a16:creationId xmlns:a16="http://schemas.microsoft.com/office/drawing/2014/main" xmlns="" id="{0B0262BA-CE90-4458-AA3B-CEC9BE8E15EA}"/>
                  </a:ext>
                </a:extLst>
              </p:cNvPr>
              <p:cNvSpPr/>
              <p:nvPr/>
            </p:nvSpPr>
            <p:spPr>
              <a:xfrm>
                <a:off x="-115543" y="226341"/>
                <a:ext cx="2662876" cy="764136"/>
              </a:xfrm>
              <a:prstGeom prst="snipRoundRect">
                <a:avLst>
                  <a:gd name="adj1" fmla="val 3623"/>
                  <a:gd name="adj2" fmla="val 50000"/>
                </a:avLst>
              </a:prstGeom>
              <a:solidFill>
                <a:srgbClr val="FFFF00"/>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9" name="TextBox 58">
                <a:extLst>
                  <a:ext uri="{FF2B5EF4-FFF2-40B4-BE49-F238E27FC236}">
                    <a16:creationId xmlns:a16="http://schemas.microsoft.com/office/drawing/2014/main" xmlns="" id="{138B882D-E13D-4724-AE83-CB27BB521160}"/>
                  </a:ext>
                </a:extLst>
              </p:cNvPr>
              <p:cNvSpPr txBox="1"/>
              <p:nvPr/>
            </p:nvSpPr>
            <p:spPr>
              <a:xfrm>
                <a:off x="-67571" y="288680"/>
                <a:ext cx="2497694" cy="607668"/>
              </a:xfrm>
              <a:prstGeom prst="rect">
                <a:avLst/>
              </a:prstGeom>
              <a:solidFill>
                <a:srgbClr val="FFFF00"/>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2400" kern="0" dirty="0">
                    <a:solidFill>
                      <a:srgbClr val="30353A"/>
                    </a:solidFill>
                    <a:ea typeface="#9Slide02 Tieu de dai" panose="02000000000000000000" pitchFamily="2" charset="0"/>
                  </a:rPr>
                  <a:t>Luyện đọc đúng</a:t>
                </a:r>
                <a:endParaRPr kumimoji="0" lang="vi-VN" sz="2400" b="0" i="0" u="none" strike="noStrike" kern="0" cap="none" spc="0" normalizeH="0" baseline="0" noProof="0" dirty="0">
                  <a:ln>
                    <a:noFill/>
                  </a:ln>
                  <a:solidFill>
                    <a:srgbClr val="30353A"/>
                  </a:solidFill>
                  <a:effectLst/>
                  <a:uLnTx/>
                  <a:uFillTx/>
                  <a:ea typeface="#9Slide02 Tieu de dai" panose="02000000000000000000" pitchFamily="2" charset="0"/>
                </a:endParaRPr>
              </a:p>
            </p:txBody>
          </p:sp>
        </p:grpSp>
        <p:grpSp>
          <p:nvGrpSpPr>
            <p:cNvPr id="49" name="Group 48">
              <a:extLst>
                <a:ext uri="{FF2B5EF4-FFF2-40B4-BE49-F238E27FC236}">
                  <a16:creationId xmlns:a16="http://schemas.microsoft.com/office/drawing/2014/main" xmlns="" id="{93BA1D93-8D98-49E8-B2F4-6FC5B4D37EDC}"/>
                </a:ext>
              </a:extLst>
            </p:cNvPr>
            <p:cNvGrpSpPr/>
            <p:nvPr/>
          </p:nvGrpSpPr>
          <p:grpSpPr>
            <a:xfrm>
              <a:off x="3141429" y="278553"/>
              <a:ext cx="2662876" cy="678042"/>
              <a:chOff x="3141429" y="278553"/>
              <a:chExt cx="2662876" cy="678042"/>
            </a:xfrm>
          </p:grpSpPr>
          <p:sp>
            <p:nvSpPr>
              <p:cNvPr id="56" name="Rectangle: Top Corners One Rounded and One Snipped 55">
                <a:extLst>
                  <a:ext uri="{FF2B5EF4-FFF2-40B4-BE49-F238E27FC236}">
                    <a16:creationId xmlns:a16="http://schemas.microsoft.com/office/drawing/2014/main" xmlns="" id="{7CE57CE4-DFB6-48FF-8FEB-DE91FBD802EE}"/>
                  </a:ext>
                </a:extLst>
              </p:cNvPr>
              <p:cNvSpPr/>
              <p:nvPr/>
            </p:nvSpPr>
            <p:spPr>
              <a:xfrm>
                <a:off x="3141429" y="282666"/>
                <a:ext cx="2662876" cy="673929"/>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7" name="TextBox 56">
                <a:extLst>
                  <a:ext uri="{FF2B5EF4-FFF2-40B4-BE49-F238E27FC236}">
                    <a16:creationId xmlns:a16="http://schemas.microsoft.com/office/drawing/2014/main" xmlns="" id="{F3826592-E847-4BB6-9F37-57FBEB8F0219}"/>
                  </a:ext>
                </a:extLst>
              </p:cNvPr>
              <p:cNvSpPr txBox="1"/>
              <p:nvPr/>
            </p:nvSpPr>
            <p:spPr>
              <a:xfrm>
                <a:off x="3534894" y="278553"/>
                <a:ext cx="1955665"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30353A"/>
                    </a:solidFill>
                    <a:effectLst/>
                    <a:uLnTx/>
                    <a:uFillTx/>
                    <a:latin typeface="#9Slide01 Tieu de ngan" panose="00000800000000000000" pitchFamily="2" charset="0"/>
                    <a:ea typeface="#9Slide02 Tieu de dai" panose="02000000000000000000" pitchFamily="2" charset="0"/>
                  </a:rPr>
                  <a:t>Tìm hiểu bài</a:t>
                </a:r>
              </a:p>
            </p:txBody>
          </p:sp>
        </p:grpSp>
        <p:grpSp>
          <p:nvGrpSpPr>
            <p:cNvPr id="50" name="Group 49">
              <a:extLst>
                <a:ext uri="{FF2B5EF4-FFF2-40B4-BE49-F238E27FC236}">
                  <a16:creationId xmlns:a16="http://schemas.microsoft.com/office/drawing/2014/main" xmlns="" id="{6B5A70EB-38A8-496A-89FF-274308086187}"/>
                </a:ext>
              </a:extLst>
            </p:cNvPr>
            <p:cNvGrpSpPr/>
            <p:nvPr/>
          </p:nvGrpSpPr>
          <p:grpSpPr>
            <a:xfrm>
              <a:off x="6353670" y="289925"/>
              <a:ext cx="3035631" cy="673929"/>
              <a:chOff x="6353670" y="289925"/>
              <a:chExt cx="3035631" cy="673929"/>
            </a:xfrm>
          </p:grpSpPr>
          <p:sp>
            <p:nvSpPr>
              <p:cNvPr id="54" name="Rectangle: Top Corners One Rounded and One Snipped 53">
                <a:extLst>
                  <a:ext uri="{FF2B5EF4-FFF2-40B4-BE49-F238E27FC236}">
                    <a16:creationId xmlns:a16="http://schemas.microsoft.com/office/drawing/2014/main" xmlns="" id="{43467395-4745-46F0-9C17-34FCF27FAF50}"/>
                  </a:ext>
                </a:extLst>
              </p:cNvPr>
              <p:cNvSpPr/>
              <p:nvPr/>
            </p:nvSpPr>
            <p:spPr>
              <a:xfrm>
                <a:off x="6353670" y="289925"/>
                <a:ext cx="3035631" cy="673929"/>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5" name="TextBox 54">
                <a:extLst>
                  <a:ext uri="{FF2B5EF4-FFF2-40B4-BE49-F238E27FC236}">
                    <a16:creationId xmlns:a16="http://schemas.microsoft.com/office/drawing/2014/main" xmlns="" id="{812E44CA-BD96-48EA-A168-899FCF23A8BA}"/>
                  </a:ext>
                </a:extLst>
              </p:cNvPr>
              <p:cNvSpPr txBox="1"/>
              <p:nvPr/>
            </p:nvSpPr>
            <p:spPr>
              <a:xfrm>
                <a:off x="6508841" y="306815"/>
                <a:ext cx="2690273"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30353A"/>
                    </a:solidFill>
                    <a:effectLst/>
                    <a:uLnTx/>
                    <a:uFillTx/>
                    <a:latin typeface="#9Slide01 Tieu de ngan" panose="00000800000000000000" pitchFamily="2" charset="0"/>
                    <a:ea typeface="#9Slide02 Tieu de dai" panose="02000000000000000000" pitchFamily="2" charset="0"/>
                  </a:rPr>
                  <a:t>Luyện đọc diễn cảm</a:t>
                </a:r>
              </a:p>
            </p:txBody>
          </p:sp>
        </p:grpSp>
      </p:grpSp>
      <p:sp>
        <p:nvSpPr>
          <p:cNvPr id="40" name="TextBox 39">
            <a:extLst>
              <a:ext uri="{FF2B5EF4-FFF2-40B4-BE49-F238E27FC236}">
                <a16:creationId xmlns:a16="http://schemas.microsoft.com/office/drawing/2014/main" xmlns="" id="{1B8408B8-7D43-4128-90F8-72436C720563}"/>
              </a:ext>
            </a:extLst>
          </p:cNvPr>
          <p:cNvSpPr txBox="1"/>
          <p:nvPr/>
        </p:nvSpPr>
        <p:spPr>
          <a:xfrm>
            <a:off x="700892" y="2512703"/>
            <a:ext cx="10737639" cy="1951496"/>
          </a:xfrm>
          <a:prstGeom prst="rect">
            <a:avLst/>
          </a:prstGeom>
          <a:noFill/>
        </p:spPr>
        <p:txBody>
          <a:bodyPr wrap="square">
            <a:spAutoFit/>
          </a:bodyPr>
          <a:lstStyle>
            <a:defPPr>
              <a:defRPr lang="en-US"/>
            </a:defPPr>
            <a:lvl1pPr>
              <a:defRPr b="1" i="0">
                <a:solidFill>
                  <a:srgbClr val="C00000"/>
                </a:solidFill>
                <a:effectLst/>
                <a:latin typeface="Arial" panose="020B0604020202020204" pitchFamily="34" charset="0"/>
              </a:defRPr>
            </a:lvl1pPr>
          </a:lstStyle>
          <a:p>
            <a:pPr algn="just">
              <a:lnSpc>
                <a:spcPct val="150000"/>
              </a:lnSpc>
            </a:pPr>
            <a:r>
              <a:rPr lang="en-US" altLang="en-US" sz="2800" dirty="0" err="1">
                <a:solidFill>
                  <a:srgbClr val="7030A0"/>
                </a:solidFill>
                <a:cs typeface="Arial" pitchFamily="34" charset="0"/>
              </a:rPr>
              <a:t>Ông</a:t>
            </a:r>
            <a:r>
              <a:rPr lang="en-US" altLang="en-US" sz="2800" dirty="0">
                <a:solidFill>
                  <a:srgbClr val="7030A0"/>
                </a:solidFill>
                <a:cs typeface="Arial" pitchFamily="34" charset="0"/>
              </a:rPr>
              <a:t> </a:t>
            </a:r>
            <a:r>
              <a:rPr lang="en-US" altLang="en-US" sz="2800" dirty="0" err="1">
                <a:solidFill>
                  <a:srgbClr val="7030A0"/>
                </a:solidFill>
                <a:cs typeface="Arial" pitchFamily="34" charset="0"/>
              </a:rPr>
              <a:t>cùng</a:t>
            </a:r>
            <a:r>
              <a:rPr lang="en-US" altLang="en-US" sz="2800" dirty="0">
                <a:solidFill>
                  <a:srgbClr val="7030A0"/>
                </a:solidFill>
                <a:cs typeface="Arial" pitchFamily="34" charset="0"/>
              </a:rPr>
              <a:t> </a:t>
            </a:r>
            <a:r>
              <a:rPr lang="en-US" altLang="en-US" sz="2800" dirty="0" err="1">
                <a:solidFill>
                  <a:srgbClr val="7030A0"/>
                </a:solidFill>
                <a:cs typeface="Arial" pitchFamily="34" charset="0"/>
              </a:rPr>
              <a:t>vợ</a:t>
            </a:r>
            <a:r>
              <a:rPr lang="en-US" altLang="en-US" sz="2800" dirty="0">
                <a:solidFill>
                  <a:srgbClr val="7030A0"/>
                </a:solidFill>
                <a:cs typeface="Arial" pitchFamily="34" charset="0"/>
              </a:rPr>
              <a:t> con </a:t>
            </a:r>
            <a:r>
              <a:rPr lang="en-US" altLang="en-US" sz="2800" dirty="0" err="1">
                <a:solidFill>
                  <a:srgbClr val="7030A0"/>
                </a:solidFill>
                <a:cs typeface="Arial" pitchFamily="34" charset="0"/>
              </a:rPr>
              <a:t>đào</a:t>
            </a:r>
            <a:r>
              <a:rPr lang="en-US" altLang="en-US" sz="2800" dirty="0">
                <a:solidFill>
                  <a:srgbClr val="7030A0"/>
                </a:solidFill>
                <a:cs typeface="Arial" pitchFamily="34" charset="0"/>
              </a:rPr>
              <a:t> </a:t>
            </a:r>
            <a:r>
              <a:rPr lang="en-US" altLang="en-US" sz="2800" dirty="0" err="1">
                <a:solidFill>
                  <a:srgbClr val="FF0000"/>
                </a:solidFill>
                <a:cs typeface="Arial" pitchFamily="34" charset="0"/>
              </a:rPr>
              <a:t>suốt</a:t>
            </a:r>
            <a:r>
              <a:rPr lang="en-US" altLang="en-US" sz="2800" dirty="0">
                <a:solidFill>
                  <a:srgbClr val="FF0000"/>
                </a:solidFill>
                <a:cs typeface="Arial" pitchFamily="34" charset="0"/>
              </a:rPr>
              <a:t> </a:t>
            </a:r>
            <a:r>
              <a:rPr lang="en-US" altLang="en-US" sz="2800" dirty="0" err="1">
                <a:solidFill>
                  <a:srgbClr val="FF0000"/>
                </a:solidFill>
                <a:cs typeface="Arial" pitchFamily="34" charset="0"/>
              </a:rPr>
              <a:t>một</a:t>
            </a:r>
            <a:r>
              <a:rPr lang="en-US" altLang="en-US" sz="2800" dirty="0">
                <a:solidFill>
                  <a:srgbClr val="FF0000"/>
                </a:solidFill>
                <a:cs typeface="Arial" pitchFamily="34" charset="0"/>
              </a:rPr>
              <a:t> </a:t>
            </a:r>
            <a:r>
              <a:rPr lang="en-US" altLang="en-US" sz="2800" dirty="0" err="1">
                <a:solidFill>
                  <a:srgbClr val="FF0000"/>
                </a:solidFill>
                <a:cs typeface="Arial" pitchFamily="34" charset="0"/>
              </a:rPr>
              <a:t>năm</a:t>
            </a:r>
            <a:r>
              <a:rPr lang="en-US" altLang="en-US" sz="2800" dirty="0">
                <a:solidFill>
                  <a:srgbClr val="FF0000"/>
                </a:solidFill>
                <a:cs typeface="Arial" pitchFamily="34" charset="0"/>
              </a:rPr>
              <a:t> </a:t>
            </a:r>
            <a:r>
              <a:rPr lang="en-US" altLang="en-US" sz="2800" dirty="0" err="1">
                <a:solidFill>
                  <a:srgbClr val="FF0000"/>
                </a:solidFill>
                <a:cs typeface="Arial" pitchFamily="34" charset="0"/>
              </a:rPr>
              <a:t>trời</a:t>
            </a:r>
            <a:r>
              <a:rPr lang="en-US" altLang="en-US" sz="2800" dirty="0">
                <a:solidFill>
                  <a:srgbClr val="FF0000"/>
                </a:solidFill>
                <a:cs typeface="Arial" pitchFamily="34" charset="0"/>
              </a:rPr>
              <a:t>  </a:t>
            </a:r>
            <a:r>
              <a:rPr lang="en-US" altLang="en-US" sz="2800" dirty="0" err="1">
                <a:solidFill>
                  <a:srgbClr val="7030A0"/>
                </a:solidFill>
                <a:cs typeface="Arial" pitchFamily="34" charset="0"/>
              </a:rPr>
              <a:t>được</a:t>
            </a:r>
            <a:r>
              <a:rPr lang="en-US" altLang="en-US" sz="2800" dirty="0">
                <a:solidFill>
                  <a:srgbClr val="7030A0"/>
                </a:solidFill>
                <a:cs typeface="Arial" pitchFamily="34" charset="0"/>
              </a:rPr>
              <a:t> </a:t>
            </a:r>
            <a:r>
              <a:rPr lang="en-US" altLang="en-US" sz="2800" dirty="0" err="1">
                <a:solidFill>
                  <a:srgbClr val="7030A0"/>
                </a:solidFill>
                <a:cs typeface="Arial" pitchFamily="34" charset="0"/>
              </a:rPr>
              <a:t>gần</a:t>
            </a:r>
            <a:r>
              <a:rPr lang="en-US" altLang="en-US" sz="2800" dirty="0">
                <a:solidFill>
                  <a:srgbClr val="7030A0"/>
                </a:solidFill>
                <a:cs typeface="Arial" pitchFamily="34" charset="0"/>
              </a:rPr>
              <a:t> </a:t>
            </a:r>
            <a:r>
              <a:rPr lang="en-US" altLang="en-US" sz="2800" dirty="0" err="1">
                <a:solidFill>
                  <a:srgbClr val="FF0000"/>
                </a:solidFill>
                <a:cs typeface="Arial" pitchFamily="34" charset="0"/>
              </a:rPr>
              <a:t>bốn</a:t>
            </a:r>
            <a:r>
              <a:rPr lang="en-US" altLang="en-US" sz="2800" dirty="0">
                <a:solidFill>
                  <a:srgbClr val="FF0000"/>
                </a:solidFill>
                <a:cs typeface="Arial" pitchFamily="34" charset="0"/>
              </a:rPr>
              <a:t> </a:t>
            </a:r>
            <a:r>
              <a:rPr lang="en-US" altLang="en-US" sz="2800" dirty="0" err="1">
                <a:solidFill>
                  <a:srgbClr val="FF0000"/>
                </a:solidFill>
                <a:cs typeface="Arial" pitchFamily="34" charset="0"/>
              </a:rPr>
              <a:t>cây</a:t>
            </a:r>
            <a:r>
              <a:rPr lang="en-US" altLang="en-US" sz="2800" dirty="0">
                <a:solidFill>
                  <a:srgbClr val="FF0000"/>
                </a:solidFill>
                <a:cs typeface="Arial" pitchFamily="34" charset="0"/>
              </a:rPr>
              <a:t> </a:t>
            </a:r>
            <a:r>
              <a:rPr lang="en-US" altLang="en-US" sz="2800" dirty="0" err="1">
                <a:solidFill>
                  <a:srgbClr val="FF0000"/>
                </a:solidFill>
                <a:cs typeface="Arial" pitchFamily="34" charset="0"/>
              </a:rPr>
              <a:t>số</a:t>
            </a:r>
            <a:r>
              <a:rPr lang="en-US" altLang="en-US" sz="2800" dirty="0">
                <a:solidFill>
                  <a:srgbClr val="FF0000"/>
                </a:solidFill>
                <a:cs typeface="Arial" pitchFamily="34" charset="0"/>
              </a:rPr>
              <a:t> </a:t>
            </a:r>
            <a:r>
              <a:rPr lang="en-US" altLang="en-US" sz="2800" dirty="0" err="1">
                <a:solidFill>
                  <a:srgbClr val="FF0000"/>
                </a:solidFill>
                <a:cs typeface="Arial" pitchFamily="34" charset="0"/>
              </a:rPr>
              <a:t>mương</a:t>
            </a:r>
            <a:r>
              <a:rPr lang="en-US" altLang="en-US" sz="2800" dirty="0">
                <a:solidFill>
                  <a:srgbClr val="7030A0"/>
                </a:solidFill>
                <a:cs typeface="Arial" pitchFamily="34" charset="0"/>
              </a:rPr>
              <a:t> </a:t>
            </a:r>
            <a:r>
              <a:rPr lang="vi-VN" altLang="en-US" sz="2800" dirty="0">
                <a:solidFill>
                  <a:srgbClr val="7030A0"/>
                </a:solidFill>
                <a:cs typeface="Arial" pitchFamily="34" charset="0"/>
              </a:rPr>
              <a:t> </a:t>
            </a:r>
            <a:r>
              <a:rPr lang="en-US" altLang="en-US" sz="2800" dirty="0" err="1">
                <a:solidFill>
                  <a:srgbClr val="7030A0"/>
                </a:solidFill>
                <a:cs typeface="Arial" pitchFamily="34" charset="0"/>
              </a:rPr>
              <a:t>xuyên</a:t>
            </a:r>
            <a:r>
              <a:rPr lang="en-US" altLang="en-US" sz="2800" dirty="0">
                <a:solidFill>
                  <a:srgbClr val="7030A0"/>
                </a:solidFill>
                <a:cs typeface="Arial" pitchFamily="34" charset="0"/>
              </a:rPr>
              <a:t> </a:t>
            </a:r>
            <a:r>
              <a:rPr lang="en-US" altLang="en-US" sz="2800" dirty="0" err="1">
                <a:solidFill>
                  <a:srgbClr val="7030A0"/>
                </a:solidFill>
                <a:cs typeface="Arial" pitchFamily="34" charset="0"/>
              </a:rPr>
              <a:t>đồi</a:t>
            </a:r>
            <a:r>
              <a:rPr lang="en-US" altLang="en-US" sz="2800" dirty="0">
                <a:solidFill>
                  <a:srgbClr val="7030A0"/>
                </a:solidFill>
                <a:cs typeface="Arial" pitchFamily="34" charset="0"/>
              </a:rPr>
              <a:t> </a:t>
            </a:r>
            <a:r>
              <a:rPr lang="en-US" altLang="en-US" sz="2800" dirty="0" err="1">
                <a:solidFill>
                  <a:srgbClr val="7030A0"/>
                </a:solidFill>
                <a:cs typeface="Arial" pitchFamily="34" charset="0"/>
              </a:rPr>
              <a:t>dẫn</a:t>
            </a:r>
            <a:r>
              <a:rPr lang="en-US" altLang="en-US" sz="2800" dirty="0">
                <a:solidFill>
                  <a:srgbClr val="7030A0"/>
                </a:solidFill>
                <a:cs typeface="Arial" pitchFamily="34" charset="0"/>
              </a:rPr>
              <a:t> </a:t>
            </a:r>
            <a:r>
              <a:rPr lang="en-US" altLang="en-US" sz="2800" dirty="0" err="1">
                <a:solidFill>
                  <a:srgbClr val="7030A0"/>
                </a:solidFill>
                <a:cs typeface="Arial" pitchFamily="34" charset="0"/>
              </a:rPr>
              <a:t>nước</a:t>
            </a:r>
            <a:r>
              <a:rPr lang="en-US" altLang="en-US" sz="2800" dirty="0">
                <a:solidFill>
                  <a:srgbClr val="7030A0"/>
                </a:solidFill>
                <a:cs typeface="Arial" pitchFamily="34" charset="0"/>
              </a:rPr>
              <a:t> </a:t>
            </a:r>
            <a:r>
              <a:rPr lang="en-US" altLang="en-US" sz="2800" dirty="0" err="1">
                <a:solidFill>
                  <a:srgbClr val="7030A0"/>
                </a:solidFill>
                <a:cs typeface="Arial" pitchFamily="34" charset="0"/>
              </a:rPr>
              <a:t>từ</a:t>
            </a:r>
            <a:r>
              <a:rPr lang="en-US" altLang="en-US" sz="2800" dirty="0">
                <a:solidFill>
                  <a:srgbClr val="7030A0"/>
                </a:solidFill>
                <a:cs typeface="Arial" pitchFamily="34" charset="0"/>
              </a:rPr>
              <a:t> </a:t>
            </a:r>
            <a:r>
              <a:rPr lang="en-US" altLang="en-US" sz="2800" dirty="0" err="1">
                <a:solidFill>
                  <a:srgbClr val="7030A0"/>
                </a:solidFill>
                <a:cs typeface="Arial" pitchFamily="34" charset="0"/>
              </a:rPr>
              <a:t>rừng</a:t>
            </a:r>
            <a:r>
              <a:rPr lang="en-US" altLang="en-US" sz="2800" dirty="0">
                <a:solidFill>
                  <a:srgbClr val="7030A0"/>
                </a:solidFill>
                <a:cs typeface="Arial" pitchFamily="34" charset="0"/>
              </a:rPr>
              <a:t> </a:t>
            </a:r>
            <a:r>
              <a:rPr lang="en-US" altLang="en-US" sz="2800" dirty="0" err="1">
                <a:solidFill>
                  <a:srgbClr val="7030A0"/>
                </a:solidFill>
                <a:cs typeface="Arial" pitchFamily="34" charset="0"/>
              </a:rPr>
              <a:t>già</a:t>
            </a:r>
            <a:r>
              <a:rPr lang="en-US" altLang="en-US" sz="2800" dirty="0">
                <a:solidFill>
                  <a:srgbClr val="7030A0"/>
                </a:solidFill>
                <a:cs typeface="Arial" pitchFamily="34" charset="0"/>
              </a:rPr>
              <a:t> </a:t>
            </a:r>
            <a:r>
              <a:rPr lang="en-US" altLang="en-US" sz="2800" dirty="0" err="1">
                <a:solidFill>
                  <a:srgbClr val="7030A0"/>
                </a:solidFill>
                <a:cs typeface="Arial" pitchFamily="34" charset="0"/>
              </a:rPr>
              <a:t>về</a:t>
            </a:r>
            <a:r>
              <a:rPr lang="en-US" altLang="en-US" sz="2800" dirty="0">
                <a:solidFill>
                  <a:srgbClr val="7030A0"/>
                </a:solidFill>
                <a:cs typeface="Arial" pitchFamily="34" charset="0"/>
              </a:rPr>
              <a:t> </a:t>
            </a:r>
            <a:r>
              <a:rPr lang="en-US" altLang="en-US" sz="2800" dirty="0" err="1">
                <a:solidFill>
                  <a:srgbClr val="7030A0"/>
                </a:solidFill>
                <a:cs typeface="Arial" pitchFamily="34" charset="0"/>
              </a:rPr>
              <a:t>thôn</a:t>
            </a:r>
            <a:r>
              <a:rPr lang="en-US" altLang="en-US" sz="2800" dirty="0">
                <a:solidFill>
                  <a:srgbClr val="7030A0"/>
                </a:solidFill>
                <a:cs typeface="Arial" pitchFamily="34" charset="0"/>
              </a:rPr>
              <a:t>, </a:t>
            </a:r>
            <a:r>
              <a:rPr lang="en-US" altLang="en-US" sz="2800" dirty="0" err="1">
                <a:solidFill>
                  <a:srgbClr val="7030A0"/>
                </a:solidFill>
                <a:cs typeface="Arial" pitchFamily="34" charset="0"/>
              </a:rPr>
              <a:t>trồng</a:t>
            </a:r>
            <a:r>
              <a:rPr lang="en-US" altLang="en-US" sz="2800" dirty="0">
                <a:solidFill>
                  <a:srgbClr val="7030A0"/>
                </a:solidFill>
                <a:cs typeface="Arial" pitchFamily="34" charset="0"/>
              </a:rPr>
              <a:t> </a:t>
            </a:r>
            <a:r>
              <a:rPr lang="en-US" altLang="en-US" sz="2800" dirty="0" err="1">
                <a:solidFill>
                  <a:srgbClr val="7030A0"/>
                </a:solidFill>
                <a:cs typeface="Arial" pitchFamily="34" charset="0"/>
              </a:rPr>
              <a:t>một</a:t>
            </a:r>
            <a:r>
              <a:rPr lang="en-US" altLang="en-US" sz="2800" dirty="0">
                <a:solidFill>
                  <a:srgbClr val="7030A0"/>
                </a:solidFill>
                <a:cs typeface="Arial" pitchFamily="34" charset="0"/>
              </a:rPr>
              <a:t> </a:t>
            </a:r>
            <a:r>
              <a:rPr lang="en-US" altLang="en-US" sz="2800" dirty="0" err="1">
                <a:solidFill>
                  <a:srgbClr val="7030A0"/>
                </a:solidFill>
                <a:cs typeface="Arial" pitchFamily="34" charset="0"/>
              </a:rPr>
              <a:t>héc</a:t>
            </a:r>
            <a:r>
              <a:rPr lang="en-US" altLang="en-US" sz="2800" dirty="0">
                <a:solidFill>
                  <a:srgbClr val="7030A0"/>
                </a:solidFill>
                <a:cs typeface="Arial" pitchFamily="34" charset="0"/>
              </a:rPr>
              <a:t> ta </a:t>
            </a:r>
            <a:r>
              <a:rPr lang="en-US" altLang="en-US" sz="2800" dirty="0" err="1">
                <a:solidFill>
                  <a:srgbClr val="7030A0"/>
                </a:solidFill>
                <a:cs typeface="Arial" pitchFamily="34" charset="0"/>
              </a:rPr>
              <a:t>lúa</a:t>
            </a:r>
            <a:r>
              <a:rPr lang="en-US" altLang="en-US" sz="2800" dirty="0">
                <a:solidFill>
                  <a:srgbClr val="7030A0"/>
                </a:solidFill>
                <a:cs typeface="Arial" pitchFamily="34" charset="0"/>
              </a:rPr>
              <a:t> </a:t>
            </a:r>
            <a:r>
              <a:rPr lang="en-US" altLang="en-US" sz="2800" dirty="0" err="1">
                <a:solidFill>
                  <a:srgbClr val="7030A0"/>
                </a:solidFill>
                <a:cs typeface="Arial" pitchFamily="34" charset="0"/>
              </a:rPr>
              <a:t>nước</a:t>
            </a:r>
            <a:r>
              <a:rPr lang="en-US" altLang="en-US" sz="2800" dirty="0">
                <a:solidFill>
                  <a:srgbClr val="7030A0"/>
                </a:solidFill>
                <a:cs typeface="Arial" pitchFamily="34" charset="0"/>
              </a:rPr>
              <a:t> </a:t>
            </a:r>
            <a:r>
              <a:rPr lang="en-US" altLang="en-US" sz="2800" dirty="0" err="1">
                <a:solidFill>
                  <a:srgbClr val="7030A0"/>
                </a:solidFill>
                <a:cs typeface="Arial" pitchFamily="34" charset="0"/>
              </a:rPr>
              <a:t>để</a:t>
            </a:r>
            <a:r>
              <a:rPr lang="en-US" altLang="en-US" sz="2800" dirty="0">
                <a:solidFill>
                  <a:srgbClr val="7030A0"/>
                </a:solidFill>
                <a:cs typeface="Arial" pitchFamily="34" charset="0"/>
              </a:rPr>
              <a:t> </a:t>
            </a:r>
            <a:r>
              <a:rPr lang="en-US" altLang="en-US" sz="2800" dirty="0" err="1">
                <a:solidFill>
                  <a:srgbClr val="7030A0"/>
                </a:solidFill>
                <a:cs typeface="Arial" pitchFamily="34" charset="0"/>
              </a:rPr>
              <a:t>bà</a:t>
            </a:r>
            <a:r>
              <a:rPr lang="en-US" altLang="en-US" sz="2800" dirty="0">
                <a:solidFill>
                  <a:srgbClr val="7030A0"/>
                </a:solidFill>
                <a:cs typeface="Arial" pitchFamily="34" charset="0"/>
              </a:rPr>
              <a:t> con tin.</a:t>
            </a:r>
            <a:endParaRPr lang="en-US" sz="2800" dirty="0">
              <a:solidFill>
                <a:srgbClr val="7030A0"/>
              </a:solidFill>
              <a:cs typeface="Arial" pitchFamily="34" charset="0"/>
            </a:endParaRPr>
          </a:p>
        </p:txBody>
      </p:sp>
      <p:cxnSp>
        <p:nvCxnSpPr>
          <p:cNvPr id="43" name="Straight Connector 42">
            <a:extLst>
              <a:ext uri="{FF2B5EF4-FFF2-40B4-BE49-F238E27FC236}">
                <a16:creationId xmlns:a16="http://schemas.microsoft.com/office/drawing/2014/main" xmlns="" id="{74B77888-BC54-4168-A7B2-6F7A07BA8645}"/>
              </a:ext>
            </a:extLst>
          </p:cNvPr>
          <p:cNvCxnSpPr>
            <a:cxnSpLocks/>
          </p:cNvCxnSpPr>
          <p:nvPr/>
        </p:nvCxnSpPr>
        <p:spPr>
          <a:xfrm flipH="1">
            <a:off x="8003338" y="2764537"/>
            <a:ext cx="88773" cy="4061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8CADA6F1-03EA-4693-93F4-496FFD827CC3}"/>
              </a:ext>
            </a:extLst>
          </p:cNvPr>
          <p:cNvCxnSpPr>
            <a:cxnSpLocks/>
          </p:cNvCxnSpPr>
          <p:nvPr/>
        </p:nvCxnSpPr>
        <p:spPr>
          <a:xfrm flipH="1">
            <a:off x="2785696" y="3377300"/>
            <a:ext cx="88773" cy="4061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6769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 calcmode="lin" valueType="num">
                                      <p:cBhvr>
                                        <p:cTn id="7" dur="1000" fill="hold"/>
                                        <p:tgtEl>
                                          <p:spTgt spid="32">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circle(in)">
                                      <p:cBhvr>
                                        <p:cTn id="14" dur="20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circle(in)">
                                      <p:cBhvr>
                                        <p:cTn id="19" dur="2000"/>
                                        <p:tgtEl>
                                          <p:spTgt spid="4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barn(inVertical)">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barn(inVertical)">
                                      <p:cBhvr>
                                        <p:cTn id="2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P spid="34" grpId="0" animBg="1"/>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19FC539A-E1B2-4E56-B2DB-D4B8D260888B}"/>
              </a:ext>
            </a:extLst>
          </p:cNvPr>
          <p:cNvGrpSpPr/>
          <p:nvPr/>
        </p:nvGrpSpPr>
        <p:grpSpPr>
          <a:xfrm>
            <a:off x="0" y="0"/>
            <a:ext cx="2024109" cy="2024109"/>
            <a:chOff x="0" y="0"/>
            <a:chExt cx="2024109" cy="2024109"/>
          </a:xfrm>
        </p:grpSpPr>
        <p:cxnSp>
          <p:nvCxnSpPr>
            <p:cNvPr id="3" name="Straight Connector 2">
              <a:extLst>
                <a:ext uri="{FF2B5EF4-FFF2-40B4-BE49-F238E27FC236}">
                  <a16:creationId xmlns:a16="http://schemas.microsoft.com/office/drawing/2014/main" xmlns=""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xmlns=""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xmlns=""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xmlns=""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xmlns=""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a16="http://schemas.microsoft.com/office/drawing/2014/main" xmlns=""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xmlns=""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xmlns=""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xmlns=""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xmlns=""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xmlns=""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xmlns=""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xmlns=""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xmlns=""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xmlns=""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xmlns=""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xmlns=""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xmlns=""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xmlns=""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sp>
        <p:nvSpPr>
          <p:cNvPr id="32" name="Google Shape;430;p41">
            <a:extLst>
              <a:ext uri="{FF2B5EF4-FFF2-40B4-BE49-F238E27FC236}">
                <a16:creationId xmlns:a16="http://schemas.microsoft.com/office/drawing/2014/main" xmlns="" id="{CBFCAEBB-D519-4A2D-ADB0-870552E2BBB1}"/>
              </a:ext>
            </a:extLst>
          </p:cNvPr>
          <p:cNvSpPr txBox="1">
            <a:spLocks/>
          </p:cNvSpPr>
          <p:nvPr/>
        </p:nvSpPr>
        <p:spPr>
          <a:xfrm>
            <a:off x="185146" y="275206"/>
            <a:ext cx="2890709" cy="371400"/>
          </a:xfrm>
          <a:prstGeom prst="rect">
            <a:avLst/>
          </a:prstGeom>
        </p:spPr>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vi-VN" sz="4000" b="1" dirty="0">
                <a:solidFill>
                  <a:srgbClr val="C00000"/>
                </a:solidFill>
              </a:rPr>
              <a:t>* Chú giải</a:t>
            </a:r>
            <a:r>
              <a:rPr lang="en-US" sz="4000" dirty="0">
                <a:solidFill>
                  <a:srgbClr val="C00000"/>
                </a:solidFill>
              </a:rPr>
              <a:t>:</a:t>
            </a:r>
          </a:p>
        </p:txBody>
      </p:sp>
      <p:sp>
        <p:nvSpPr>
          <p:cNvPr id="34" name="TextBox 33">
            <a:extLst>
              <a:ext uri="{FF2B5EF4-FFF2-40B4-BE49-F238E27FC236}">
                <a16:creationId xmlns:a16="http://schemas.microsoft.com/office/drawing/2014/main" xmlns="" id="{29DAF7BD-4C37-4091-8837-E267D688A266}"/>
              </a:ext>
            </a:extLst>
          </p:cNvPr>
          <p:cNvSpPr txBox="1">
            <a:spLocks noChangeArrowheads="1"/>
          </p:cNvSpPr>
          <p:nvPr/>
        </p:nvSpPr>
        <p:spPr bwMode="auto">
          <a:xfrm>
            <a:off x="8114139" y="2859969"/>
            <a:ext cx="3466619" cy="18158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vi-VN" altLang="en-US" sz="2400" b="1" dirty="0">
                <a:solidFill>
                  <a:srgbClr val="C00000"/>
                </a:solidFill>
                <a:latin typeface="Arial" panose="020B0604020202020204" pitchFamily="34" charset="0"/>
                <a:cs typeface="Arial" panose="020B0604020202020204" pitchFamily="34" charset="0"/>
              </a:rPr>
              <a:t>Ngu Công</a:t>
            </a:r>
            <a:r>
              <a:rPr lang="en-US" altLang="en-US" sz="2200" b="1" dirty="0">
                <a:solidFill>
                  <a:srgbClr val="C00000"/>
                </a:solidFill>
                <a:latin typeface="Arial" panose="020B0604020202020204" pitchFamily="34" charset="0"/>
                <a:cs typeface="Arial" panose="020B0604020202020204" pitchFamily="34" charset="0"/>
              </a:rPr>
              <a:t>: </a:t>
            </a:r>
            <a:r>
              <a:rPr lang="vi-VN" altLang="en-US" sz="2200" b="1" dirty="0">
                <a:solidFill>
                  <a:srgbClr val="1B6169"/>
                </a:solidFill>
                <a:latin typeface="Arial" panose="020B0604020202020204" pitchFamily="34" charset="0"/>
                <a:cs typeface="Arial" panose="020B0604020202020204" pitchFamily="34" charset="0"/>
              </a:rPr>
              <a:t>nhân vật trong truyện ngụ ngôn Trung Quốc tượng trưng cho ý chí dời non lấp bể và lòng kiên trì</a:t>
            </a:r>
          </a:p>
        </p:txBody>
      </p:sp>
      <p:pic>
        <p:nvPicPr>
          <p:cNvPr id="33" name="Picture 2" descr="Rốt cục thì Ngu Công cũng có dời được núi đâu!">
            <a:extLst>
              <a:ext uri="{FF2B5EF4-FFF2-40B4-BE49-F238E27FC236}">
                <a16:creationId xmlns:a16="http://schemas.microsoft.com/office/drawing/2014/main" xmlns="" id="{5C6D2AA2-83EC-4EFF-800F-1E3FF4A06D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078" y="762013"/>
            <a:ext cx="6626128" cy="5852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6130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 calcmode="lin" valueType="num">
                                      <p:cBhvr>
                                        <p:cTn id="7" dur="1000" fill="hold"/>
                                        <p:tgtEl>
                                          <p:spTgt spid="32">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circle(in)">
                                      <p:cBhvr>
                                        <p:cTn id="14" dur="20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circle(in)">
                                      <p:cBhvr>
                                        <p:cTn id="19"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19FC539A-E1B2-4E56-B2DB-D4B8D260888B}"/>
              </a:ext>
            </a:extLst>
          </p:cNvPr>
          <p:cNvGrpSpPr/>
          <p:nvPr/>
        </p:nvGrpSpPr>
        <p:grpSpPr>
          <a:xfrm>
            <a:off x="0" y="0"/>
            <a:ext cx="2024109" cy="2024109"/>
            <a:chOff x="0" y="0"/>
            <a:chExt cx="2024109" cy="2024109"/>
          </a:xfrm>
        </p:grpSpPr>
        <p:cxnSp>
          <p:nvCxnSpPr>
            <p:cNvPr id="3" name="Straight Connector 2">
              <a:extLst>
                <a:ext uri="{FF2B5EF4-FFF2-40B4-BE49-F238E27FC236}">
                  <a16:creationId xmlns:a16="http://schemas.microsoft.com/office/drawing/2014/main" xmlns=""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xmlns=""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xmlns=""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xmlns=""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xmlns=""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a16="http://schemas.microsoft.com/office/drawing/2014/main" xmlns=""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xmlns=""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xmlns=""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xmlns=""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xmlns=""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xmlns=""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xmlns=""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xmlns=""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xmlns=""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xmlns=""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xmlns=""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xmlns=""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xmlns=""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xmlns=""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sp>
        <p:nvSpPr>
          <p:cNvPr id="34" name="TextBox 33">
            <a:extLst>
              <a:ext uri="{FF2B5EF4-FFF2-40B4-BE49-F238E27FC236}">
                <a16:creationId xmlns:a16="http://schemas.microsoft.com/office/drawing/2014/main" xmlns="" id="{29DAF7BD-4C37-4091-8837-E267D688A266}"/>
              </a:ext>
            </a:extLst>
          </p:cNvPr>
          <p:cNvSpPr txBox="1">
            <a:spLocks noChangeArrowheads="1"/>
          </p:cNvSpPr>
          <p:nvPr/>
        </p:nvSpPr>
        <p:spPr bwMode="auto">
          <a:xfrm>
            <a:off x="1898041" y="5895869"/>
            <a:ext cx="8866607"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vi-VN" altLang="en-US" sz="2400" b="1" dirty="0">
                <a:solidFill>
                  <a:srgbClr val="C00000"/>
                </a:solidFill>
                <a:latin typeface="Arial" panose="020B0604020202020204" pitchFamily="34" charset="0"/>
                <a:cs typeface="Arial" panose="020B0604020202020204" pitchFamily="34" charset="0"/>
              </a:rPr>
              <a:t> dòng mương: </a:t>
            </a:r>
            <a:r>
              <a:rPr lang="vi-VN" altLang="en-US" sz="2200" b="1" dirty="0">
                <a:solidFill>
                  <a:srgbClr val="1B6169"/>
                </a:solidFill>
                <a:latin typeface="Arial" panose="020B0604020202020204" pitchFamily="34" charset="0"/>
                <a:cs typeface="Arial" panose="020B0604020202020204" pitchFamily="34" charset="0"/>
              </a:rPr>
              <a:t>nơi dẫn nước để tưới tiêu cho đồng ruộng</a:t>
            </a:r>
          </a:p>
        </p:txBody>
      </p:sp>
      <p:pic>
        <p:nvPicPr>
          <p:cNvPr id="35" name="Picture 7">
            <a:extLst>
              <a:ext uri="{FF2B5EF4-FFF2-40B4-BE49-F238E27FC236}">
                <a16:creationId xmlns:a16="http://schemas.microsoft.com/office/drawing/2014/main" xmlns="" id="{9E6372A5-A47E-4D34-9291-7D118EF7C1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4546" y="134797"/>
            <a:ext cx="9928367" cy="54930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311674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in)">
                                      <p:cBhvr>
                                        <p:cTn id="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19FC539A-E1B2-4E56-B2DB-D4B8D260888B}"/>
              </a:ext>
            </a:extLst>
          </p:cNvPr>
          <p:cNvGrpSpPr/>
          <p:nvPr/>
        </p:nvGrpSpPr>
        <p:grpSpPr>
          <a:xfrm>
            <a:off x="0" y="0"/>
            <a:ext cx="2024109" cy="2024109"/>
            <a:chOff x="0" y="0"/>
            <a:chExt cx="2024109" cy="2024109"/>
          </a:xfrm>
        </p:grpSpPr>
        <p:cxnSp>
          <p:nvCxnSpPr>
            <p:cNvPr id="3" name="Straight Connector 2">
              <a:extLst>
                <a:ext uri="{FF2B5EF4-FFF2-40B4-BE49-F238E27FC236}">
                  <a16:creationId xmlns:a16="http://schemas.microsoft.com/office/drawing/2014/main" xmlns=""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xmlns=""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xmlns=""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xmlns=""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xmlns=""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a16="http://schemas.microsoft.com/office/drawing/2014/main" xmlns=""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xmlns=""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xmlns=""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xmlns=""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xmlns=""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xmlns=""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xmlns=""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xmlns=""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xmlns=""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xmlns=""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xmlns=""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xmlns=""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xmlns=""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xmlns=""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sp>
        <p:nvSpPr>
          <p:cNvPr id="34" name="TextBox 33">
            <a:extLst>
              <a:ext uri="{FF2B5EF4-FFF2-40B4-BE49-F238E27FC236}">
                <a16:creationId xmlns:a16="http://schemas.microsoft.com/office/drawing/2014/main" xmlns="" id="{29DAF7BD-4C37-4091-8837-E267D688A266}"/>
              </a:ext>
            </a:extLst>
          </p:cNvPr>
          <p:cNvSpPr txBox="1">
            <a:spLocks noChangeArrowheads="1"/>
          </p:cNvSpPr>
          <p:nvPr/>
        </p:nvSpPr>
        <p:spPr bwMode="auto">
          <a:xfrm>
            <a:off x="2089433" y="5992346"/>
            <a:ext cx="8781713"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None/>
            </a:pPr>
            <a:r>
              <a:rPr lang="vi-VN" altLang="en-US" sz="2400" b="1" dirty="0">
                <a:solidFill>
                  <a:srgbClr val="C00000"/>
                </a:solidFill>
                <a:latin typeface="Arial" panose="020B0604020202020204" pitchFamily="34" charset="0"/>
                <a:cs typeface="Arial" panose="020B0604020202020204" pitchFamily="34" charset="0"/>
              </a:rPr>
              <a:t>vắt</a:t>
            </a:r>
            <a:r>
              <a:rPr lang="en-US" altLang="en-US" sz="2200" b="1" dirty="0">
                <a:solidFill>
                  <a:srgbClr val="C00000"/>
                </a:solidFill>
                <a:latin typeface="Arial" panose="020B0604020202020204" pitchFamily="34" charset="0"/>
                <a:cs typeface="Arial" panose="020B0604020202020204" pitchFamily="34" charset="0"/>
              </a:rPr>
              <a:t>: </a:t>
            </a:r>
            <a:r>
              <a:rPr lang="en-US" sz="2200" b="1" dirty="0" err="1">
                <a:solidFill>
                  <a:srgbClr val="1B6169"/>
                </a:solidFill>
                <a:latin typeface="Arial" panose="020B0604020202020204" pitchFamily="34" charset="0"/>
                <a:cs typeface="Arial" panose="020B0604020202020204" pitchFamily="34" charset="0"/>
              </a:rPr>
              <a:t>nằm</a:t>
            </a:r>
            <a:r>
              <a:rPr lang="en-US" sz="2200" b="1" dirty="0">
                <a:solidFill>
                  <a:srgbClr val="1B6169"/>
                </a:solidFill>
                <a:latin typeface="Arial" panose="020B0604020202020204" pitchFamily="34" charset="0"/>
                <a:cs typeface="Arial" panose="020B0604020202020204" pitchFamily="34" charset="0"/>
              </a:rPr>
              <a:t> </a:t>
            </a:r>
            <a:r>
              <a:rPr lang="en-US" sz="2200" b="1" dirty="0" err="1">
                <a:solidFill>
                  <a:srgbClr val="1B6169"/>
                </a:solidFill>
                <a:latin typeface="Arial" panose="020B0604020202020204" pitchFamily="34" charset="0"/>
                <a:cs typeface="Arial" panose="020B0604020202020204" pitchFamily="34" charset="0"/>
              </a:rPr>
              <a:t>ngang</a:t>
            </a:r>
            <a:r>
              <a:rPr lang="en-US" sz="2200" b="1" dirty="0">
                <a:solidFill>
                  <a:srgbClr val="1B6169"/>
                </a:solidFill>
                <a:latin typeface="Arial" panose="020B0604020202020204" pitchFamily="34" charset="0"/>
                <a:cs typeface="Arial" panose="020B0604020202020204" pitchFamily="34" charset="0"/>
              </a:rPr>
              <a:t> qua </a:t>
            </a:r>
            <a:r>
              <a:rPr lang="en-US" sz="2200" b="1" dirty="0" err="1">
                <a:solidFill>
                  <a:srgbClr val="1B6169"/>
                </a:solidFill>
                <a:latin typeface="Arial" panose="020B0604020202020204" pitchFamily="34" charset="0"/>
                <a:cs typeface="Arial" panose="020B0604020202020204" pitchFamily="34" charset="0"/>
              </a:rPr>
              <a:t>một</a:t>
            </a:r>
            <a:r>
              <a:rPr lang="en-US" sz="2200" b="1" dirty="0">
                <a:solidFill>
                  <a:srgbClr val="1B6169"/>
                </a:solidFill>
                <a:latin typeface="Arial" panose="020B0604020202020204" pitchFamily="34" charset="0"/>
                <a:cs typeface="Arial" panose="020B0604020202020204" pitchFamily="34" charset="0"/>
              </a:rPr>
              <a:t> </a:t>
            </a:r>
            <a:r>
              <a:rPr lang="en-US" sz="2200" b="1" dirty="0" err="1">
                <a:solidFill>
                  <a:srgbClr val="1B6169"/>
                </a:solidFill>
                <a:latin typeface="Arial" panose="020B0604020202020204" pitchFamily="34" charset="0"/>
                <a:cs typeface="Arial" panose="020B0604020202020204" pitchFamily="34" charset="0"/>
              </a:rPr>
              <a:t>vật</a:t>
            </a:r>
            <a:r>
              <a:rPr lang="en-US" sz="2200" b="1" dirty="0">
                <a:solidFill>
                  <a:srgbClr val="1B6169"/>
                </a:solidFill>
                <a:latin typeface="Arial" panose="020B0604020202020204" pitchFamily="34" charset="0"/>
                <a:cs typeface="Arial" panose="020B0604020202020204" pitchFamily="34" charset="0"/>
              </a:rPr>
              <a:t> </a:t>
            </a:r>
            <a:r>
              <a:rPr lang="en-US" sz="2200" b="1" dirty="0" err="1">
                <a:solidFill>
                  <a:srgbClr val="1B6169"/>
                </a:solidFill>
                <a:latin typeface="Arial" panose="020B0604020202020204" pitchFamily="34" charset="0"/>
                <a:cs typeface="Arial" panose="020B0604020202020204" pitchFamily="34" charset="0"/>
              </a:rPr>
              <a:t>khác</a:t>
            </a:r>
            <a:r>
              <a:rPr lang="en-US" sz="2200" b="1" dirty="0">
                <a:solidFill>
                  <a:srgbClr val="1B6169"/>
                </a:solidFill>
                <a:latin typeface="Arial" panose="020B0604020202020204" pitchFamily="34" charset="0"/>
                <a:cs typeface="Arial" panose="020B0604020202020204" pitchFamily="34" charset="0"/>
              </a:rPr>
              <a:t> </a:t>
            </a:r>
            <a:r>
              <a:rPr lang="en-US" sz="2200" b="1" dirty="0" err="1">
                <a:solidFill>
                  <a:srgbClr val="1B6169"/>
                </a:solidFill>
                <a:latin typeface="Arial" panose="020B0604020202020204" pitchFamily="34" charset="0"/>
                <a:cs typeface="Arial" panose="020B0604020202020204" pitchFamily="34" charset="0"/>
              </a:rPr>
              <a:t>và</a:t>
            </a:r>
            <a:r>
              <a:rPr lang="en-US" sz="2200" b="1" dirty="0">
                <a:solidFill>
                  <a:srgbClr val="1B6169"/>
                </a:solidFill>
                <a:latin typeface="Arial" panose="020B0604020202020204" pitchFamily="34" charset="0"/>
                <a:cs typeface="Arial" panose="020B0604020202020204" pitchFamily="34" charset="0"/>
              </a:rPr>
              <a:t> </a:t>
            </a:r>
            <a:r>
              <a:rPr lang="en-US" sz="2200" b="1" dirty="0" err="1">
                <a:solidFill>
                  <a:srgbClr val="1B6169"/>
                </a:solidFill>
                <a:latin typeface="Arial" panose="020B0604020202020204" pitchFamily="34" charset="0"/>
                <a:cs typeface="Arial" panose="020B0604020202020204" pitchFamily="34" charset="0"/>
              </a:rPr>
              <a:t>để</a:t>
            </a:r>
            <a:r>
              <a:rPr lang="en-US" sz="2200" b="1" dirty="0">
                <a:solidFill>
                  <a:srgbClr val="1B6169"/>
                </a:solidFill>
                <a:latin typeface="Arial" panose="020B0604020202020204" pitchFamily="34" charset="0"/>
                <a:cs typeface="Arial" panose="020B0604020202020204" pitchFamily="34" charset="0"/>
              </a:rPr>
              <a:t> </a:t>
            </a:r>
            <a:r>
              <a:rPr lang="en-US" sz="2200" b="1" dirty="0" err="1">
                <a:solidFill>
                  <a:srgbClr val="1B6169"/>
                </a:solidFill>
                <a:latin typeface="Arial" panose="020B0604020202020204" pitchFamily="34" charset="0"/>
                <a:cs typeface="Arial" panose="020B0604020202020204" pitchFamily="34" charset="0"/>
              </a:rPr>
              <a:t>cho</a:t>
            </a:r>
            <a:r>
              <a:rPr lang="en-US" sz="2200" b="1" dirty="0">
                <a:solidFill>
                  <a:srgbClr val="1B6169"/>
                </a:solidFill>
                <a:latin typeface="Arial" panose="020B0604020202020204" pitchFamily="34" charset="0"/>
                <a:cs typeface="Arial" panose="020B0604020202020204" pitchFamily="34" charset="0"/>
              </a:rPr>
              <a:t> </a:t>
            </a:r>
            <a:r>
              <a:rPr lang="en-US" sz="2200" b="1" dirty="0" err="1">
                <a:solidFill>
                  <a:srgbClr val="1B6169"/>
                </a:solidFill>
                <a:latin typeface="Arial" panose="020B0604020202020204" pitchFamily="34" charset="0"/>
                <a:cs typeface="Arial" panose="020B0604020202020204" pitchFamily="34" charset="0"/>
              </a:rPr>
              <a:t>buông</a:t>
            </a:r>
            <a:r>
              <a:rPr lang="en-US" sz="2200" b="1" dirty="0">
                <a:solidFill>
                  <a:srgbClr val="1B6169"/>
                </a:solidFill>
                <a:latin typeface="Arial" panose="020B0604020202020204" pitchFamily="34" charset="0"/>
                <a:cs typeface="Arial" panose="020B0604020202020204" pitchFamily="34" charset="0"/>
              </a:rPr>
              <a:t> </a:t>
            </a:r>
            <a:r>
              <a:rPr lang="en-US" sz="2200" b="1" dirty="0" err="1">
                <a:solidFill>
                  <a:srgbClr val="1B6169"/>
                </a:solidFill>
                <a:latin typeface="Arial" panose="020B0604020202020204" pitchFamily="34" charset="0"/>
                <a:cs typeface="Arial" panose="020B0604020202020204" pitchFamily="34" charset="0"/>
              </a:rPr>
              <a:t>thõng</a:t>
            </a:r>
            <a:r>
              <a:rPr lang="en-US" sz="2200" b="1" dirty="0">
                <a:solidFill>
                  <a:srgbClr val="1B6169"/>
                </a:solidFill>
                <a:latin typeface="Arial" panose="020B0604020202020204" pitchFamily="34" charset="0"/>
                <a:cs typeface="Arial" panose="020B0604020202020204" pitchFamily="34" charset="0"/>
              </a:rPr>
              <a:t> </a:t>
            </a:r>
            <a:r>
              <a:rPr lang="en-US" sz="2200" b="1" dirty="0" err="1">
                <a:solidFill>
                  <a:srgbClr val="1B6169"/>
                </a:solidFill>
                <a:latin typeface="Arial" panose="020B0604020202020204" pitchFamily="34" charset="0"/>
                <a:cs typeface="Arial" panose="020B0604020202020204" pitchFamily="34" charset="0"/>
              </a:rPr>
              <a:t>xuống</a:t>
            </a:r>
            <a:endParaRPr lang="en-US" sz="2200" b="1" dirty="0">
              <a:solidFill>
                <a:srgbClr val="1B6169"/>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xmlns="" id="{DC89B7DD-BB2F-44E7-AFAD-647E1E6BC26F}"/>
              </a:ext>
            </a:extLst>
          </p:cNvPr>
          <p:cNvGrpSpPr/>
          <p:nvPr/>
        </p:nvGrpSpPr>
        <p:grpSpPr>
          <a:xfrm>
            <a:off x="2089433" y="368696"/>
            <a:ext cx="8419352" cy="5412441"/>
            <a:chOff x="2089433" y="368696"/>
            <a:chExt cx="8419352" cy="5412441"/>
          </a:xfrm>
        </p:grpSpPr>
        <p:pic>
          <p:nvPicPr>
            <p:cNvPr id="33" name="Picture 32">
              <a:extLst>
                <a:ext uri="{FF2B5EF4-FFF2-40B4-BE49-F238E27FC236}">
                  <a16:creationId xmlns:a16="http://schemas.microsoft.com/office/drawing/2014/main" xmlns="" id="{DD274DE0-4E4C-44C7-BDE7-49743F5C97C4}"/>
                </a:ext>
              </a:extLst>
            </p:cNvPr>
            <p:cNvPicPr>
              <a:picLocks noChangeAspect="1"/>
            </p:cNvPicPr>
            <p:nvPr/>
          </p:nvPicPr>
          <p:blipFill>
            <a:blip r:embed="rId3"/>
            <a:stretch>
              <a:fillRect/>
            </a:stretch>
          </p:blipFill>
          <p:spPr>
            <a:xfrm>
              <a:off x="2089433" y="368696"/>
              <a:ext cx="8419352" cy="541244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36" name="TextBox 35">
              <a:extLst>
                <a:ext uri="{FF2B5EF4-FFF2-40B4-BE49-F238E27FC236}">
                  <a16:creationId xmlns:a16="http://schemas.microsoft.com/office/drawing/2014/main" xmlns="" id="{EA7FAA60-8F7D-4263-984E-713A22DBDB27}"/>
                </a:ext>
              </a:extLst>
            </p:cNvPr>
            <p:cNvSpPr txBox="1"/>
            <p:nvPr/>
          </p:nvSpPr>
          <p:spPr>
            <a:xfrm>
              <a:off x="2324138" y="552901"/>
              <a:ext cx="5981252" cy="369332"/>
            </a:xfrm>
            <a:prstGeom prst="rect">
              <a:avLst/>
            </a:prstGeom>
            <a:solidFill>
              <a:srgbClr val="FFFF00"/>
            </a:solidFill>
          </p:spPr>
          <p:txBody>
            <a:bodyPr wrap="square">
              <a:spAutoFit/>
            </a:bodyPr>
            <a:lstStyle/>
            <a:p>
              <a:pPr>
                <a:defRPr/>
              </a:pPr>
              <a:r>
                <a:rPr lang="en-US" sz="1800" b="1" dirty="0" err="1">
                  <a:solidFill>
                    <a:srgbClr val="1B6169"/>
                  </a:solidFill>
                  <a:latin typeface="Arial" panose="020B0604020202020204" pitchFamily="34" charset="0"/>
                  <a:cs typeface="Arial" panose="020B0604020202020204" pitchFamily="34" charset="0"/>
                </a:rPr>
                <a:t>Dòng</a:t>
              </a:r>
              <a:r>
                <a:rPr lang="en-US" sz="1800" b="1" dirty="0">
                  <a:solidFill>
                    <a:srgbClr val="1B6169"/>
                  </a:solidFill>
                  <a:latin typeface="Arial" panose="020B0604020202020204" pitchFamily="34" charset="0"/>
                  <a:cs typeface="Arial" panose="020B0604020202020204" pitchFamily="34" charset="0"/>
                </a:rPr>
                <a:t> </a:t>
              </a:r>
              <a:r>
                <a:rPr lang="en-US" sz="1800" b="1" dirty="0" err="1">
                  <a:solidFill>
                    <a:srgbClr val="1B6169"/>
                  </a:solidFill>
                  <a:latin typeface="Arial" panose="020B0604020202020204" pitchFamily="34" charset="0"/>
                  <a:cs typeface="Arial" panose="020B0604020202020204" pitchFamily="34" charset="0"/>
                </a:rPr>
                <a:t>mương</a:t>
              </a:r>
              <a:r>
                <a:rPr lang="en-US" sz="1800" b="1" dirty="0">
                  <a:solidFill>
                    <a:srgbClr val="1B6169"/>
                  </a:solidFill>
                  <a:latin typeface="Arial" panose="020B0604020202020204" pitchFamily="34" charset="0"/>
                  <a:cs typeface="Arial" panose="020B0604020202020204" pitchFamily="34" charset="0"/>
                </a:rPr>
                <a:t> </a:t>
              </a:r>
              <a:r>
                <a:rPr lang="en-US" sz="1800" b="1" dirty="0" err="1">
                  <a:solidFill>
                    <a:srgbClr val="1B6169"/>
                  </a:solidFill>
                  <a:latin typeface="Arial" panose="020B0604020202020204" pitchFamily="34" charset="0"/>
                  <a:cs typeface="Arial" panose="020B0604020202020204" pitchFamily="34" charset="0"/>
                </a:rPr>
                <a:t>ngoằn</a:t>
              </a:r>
              <a:r>
                <a:rPr lang="en-US" sz="1800" b="1" dirty="0">
                  <a:solidFill>
                    <a:srgbClr val="1B6169"/>
                  </a:solidFill>
                  <a:latin typeface="Arial" panose="020B0604020202020204" pitchFamily="34" charset="0"/>
                  <a:cs typeface="Arial" panose="020B0604020202020204" pitchFamily="34" charset="0"/>
                </a:rPr>
                <a:t> </a:t>
              </a:r>
              <a:r>
                <a:rPr lang="en-US" sz="1800" b="1" dirty="0" err="1">
                  <a:solidFill>
                    <a:srgbClr val="1B6169"/>
                  </a:solidFill>
                  <a:latin typeface="Arial" panose="020B0604020202020204" pitchFamily="34" charset="0"/>
                  <a:cs typeface="Arial" panose="020B0604020202020204" pitchFamily="34" charset="0"/>
                </a:rPr>
                <a:t>ngoèo</a:t>
              </a:r>
              <a:r>
                <a:rPr lang="en-US" sz="1800" b="1" dirty="0">
                  <a:solidFill>
                    <a:srgbClr val="1B6169"/>
                  </a:solidFill>
                  <a:latin typeface="Arial" panose="020B0604020202020204" pitchFamily="34" charset="0"/>
                  <a:cs typeface="Arial" panose="020B0604020202020204" pitchFamily="34" charset="0"/>
                </a:rPr>
                <a:t> </a:t>
              </a:r>
              <a:r>
                <a:rPr lang="en-US" sz="1800" b="1" dirty="0" err="1">
                  <a:solidFill>
                    <a:srgbClr val="1B6169"/>
                  </a:solidFill>
                  <a:latin typeface="Arial" panose="020B0604020202020204" pitchFamily="34" charset="0"/>
                  <a:cs typeface="Arial" panose="020B0604020202020204" pitchFamily="34" charset="0"/>
                </a:rPr>
                <a:t>vắt</a:t>
              </a:r>
              <a:r>
                <a:rPr lang="en-US" sz="1800" b="1" dirty="0">
                  <a:solidFill>
                    <a:srgbClr val="1B6169"/>
                  </a:solidFill>
                  <a:latin typeface="Arial" panose="020B0604020202020204" pitchFamily="34" charset="0"/>
                  <a:cs typeface="Arial" panose="020B0604020202020204" pitchFamily="34" charset="0"/>
                </a:rPr>
                <a:t> </a:t>
              </a:r>
              <a:r>
                <a:rPr lang="en-US" sz="1800" b="1" dirty="0" err="1">
                  <a:solidFill>
                    <a:srgbClr val="1B6169"/>
                  </a:solidFill>
                  <a:latin typeface="Arial" panose="020B0604020202020204" pitchFamily="34" charset="0"/>
                  <a:cs typeface="Arial" panose="020B0604020202020204" pitchFamily="34" charset="0"/>
                </a:rPr>
                <a:t>ngang</a:t>
              </a:r>
              <a:r>
                <a:rPr lang="en-US" sz="1800" b="1" dirty="0">
                  <a:solidFill>
                    <a:srgbClr val="1B6169"/>
                  </a:solidFill>
                  <a:latin typeface="Arial" panose="020B0604020202020204" pitchFamily="34" charset="0"/>
                  <a:cs typeface="Arial" panose="020B0604020202020204" pitchFamily="34" charset="0"/>
                </a:rPr>
                <a:t> </a:t>
              </a:r>
              <a:r>
                <a:rPr lang="en-US" sz="1800" b="1" dirty="0" err="1">
                  <a:solidFill>
                    <a:srgbClr val="1B6169"/>
                  </a:solidFill>
                  <a:latin typeface="Arial" panose="020B0604020202020204" pitchFamily="34" charset="0"/>
                  <a:cs typeface="Arial" panose="020B0604020202020204" pitchFamily="34" charset="0"/>
                </a:rPr>
                <a:t>những</a:t>
              </a:r>
              <a:r>
                <a:rPr lang="en-US" sz="1800" b="1" dirty="0">
                  <a:solidFill>
                    <a:srgbClr val="1B6169"/>
                  </a:solidFill>
                  <a:latin typeface="Arial" panose="020B0604020202020204" pitchFamily="34" charset="0"/>
                  <a:cs typeface="Arial" panose="020B0604020202020204" pitchFamily="34" charset="0"/>
                </a:rPr>
                <a:t> </a:t>
              </a:r>
              <a:r>
                <a:rPr lang="en-US" sz="1800" b="1" dirty="0" err="1">
                  <a:solidFill>
                    <a:srgbClr val="1B6169"/>
                  </a:solidFill>
                  <a:latin typeface="Arial" panose="020B0604020202020204" pitchFamily="34" charset="0"/>
                  <a:cs typeface="Arial" panose="020B0604020202020204" pitchFamily="34" charset="0"/>
                </a:rPr>
                <a:t>đồi</a:t>
              </a:r>
              <a:r>
                <a:rPr lang="en-US" sz="1800" b="1" dirty="0">
                  <a:solidFill>
                    <a:srgbClr val="1B6169"/>
                  </a:solidFill>
                  <a:latin typeface="Arial" panose="020B0604020202020204" pitchFamily="34" charset="0"/>
                  <a:cs typeface="Arial" panose="020B0604020202020204" pitchFamily="34" charset="0"/>
                </a:rPr>
                <a:t> </a:t>
              </a:r>
              <a:r>
                <a:rPr lang="en-US" sz="1800" b="1" dirty="0" err="1">
                  <a:solidFill>
                    <a:srgbClr val="1B6169"/>
                  </a:solidFill>
                  <a:latin typeface="Arial" panose="020B0604020202020204" pitchFamily="34" charset="0"/>
                  <a:cs typeface="Arial" panose="020B0604020202020204" pitchFamily="34" charset="0"/>
                </a:rPr>
                <a:t>cao</a:t>
              </a:r>
              <a:endParaRPr lang="en-US" sz="1800" b="1" dirty="0">
                <a:solidFill>
                  <a:srgbClr val="1B6169"/>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5680180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circle(in)">
                                      <p:cBhvr>
                                        <p:cTn id="14"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19FC539A-E1B2-4E56-B2DB-D4B8D260888B}"/>
              </a:ext>
            </a:extLst>
          </p:cNvPr>
          <p:cNvGrpSpPr/>
          <p:nvPr/>
        </p:nvGrpSpPr>
        <p:grpSpPr>
          <a:xfrm>
            <a:off x="0" y="0"/>
            <a:ext cx="2024109" cy="2024109"/>
            <a:chOff x="0" y="0"/>
            <a:chExt cx="2024109" cy="2024109"/>
          </a:xfrm>
        </p:grpSpPr>
        <p:cxnSp>
          <p:nvCxnSpPr>
            <p:cNvPr id="3" name="Straight Connector 2">
              <a:extLst>
                <a:ext uri="{FF2B5EF4-FFF2-40B4-BE49-F238E27FC236}">
                  <a16:creationId xmlns:a16="http://schemas.microsoft.com/office/drawing/2014/main" xmlns=""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xmlns=""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xmlns=""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xmlns=""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xmlns=""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a16="http://schemas.microsoft.com/office/drawing/2014/main" xmlns=""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xmlns=""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xmlns=""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xmlns=""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xmlns=""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xmlns=""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xmlns=""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xmlns=""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xmlns=""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xmlns=""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xmlns=""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xmlns=""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xmlns=""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xmlns=""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sp>
        <p:nvSpPr>
          <p:cNvPr id="34" name="TextBox 33">
            <a:extLst>
              <a:ext uri="{FF2B5EF4-FFF2-40B4-BE49-F238E27FC236}">
                <a16:creationId xmlns:a16="http://schemas.microsoft.com/office/drawing/2014/main" xmlns="" id="{29DAF7BD-4C37-4091-8837-E267D688A266}"/>
              </a:ext>
            </a:extLst>
          </p:cNvPr>
          <p:cNvSpPr txBox="1">
            <a:spLocks noChangeArrowheads="1"/>
          </p:cNvSpPr>
          <p:nvPr/>
        </p:nvSpPr>
        <p:spPr bwMode="auto">
          <a:xfrm>
            <a:off x="1669001" y="5738186"/>
            <a:ext cx="879831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None/>
            </a:pPr>
            <a:r>
              <a:rPr lang="vi-VN" altLang="en-US" sz="2400" b="1" dirty="0">
                <a:solidFill>
                  <a:srgbClr val="C00000"/>
                </a:solidFill>
                <a:latin typeface="Arial" panose="020B0604020202020204" pitchFamily="34" charset="0"/>
                <a:cs typeface="Arial" panose="020B0604020202020204" pitchFamily="34" charset="0"/>
              </a:rPr>
              <a:t>Ruộng bậc thang</a:t>
            </a:r>
            <a:r>
              <a:rPr lang="en-US" altLang="en-US" sz="2200" b="1" dirty="0">
                <a:solidFill>
                  <a:srgbClr val="C00000"/>
                </a:solidFill>
                <a:latin typeface="Arial" panose="020B0604020202020204" pitchFamily="34" charset="0"/>
                <a:cs typeface="Arial" panose="020B0604020202020204" pitchFamily="34" charset="0"/>
              </a:rPr>
              <a:t>:</a:t>
            </a:r>
            <a:r>
              <a:rPr lang="vi-VN" altLang="en-US" sz="2200" b="1" dirty="0">
                <a:solidFill>
                  <a:srgbClr val="C00000"/>
                </a:solidFill>
                <a:latin typeface="Arial" panose="020B0604020202020204" pitchFamily="34" charset="0"/>
                <a:cs typeface="Arial" panose="020B0604020202020204" pitchFamily="34" charset="0"/>
              </a:rPr>
              <a:t> </a:t>
            </a:r>
            <a:r>
              <a:rPr lang="en-US" sz="2400" b="1" dirty="0" err="1">
                <a:solidFill>
                  <a:srgbClr val="1B6169"/>
                </a:solidFill>
              </a:rPr>
              <a:t>là</a:t>
            </a:r>
            <a:r>
              <a:rPr lang="en-US" sz="2400" b="1" dirty="0">
                <a:solidFill>
                  <a:srgbClr val="1B6169"/>
                </a:solidFill>
              </a:rPr>
              <a:t> </a:t>
            </a:r>
            <a:r>
              <a:rPr lang="en-US" sz="2400" b="1" dirty="0" err="1">
                <a:solidFill>
                  <a:srgbClr val="1B6169"/>
                </a:solidFill>
              </a:rPr>
              <a:t>một</a:t>
            </a:r>
            <a:r>
              <a:rPr lang="en-US" sz="2400" b="1" dirty="0">
                <a:solidFill>
                  <a:srgbClr val="1B6169"/>
                </a:solidFill>
              </a:rPr>
              <a:t> </a:t>
            </a:r>
            <a:r>
              <a:rPr lang="en-US" sz="2400" b="1" dirty="0" err="1">
                <a:solidFill>
                  <a:srgbClr val="1B6169"/>
                </a:solidFill>
              </a:rPr>
              <a:t>hình</a:t>
            </a:r>
            <a:r>
              <a:rPr lang="en-US" sz="2400" b="1" dirty="0">
                <a:solidFill>
                  <a:srgbClr val="1B6169"/>
                </a:solidFill>
              </a:rPr>
              <a:t> </a:t>
            </a:r>
            <a:r>
              <a:rPr lang="en-US" sz="2400" b="1" dirty="0" err="1">
                <a:solidFill>
                  <a:srgbClr val="1B6169"/>
                </a:solidFill>
              </a:rPr>
              <a:t>thức</a:t>
            </a:r>
            <a:r>
              <a:rPr lang="en-US" sz="2400" b="1" dirty="0">
                <a:solidFill>
                  <a:srgbClr val="1B6169"/>
                </a:solidFill>
              </a:rPr>
              <a:t> </a:t>
            </a:r>
            <a:r>
              <a:rPr lang="en-US" sz="2400" b="1" dirty="0" err="1">
                <a:solidFill>
                  <a:srgbClr val="1B6169"/>
                </a:solidFill>
              </a:rPr>
              <a:t>canh</a:t>
            </a:r>
            <a:r>
              <a:rPr lang="en-US" sz="2400" b="1" dirty="0">
                <a:solidFill>
                  <a:srgbClr val="1B6169"/>
                </a:solidFill>
              </a:rPr>
              <a:t> </a:t>
            </a:r>
            <a:r>
              <a:rPr lang="en-US" sz="2400" b="1" dirty="0" err="1">
                <a:solidFill>
                  <a:srgbClr val="1B6169"/>
                </a:solidFill>
              </a:rPr>
              <a:t>tác</a:t>
            </a:r>
            <a:r>
              <a:rPr lang="en-US" sz="2400" b="1" dirty="0">
                <a:solidFill>
                  <a:srgbClr val="1B6169"/>
                </a:solidFill>
              </a:rPr>
              <a:t> </a:t>
            </a:r>
            <a:r>
              <a:rPr lang="en-US" sz="2400" b="1" dirty="0" err="1">
                <a:solidFill>
                  <a:srgbClr val="1B6169"/>
                </a:solidFill>
              </a:rPr>
              <a:t>trên</a:t>
            </a:r>
            <a:r>
              <a:rPr lang="en-US" sz="2400" b="1" dirty="0">
                <a:solidFill>
                  <a:srgbClr val="1B6169"/>
                </a:solidFill>
              </a:rPr>
              <a:t> </a:t>
            </a:r>
            <a:r>
              <a:rPr lang="en-US" sz="2400" b="1" dirty="0" err="1">
                <a:solidFill>
                  <a:srgbClr val="1B6169"/>
                </a:solidFill>
              </a:rPr>
              <a:t>đất</a:t>
            </a:r>
            <a:r>
              <a:rPr lang="en-US" sz="2400" b="1" dirty="0">
                <a:solidFill>
                  <a:srgbClr val="1B6169"/>
                </a:solidFill>
              </a:rPr>
              <a:t> </a:t>
            </a:r>
            <a:r>
              <a:rPr lang="en-US" sz="2400" b="1" dirty="0" err="1">
                <a:solidFill>
                  <a:srgbClr val="1B6169"/>
                </a:solidFill>
              </a:rPr>
              <a:t>dốc</a:t>
            </a:r>
            <a:r>
              <a:rPr lang="en-US" sz="2400" b="1" dirty="0">
                <a:solidFill>
                  <a:srgbClr val="1B6169"/>
                </a:solidFill>
              </a:rPr>
              <a:t> </a:t>
            </a:r>
            <a:r>
              <a:rPr lang="en-US" sz="2400" b="1" dirty="0" err="1">
                <a:solidFill>
                  <a:srgbClr val="1B6169"/>
                </a:solidFill>
              </a:rPr>
              <a:t>theo</a:t>
            </a:r>
            <a:r>
              <a:rPr lang="en-US" sz="2400" b="1" dirty="0">
                <a:solidFill>
                  <a:srgbClr val="1B6169"/>
                </a:solidFill>
              </a:rPr>
              <a:t> </a:t>
            </a:r>
            <a:r>
              <a:rPr lang="en-US" sz="2400" b="1" dirty="0" err="1">
                <a:solidFill>
                  <a:srgbClr val="1B6169"/>
                </a:solidFill>
              </a:rPr>
              <a:t>hình</a:t>
            </a:r>
            <a:r>
              <a:rPr lang="en-US" sz="2400" b="1" dirty="0">
                <a:solidFill>
                  <a:srgbClr val="1B6169"/>
                </a:solidFill>
              </a:rPr>
              <a:t> thang </a:t>
            </a:r>
            <a:r>
              <a:rPr lang="en-US" sz="2400" b="1" dirty="0" err="1">
                <a:solidFill>
                  <a:srgbClr val="1B6169"/>
                </a:solidFill>
              </a:rPr>
              <a:t>của</a:t>
            </a:r>
            <a:r>
              <a:rPr lang="en-US" sz="2400" b="1" dirty="0">
                <a:solidFill>
                  <a:srgbClr val="1B6169"/>
                </a:solidFill>
              </a:rPr>
              <a:t> </a:t>
            </a:r>
            <a:r>
              <a:rPr lang="vi-VN" sz="2400" b="1" dirty="0">
                <a:solidFill>
                  <a:srgbClr val="1B6169"/>
                </a:solidFill>
              </a:rPr>
              <a:t>đồng bào các dân tộc thiểu số.</a:t>
            </a:r>
            <a:endParaRPr lang="vi-VN" altLang="en-US" sz="2400" b="1" dirty="0">
              <a:solidFill>
                <a:srgbClr val="1B6169"/>
              </a:solidFill>
              <a:latin typeface="Arial" panose="020B0604020202020204" pitchFamily="34" charset="0"/>
              <a:cs typeface="Arial" panose="020B0604020202020204" pitchFamily="34" charset="0"/>
            </a:endParaRPr>
          </a:p>
        </p:txBody>
      </p:sp>
      <p:pic>
        <p:nvPicPr>
          <p:cNvPr id="2050" name="Picture 2" descr="Ruộng bậc thang là gì?">
            <a:extLst>
              <a:ext uri="{FF2B5EF4-FFF2-40B4-BE49-F238E27FC236}">
                <a16:creationId xmlns:a16="http://schemas.microsoft.com/office/drawing/2014/main" xmlns="" id="{5157FF14-0687-4778-85FB-10D5647C48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9001" y="44754"/>
            <a:ext cx="8798310" cy="55429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9857123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strVal val="#ppt_w*0.70"/>
                                          </p:val>
                                        </p:tav>
                                        <p:tav tm="100000">
                                          <p:val>
                                            <p:strVal val="#ppt_w"/>
                                          </p:val>
                                        </p:tav>
                                      </p:tavLst>
                                    </p:anim>
                                    <p:anim calcmode="lin" valueType="num">
                                      <p:cBhvr>
                                        <p:cTn id="8" dur="1000" fill="hold"/>
                                        <p:tgtEl>
                                          <p:spTgt spid="2050"/>
                                        </p:tgtEl>
                                        <p:attrNameLst>
                                          <p:attrName>ppt_h</p:attrName>
                                        </p:attrNameLst>
                                      </p:cBhvr>
                                      <p:tavLst>
                                        <p:tav tm="0">
                                          <p:val>
                                            <p:strVal val="#ppt_h"/>
                                          </p:val>
                                        </p:tav>
                                        <p:tav tm="100000">
                                          <p:val>
                                            <p:strVal val="#ppt_h"/>
                                          </p:val>
                                        </p:tav>
                                      </p:tavLst>
                                    </p:anim>
                                    <p:animEffect transition="in" filter="fade">
                                      <p:cBhvr>
                                        <p:cTn id="9" dur="10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circle(in)">
                                      <p:cBhvr>
                                        <p:cTn id="14"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19FC539A-E1B2-4E56-B2DB-D4B8D260888B}"/>
              </a:ext>
            </a:extLst>
          </p:cNvPr>
          <p:cNvGrpSpPr/>
          <p:nvPr/>
        </p:nvGrpSpPr>
        <p:grpSpPr>
          <a:xfrm>
            <a:off x="-59241" y="10330"/>
            <a:ext cx="2024109" cy="2024109"/>
            <a:chOff x="0" y="0"/>
            <a:chExt cx="2024109" cy="2024109"/>
          </a:xfrm>
        </p:grpSpPr>
        <p:cxnSp>
          <p:nvCxnSpPr>
            <p:cNvPr id="3" name="Straight Connector 2">
              <a:extLst>
                <a:ext uri="{FF2B5EF4-FFF2-40B4-BE49-F238E27FC236}">
                  <a16:creationId xmlns:a16="http://schemas.microsoft.com/office/drawing/2014/main" xmlns=""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xmlns=""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xmlns=""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xmlns=""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xmlns=""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a16="http://schemas.microsoft.com/office/drawing/2014/main" xmlns=""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xmlns=""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xmlns=""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xmlns=""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xmlns=""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xmlns=""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xmlns=""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xmlns=""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xmlns=""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xmlns=""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xmlns=""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xmlns=""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xmlns=""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xmlns=""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cxnSp>
        <p:nvCxnSpPr>
          <p:cNvPr id="47" name="Straight Connector 46">
            <a:extLst>
              <a:ext uri="{FF2B5EF4-FFF2-40B4-BE49-F238E27FC236}">
                <a16:creationId xmlns:a16="http://schemas.microsoft.com/office/drawing/2014/main" xmlns="" id="{16AC6D7C-8961-446B-8F67-64B08C425732}"/>
              </a:ext>
            </a:extLst>
          </p:cNvPr>
          <p:cNvCxnSpPr>
            <a:cxnSpLocks/>
          </p:cNvCxnSpPr>
          <p:nvPr/>
        </p:nvCxnSpPr>
        <p:spPr>
          <a:xfrm>
            <a:off x="1337616" y="683919"/>
            <a:ext cx="9688450" cy="0"/>
          </a:xfrm>
          <a:prstGeom prst="line">
            <a:avLst/>
          </a:prstGeom>
          <a:noFill/>
          <a:ln w="38100" cap="flat" cmpd="sng" algn="ctr">
            <a:solidFill>
              <a:schemeClr val="accent1"/>
            </a:solidFill>
            <a:prstDash val="solid"/>
          </a:ln>
          <a:effectLst/>
        </p:spPr>
      </p:cxnSp>
      <p:grpSp>
        <p:nvGrpSpPr>
          <p:cNvPr id="48" name="Group 47">
            <a:extLst>
              <a:ext uri="{FF2B5EF4-FFF2-40B4-BE49-F238E27FC236}">
                <a16:creationId xmlns:a16="http://schemas.microsoft.com/office/drawing/2014/main" xmlns="" id="{2DCB5650-4AB4-421D-841C-4E0A8205F59A}"/>
              </a:ext>
            </a:extLst>
          </p:cNvPr>
          <p:cNvGrpSpPr/>
          <p:nvPr/>
        </p:nvGrpSpPr>
        <p:grpSpPr>
          <a:xfrm>
            <a:off x="1432178" y="52149"/>
            <a:ext cx="2787325" cy="530774"/>
            <a:chOff x="-115543" y="226342"/>
            <a:chExt cx="2787325" cy="698633"/>
          </a:xfrm>
        </p:grpSpPr>
        <p:sp>
          <p:nvSpPr>
            <p:cNvPr id="58" name="Rectangle: Top Corners One Rounded and One Snipped 57">
              <a:extLst>
                <a:ext uri="{FF2B5EF4-FFF2-40B4-BE49-F238E27FC236}">
                  <a16:creationId xmlns:a16="http://schemas.microsoft.com/office/drawing/2014/main" xmlns="" id="{0B0262BA-CE90-4458-AA3B-CEC9BE8E15EA}"/>
                </a:ext>
              </a:extLst>
            </p:cNvPr>
            <p:cNvSpPr/>
            <p:nvPr/>
          </p:nvSpPr>
          <p:spPr>
            <a:xfrm>
              <a:off x="-115543" y="226342"/>
              <a:ext cx="2787325" cy="698633"/>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9" name="TextBox 58">
              <a:extLst>
                <a:ext uri="{FF2B5EF4-FFF2-40B4-BE49-F238E27FC236}">
                  <a16:creationId xmlns:a16="http://schemas.microsoft.com/office/drawing/2014/main" xmlns="" id="{138B882D-E13D-4724-AE83-CB27BB521160}"/>
                </a:ext>
              </a:extLst>
            </p:cNvPr>
            <p:cNvSpPr txBox="1"/>
            <p:nvPr/>
          </p:nvSpPr>
          <p:spPr>
            <a:xfrm>
              <a:off x="37302" y="297706"/>
              <a:ext cx="2402454"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2400" kern="0" dirty="0">
                  <a:solidFill>
                    <a:srgbClr val="30353A"/>
                  </a:solidFill>
                  <a:ea typeface="#9Slide02 Tieu de dai" panose="02000000000000000000" pitchFamily="2" charset="0"/>
                </a:rPr>
                <a:t>Luyện đọc đúng</a:t>
              </a:r>
              <a:endParaRPr kumimoji="0" lang="vi-VN" sz="2400" b="0" i="0" u="none" strike="noStrike" kern="0" cap="none" spc="0" normalizeH="0" baseline="0" noProof="0" dirty="0">
                <a:ln>
                  <a:noFill/>
                </a:ln>
                <a:solidFill>
                  <a:srgbClr val="30353A"/>
                </a:solidFill>
                <a:effectLst/>
                <a:uLnTx/>
                <a:uFillTx/>
                <a:ea typeface="#9Slide02 Tieu de dai" panose="02000000000000000000" pitchFamily="2" charset="0"/>
              </a:endParaRPr>
            </a:p>
          </p:txBody>
        </p:sp>
      </p:grpSp>
      <p:grpSp>
        <p:nvGrpSpPr>
          <p:cNvPr id="49" name="Group 48">
            <a:extLst>
              <a:ext uri="{FF2B5EF4-FFF2-40B4-BE49-F238E27FC236}">
                <a16:creationId xmlns:a16="http://schemas.microsoft.com/office/drawing/2014/main" xmlns="" id="{93BA1D93-8D98-49E8-B2F4-6FC5B4D37EDC}"/>
              </a:ext>
            </a:extLst>
          </p:cNvPr>
          <p:cNvGrpSpPr/>
          <p:nvPr/>
        </p:nvGrpSpPr>
        <p:grpSpPr>
          <a:xfrm>
            <a:off x="4689150" y="91815"/>
            <a:ext cx="2662876" cy="476218"/>
            <a:chOff x="3141429" y="278553"/>
            <a:chExt cx="2662876" cy="626824"/>
          </a:xfrm>
        </p:grpSpPr>
        <p:sp>
          <p:nvSpPr>
            <p:cNvPr id="56" name="Rectangle: Top Corners One Rounded and One Snipped 55">
              <a:extLst>
                <a:ext uri="{FF2B5EF4-FFF2-40B4-BE49-F238E27FC236}">
                  <a16:creationId xmlns:a16="http://schemas.microsoft.com/office/drawing/2014/main" xmlns="" id="{7CE57CE4-DFB6-48FF-8FEB-DE91FBD802EE}"/>
                </a:ext>
              </a:extLst>
            </p:cNvPr>
            <p:cNvSpPr/>
            <p:nvPr/>
          </p:nvSpPr>
          <p:spPr>
            <a:xfrm>
              <a:off x="3141429" y="282668"/>
              <a:ext cx="2662876" cy="622709"/>
            </a:xfrm>
            <a:prstGeom prst="snipRoundRect">
              <a:avLst>
                <a:gd name="adj1" fmla="val 3623"/>
                <a:gd name="adj2" fmla="val 50000"/>
              </a:avLst>
            </a:prstGeom>
            <a:solidFill>
              <a:srgbClr val="FFFF00"/>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7" name="TextBox 56">
              <a:extLst>
                <a:ext uri="{FF2B5EF4-FFF2-40B4-BE49-F238E27FC236}">
                  <a16:creationId xmlns:a16="http://schemas.microsoft.com/office/drawing/2014/main" xmlns="" id="{F3826592-E847-4BB6-9F37-57FBEB8F0219}"/>
                </a:ext>
              </a:extLst>
            </p:cNvPr>
            <p:cNvSpPr txBox="1"/>
            <p:nvPr/>
          </p:nvSpPr>
          <p:spPr>
            <a:xfrm>
              <a:off x="3534894" y="278553"/>
              <a:ext cx="1955665" cy="607668"/>
            </a:xfrm>
            <a:prstGeom prst="rect">
              <a:avLst/>
            </a:prstGeom>
            <a:solidFill>
              <a:srgbClr val="FFFF00"/>
            </a:solidFill>
          </p:spPr>
          <p:txBody>
            <a:bodyPr wrap="square" rtlCol="0">
              <a:spAutoFit/>
            </a:bodyPr>
            <a:lstStyle/>
            <a:p>
              <a:pPr>
                <a:defRPr/>
              </a:pPr>
              <a:r>
                <a:rPr lang="vi-VN" sz="2400" kern="0" dirty="0">
                  <a:solidFill>
                    <a:srgbClr val="30353A"/>
                  </a:solidFill>
                </a:rPr>
                <a:t>Tìm hiểu bài</a:t>
              </a:r>
            </a:p>
          </p:txBody>
        </p:sp>
      </p:grpSp>
      <p:grpSp>
        <p:nvGrpSpPr>
          <p:cNvPr id="50" name="Group 49">
            <a:extLst>
              <a:ext uri="{FF2B5EF4-FFF2-40B4-BE49-F238E27FC236}">
                <a16:creationId xmlns:a16="http://schemas.microsoft.com/office/drawing/2014/main" xmlns="" id="{6B5A70EB-38A8-496A-89FF-274308086187}"/>
              </a:ext>
            </a:extLst>
          </p:cNvPr>
          <p:cNvGrpSpPr/>
          <p:nvPr/>
        </p:nvGrpSpPr>
        <p:grpSpPr>
          <a:xfrm>
            <a:off x="7901391" y="100455"/>
            <a:ext cx="3035631" cy="504136"/>
            <a:chOff x="6353670" y="289925"/>
            <a:chExt cx="3035631" cy="663571"/>
          </a:xfrm>
        </p:grpSpPr>
        <p:sp>
          <p:nvSpPr>
            <p:cNvPr id="54" name="Rectangle: Top Corners One Rounded and One Snipped 53">
              <a:extLst>
                <a:ext uri="{FF2B5EF4-FFF2-40B4-BE49-F238E27FC236}">
                  <a16:creationId xmlns:a16="http://schemas.microsoft.com/office/drawing/2014/main" xmlns="" id="{43467395-4745-46F0-9C17-34FCF27FAF50}"/>
                </a:ext>
              </a:extLst>
            </p:cNvPr>
            <p:cNvSpPr/>
            <p:nvPr/>
          </p:nvSpPr>
          <p:spPr>
            <a:xfrm>
              <a:off x="6353670" y="289925"/>
              <a:ext cx="3035631" cy="663571"/>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5" name="TextBox 54">
              <a:extLst>
                <a:ext uri="{FF2B5EF4-FFF2-40B4-BE49-F238E27FC236}">
                  <a16:creationId xmlns:a16="http://schemas.microsoft.com/office/drawing/2014/main" xmlns="" id="{812E44CA-BD96-48EA-A168-899FCF23A8BA}"/>
                </a:ext>
              </a:extLst>
            </p:cNvPr>
            <p:cNvSpPr txBox="1"/>
            <p:nvPr/>
          </p:nvSpPr>
          <p:spPr>
            <a:xfrm>
              <a:off x="6508841" y="306815"/>
              <a:ext cx="2690273"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30353A"/>
                  </a:solidFill>
                  <a:effectLst/>
                  <a:uLnTx/>
                  <a:uFillTx/>
                  <a:latin typeface="#9Slide01 Tieu de ngan" panose="00000800000000000000" pitchFamily="2" charset="0"/>
                  <a:ea typeface="#9Slide02 Tieu de dai" panose="02000000000000000000" pitchFamily="2" charset="0"/>
                </a:rPr>
                <a:t>Luyện đọc diễn cảm</a:t>
              </a:r>
            </a:p>
          </p:txBody>
        </p:sp>
      </p:grpSp>
      <p:sp>
        <p:nvSpPr>
          <p:cNvPr id="41" name="Google Shape;430;p41">
            <a:extLst>
              <a:ext uri="{FF2B5EF4-FFF2-40B4-BE49-F238E27FC236}">
                <a16:creationId xmlns:a16="http://schemas.microsoft.com/office/drawing/2014/main" xmlns="" id="{EE221DFF-ADCA-40B6-B67F-796194764E16}"/>
              </a:ext>
            </a:extLst>
          </p:cNvPr>
          <p:cNvSpPr txBox="1">
            <a:spLocks/>
          </p:cNvSpPr>
          <p:nvPr/>
        </p:nvSpPr>
        <p:spPr>
          <a:xfrm>
            <a:off x="893562" y="1288885"/>
            <a:ext cx="10830127" cy="468168"/>
          </a:xfrm>
          <a:prstGeom prst="rect">
            <a:avLst/>
          </a:prstGeom>
        </p:spPr>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eaLnBrk="0" hangingPunct="0">
              <a:spcBef>
                <a:spcPct val="50000"/>
              </a:spcBef>
              <a:buNone/>
            </a:pPr>
            <a:r>
              <a:rPr lang="vi-VN" sz="2600" b="1" dirty="0">
                <a:solidFill>
                  <a:schemeClr val="accent2">
                    <a:lumMod val="75000"/>
                  </a:schemeClr>
                </a:solidFill>
                <a:latin typeface="Arial" panose="020B0604020202020204" pitchFamily="34" charset="0"/>
                <a:ea typeface="Vibur"/>
                <a:cs typeface="Arial" panose="020B0604020202020204" pitchFamily="34" charset="0"/>
              </a:rPr>
              <a:t>Ông Lìn đã làm thế nào để đưa được nước về thôn</a:t>
            </a:r>
            <a:r>
              <a:rPr lang="en-US" sz="2600" b="1" dirty="0">
                <a:solidFill>
                  <a:schemeClr val="accent2">
                    <a:lumMod val="75000"/>
                  </a:schemeClr>
                </a:solidFill>
                <a:latin typeface="Arial" panose="020B0604020202020204" pitchFamily="34" charset="0"/>
                <a:ea typeface="Vibur"/>
                <a:cs typeface="Arial" panose="020B0604020202020204" pitchFamily="34" charset="0"/>
              </a:rPr>
              <a:t>?</a:t>
            </a:r>
          </a:p>
        </p:txBody>
      </p:sp>
      <p:sp>
        <p:nvSpPr>
          <p:cNvPr id="45" name="Rectangle 44">
            <a:extLst>
              <a:ext uri="{FF2B5EF4-FFF2-40B4-BE49-F238E27FC236}">
                <a16:creationId xmlns:a16="http://schemas.microsoft.com/office/drawing/2014/main" xmlns="" id="{75EF080A-69B7-407F-BE2E-ABBFD23F9C5F}"/>
              </a:ext>
            </a:extLst>
          </p:cNvPr>
          <p:cNvSpPr/>
          <p:nvPr/>
        </p:nvSpPr>
        <p:spPr>
          <a:xfrm>
            <a:off x="893562" y="818951"/>
            <a:ext cx="7443515" cy="492443"/>
          </a:xfrm>
          <a:prstGeom prst="rect">
            <a:avLst/>
          </a:prstGeom>
        </p:spPr>
        <p:txBody>
          <a:bodyPr wrap="square">
            <a:spAutoFit/>
          </a:bodyPr>
          <a:lstStyle/>
          <a:p>
            <a:pPr>
              <a:defRPr/>
            </a:pPr>
            <a:r>
              <a:rPr lang="en-GB" altLang="en-US" sz="2600" b="1" noProof="1">
                <a:solidFill>
                  <a:srgbClr val="42426C"/>
                </a:solidFill>
                <a:latin typeface="Arial" panose="020B0604020202020204" pitchFamily="34" charset="0"/>
                <a:cs typeface="Arial" panose="020B0604020202020204" pitchFamily="34" charset="0"/>
                <a:sym typeface="+mn-ea"/>
              </a:rPr>
              <a:t>Đọc thầm </a:t>
            </a:r>
            <a:r>
              <a:rPr lang="vi-VN" altLang="en-US" sz="2600" b="1" noProof="1">
                <a:solidFill>
                  <a:srgbClr val="42426C"/>
                </a:solidFill>
                <a:latin typeface="Arial" panose="020B0604020202020204" pitchFamily="34" charset="0"/>
                <a:cs typeface="Arial" panose="020B0604020202020204" pitchFamily="34" charset="0"/>
                <a:sym typeface="+mn-ea"/>
              </a:rPr>
              <a:t>đoạn 1 và trả lời câu hỏi</a:t>
            </a:r>
            <a:r>
              <a:rPr lang="en-GB" altLang="en-US" sz="2600" b="1" noProof="1">
                <a:solidFill>
                  <a:srgbClr val="42426C"/>
                </a:solidFill>
                <a:latin typeface="Arial" panose="020B0604020202020204" pitchFamily="34" charset="0"/>
                <a:cs typeface="Arial" panose="020B0604020202020204" pitchFamily="34" charset="0"/>
                <a:sym typeface="+mn-ea"/>
              </a:rPr>
              <a:t>: </a:t>
            </a:r>
            <a:r>
              <a:rPr lang="vi-VN" altLang="en-US" sz="2600" b="1" noProof="1">
                <a:solidFill>
                  <a:srgbClr val="42426C"/>
                </a:solidFill>
                <a:latin typeface="Arial" panose="020B0604020202020204" pitchFamily="34" charset="0"/>
                <a:cs typeface="Arial" panose="020B0604020202020204" pitchFamily="34" charset="0"/>
                <a:sym typeface="+mn-ea"/>
              </a:rPr>
              <a:t> </a:t>
            </a:r>
          </a:p>
        </p:txBody>
      </p:sp>
      <p:sp>
        <p:nvSpPr>
          <p:cNvPr id="65" name="Flowchart: Alternate Process 64">
            <a:extLst>
              <a:ext uri="{FF2B5EF4-FFF2-40B4-BE49-F238E27FC236}">
                <a16:creationId xmlns:a16="http://schemas.microsoft.com/office/drawing/2014/main" xmlns="" id="{F5AAB529-67CC-4333-97E4-FDF8F9F2A0D0}"/>
              </a:ext>
            </a:extLst>
          </p:cNvPr>
          <p:cNvSpPr/>
          <p:nvPr/>
        </p:nvSpPr>
        <p:spPr>
          <a:xfrm>
            <a:off x="659540" y="1970288"/>
            <a:ext cx="11160285" cy="1611982"/>
          </a:xfrm>
          <a:prstGeom prst="flowChartAlternateProcess">
            <a:avLst/>
          </a:prstGeom>
          <a:noFill/>
          <a:ln w="28575">
            <a:solidFill>
              <a:srgbClr val="5D608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xmlns="" id="{4B67BCF7-B445-479A-B04A-21622A0AB959}"/>
              </a:ext>
            </a:extLst>
          </p:cNvPr>
          <p:cNvSpPr/>
          <p:nvPr/>
        </p:nvSpPr>
        <p:spPr>
          <a:xfrm>
            <a:off x="46228" y="1405666"/>
            <a:ext cx="726317" cy="4191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5D6088"/>
                </a:solidFill>
              </a:rPr>
              <a:t>1</a:t>
            </a:r>
            <a:endParaRPr lang="en-US" sz="2800" b="1" dirty="0">
              <a:solidFill>
                <a:srgbClr val="5D6088"/>
              </a:solidFill>
            </a:endParaRPr>
          </a:p>
        </p:txBody>
      </p:sp>
      <p:sp>
        <p:nvSpPr>
          <p:cNvPr id="52" name="Text Box 24">
            <a:extLst>
              <a:ext uri="{FF2B5EF4-FFF2-40B4-BE49-F238E27FC236}">
                <a16:creationId xmlns:a16="http://schemas.microsoft.com/office/drawing/2014/main" xmlns="" id="{F9DD4701-FD4A-4D76-855C-4AD6C81AE06A}"/>
              </a:ext>
            </a:extLst>
          </p:cNvPr>
          <p:cNvSpPr txBox="1">
            <a:spLocks noChangeArrowheads="1"/>
          </p:cNvSpPr>
          <p:nvPr/>
        </p:nvSpPr>
        <p:spPr bwMode="auto">
          <a:xfrm>
            <a:off x="659541" y="3795505"/>
            <a:ext cx="9015229" cy="492443"/>
          </a:xfrm>
          <a:prstGeom prst="rect">
            <a:avLst/>
          </a:prstGeom>
          <a:solidFill>
            <a:schemeClr val="accent4">
              <a:lumMod val="60000"/>
              <a:lumOff val="40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vi-VN" sz="2600" b="1" kern="0" dirty="0">
                <a:solidFill>
                  <a:srgbClr val="FF0000"/>
                </a:solidFill>
                <a:latin typeface="Arial"/>
              </a:rPr>
              <a:t>lần mò</a:t>
            </a:r>
            <a:r>
              <a:rPr lang="en-US" sz="2600" b="1" kern="0" dirty="0">
                <a:solidFill>
                  <a:srgbClr val="FF0000"/>
                </a:solidFill>
                <a:latin typeface="Arial"/>
              </a:rPr>
              <a:t>: </a:t>
            </a:r>
            <a:r>
              <a:rPr lang="en-US" sz="2400" b="1" dirty="0" err="1">
                <a:solidFill>
                  <a:srgbClr val="19194D"/>
                </a:solidFill>
                <a:latin typeface="Arial" panose="020B0604020202020204" pitchFamily="34" charset="0"/>
                <a:cs typeface="Times New Roman" panose="02020603050405020304" pitchFamily="18" charset="0"/>
              </a:rPr>
              <a:t>dò</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dẫm</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tìm</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kiếm</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dần</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dần</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một</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cách</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khó</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khăn</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vất</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vả</a:t>
            </a:r>
            <a:endParaRPr lang="en-US" sz="2400" b="1" dirty="0">
              <a:solidFill>
                <a:srgbClr val="19194D"/>
              </a:solidFill>
              <a:latin typeface="Arial" panose="020B0604020202020204" pitchFamily="34" charset="0"/>
              <a:cs typeface="Times New Roman" panose="02020603050405020304" pitchFamily="18" charset="0"/>
            </a:endParaRPr>
          </a:p>
        </p:txBody>
      </p:sp>
      <p:sp>
        <p:nvSpPr>
          <p:cNvPr id="64" name="Rectangle 1">
            <a:extLst>
              <a:ext uri="{FF2B5EF4-FFF2-40B4-BE49-F238E27FC236}">
                <a16:creationId xmlns:a16="http://schemas.microsoft.com/office/drawing/2014/main" xmlns="" id="{C093A689-8B0C-4B8B-B526-C307EE42C4F1}"/>
              </a:ext>
            </a:extLst>
          </p:cNvPr>
          <p:cNvSpPr>
            <a:spLocks noChangeArrowheads="1"/>
          </p:cNvSpPr>
          <p:nvPr/>
        </p:nvSpPr>
        <p:spPr bwMode="auto">
          <a:xfrm>
            <a:off x="823490" y="2017133"/>
            <a:ext cx="10988295" cy="1482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30000"/>
              </a:lnSpc>
              <a:spcBef>
                <a:spcPct val="0"/>
              </a:spcBef>
              <a:buFontTx/>
              <a:buNone/>
            </a:pPr>
            <a:r>
              <a:rPr lang="vi-VN"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Ông</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lần</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mò</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cả</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tháng</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trong</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rừng</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tìm</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nguồn</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nước</a:t>
            </a:r>
            <a:endParaRPr lang="vi-VN" altLang="en-US" sz="2400" b="1" dirty="0">
              <a:solidFill>
                <a:srgbClr val="19194D"/>
              </a:solidFill>
              <a:latin typeface="Arial" panose="020B0604020202020204" pitchFamily="34" charset="0"/>
              <a:cs typeface="Times New Roman" panose="02020603050405020304" pitchFamily="18" charset="0"/>
            </a:endParaRPr>
          </a:p>
          <a:p>
            <a:pPr algn="just">
              <a:lnSpc>
                <a:spcPct val="130000"/>
              </a:lnSpc>
              <a:spcBef>
                <a:spcPct val="0"/>
              </a:spcBef>
              <a:buFontTx/>
              <a:buNone/>
            </a:pPr>
            <a:r>
              <a:rPr lang="vi-VN" altLang="en-US" sz="2400" b="1" dirty="0">
                <a:solidFill>
                  <a:srgbClr val="19194D"/>
                </a:solidFill>
                <a:latin typeface="Arial" panose="020B0604020202020204" pitchFamily="34" charset="0"/>
                <a:cs typeface="Times New Roman" panose="02020603050405020304" pitchFamily="18" charset="0"/>
              </a:rPr>
              <a:t>- C</a:t>
            </a:r>
            <a:r>
              <a:rPr lang="en-US" altLang="en-US" sz="2400" b="1" dirty="0" err="1">
                <a:solidFill>
                  <a:srgbClr val="19194D"/>
                </a:solidFill>
                <a:latin typeface="Arial" panose="020B0604020202020204" pitchFamily="34" charset="0"/>
                <a:cs typeface="Times New Roman" panose="02020603050405020304" pitchFamily="18" charset="0"/>
              </a:rPr>
              <a:t>ùng</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vợ</a:t>
            </a:r>
            <a:r>
              <a:rPr lang="en-US" altLang="en-US" sz="2400" b="1" dirty="0">
                <a:solidFill>
                  <a:srgbClr val="19194D"/>
                </a:solidFill>
                <a:latin typeface="Arial" panose="020B0604020202020204" pitchFamily="34" charset="0"/>
                <a:cs typeface="Times New Roman" panose="02020603050405020304" pitchFamily="18" charset="0"/>
              </a:rPr>
              <a:t> con </a:t>
            </a:r>
            <a:r>
              <a:rPr lang="en-US" altLang="en-US" sz="2400" b="1" dirty="0" err="1">
                <a:solidFill>
                  <a:srgbClr val="19194D"/>
                </a:solidFill>
                <a:latin typeface="Arial" panose="020B0604020202020204" pitchFamily="34" charset="0"/>
                <a:cs typeface="Times New Roman" panose="02020603050405020304" pitchFamily="18" charset="0"/>
              </a:rPr>
              <a:t>đào</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suốt</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một</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năm</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trời</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được</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gần</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bốn</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cây</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số</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mương</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xuyên</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đồi</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dẫn</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nước</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từ</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rừng</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già</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về</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thôn</a:t>
            </a:r>
            <a:r>
              <a:rPr lang="en-US" altLang="en-US" sz="2400" b="1" dirty="0">
                <a:solidFill>
                  <a:srgbClr val="19194D"/>
                </a:solidFill>
                <a:latin typeface="Arial" panose="020B0604020202020204" pitchFamily="34" charset="0"/>
                <a:cs typeface="Times New Roman" panose="02020603050405020304" pitchFamily="18" charset="0"/>
              </a:rPr>
              <a:t>. </a:t>
            </a:r>
            <a:endParaRPr lang="en-US" altLang="en-US" sz="2400" b="1" dirty="0">
              <a:solidFill>
                <a:srgbClr val="19194D"/>
              </a:solidFill>
              <a:latin typeface="Arial" panose="020B0604020202020204" pitchFamily="34" charset="0"/>
            </a:endParaRPr>
          </a:p>
        </p:txBody>
      </p:sp>
      <p:sp>
        <p:nvSpPr>
          <p:cNvPr id="38" name="Text Box 24">
            <a:extLst>
              <a:ext uri="{FF2B5EF4-FFF2-40B4-BE49-F238E27FC236}">
                <a16:creationId xmlns:a16="http://schemas.microsoft.com/office/drawing/2014/main" xmlns="" id="{ECFD00F7-A8C1-4C1B-96DC-D96EFE334F3F}"/>
              </a:ext>
            </a:extLst>
          </p:cNvPr>
          <p:cNvSpPr txBox="1">
            <a:spLocks noChangeArrowheads="1"/>
          </p:cNvSpPr>
          <p:nvPr/>
        </p:nvSpPr>
        <p:spPr bwMode="auto">
          <a:xfrm>
            <a:off x="627981" y="4398642"/>
            <a:ext cx="11107719" cy="861774"/>
          </a:xfrm>
          <a:prstGeom prst="rect">
            <a:avLst/>
          </a:prstGeom>
          <a:solidFill>
            <a:schemeClr val="accent4">
              <a:lumMod val="60000"/>
              <a:lumOff val="40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None/>
            </a:pPr>
            <a:r>
              <a:rPr lang="vi-VN" sz="2600" b="1" kern="0" dirty="0">
                <a:solidFill>
                  <a:srgbClr val="FF0000"/>
                </a:solidFill>
                <a:latin typeface="Arial"/>
              </a:rPr>
              <a:t>rừng già</a:t>
            </a:r>
            <a:r>
              <a:rPr lang="en-US" sz="2600" b="1" kern="0" dirty="0">
                <a:solidFill>
                  <a:srgbClr val="FF0000"/>
                </a:solidFill>
                <a:latin typeface="Arial"/>
              </a:rPr>
              <a:t>: </a:t>
            </a:r>
            <a:r>
              <a:rPr lang="vi-VN" sz="2400" b="1" dirty="0">
                <a:solidFill>
                  <a:srgbClr val="19194D"/>
                </a:solidFill>
                <a:latin typeface="Arial" panose="020B0604020202020204" pitchFamily="34" charset="0"/>
                <a:cs typeface="Times New Roman" panose="02020603050405020304" pitchFamily="18" charset="0"/>
              </a:rPr>
              <a:t>rừng phát triển tới giai đoạn ổn định, các cây gỗ hầu như đã ngừng tăng trưởng, một số bắt đầu già cỗi.</a:t>
            </a:r>
          </a:p>
        </p:txBody>
      </p:sp>
      <p:sp>
        <p:nvSpPr>
          <p:cNvPr id="39" name="Google Shape;430;p41">
            <a:extLst>
              <a:ext uri="{FF2B5EF4-FFF2-40B4-BE49-F238E27FC236}">
                <a16:creationId xmlns:a16="http://schemas.microsoft.com/office/drawing/2014/main" xmlns="" id="{6D1B6C84-E5B4-45F8-AF0B-3AEF8620B6D5}"/>
              </a:ext>
            </a:extLst>
          </p:cNvPr>
          <p:cNvSpPr txBox="1">
            <a:spLocks/>
          </p:cNvSpPr>
          <p:nvPr/>
        </p:nvSpPr>
        <p:spPr>
          <a:xfrm>
            <a:off x="627981" y="5285188"/>
            <a:ext cx="5092881" cy="52554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accent2"/>
              </a:buClr>
              <a:buSzPts val="1600"/>
              <a:buFont typeface="Open Sans"/>
              <a:buNone/>
              <a:defRPr sz="2800" b="0" i="0" u="none" strike="noStrike" cap="none">
                <a:solidFill>
                  <a:schemeClr val="accent2"/>
                </a:solidFill>
                <a:latin typeface="Vibur"/>
                <a:ea typeface="Vibur"/>
                <a:cs typeface="Vibur"/>
                <a:sym typeface="Vibur"/>
              </a:defRPr>
            </a:lvl1pPr>
            <a:lvl2pPr marL="914400" marR="0" lvl="1"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2pPr>
            <a:lvl3pPr marL="1371600" marR="0" lvl="2"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3pPr>
            <a:lvl4pPr marL="1828800" marR="0" lvl="3"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4pPr>
            <a:lvl5pPr marL="2286000" marR="0" lvl="4"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5pPr>
            <a:lvl6pPr marL="2743200" marR="0" lvl="5"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6pPr>
            <a:lvl7pPr marL="3200400" marR="0" lvl="6"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7pPr>
            <a:lvl8pPr marL="3657600" marR="0" lvl="7"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8pPr>
            <a:lvl9pPr marL="4114800" marR="0" lvl="8"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9pPr>
          </a:lstStyle>
          <a:p>
            <a:pPr marL="0" indent="0"/>
            <a:r>
              <a:rPr lang="vi-VN" sz="2500" b="1" dirty="0">
                <a:solidFill>
                  <a:srgbClr val="C00000"/>
                </a:solidFill>
                <a:latin typeface="+mn-lt"/>
              </a:rPr>
              <a:t>* Đoạn 1 nói điều gì về ông Lìn </a:t>
            </a:r>
            <a:r>
              <a:rPr lang="en-US" b="1" dirty="0">
                <a:solidFill>
                  <a:srgbClr val="C00000"/>
                </a:solidFill>
                <a:latin typeface="+mn-lt"/>
                <a:cs typeface="Arial" panose="020B0604020202020204" pitchFamily="34" charset="0"/>
              </a:rPr>
              <a:t>?</a:t>
            </a:r>
          </a:p>
        </p:txBody>
      </p:sp>
      <p:grpSp>
        <p:nvGrpSpPr>
          <p:cNvPr id="40" name="Group 39">
            <a:extLst>
              <a:ext uri="{FF2B5EF4-FFF2-40B4-BE49-F238E27FC236}">
                <a16:creationId xmlns:a16="http://schemas.microsoft.com/office/drawing/2014/main" xmlns="" id="{328A3277-B171-4FAA-AD02-8B5E86AC185D}"/>
              </a:ext>
            </a:extLst>
          </p:cNvPr>
          <p:cNvGrpSpPr/>
          <p:nvPr/>
        </p:nvGrpSpPr>
        <p:grpSpPr>
          <a:xfrm>
            <a:off x="437980" y="5851165"/>
            <a:ext cx="11754020" cy="477054"/>
            <a:chOff x="336920" y="5627365"/>
            <a:chExt cx="11754020" cy="477054"/>
          </a:xfrm>
        </p:grpSpPr>
        <p:sp>
          <p:nvSpPr>
            <p:cNvPr id="42" name="TextBox 41">
              <a:extLst>
                <a:ext uri="{FF2B5EF4-FFF2-40B4-BE49-F238E27FC236}">
                  <a16:creationId xmlns:a16="http://schemas.microsoft.com/office/drawing/2014/main" xmlns="" id="{E6E64476-BE6F-4A95-922D-81E1B1D2B055}"/>
                </a:ext>
              </a:extLst>
            </p:cNvPr>
            <p:cNvSpPr txBox="1"/>
            <p:nvPr/>
          </p:nvSpPr>
          <p:spPr>
            <a:xfrm>
              <a:off x="919016" y="5627365"/>
              <a:ext cx="11171924" cy="477054"/>
            </a:xfrm>
            <a:prstGeom prst="rect">
              <a:avLst/>
            </a:prstGeom>
            <a:solidFill>
              <a:srgbClr val="99FF66"/>
            </a:solidFill>
          </p:spPr>
          <p:txBody>
            <a:bodyPr wrap="square" rtlCol="0">
              <a:spAutoFit/>
            </a:bodyPr>
            <a:lstStyle/>
            <a:p>
              <a:r>
                <a:rPr lang="vi-VN" sz="2500" b="1" dirty="0"/>
                <a:t>Ý1: Ông Lìn đã đưa được nước về thôn</a:t>
              </a:r>
              <a:endParaRPr lang="en-US" altLang="en-US" sz="2500" b="1" dirty="0"/>
            </a:p>
          </p:txBody>
        </p:sp>
        <p:sp>
          <p:nvSpPr>
            <p:cNvPr id="43" name="Arrow: Chevron 42">
              <a:extLst>
                <a:ext uri="{FF2B5EF4-FFF2-40B4-BE49-F238E27FC236}">
                  <a16:creationId xmlns:a16="http://schemas.microsoft.com/office/drawing/2014/main" xmlns="" id="{AAA17F5A-E477-4FD0-B1D6-0E1616B4E6DB}"/>
                </a:ext>
              </a:extLst>
            </p:cNvPr>
            <p:cNvSpPr/>
            <p:nvPr/>
          </p:nvSpPr>
          <p:spPr>
            <a:xfrm>
              <a:off x="336920" y="5721592"/>
              <a:ext cx="355412" cy="248708"/>
            </a:xfrm>
            <a:prstGeom prst="chevron">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52560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circle(in)">
                                      <p:cBhvr>
                                        <p:cTn id="7" dur="20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0-#ppt_w/2"/>
                                          </p:val>
                                        </p:tav>
                                        <p:tav tm="100000">
                                          <p:val>
                                            <p:strVal val="#ppt_x"/>
                                          </p:val>
                                        </p:tav>
                                      </p:tavLst>
                                    </p:anim>
                                    <p:anim calcmode="lin" valueType="num">
                                      <p:cBhvr additive="base">
                                        <p:cTn id="13" dur="500" fill="hold"/>
                                        <p:tgtEl>
                                          <p:spTgt spid="41"/>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 calcmode="lin" valueType="num">
                                      <p:cBhvr additive="base">
                                        <p:cTn id="16" dur="500" fill="hold"/>
                                        <p:tgtEl>
                                          <p:spTgt spid="51"/>
                                        </p:tgtEl>
                                        <p:attrNameLst>
                                          <p:attrName>ppt_x</p:attrName>
                                        </p:attrNameLst>
                                      </p:cBhvr>
                                      <p:tavLst>
                                        <p:tav tm="0">
                                          <p:val>
                                            <p:strVal val="0-#ppt_w/2"/>
                                          </p:val>
                                        </p:tav>
                                        <p:tav tm="100000">
                                          <p:val>
                                            <p:strVal val="#ppt_x"/>
                                          </p:val>
                                        </p:tav>
                                      </p:tavLst>
                                    </p:anim>
                                    <p:anim calcmode="lin" valueType="num">
                                      <p:cBhvr additive="base">
                                        <p:cTn id="17" dur="500" fill="hold"/>
                                        <p:tgtEl>
                                          <p:spTgt spid="51"/>
                                        </p:tgtEl>
                                        <p:attrNameLst>
                                          <p:attrName>ppt_y</p:attrName>
                                        </p:attrNameLst>
                                      </p:cBhvr>
                                      <p:tavLst>
                                        <p:tav tm="0">
                                          <p:val>
                                            <p:strVal val="#ppt_y"/>
                                          </p:val>
                                        </p:tav>
                                        <p:tav tm="100000">
                                          <p:val>
                                            <p:strVal val="#ppt_y"/>
                                          </p:val>
                                        </p:tav>
                                      </p:tavLst>
                                    </p:anim>
                                  </p:childTnLst>
                                </p:cTn>
                              </p:par>
                              <p:par>
                                <p:cTn id="18" presetID="6" presetClass="entr" presetSubtype="16" fill="hold" grpId="0" nodeType="with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circle(in)">
                                      <p:cBhvr>
                                        <p:cTn id="20" dur="2000"/>
                                        <p:tgtEl>
                                          <p:spTgt spid="6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500" fill="hold"/>
                                        <p:tgtEl>
                                          <p:spTgt spid="64"/>
                                        </p:tgtEl>
                                        <p:attrNameLst>
                                          <p:attrName>ppt_x</p:attrName>
                                        </p:attrNameLst>
                                      </p:cBhvr>
                                      <p:tavLst>
                                        <p:tav tm="0">
                                          <p:val>
                                            <p:strVal val="#ppt_x"/>
                                          </p:val>
                                        </p:tav>
                                        <p:tav tm="100000">
                                          <p:val>
                                            <p:strVal val="#ppt_x"/>
                                          </p:val>
                                        </p:tav>
                                      </p:tavLst>
                                    </p:anim>
                                    <p:anim calcmode="lin" valueType="num">
                                      <p:cBhvr additive="base">
                                        <p:cTn id="26"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p:cTn id="31" dur="1000" fill="hold"/>
                                        <p:tgtEl>
                                          <p:spTgt spid="52"/>
                                        </p:tgtEl>
                                        <p:attrNameLst>
                                          <p:attrName>ppt_w</p:attrName>
                                        </p:attrNameLst>
                                      </p:cBhvr>
                                      <p:tavLst>
                                        <p:tav tm="0">
                                          <p:val>
                                            <p:strVal val="#ppt_w*0.70"/>
                                          </p:val>
                                        </p:tav>
                                        <p:tav tm="100000">
                                          <p:val>
                                            <p:strVal val="#ppt_w"/>
                                          </p:val>
                                        </p:tav>
                                      </p:tavLst>
                                    </p:anim>
                                    <p:anim calcmode="lin" valueType="num">
                                      <p:cBhvr>
                                        <p:cTn id="32" dur="1000" fill="hold"/>
                                        <p:tgtEl>
                                          <p:spTgt spid="52"/>
                                        </p:tgtEl>
                                        <p:attrNameLst>
                                          <p:attrName>ppt_h</p:attrName>
                                        </p:attrNameLst>
                                      </p:cBhvr>
                                      <p:tavLst>
                                        <p:tav tm="0">
                                          <p:val>
                                            <p:strVal val="#ppt_h"/>
                                          </p:val>
                                        </p:tav>
                                        <p:tav tm="100000">
                                          <p:val>
                                            <p:strVal val="#ppt_h"/>
                                          </p:val>
                                        </p:tav>
                                      </p:tavLst>
                                    </p:anim>
                                    <p:animEffect transition="in" filter="fade">
                                      <p:cBhvr>
                                        <p:cTn id="33" dur="1000"/>
                                        <p:tgtEl>
                                          <p:spTgt spid="52"/>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xit" presetSubtype="10" fill="hold" grpId="1" nodeType="clickEffect">
                                  <p:stCondLst>
                                    <p:cond delay="0"/>
                                  </p:stCondLst>
                                  <p:childTnLst>
                                    <p:anim calcmode="lin" valueType="num">
                                      <p:cBhvr>
                                        <p:cTn id="37" dur="500"/>
                                        <p:tgtEl>
                                          <p:spTgt spid="52"/>
                                        </p:tgtEl>
                                        <p:attrNameLst>
                                          <p:attrName>ppt_w</p:attrName>
                                        </p:attrNameLst>
                                      </p:cBhvr>
                                      <p:tavLst>
                                        <p:tav tm="0">
                                          <p:val>
                                            <p:strVal val="ppt_w"/>
                                          </p:val>
                                        </p:tav>
                                        <p:tav tm="100000">
                                          <p:val>
                                            <p:fltVal val="0"/>
                                          </p:val>
                                        </p:tav>
                                      </p:tavLst>
                                    </p:anim>
                                    <p:anim calcmode="lin" valueType="num">
                                      <p:cBhvr>
                                        <p:cTn id="38" dur="500"/>
                                        <p:tgtEl>
                                          <p:spTgt spid="52"/>
                                        </p:tgtEl>
                                        <p:attrNameLst>
                                          <p:attrName>ppt_h</p:attrName>
                                        </p:attrNameLst>
                                      </p:cBhvr>
                                      <p:tavLst>
                                        <p:tav tm="0">
                                          <p:val>
                                            <p:strVal val="ppt_h"/>
                                          </p:val>
                                        </p:tav>
                                        <p:tav tm="100000">
                                          <p:val>
                                            <p:strVal val="ppt_h"/>
                                          </p:val>
                                        </p:tav>
                                      </p:tavLst>
                                    </p:anim>
                                    <p:set>
                                      <p:cBhvr>
                                        <p:cTn id="39" dur="1" fill="hold">
                                          <p:stCondLst>
                                            <p:cond delay="499"/>
                                          </p:stCondLst>
                                        </p:cTn>
                                        <p:tgtEl>
                                          <p:spTgt spid="52"/>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p:cTn id="44" dur="1000" fill="hold"/>
                                        <p:tgtEl>
                                          <p:spTgt spid="38"/>
                                        </p:tgtEl>
                                        <p:attrNameLst>
                                          <p:attrName>ppt_w</p:attrName>
                                        </p:attrNameLst>
                                      </p:cBhvr>
                                      <p:tavLst>
                                        <p:tav tm="0">
                                          <p:val>
                                            <p:strVal val="#ppt_w*0.70"/>
                                          </p:val>
                                        </p:tav>
                                        <p:tav tm="100000">
                                          <p:val>
                                            <p:strVal val="#ppt_w"/>
                                          </p:val>
                                        </p:tav>
                                      </p:tavLst>
                                    </p:anim>
                                    <p:anim calcmode="lin" valueType="num">
                                      <p:cBhvr>
                                        <p:cTn id="45" dur="1000" fill="hold"/>
                                        <p:tgtEl>
                                          <p:spTgt spid="38"/>
                                        </p:tgtEl>
                                        <p:attrNameLst>
                                          <p:attrName>ppt_h</p:attrName>
                                        </p:attrNameLst>
                                      </p:cBhvr>
                                      <p:tavLst>
                                        <p:tav tm="0">
                                          <p:val>
                                            <p:strVal val="#ppt_h"/>
                                          </p:val>
                                        </p:tav>
                                        <p:tav tm="100000">
                                          <p:val>
                                            <p:strVal val="#ppt_h"/>
                                          </p:val>
                                        </p:tav>
                                      </p:tavLst>
                                    </p:anim>
                                    <p:animEffect transition="in" filter="fade">
                                      <p:cBhvr>
                                        <p:cTn id="46" dur="1000"/>
                                        <p:tgtEl>
                                          <p:spTgt spid="38"/>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xit" presetSubtype="10" fill="hold" grpId="1" nodeType="clickEffect">
                                  <p:stCondLst>
                                    <p:cond delay="0"/>
                                  </p:stCondLst>
                                  <p:childTnLst>
                                    <p:anim calcmode="lin" valueType="num">
                                      <p:cBhvr>
                                        <p:cTn id="50" dur="500"/>
                                        <p:tgtEl>
                                          <p:spTgt spid="38"/>
                                        </p:tgtEl>
                                        <p:attrNameLst>
                                          <p:attrName>ppt_w</p:attrName>
                                        </p:attrNameLst>
                                      </p:cBhvr>
                                      <p:tavLst>
                                        <p:tav tm="0">
                                          <p:val>
                                            <p:strVal val="ppt_w"/>
                                          </p:val>
                                        </p:tav>
                                        <p:tav tm="100000">
                                          <p:val>
                                            <p:fltVal val="0"/>
                                          </p:val>
                                        </p:tav>
                                      </p:tavLst>
                                    </p:anim>
                                    <p:anim calcmode="lin" valueType="num">
                                      <p:cBhvr>
                                        <p:cTn id="51" dur="500"/>
                                        <p:tgtEl>
                                          <p:spTgt spid="38"/>
                                        </p:tgtEl>
                                        <p:attrNameLst>
                                          <p:attrName>ppt_h</p:attrName>
                                        </p:attrNameLst>
                                      </p:cBhvr>
                                      <p:tavLst>
                                        <p:tav tm="0">
                                          <p:val>
                                            <p:strVal val="ppt_h"/>
                                          </p:val>
                                        </p:tav>
                                        <p:tav tm="100000">
                                          <p:val>
                                            <p:strVal val="ppt_h"/>
                                          </p:val>
                                        </p:tav>
                                      </p:tavLst>
                                    </p:anim>
                                    <p:set>
                                      <p:cBhvr>
                                        <p:cTn id="52" dur="1" fill="hold">
                                          <p:stCondLst>
                                            <p:cond delay="499"/>
                                          </p:stCondLst>
                                        </p:cTn>
                                        <p:tgtEl>
                                          <p:spTgt spid="3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additive="base">
                                        <p:cTn id="57" dur="500" fill="hold"/>
                                        <p:tgtEl>
                                          <p:spTgt spid="39"/>
                                        </p:tgtEl>
                                        <p:attrNameLst>
                                          <p:attrName>ppt_x</p:attrName>
                                        </p:attrNameLst>
                                      </p:cBhvr>
                                      <p:tavLst>
                                        <p:tav tm="0">
                                          <p:val>
                                            <p:strVal val="0-#ppt_w/2"/>
                                          </p:val>
                                        </p:tav>
                                        <p:tav tm="100000">
                                          <p:val>
                                            <p:strVal val="#ppt_x"/>
                                          </p:val>
                                        </p:tav>
                                      </p:tavLst>
                                    </p:anim>
                                    <p:anim calcmode="lin" valueType="num">
                                      <p:cBhvr additive="base">
                                        <p:cTn id="58"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nodeType="click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circle(in)">
                                      <p:cBhvr>
                                        <p:cTn id="63"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5" grpId="0"/>
      <p:bldP spid="65" grpId="0" animBg="1"/>
      <p:bldP spid="51" grpId="0" animBg="1"/>
      <p:bldP spid="52" grpId="0" animBg="1"/>
      <p:bldP spid="52" grpId="1" animBg="1"/>
      <p:bldP spid="64" grpId="0"/>
      <p:bldP spid="38" grpId="0" animBg="1"/>
      <p:bldP spid="38" grpId="1" animBg="1"/>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19FC539A-E1B2-4E56-B2DB-D4B8D260888B}"/>
              </a:ext>
            </a:extLst>
          </p:cNvPr>
          <p:cNvGrpSpPr/>
          <p:nvPr/>
        </p:nvGrpSpPr>
        <p:grpSpPr>
          <a:xfrm>
            <a:off x="-59241" y="10330"/>
            <a:ext cx="2024109" cy="2024109"/>
            <a:chOff x="0" y="0"/>
            <a:chExt cx="2024109" cy="2024109"/>
          </a:xfrm>
        </p:grpSpPr>
        <p:cxnSp>
          <p:nvCxnSpPr>
            <p:cNvPr id="3" name="Straight Connector 2">
              <a:extLst>
                <a:ext uri="{FF2B5EF4-FFF2-40B4-BE49-F238E27FC236}">
                  <a16:creationId xmlns:a16="http://schemas.microsoft.com/office/drawing/2014/main" xmlns=""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xmlns=""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xmlns=""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xmlns=""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xmlns="" id="{B97E323F-2863-4F51-BD9E-9139C6585791}"/>
              </a:ext>
            </a:extLst>
          </p:cNvPr>
          <p:cNvGrpSpPr/>
          <p:nvPr/>
        </p:nvGrpSpPr>
        <p:grpSpPr>
          <a:xfrm rot="10800000">
            <a:off x="10196683" y="4786668"/>
            <a:ext cx="2024109" cy="2024109"/>
            <a:chOff x="0" y="0"/>
            <a:chExt cx="2024109" cy="2024109"/>
          </a:xfrm>
        </p:grpSpPr>
        <p:cxnSp>
          <p:nvCxnSpPr>
            <p:cNvPr id="18" name="Straight Connector 17">
              <a:extLst>
                <a:ext uri="{FF2B5EF4-FFF2-40B4-BE49-F238E27FC236}">
                  <a16:creationId xmlns:a16="http://schemas.microsoft.com/office/drawing/2014/main" xmlns=""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xmlns=""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xmlns=""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xmlns=""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xmlns=""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xmlns=""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xmlns=""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xmlns=""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xmlns=""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xmlns=""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xmlns=""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xmlns=""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xmlns=""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xmlns=""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cxnSp>
        <p:nvCxnSpPr>
          <p:cNvPr id="47" name="Straight Connector 46">
            <a:extLst>
              <a:ext uri="{FF2B5EF4-FFF2-40B4-BE49-F238E27FC236}">
                <a16:creationId xmlns:a16="http://schemas.microsoft.com/office/drawing/2014/main" xmlns="" id="{16AC6D7C-8961-446B-8F67-64B08C425732}"/>
              </a:ext>
            </a:extLst>
          </p:cNvPr>
          <p:cNvCxnSpPr>
            <a:cxnSpLocks/>
          </p:cNvCxnSpPr>
          <p:nvPr/>
        </p:nvCxnSpPr>
        <p:spPr>
          <a:xfrm>
            <a:off x="1337616" y="683919"/>
            <a:ext cx="9688450" cy="0"/>
          </a:xfrm>
          <a:prstGeom prst="line">
            <a:avLst/>
          </a:prstGeom>
          <a:noFill/>
          <a:ln w="38100" cap="flat" cmpd="sng" algn="ctr">
            <a:solidFill>
              <a:schemeClr val="accent1"/>
            </a:solidFill>
            <a:prstDash val="solid"/>
          </a:ln>
          <a:effectLst/>
        </p:spPr>
      </p:cxnSp>
      <p:grpSp>
        <p:nvGrpSpPr>
          <p:cNvPr id="48" name="Group 47">
            <a:extLst>
              <a:ext uri="{FF2B5EF4-FFF2-40B4-BE49-F238E27FC236}">
                <a16:creationId xmlns:a16="http://schemas.microsoft.com/office/drawing/2014/main" xmlns="" id="{2DCB5650-4AB4-421D-841C-4E0A8205F59A}"/>
              </a:ext>
            </a:extLst>
          </p:cNvPr>
          <p:cNvGrpSpPr/>
          <p:nvPr/>
        </p:nvGrpSpPr>
        <p:grpSpPr>
          <a:xfrm>
            <a:off x="1432178" y="52149"/>
            <a:ext cx="2787325" cy="530774"/>
            <a:chOff x="-115543" y="226342"/>
            <a:chExt cx="2787325" cy="698633"/>
          </a:xfrm>
        </p:grpSpPr>
        <p:sp>
          <p:nvSpPr>
            <p:cNvPr id="58" name="Rectangle: Top Corners One Rounded and One Snipped 57">
              <a:extLst>
                <a:ext uri="{FF2B5EF4-FFF2-40B4-BE49-F238E27FC236}">
                  <a16:creationId xmlns:a16="http://schemas.microsoft.com/office/drawing/2014/main" xmlns="" id="{0B0262BA-CE90-4458-AA3B-CEC9BE8E15EA}"/>
                </a:ext>
              </a:extLst>
            </p:cNvPr>
            <p:cNvSpPr/>
            <p:nvPr/>
          </p:nvSpPr>
          <p:spPr>
            <a:xfrm>
              <a:off x="-115543" y="226342"/>
              <a:ext cx="2787325" cy="698633"/>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9" name="TextBox 58">
              <a:extLst>
                <a:ext uri="{FF2B5EF4-FFF2-40B4-BE49-F238E27FC236}">
                  <a16:creationId xmlns:a16="http://schemas.microsoft.com/office/drawing/2014/main" xmlns="" id="{138B882D-E13D-4724-AE83-CB27BB521160}"/>
                </a:ext>
              </a:extLst>
            </p:cNvPr>
            <p:cNvSpPr txBox="1"/>
            <p:nvPr/>
          </p:nvSpPr>
          <p:spPr>
            <a:xfrm>
              <a:off x="37302" y="297706"/>
              <a:ext cx="2402454"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2400" kern="0" dirty="0">
                  <a:solidFill>
                    <a:srgbClr val="30353A"/>
                  </a:solidFill>
                  <a:ea typeface="#9Slide02 Tieu de dai" panose="02000000000000000000" pitchFamily="2" charset="0"/>
                </a:rPr>
                <a:t>Luyện đọc đúng</a:t>
              </a:r>
              <a:endParaRPr kumimoji="0" lang="vi-VN" sz="2400" b="0" i="0" u="none" strike="noStrike" kern="0" cap="none" spc="0" normalizeH="0" baseline="0" noProof="0" dirty="0">
                <a:ln>
                  <a:noFill/>
                </a:ln>
                <a:solidFill>
                  <a:srgbClr val="30353A"/>
                </a:solidFill>
                <a:effectLst/>
                <a:uLnTx/>
                <a:uFillTx/>
                <a:ea typeface="#9Slide02 Tieu de dai" panose="02000000000000000000" pitchFamily="2" charset="0"/>
              </a:endParaRPr>
            </a:p>
          </p:txBody>
        </p:sp>
      </p:grpSp>
      <p:grpSp>
        <p:nvGrpSpPr>
          <p:cNvPr id="49" name="Group 48">
            <a:extLst>
              <a:ext uri="{FF2B5EF4-FFF2-40B4-BE49-F238E27FC236}">
                <a16:creationId xmlns:a16="http://schemas.microsoft.com/office/drawing/2014/main" xmlns="" id="{93BA1D93-8D98-49E8-B2F4-6FC5B4D37EDC}"/>
              </a:ext>
            </a:extLst>
          </p:cNvPr>
          <p:cNvGrpSpPr/>
          <p:nvPr/>
        </p:nvGrpSpPr>
        <p:grpSpPr>
          <a:xfrm>
            <a:off x="4689150" y="91815"/>
            <a:ext cx="2662876" cy="476218"/>
            <a:chOff x="3141429" y="278553"/>
            <a:chExt cx="2662876" cy="626824"/>
          </a:xfrm>
        </p:grpSpPr>
        <p:sp>
          <p:nvSpPr>
            <p:cNvPr id="56" name="Rectangle: Top Corners One Rounded and One Snipped 55">
              <a:extLst>
                <a:ext uri="{FF2B5EF4-FFF2-40B4-BE49-F238E27FC236}">
                  <a16:creationId xmlns:a16="http://schemas.microsoft.com/office/drawing/2014/main" xmlns="" id="{7CE57CE4-DFB6-48FF-8FEB-DE91FBD802EE}"/>
                </a:ext>
              </a:extLst>
            </p:cNvPr>
            <p:cNvSpPr/>
            <p:nvPr/>
          </p:nvSpPr>
          <p:spPr>
            <a:xfrm>
              <a:off x="3141429" y="282668"/>
              <a:ext cx="2662876" cy="622709"/>
            </a:xfrm>
            <a:prstGeom prst="snipRoundRect">
              <a:avLst>
                <a:gd name="adj1" fmla="val 3623"/>
                <a:gd name="adj2" fmla="val 50000"/>
              </a:avLst>
            </a:prstGeom>
            <a:solidFill>
              <a:srgbClr val="FFFF00"/>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7" name="TextBox 56">
              <a:extLst>
                <a:ext uri="{FF2B5EF4-FFF2-40B4-BE49-F238E27FC236}">
                  <a16:creationId xmlns:a16="http://schemas.microsoft.com/office/drawing/2014/main" xmlns="" id="{F3826592-E847-4BB6-9F37-57FBEB8F0219}"/>
                </a:ext>
              </a:extLst>
            </p:cNvPr>
            <p:cNvSpPr txBox="1"/>
            <p:nvPr/>
          </p:nvSpPr>
          <p:spPr>
            <a:xfrm>
              <a:off x="3534894" y="278553"/>
              <a:ext cx="1955665" cy="607668"/>
            </a:xfrm>
            <a:prstGeom prst="rect">
              <a:avLst/>
            </a:prstGeom>
            <a:solidFill>
              <a:srgbClr val="FFFF00"/>
            </a:solidFill>
          </p:spPr>
          <p:txBody>
            <a:bodyPr wrap="square" rtlCol="0">
              <a:spAutoFit/>
            </a:bodyPr>
            <a:lstStyle/>
            <a:p>
              <a:pPr>
                <a:defRPr/>
              </a:pPr>
              <a:r>
                <a:rPr lang="vi-VN" sz="2400" kern="0" dirty="0">
                  <a:solidFill>
                    <a:srgbClr val="30353A"/>
                  </a:solidFill>
                </a:rPr>
                <a:t>Tìm hiểu bài</a:t>
              </a:r>
            </a:p>
          </p:txBody>
        </p:sp>
      </p:grpSp>
      <p:grpSp>
        <p:nvGrpSpPr>
          <p:cNvPr id="50" name="Group 49">
            <a:extLst>
              <a:ext uri="{FF2B5EF4-FFF2-40B4-BE49-F238E27FC236}">
                <a16:creationId xmlns:a16="http://schemas.microsoft.com/office/drawing/2014/main" xmlns="" id="{6B5A70EB-38A8-496A-89FF-274308086187}"/>
              </a:ext>
            </a:extLst>
          </p:cNvPr>
          <p:cNvGrpSpPr/>
          <p:nvPr/>
        </p:nvGrpSpPr>
        <p:grpSpPr>
          <a:xfrm>
            <a:off x="7901391" y="100455"/>
            <a:ext cx="3035631" cy="504136"/>
            <a:chOff x="6353670" y="289925"/>
            <a:chExt cx="3035631" cy="663571"/>
          </a:xfrm>
        </p:grpSpPr>
        <p:sp>
          <p:nvSpPr>
            <p:cNvPr id="54" name="Rectangle: Top Corners One Rounded and One Snipped 53">
              <a:extLst>
                <a:ext uri="{FF2B5EF4-FFF2-40B4-BE49-F238E27FC236}">
                  <a16:creationId xmlns:a16="http://schemas.microsoft.com/office/drawing/2014/main" xmlns="" id="{43467395-4745-46F0-9C17-34FCF27FAF50}"/>
                </a:ext>
              </a:extLst>
            </p:cNvPr>
            <p:cNvSpPr/>
            <p:nvPr/>
          </p:nvSpPr>
          <p:spPr>
            <a:xfrm>
              <a:off x="6353670" y="289925"/>
              <a:ext cx="3035631" cy="663571"/>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5" name="TextBox 54">
              <a:extLst>
                <a:ext uri="{FF2B5EF4-FFF2-40B4-BE49-F238E27FC236}">
                  <a16:creationId xmlns:a16="http://schemas.microsoft.com/office/drawing/2014/main" xmlns="" id="{812E44CA-BD96-48EA-A168-899FCF23A8BA}"/>
                </a:ext>
              </a:extLst>
            </p:cNvPr>
            <p:cNvSpPr txBox="1"/>
            <p:nvPr/>
          </p:nvSpPr>
          <p:spPr>
            <a:xfrm>
              <a:off x="6508841" y="306815"/>
              <a:ext cx="2690273"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30353A"/>
                  </a:solidFill>
                  <a:effectLst/>
                  <a:uLnTx/>
                  <a:uFillTx/>
                  <a:latin typeface="#9Slide01 Tieu de ngan" panose="00000800000000000000" pitchFamily="2" charset="0"/>
                  <a:ea typeface="#9Slide02 Tieu de dai" panose="02000000000000000000" pitchFamily="2" charset="0"/>
                </a:rPr>
                <a:t>Luyện đọc diễn cảm</a:t>
              </a:r>
            </a:p>
          </p:txBody>
        </p:sp>
      </p:grpSp>
      <p:sp>
        <p:nvSpPr>
          <p:cNvPr id="41" name="Google Shape;430;p41">
            <a:extLst>
              <a:ext uri="{FF2B5EF4-FFF2-40B4-BE49-F238E27FC236}">
                <a16:creationId xmlns:a16="http://schemas.microsoft.com/office/drawing/2014/main" xmlns="" id="{EE221DFF-ADCA-40B6-B67F-796194764E16}"/>
              </a:ext>
            </a:extLst>
          </p:cNvPr>
          <p:cNvSpPr txBox="1">
            <a:spLocks/>
          </p:cNvSpPr>
          <p:nvPr/>
        </p:nvSpPr>
        <p:spPr>
          <a:xfrm>
            <a:off x="848496" y="1341016"/>
            <a:ext cx="10988397" cy="778651"/>
          </a:xfrm>
          <a:prstGeom prst="rect">
            <a:avLst/>
          </a:prstGeom>
        </p:spPr>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eaLnBrk="0" hangingPunct="0">
              <a:spcBef>
                <a:spcPct val="50000"/>
              </a:spcBef>
              <a:buNone/>
            </a:pPr>
            <a:r>
              <a:rPr lang="vi-VN" sz="2400" b="1" dirty="0">
                <a:solidFill>
                  <a:schemeClr val="accent2">
                    <a:lumMod val="75000"/>
                  </a:schemeClr>
                </a:solidFill>
                <a:latin typeface="Arial" panose="020B0604020202020204" pitchFamily="34" charset="0"/>
                <a:ea typeface="Vibur"/>
                <a:cs typeface="Arial" panose="020B0604020202020204" pitchFamily="34" charset="0"/>
              </a:rPr>
              <a:t>Nhờ có mương nước, tập quán canh tác và cuộc sống ở thôn Phìn Ngan đã đổi thay như thế nào?</a:t>
            </a:r>
            <a:endParaRPr lang="en-US" sz="2400" b="1" dirty="0">
              <a:solidFill>
                <a:schemeClr val="accent2">
                  <a:lumMod val="75000"/>
                </a:schemeClr>
              </a:solidFill>
              <a:latin typeface="Arial" panose="020B0604020202020204" pitchFamily="34" charset="0"/>
              <a:ea typeface="Vibur"/>
              <a:cs typeface="Arial" panose="020B0604020202020204" pitchFamily="34" charset="0"/>
            </a:endParaRPr>
          </a:p>
        </p:txBody>
      </p:sp>
      <p:sp>
        <p:nvSpPr>
          <p:cNvPr id="45" name="Rectangle 44">
            <a:extLst>
              <a:ext uri="{FF2B5EF4-FFF2-40B4-BE49-F238E27FC236}">
                <a16:creationId xmlns:a16="http://schemas.microsoft.com/office/drawing/2014/main" xmlns="" id="{75EF080A-69B7-407F-BE2E-ABBFD23F9C5F}"/>
              </a:ext>
            </a:extLst>
          </p:cNvPr>
          <p:cNvSpPr/>
          <p:nvPr/>
        </p:nvSpPr>
        <p:spPr>
          <a:xfrm>
            <a:off x="831953" y="849528"/>
            <a:ext cx="7443515" cy="461665"/>
          </a:xfrm>
          <a:prstGeom prst="rect">
            <a:avLst/>
          </a:prstGeom>
        </p:spPr>
        <p:txBody>
          <a:bodyPr wrap="square">
            <a:spAutoFit/>
          </a:bodyPr>
          <a:lstStyle/>
          <a:p>
            <a:pPr>
              <a:defRPr/>
            </a:pPr>
            <a:r>
              <a:rPr lang="en-GB" altLang="en-US" sz="2400" b="1" noProof="1">
                <a:solidFill>
                  <a:srgbClr val="42426C"/>
                </a:solidFill>
                <a:latin typeface="Arial" panose="020B0604020202020204" pitchFamily="34" charset="0"/>
                <a:cs typeface="Arial" panose="020B0604020202020204" pitchFamily="34" charset="0"/>
                <a:sym typeface="+mn-ea"/>
              </a:rPr>
              <a:t>Đọc thầm </a:t>
            </a:r>
            <a:r>
              <a:rPr lang="vi-VN" altLang="en-US" sz="2400" b="1" noProof="1">
                <a:solidFill>
                  <a:srgbClr val="42426C"/>
                </a:solidFill>
                <a:latin typeface="Arial" panose="020B0604020202020204" pitchFamily="34" charset="0"/>
                <a:cs typeface="Arial" panose="020B0604020202020204" pitchFamily="34" charset="0"/>
                <a:sym typeface="+mn-ea"/>
              </a:rPr>
              <a:t>đoạn 2 và trả lời câu hỏi</a:t>
            </a:r>
            <a:r>
              <a:rPr lang="en-GB" altLang="en-US" sz="2400" b="1" noProof="1">
                <a:solidFill>
                  <a:srgbClr val="42426C"/>
                </a:solidFill>
                <a:latin typeface="Arial" panose="020B0604020202020204" pitchFamily="34" charset="0"/>
                <a:cs typeface="Arial" panose="020B0604020202020204" pitchFamily="34" charset="0"/>
                <a:sym typeface="+mn-ea"/>
              </a:rPr>
              <a:t>: </a:t>
            </a:r>
            <a:r>
              <a:rPr lang="vi-VN" altLang="en-US" sz="2400" b="1" noProof="1">
                <a:solidFill>
                  <a:srgbClr val="42426C"/>
                </a:solidFill>
                <a:latin typeface="Arial" panose="020B0604020202020204" pitchFamily="34" charset="0"/>
                <a:cs typeface="Arial" panose="020B0604020202020204" pitchFamily="34" charset="0"/>
                <a:sym typeface="+mn-ea"/>
              </a:rPr>
              <a:t> </a:t>
            </a:r>
          </a:p>
        </p:txBody>
      </p:sp>
      <p:sp>
        <p:nvSpPr>
          <p:cNvPr id="65" name="Flowchart: Alternate Process 64">
            <a:extLst>
              <a:ext uri="{FF2B5EF4-FFF2-40B4-BE49-F238E27FC236}">
                <a16:creationId xmlns:a16="http://schemas.microsoft.com/office/drawing/2014/main" xmlns="" id="{F5AAB529-67CC-4333-97E4-FDF8F9F2A0D0}"/>
              </a:ext>
            </a:extLst>
          </p:cNvPr>
          <p:cNvSpPr/>
          <p:nvPr/>
        </p:nvSpPr>
        <p:spPr>
          <a:xfrm>
            <a:off x="641841" y="2483775"/>
            <a:ext cx="11271670" cy="1890449"/>
          </a:xfrm>
          <a:prstGeom prst="flowChartAlternateProcess">
            <a:avLst/>
          </a:prstGeom>
          <a:noFill/>
          <a:ln w="28575">
            <a:solidFill>
              <a:srgbClr val="5D608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xmlns="" id="{4B67BCF7-B445-479A-B04A-21622A0AB959}"/>
              </a:ext>
            </a:extLst>
          </p:cNvPr>
          <p:cNvSpPr/>
          <p:nvPr/>
        </p:nvSpPr>
        <p:spPr>
          <a:xfrm>
            <a:off x="68187" y="1591309"/>
            <a:ext cx="726317" cy="4191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5D6088"/>
                </a:solidFill>
              </a:rPr>
              <a:t>2</a:t>
            </a:r>
            <a:endParaRPr lang="en-US" sz="2800" b="1" dirty="0">
              <a:solidFill>
                <a:srgbClr val="5D6088"/>
              </a:solidFill>
            </a:endParaRPr>
          </a:p>
        </p:txBody>
      </p:sp>
      <p:sp>
        <p:nvSpPr>
          <p:cNvPr id="64" name="Rectangle 1">
            <a:extLst>
              <a:ext uri="{FF2B5EF4-FFF2-40B4-BE49-F238E27FC236}">
                <a16:creationId xmlns:a16="http://schemas.microsoft.com/office/drawing/2014/main" xmlns="" id="{C093A689-8B0C-4B8B-B526-C307EE42C4F1}"/>
              </a:ext>
            </a:extLst>
          </p:cNvPr>
          <p:cNvSpPr>
            <a:spLocks noChangeArrowheads="1"/>
          </p:cNvSpPr>
          <p:nvPr/>
        </p:nvSpPr>
        <p:spPr bwMode="auto">
          <a:xfrm>
            <a:off x="714441" y="2607504"/>
            <a:ext cx="10943770" cy="1482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30000"/>
              </a:lnSpc>
              <a:spcBef>
                <a:spcPct val="0"/>
              </a:spcBef>
              <a:buFontTx/>
              <a:buNone/>
            </a:pPr>
            <a:r>
              <a:rPr lang="en-US" altLang="en-US" sz="2400" b="1" dirty="0">
                <a:solidFill>
                  <a:srgbClr val="19194D"/>
                </a:solidFill>
                <a:latin typeface="Arial" panose="020B0604020202020204" pitchFamily="34" charset="0"/>
                <a:cs typeface="Times New Roman" panose="02020603050405020304" pitchFamily="18" charset="0"/>
              </a:rPr>
              <a:t> </a:t>
            </a:r>
            <a:r>
              <a:rPr lang="vi-VN" altLang="en-US" sz="2400" b="1" dirty="0">
                <a:solidFill>
                  <a:srgbClr val="19194D"/>
                </a:solidFill>
                <a:latin typeface="Arial" panose="020B0604020202020204" pitchFamily="34" charset="0"/>
                <a:cs typeface="Times New Roman" panose="02020603050405020304" pitchFamily="18" charset="0"/>
              </a:rPr>
              <a:t>- </a:t>
            </a:r>
            <a:r>
              <a:rPr lang="en-US" altLang="en-US" sz="2400" b="1" kern="0" dirty="0" err="1">
                <a:solidFill>
                  <a:srgbClr val="333399">
                    <a:lumMod val="75000"/>
                  </a:srgbClr>
                </a:solidFill>
                <a:latin typeface="Arial"/>
              </a:rPr>
              <a:t>Về</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tập</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quán</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canh</a:t>
            </a:r>
            <a:r>
              <a:rPr lang="en-US" altLang="en-US" sz="2400" b="1" kern="0" dirty="0">
                <a:solidFill>
                  <a:srgbClr val="333399">
                    <a:lumMod val="75000"/>
                  </a:srgbClr>
                </a:solidFill>
                <a:latin typeface="Arial"/>
              </a:rPr>
              <a:t> </a:t>
            </a:r>
            <a:r>
              <a:rPr lang="vi-VN" altLang="en-US" sz="2400" b="1" kern="0" dirty="0">
                <a:solidFill>
                  <a:srgbClr val="333399">
                    <a:lumMod val="75000"/>
                  </a:srgbClr>
                </a:solidFill>
                <a:latin typeface="Arial"/>
              </a:rPr>
              <a:t>tác: </a:t>
            </a:r>
            <a:r>
              <a:rPr lang="en-US" altLang="en-US" sz="2400" b="1" kern="0" dirty="0" err="1">
                <a:solidFill>
                  <a:srgbClr val="333399">
                    <a:lumMod val="75000"/>
                  </a:srgbClr>
                </a:solidFill>
                <a:latin typeface="Arial"/>
              </a:rPr>
              <a:t>đồng</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bào</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không</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làm</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nương</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như</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trước</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mà</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trồng</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lúa</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nước</a:t>
            </a:r>
            <a:r>
              <a:rPr lang="en-US" altLang="en-US" sz="2400" b="1" kern="0" dirty="0">
                <a:solidFill>
                  <a:srgbClr val="333399">
                    <a:lumMod val="75000"/>
                  </a:srgbClr>
                </a:solidFill>
                <a:latin typeface="Arial"/>
              </a:rPr>
              <a:t>;</a:t>
            </a:r>
            <a:r>
              <a:rPr lang="vi-VN"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không</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làm</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nương</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nên</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không</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còn</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nạn</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phá</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rừng</a:t>
            </a:r>
            <a:r>
              <a:rPr lang="en-US" altLang="en-US" sz="2400" b="1" kern="0" dirty="0">
                <a:solidFill>
                  <a:srgbClr val="333399">
                    <a:lumMod val="75000"/>
                  </a:srgbClr>
                </a:solidFill>
                <a:latin typeface="Arial"/>
              </a:rPr>
              <a:t>.</a:t>
            </a:r>
            <a:endParaRPr lang="vi-VN" altLang="en-US" sz="2400" b="1" kern="0" dirty="0">
              <a:solidFill>
                <a:srgbClr val="333399">
                  <a:lumMod val="75000"/>
                </a:srgbClr>
              </a:solidFill>
              <a:latin typeface="Arial"/>
            </a:endParaRPr>
          </a:p>
          <a:p>
            <a:pPr algn="just">
              <a:lnSpc>
                <a:spcPct val="130000"/>
              </a:lnSpc>
              <a:spcBef>
                <a:spcPct val="0"/>
              </a:spcBef>
              <a:buFontTx/>
              <a:buNone/>
            </a:pPr>
            <a:r>
              <a:rPr lang="vi-VN"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Về</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đời</a:t>
            </a:r>
            <a:r>
              <a:rPr lang="en-US" altLang="en-US" sz="2400" b="1" kern="0" dirty="0">
                <a:solidFill>
                  <a:srgbClr val="333399">
                    <a:lumMod val="75000"/>
                  </a:srgbClr>
                </a:solidFill>
                <a:latin typeface="Arial"/>
              </a:rPr>
              <a:t> </a:t>
            </a:r>
            <a:r>
              <a:rPr lang="vi-VN" altLang="en-US" sz="2400" b="1" kern="0" dirty="0">
                <a:solidFill>
                  <a:srgbClr val="333399">
                    <a:lumMod val="75000"/>
                  </a:srgbClr>
                </a:solidFill>
                <a:latin typeface="Arial"/>
              </a:rPr>
              <a:t>sống: </a:t>
            </a:r>
            <a:r>
              <a:rPr lang="en-US" altLang="en-US" sz="2400" b="1" kern="0" dirty="0" err="1">
                <a:solidFill>
                  <a:srgbClr val="333399">
                    <a:lumMod val="75000"/>
                  </a:srgbClr>
                </a:solidFill>
                <a:latin typeface="Arial"/>
              </a:rPr>
              <a:t>nhờ</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trồng</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lúa</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lai</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cao</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sản</a:t>
            </a:r>
            <a:r>
              <a:rPr lang="en-US" altLang="en-US" sz="2400" b="1" kern="0" dirty="0">
                <a:solidFill>
                  <a:srgbClr val="333399">
                    <a:lumMod val="75000"/>
                  </a:srgbClr>
                </a:solidFill>
                <a:latin typeface="Arial"/>
              </a:rPr>
              <a:t>,</a:t>
            </a:r>
            <a:r>
              <a:rPr lang="vi-VN"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cả</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thôn</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không</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còn</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hộ</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đói</a:t>
            </a:r>
            <a:r>
              <a:rPr lang="en-US" altLang="en-US" sz="2400" b="1" kern="0" dirty="0">
                <a:solidFill>
                  <a:srgbClr val="333399">
                    <a:lumMod val="75000"/>
                  </a:srgbClr>
                </a:solidFill>
                <a:latin typeface="Arial"/>
              </a:rPr>
              <a:t>. </a:t>
            </a:r>
            <a:endParaRPr lang="en-US" altLang="en-US" sz="2400" b="1" dirty="0">
              <a:solidFill>
                <a:srgbClr val="19194D"/>
              </a:solidFill>
              <a:latin typeface="Arial" panose="020B0604020202020204" pitchFamily="34" charset="0"/>
            </a:endParaRPr>
          </a:p>
        </p:txBody>
      </p:sp>
      <p:sp>
        <p:nvSpPr>
          <p:cNvPr id="40" name="TextBox 39">
            <a:extLst>
              <a:ext uri="{FF2B5EF4-FFF2-40B4-BE49-F238E27FC236}">
                <a16:creationId xmlns:a16="http://schemas.microsoft.com/office/drawing/2014/main" xmlns="" id="{DCEC8416-CDD4-47E4-A7C3-3E9FB41801C4}"/>
              </a:ext>
            </a:extLst>
          </p:cNvPr>
          <p:cNvSpPr txBox="1"/>
          <p:nvPr/>
        </p:nvSpPr>
        <p:spPr>
          <a:xfrm>
            <a:off x="535352" y="4578115"/>
            <a:ext cx="11510457" cy="1200329"/>
          </a:xfrm>
          <a:prstGeom prst="rect">
            <a:avLst/>
          </a:prstGeom>
          <a:noFill/>
        </p:spPr>
        <p:txBody>
          <a:bodyPr wrap="square">
            <a:spAutoFit/>
          </a:bodyPr>
          <a:lstStyle/>
          <a:p>
            <a:pPr defTabSz="703356">
              <a:defRPr/>
            </a:pPr>
            <a:r>
              <a:rPr lang="vi-VN" altLang="en-US" sz="2400" b="1" dirty="0">
                <a:solidFill>
                  <a:schemeClr val="accent2">
                    <a:lumMod val="75000"/>
                  </a:schemeClr>
                </a:solidFill>
                <a:latin typeface="Arial" panose="020B0604020202020204" pitchFamily="34" charset="0"/>
                <a:ea typeface="Vibur"/>
                <a:cs typeface="Arial" panose="020B0604020202020204" pitchFamily="34" charset="0"/>
              </a:rPr>
              <a:t>tập quán canh tác: </a:t>
            </a:r>
            <a:r>
              <a:rPr lang="en-US" altLang="en-US" sz="2400" b="1" kern="0" dirty="0" err="1">
                <a:solidFill>
                  <a:srgbClr val="333399">
                    <a:lumMod val="75000"/>
                  </a:srgbClr>
                </a:solidFill>
                <a:latin typeface="Arial" panose="020B0604020202020204" pitchFamily="34" charset="0"/>
                <a:cs typeface="Arial" panose="020B0604020202020204" pitchFamily="34" charset="0"/>
              </a:rPr>
              <a:t>thói</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quen</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sz="2400" b="1" kern="0" dirty="0" err="1">
                <a:solidFill>
                  <a:srgbClr val="333399">
                    <a:lumMod val="75000"/>
                  </a:srgbClr>
                </a:solidFill>
                <a:latin typeface="Arial" panose="020B0604020202020204" pitchFamily="34" charset="0"/>
                <a:cs typeface="Arial" panose="020B0604020202020204" pitchFamily="34" charset="0"/>
              </a:rPr>
              <a:t>cày</a:t>
            </a:r>
            <a:r>
              <a:rPr lang="en-US" sz="2400" b="1" kern="0" dirty="0">
                <a:solidFill>
                  <a:srgbClr val="333399">
                    <a:lumMod val="75000"/>
                  </a:srgbClr>
                </a:solidFill>
                <a:latin typeface="Arial" panose="020B0604020202020204" pitchFamily="34" charset="0"/>
                <a:cs typeface="Arial" panose="020B0604020202020204" pitchFamily="34" charset="0"/>
              </a:rPr>
              <a:t> </a:t>
            </a:r>
            <a:r>
              <a:rPr lang="en-US" sz="2400" b="1" kern="0" dirty="0" err="1">
                <a:solidFill>
                  <a:srgbClr val="333399">
                    <a:lumMod val="75000"/>
                  </a:srgbClr>
                </a:solidFill>
                <a:latin typeface="Arial" panose="020B0604020202020204" pitchFamily="34" charset="0"/>
                <a:cs typeface="Arial" panose="020B0604020202020204" pitchFamily="34" charset="0"/>
              </a:rPr>
              <a:t>cấy</a:t>
            </a:r>
            <a:r>
              <a:rPr lang="en-US" sz="2400" b="1" kern="0" dirty="0">
                <a:solidFill>
                  <a:srgbClr val="333399">
                    <a:lumMod val="75000"/>
                  </a:srgbClr>
                </a:solidFill>
                <a:latin typeface="Arial" panose="020B0604020202020204" pitchFamily="34" charset="0"/>
                <a:cs typeface="Arial" panose="020B0604020202020204" pitchFamily="34" charset="0"/>
              </a:rPr>
              <a:t>, </a:t>
            </a:r>
            <a:r>
              <a:rPr lang="en-US" sz="2400" b="1" kern="0" dirty="0" err="1">
                <a:solidFill>
                  <a:srgbClr val="333399">
                    <a:lumMod val="75000"/>
                  </a:srgbClr>
                </a:solidFill>
                <a:latin typeface="Arial" panose="020B0604020202020204" pitchFamily="34" charset="0"/>
                <a:cs typeface="Arial" panose="020B0604020202020204" pitchFamily="34" charset="0"/>
              </a:rPr>
              <a:t>trồng</a:t>
            </a:r>
            <a:r>
              <a:rPr lang="en-US" sz="2400" b="1" kern="0" dirty="0">
                <a:solidFill>
                  <a:srgbClr val="333399">
                    <a:lumMod val="75000"/>
                  </a:srgbClr>
                </a:solidFill>
                <a:latin typeface="Arial" panose="020B0604020202020204" pitchFamily="34" charset="0"/>
                <a:cs typeface="Arial" panose="020B0604020202020204" pitchFamily="34" charset="0"/>
              </a:rPr>
              <a:t> </a:t>
            </a:r>
            <a:r>
              <a:rPr lang="en-US" sz="2400" b="1" kern="0" dirty="0" err="1">
                <a:solidFill>
                  <a:srgbClr val="333399">
                    <a:lumMod val="75000"/>
                  </a:srgbClr>
                </a:solidFill>
                <a:latin typeface="Arial" panose="020B0604020202020204" pitchFamily="34" charset="0"/>
                <a:cs typeface="Arial" panose="020B0604020202020204" pitchFamily="34" charset="0"/>
              </a:rPr>
              <a:t>trọt</a:t>
            </a:r>
            <a:r>
              <a:rPr lang="vi-VN"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hình</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thành</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từ</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lâu</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và</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đã</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trở</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thành</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nếp</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trong</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đời</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sống</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xã</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hội</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của</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một</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cộng</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đồng</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dân</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cư</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được</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mọi</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người</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công</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nhận</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và</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làm</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vi-VN" altLang="en-US" sz="2400" b="1" kern="0" dirty="0">
                <a:solidFill>
                  <a:srgbClr val="333399">
                    <a:lumMod val="75000"/>
                  </a:srgbClr>
                </a:solidFill>
                <a:latin typeface="Arial" panose="020B0604020202020204" pitchFamily="34" charset="0"/>
                <a:cs typeface="Arial" panose="020B0604020202020204" pitchFamily="34" charset="0"/>
              </a:rPr>
              <a:t>theo.</a:t>
            </a:r>
            <a:endParaRPr lang="en-US" sz="2400" b="1" kern="0" dirty="0">
              <a:solidFill>
                <a:srgbClr val="333399">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071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circle(in)">
                                      <p:cBhvr>
                                        <p:cTn id="7" dur="20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0-#ppt_w/2"/>
                                          </p:val>
                                        </p:tav>
                                        <p:tav tm="100000">
                                          <p:val>
                                            <p:strVal val="#ppt_x"/>
                                          </p:val>
                                        </p:tav>
                                      </p:tavLst>
                                    </p:anim>
                                    <p:anim calcmode="lin" valueType="num">
                                      <p:cBhvr additive="base">
                                        <p:cTn id="13" dur="500" fill="hold"/>
                                        <p:tgtEl>
                                          <p:spTgt spid="41"/>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 calcmode="lin" valueType="num">
                                      <p:cBhvr additive="base">
                                        <p:cTn id="16" dur="500" fill="hold"/>
                                        <p:tgtEl>
                                          <p:spTgt spid="51"/>
                                        </p:tgtEl>
                                        <p:attrNameLst>
                                          <p:attrName>ppt_x</p:attrName>
                                        </p:attrNameLst>
                                      </p:cBhvr>
                                      <p:tavLst>
                                        <p:tav tm="0">
                                          <p:val>
                                            <p:strVal val="0-#ppt_w/2"/>
                                          </p:val>
                                        </p:tav>
                                        <p:tav tm="100000">
                                          <p:val>
                                            <p:strVal val="#ppt_x"/>
                                          </p:val>
                                        </p:tav>
                                      </p:tavLst>
                                    </p:anim>
                                    <p:anim calcmode="lin" valueType="num">
                                      <p:cBhvr additive="base">
                                        <p:cTn id="17" dur="500" fill="hold"/>
                                        <p:tgtEl>
                                          <p:spTgt spid="51"/>
                                        </p:tgtEl>
                                        <p:attrNameLst>
                                          <p:attrName>ppt_y</p:attrName>
                                        </p:attrNameLst>
                                      </p:cBhvr>
                                      <p:tavLst>
                                        <p:tav tm="0">
                                          <p:val>
                                            <p:strVal val="#ppt_y"/>
                                          </p:val>
                                        </p:tav>
                                        <p:tav tm="100000">
                                          <p:val>
                                            <p:strVal val="#ppt_y"/>
                                          </p:val>
                                        </p:tav>
                                      </p:tavLst>
                                    </p:anim>
                                  </p:childTnLst>
                                </p:cTn>
                              </p:par>
                              <p:par>
                                <p:cTn id="18" presetID="6" presetClass="entr" presetSubtype="16" fill="hold" grpId="0" nodeType="with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circle(in)">
                                      <p:cBhvr>
                                        <p:cTn id="20" dur="2000"/>
                                        <p:tgtEl>
                                          <p:spTgt spid="6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500" fill="hold"/>
                                        <p:tgtEl>
                                          <p:spTgt spid="64"/>
                                        </p:tgtEl>
                                        <p:attrNameLst>
                                          <p:attrName>ppt_x</p:attrName>
                                        </p:attrNameLst>
                                      </p:cBhvr>
                                      <p:tavLst>
                                        <p:tav tm="0">
                                          <p:val>
                                            <p:strVal val="#ppt_x"/>
                                          </p:val>
                                        </p:tav>
                                        <p:tav tm="100000">
                                          <p:val>
                                            <p:strVal val="#ppt_x"/>
                                          </p:val>
                                        </p:tav>
                                      </p:tavLst>
                                    </p:anim>
                                    <p:anim calcmode="lin" valueType="num">
                                      <p:cBhvr additive="base">
                                        <p:cTn id="26"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circle(in)">
                                      <p:cBhvr>
                                        <p:cTn id="31" dur="2000"/>
                                        <p:tgtEl>
                                          <p:spTgt spid="40"/>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xit" presetSubtype="32" fill="hold" grpId="1" nodeType="clickEffect">
                                  <p:stCondLst>
                                    <p:cond delay="0"/>
                                  </p:stCondLst>
                                  <p:childTnLst>
                                    <p:animEffect transition="out" filter="diamond(out)">
                                      <p:cBhvr>
                                        <p:cTn id="35" dur="2000"/>
                                        <p:tgtEl>
                                          <p:spTgt spid="40"/>
                                        </p:tgtEl>
                                      </p:cBhvr>
                                    </p:animEffect>
                                    <p:set>
                                      <p:cBhvr>
                                        <p:cTn id="36" dur="1" fill="hold">
                                          <p:stCondLst>
                                            <p:cond delay="19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5" grpId="0"/>
      <p:bldP spid="65" grpId="0" animBg="1"/>
      <p:bldP spid="51" grpId="0" animBg="1"/>
      <p:bldP spid="64" grpId="0"/>
      <p:bldP spid="40" grpId="0"/>
      <p:bldP spid="40"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7B627997-D849-427C-8A17-5AD7E0731FC6}"/>
              </a:ext>
            </a:extLst>
          </p:cNvPr>
          <p:cNvSpPr/>
          <p:nvPr/>
        </p:nvSpPr>
        <p:spPr>
          <a:xfrm>
            <a:off x="3107184" y="2583401"/>
            <a:ext cx="6351568" cy="1527849"/>
          </a:xfrm>
          <a:prstGeom prst="rect">
            <a:avLst/>
          </a:prstGeom>
          <a:noFill/>
        </p:spPr>
        <p:txBody>
          <a:bodyPr wrap="none" lIns="91440" tIns="45720" rIns="91440" bIns="45720" numCol="1">
            <a:prstTxWarp prst="textChevron">
              <a:avLst/>
            </a:prstTxWarp>
            <a:spAutoFit/>
          </a:bodyPr>
          <a:lstStyle/>
          <a:p>
            <a:pPr algn="ctr"/>
            <a:r>
              <a:rPr lang="vi-VN" sz="6600" b="1" dirty="0">
                <a:ln w="22225">
                  <a:solidFill>
                    <a:schemeClr val="accent2"/>
                  </a:solidFill>
                  <a:prstDash val="solid"/>
                </a:ln>
                <a:solidFill>
                  <a:srgbClr val="C00000"/>
                </a:solidFill>
              </a:rPr>
              <a:t>KHỞI ĐỘNG</a:t>
            </a:r>
            <a:endParaRPr lang="en-US" sz="6600" b="1" dirty="0">
              <a:ln w="22225">
                <a:solidFill>
                  <a:schemeClr val="accent2"/>
                </a:solidFill>
                <a:prstDash val="solid"/>
              </a:ln>
              <a:solidFill>
                <a:srgbClr val="C00000"/>
              </a:solidFill>
            </a:endParaRPr>
          </a:p>
        </p:txBody>
      </p:sp>
    </p:spTree>
    <p:extLst>
      <p:ext uri="{BB962C8B-B14F-4D97-AF65-F5344CB8AC3E}">
        <p14:creationId xmlns:p14="http://schemas.microsoft.com/office/powerpoint/2010/main" val="25091010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repeatCount="indefinite" fill="hold" grpId="0" nodeType="withEffect">
                                  <p:stCondLst>
                                    <p:cond delay="0"/>
                                  </p:stCondLst>
                                  <p:iterate type="lt">
                                    <p:tmPct val="10000"/>
                                  </p:iterate>
                                  <p:childTnLst>
                                    <p:animClr clrSpc="rgb" dir="cw">
                                      <p:cBhvr override="childStyle">
                                        <p:cTn id="6" dur="500" fill="hold"/>
                                        <p:tgtEl>
                                          <p:spTgt spid="6"/>
                                        </p:tgtEl>
                                        <p:attrNameLst>
                                          <p:attrName>style.color</p:attrName>
                                        </p:attrNameLst>
                                      </p:cBhvr>
                                      <p:to>
                                        <a:schemeClr val="accent2"/>
                                      </p:to>
                                    </p:animClr>
                                    <p:animClr clrSpc="rgb" dir="cw">
                                      <p:cBhvr>
                                        <p:cTn id="7" dur="500" fill="hold"/>
                                        <p:tgtEl>
                                          <p:spTgt spid="6"/>
                                        </p:tgtEl>
                                        <p:attrNameLst>
                                          <p:attrName>fillcolor</p:attrName>
                                        </p:attrNameLst>
                                      </p:cBhvr>
                                      <p:to>
                                        <a:schemeClr val="accent2"/>
                                      </p:to>
                                    </p:animClr>
                                    <p:set>
                                      <p:cBhvr>
                                        <p:cTn id="8" dur="500" fill="hold"/>
                                        <p:tgtEl>
                                          <p:spTgt spid="6"/>
                                        </p:tgtEl>
                                        <p:attrNameLst>
                                          <p:attrName>fill.type</p:attrName>
                                        </p:attrNameLst>
                                      </p:cBhvr>
                                      <p:to>
                                        <p:strVal val="solid"/>
                                      </p:to>
                                    </p:set>
                                    <p:anim to="1.5" calcmode="lin" valueType="num">
                                      <p:cBhvr override="childStyle">
                                        <p:cTn id="9" dur="500" fill="hold"/>
                                        <p:tgtEl>
                                          <p:spTgt spid="6"/>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19FC539A-E1B2-4E56-B2DB-D4B8D260888B}"/>
              </a:ext>
            </a:extLst>
          </p:cNvPr>
          <p:cNvGrpSpPr/>
          <p:nvPr/>
        </p:nvGrpSpPr>
        <p:grpSpPr>
          <a:xfrm>
            <a:off x="-59241" y="10330"/>
            <a:ext cx="2024109" cy="2024109"/>
            <a:chOff x="0" y="0"/>
            <a:chExt cx="2024109" cy="2024109"/>
          </a:xfrm>
        </p:grpSpPr>
        <p:cxnSp>
          <p:nvCxnSpPr>
            <p:cNvPr id="3" name="Straight Connector 2">
              <a:extLst>
                <a:ext uri="{FF2B5EF4-FFF2-40B4-BE49-F238E27FC236}">
                  <a16:creationId xmlns:a16="http://schemas.microsoft.com/office/drawing/2014/main" xmlns=""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xmlns=""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xmlns=""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xmlns=""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xmlns="" id="{B97E323F-2863-4F51-BD9E-9139C6585791}"/>
              </a:ext>
            </a:extLst>
          </p:cNvPr>
          <p:cNvGrpSpPr/>
          <p:nvPr/>
        </p:nvGrpSpPr>
        <p:grpSpPr>
          <a:xfrm rot="10800000">
            <a:off x="10196683" y="4786668"/>
            <a:ext cx="2024109" cy="2024109"/>
            <a:chOff x="0" y="0"/>
            <a:chExt cx="2024109" cy="2024109"/>
          </a:xfrm>
        </p:grpSpPr>
        <p:cxnSp>
          <p:nvCxnSpPr>
            <p:cNvPr id="18" name="Straight Connector 17">
              <a:extLst>
                <a:ext uri="{FF2B5EF4-FFF2-40B4-BE49-F238E27FC236}">
                  <a16:creationId xmlns:a16="http://schemas.microsoft.com/office/drawing/2014/main" xmlns=""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xmlns=""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xmlns=""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xmlns=""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xmlns=""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xmlns=""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xmlns=""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xmlns=""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xmlns=""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xmlns=""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xmlns=""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xmlns=""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xmlns=""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xmlns=""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cxnSp>
        <p:nvCxnSpPr>
          <p:cNvPr id="47" name="Straight Connector 46">
            <a:extLst>
              <a:ext uri="{FF2B5EF4-FFF2-40B4-BE49-F238E27FC236}">
                <a16:creationId xmlns:a16="http://schemas.microsoft.com/office/drawing/2014/main" xmlns="" id="{16AC6D7C-8961-446B-8F67-64B08C425732}"/>
              </a:ext>
            </a:extLst>
          </p:cNvPr>
          <p:cNvCxnSpPr>
            <a:cxnSpLocks/>
          </p:cNvCxnSpPr>
          <p:nvPr/>
        </p:nvCxnSpPr>
        <p:spPr>
          <a:xfrm>
            <a:off x="1337616" y="683919"/>
            <a:ext cx="9688450" cy="0"/>
          </a:xfrm>
          <a:prstGeom prst="line">
            <a:avLst/>
          </a:prstGeom>
          <a:noFill/>
          <a:ln w="38100" cap="flat" cmpd="sng" algn="ctr">
            <a:solidFill>
              <a:schemeClr val="accent1"/>
            </a:solidFill>
            <a:prstDash val="solid"/>
          </a:ln>
          <a:effectLst/>
        </p:spPr>
      </p:cxnSp>
      <p:grpSp>
        <p:nvGrpSpPr>
          <p:cNvPr id="48" name="Group 47">
            <a:extLst>
              <a:ext uri="{FF2B5EF4-FFF2-40B4-BE49-F238E27FC236}">
                <a16:creationId xmlns:a16="http://schemas.microsoft.com/office/drawing/2014/main" xmlns="" id="{2DCB5650-4AB4-421D-841C-4E0A8205F59A}"/>
              </a:ext>
            </a:extLst>
          </p:cNvPr>
          <p:cNvGrpSpPr/>
          <p:nvPr/>
        </p:nvGrpSpPr>
        <p:grpSpPr>
          <a:xfrm>
            <a:off x="1432178" y="52149"/>
            <a:ext cx="2787325" cy="530774"/>
            <a:chOff x="-115543" y="226342"/>
            <a:chExt cx="2787325" cy="698633"/>
          </a:xfrm>
        </p:grpSpPr>
        <p:sp>
          <p:nvSpPr>
            <p:cNvPr id="58" name="Rectangle: Top Corners One Rounded and One Snipped 57">
              <a:extLst>
                <a:ext uri="{FF2B5EF4-FFF2-40B4-BE49-F238E27FC236}">
                  <a16:creationId xmlns:a16="http://schemas.microsoft.com/office/drawing/2014/main" xmlns="" id="{0B0262BA-CE90-4458-AA3B-CEC9BE8E15EA}"/>
                </a:ext>
              </a:extLst>
            </p:cNvPr>
            <p:cNvSpPr/>
            <p:nvPr/>
          </p:nvSpPr>
          <p:spPr>
            <a:xfrm>
              <a:off x="-115543" y="226342"/>
              <a:ext cx="2787325" cy="698633"/>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9" name="TextBox 58">
              <a:extLst>
                <a:ext uri="{FF2B5EF4-FFF2-40B4-BE49-F238E27FC236}">
                  <a16:creationId xmlns:a16="http://schemas.microsoft.com/office/drawing/2014/main" xmlns="" id="{138B882D-E13D-4724-AE83-CB27BB521160}"/>
                </a:ext>
              </a:extLst>
            </p:cNvPr>
            <p:cNvSpPr txBox="1"/>
            <p:nvPr/>
          </p:nvSpPr>
          <p:spPr>
            <a:xfrm>
              <a:off x="37302" y="297706"/>
              <a:ext cx="2402454"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2400" kern="0" dirty="0">
                  <a:solidFill>
                    <a:srgbClr val="30353A"/>
                  </a:solidFill>
                  <a:ea typeface="#9Slide02 Tieu de dai" panose="02000000000000000000" pitchFamily="2" charset="0"/>
                </a:rPr>
                <a:t>Luyện đọc đúng</a:t>
              </a:r>
              <a:endParaRPr kumimoji="0" lang="vi-VN" sz="2400" b="0" i="0" u="none" strike="noStrike" kern="0" cap="none" spc="0" normalizeH="0" baseline="0" noProof="0" dirty="0">
                <a:ln>
                  <a:noFill/>
                </a:ln>
                <a:solidFill>
                  <a:srgbClr val="30353A"/>
                </a:solidFill>
                <a:effectLst/>
                <a:uLnTx/>
                <a:uFillTx/>
                <a:ea typeface="#9Slide02 Tieu de dai" panose="02000000000000000000" pitchFamily="2" charset="0"/>
              </a:endParaRPr>
            </a:p>
          </p:txBody>
        </p:sp>
      </p:grpSp>
      <p:grpSp>
        <p:nvGrpSpPr>
          <p:cNvPr id="49" name="Group 48">
            <a:extLst>
              <a:ext uri="{FF2B5EF4-FFF2-40B4-BE49-F238E27FC236}">
                <a16:creationId xmlns:a16="http://schemas.microsoft.com/office/drawing/2014/main" xmlns="" id="{93BA1D93-8D98-49E8-B2F4-6FC5B4D37EDC}"/>
              </a:ext>
            </a:extLst>
          </p:cNvPr>
          <p:cNvGrpSpPr/>
          <p:nvPr/>
        </p:nvGrpSpPr>
        <p:grpSpPr>
          <a:xfrm>
            <a:off x="4689150" y="91815"/>
            <a:ext cx="2662876" cy="476218"/>
            <a:chOff x="3141429" y="278553"/>
            <a:chExt cx="2662876" cy="626824"/>
          </a:xfrm>
        </p:grpSpPr>
        <p:sp>
          <p:nvSpPr>
            <p:cNvPr id="56" name="Rectangle: Top Corners One Rounded and One Snipped 55">
              <a:extLst>
                <a:ext uri="{FF2B5EF4-FFF2-40B4-BE49-F238E27FC236}">
                  <a16:creationId xmlns:a16="http://schemas.microsoft.com/office/drawing/2014/main" xmlns="" id="{7CE57CE4-DFB6-48FF-8FEB-DE91FBD802EE}"/>
                </a:ext>
              </a:extLst>
            </p:cNvPr>
            <p:cNvSpPr/>
            <p:nvPr/>
          </p:nvSpPr>
          <p:spPr>
            <a:xfrm>
              <a:off x="3141429" y="282668"/>
              <a:ext cx="2662876" cy="622709"/>
            </a:xfrm>
            <a:prstGeom prst="snipRoundRect">
              <a:avLst>
                <a:gd name="adj1" fmla="val 3623"/>
                <a:gd name="adj2" fmla="val 50000"/>
              </a:avLst>
            </a:prstGeom>
            <a:solidFill>
              <a:srgbClr val="FFFF00"/>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7" name="TextBox 56">
              <a:extLst>
                <a:ext uri="{FF2B5EF4-FFF2-40B4-BE49-F238E27FC236}">
                  <a16:creationId xmlns:a16="http://schemas.microsoft.com/office/drawing/2014/main" xmlns="" id="{F3826592-E847-4BB6-9F37-57FBEB8F0219}"/>
                </a:ext>
              </a:extLst>
            </p:cNvPr>
            <p:cNvSpPr txBox="1"/>
            <p:nvPr/>
          </p:nvSpPr>
          <p:spPr>
            <a:xfrm>
              <a:off x="3534894" y="278553"/>
              <a:ext cx="1955665" cy="607668"/>
            </a:xfrm>
            <a:prstGeom prst="rect">
              <a:avLst/>
            </a:prstGeom>
            <a:solidFill>
              <a:srgbClr val="FFFF00"/>
            </a:solidFill>
          </p:spPr>
          <p:txBody>
            <a:bodyPr wrap="square" rtlCol="0">
              <a:spAutoFit/>
            </a:bodyPr>
            <a:lstStyle/>
            <a:p>
              <a:pPr>
                <a:defRPr/>
              </a:pPr>
              <a:r>
                <a:rPr lang="vi-VN" sz="2400" kern="0" dirty="0">
                  <a:solidFill>
                    <a:srgbClr val="30353A"/>
                  </a:solidFill>
                </a:rPr>
                <a:t>Tìm hiểu bài</a:t>
              </a:r>
            </a:p>
          </p:txBody>
        </p:sp>
      </p:grpSp>
      <p:grpSp>
        <p:nvGrpSpPr>
          <p:cNvPr id="50" name="Group 49">
            <a:extLst>
              <a:ext uri="{FF2B5EF4-FFF2-40B4-BE49-F238E27FC236}">
                <a16:creationId xmlns:a16="http://schemas.microsoft.com/office/drawing/2014/main" xmlns="" id="{6B5A70EB-38A8-496A-89FF-274308086187}"/>
              </a:ext>
            </a:extLst>
          </p:cNvPr>
          <p:cNvGrpSpPr/>
          <p:nvPr/>
        </p:nvGrpSpPr>
        <p:grpSpPr>
          <a:xfrm>
            <a:off x="7901391" y="100455"/>
            <a:ext cx="3035631" cy="504136"/>
            <a:chOff x="6353670" y="289925"/>
            <a:chExt cx="3035631" cy="663571"/>
          </a:xfrm>
        </p:grpSpPr>
        <p:sp>
          <p:nvSpPr>
            <p:cNvPr id="54" name="Rectangle: Top Corners One Rounded and One Snipped 53">
              <a:extLst>
                <a:ext uri="{FF2B5EF4-FFF2-40B4-BE49-F238E27FC236}">
                  <a16:creationId xmlns:a16="http://schemas.microsoft.com/office/drawing/2014/main" xmlns="" id="{43467395-4745-46F0-9C17-34FCF27FAF50}"/>
                </a:ext>
              </a:extLst>
            </p:cNvPr>
            <p:cNvSpPr/>
            <p:nvPr/>
          </p:nvSpPr>
          <p:spPr>
            <a:xfrm>
              <a:off x="6353670" y="289925"/>
              <a:ext cx="3035631" cy="663571"/>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5" name="TextBox 54">
              <a:extLst>
                <a:ext uri="{FF2B5EF4-FFF2-40B4-BE49-F238E27FC236}">
                  <a16:creationId xmlns:a16="http://schemas.microsoft.com/office/drawing/2014/main" xmlns="" id="{812E44CA-BD96-48EA-A168-899FCF23A8BA}"/>
                </a:ext>
              </a:extLst>
            </p:cNvPr>
            <p:cNvSpPr txBox="1"/>
            <p:nvPr/>
          </p:nvSpPr>
          <p:spPr>
            <a:xfrm>
              <a:off x="6508841" y="306815"/>
              <a:ext cx="2690273"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30353A"/>
                  </a:solidFill>
                  <a:effectLst/>
                  <a:uLnTx/>
                  <a:uFillTx/>
                  <a:latin typeface="#9Slide01 Tieu de ngan" panose="00000800000000000000" pitchFamily="2" charset="0"/>
                  <a:ea typeface="#9Slide02 Tieu de dai" panose="02000000000000000000" pitchFamily="2" charset="0"/>
                </a:rPr>
                <a:t>Luyện đọc diễn cảm</a:t>
              </a:r>
            </a:p>
          </p:txBody>
        </p:sp>
      </p:grpSp>
      <p:pic>
        <p:nvPicPr>
          <p:cNvPr id="43" name="Picture 3" descr="C:\Users\Public\Pictures\Sample Pictures\gặt lúa nương.jpg">
            <a:extLst>
              <a:ext uri="{FF2B5EF4-FFF2-40B4-BE49-F238E27FC236}">
                <a16:creationId xmlns:a16="http://schemas.microsoft.com/office/drawing/2014/main" xmlns="" id="{A620690F-B99A-47D8-97B5-8E7B54294F71}"/>
              </a:ext>
            </a:extLst>
          </p:cNvPr>
          <p:cNvPicPr>
            <a:picLocks noChangeAspect="1" noChangeArrowheads="1"/>
          </p:cNvPicPr>
          <p:nvPr/>
        </p:nvPicPr>
        <p:blipFill>
          <a:blip r:embed="rId3"/>
          <a:srcRect/>
          <a:stretch>
            <a:fillRect/>
          </a:stretch>
        </p:blipFill>
        <p:spPr bwMode="auto">
          <a:xfrm>
            <a:off x="5933125" y="927121"/>
            <a:ext cx="5193553" cy="43421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0" name="Picture 2" descr="C:\Users\Public\Pictures\Sample Pictures\lúa nương.jpg">
            <a:extLst>
              <a:ext uri="{FF2B5EF4-FFF2-40B4-BE49-F238E27FC236}">
                <a16:creationId xmlns:a16="http://schemas.microsoft.com/office/drawing/2014/main" xmlns="" id="{AF32BD24-0DF4-413D-BFC3-BDD4F890429A}"/>
              </a:ext>
            </a:extLst>
          </p:cNvPr>
          <p:cNvPicPr>
            <a:picLocks noChangeAspect="1" noChangeArrowheads="1"/>
          </p:cNvPicPr>
          <p:nvPr/>
        </p:nvPicPr>
        <p:blipFill>
          <a:blip r:embed="rId4"/>
          <a:srcRect/>
          <a:stretch>
            <a:fillRect/>
          </a:stretch>
        </p:blipFill>
        <p:spPr bwMode="auto">
          <a:xfrm>
            <a:off x="912033" y="937636"/>
            <a:ext cx="4682711" cy="43465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1" name="TextBox 60">
            <a:extLst>
              <a:ext uri="{FF2B5EF4-FFF2-40B4-BE49-F238E27FC236}">
                <a16:creationId xmlns:a16="http://schemas.microsoft.com/office/drawing/2014/main" xmlns="" id="{506E9708-8475-4D3D-A2D9-1C6D426D0A09}"/>
              </a:ext>
            </a:extLst>
          </p:cNvPr>
          <p:cNvSpPr txBox="1"/>
          <p:nvPr/>
        </p:nvSpPr>
        <p:spPr>
          <a:xfrm>
            <a:off x="995258" y="5385159"/>
            <a:ext cx="9941764" cy="830997"/>
          </a:xfrm>
          <a:prstGeom prst="rect">
            <a:avLst/>
          </a:prstGeom>
          <a:noFill/>
        </p:spPr>
        <p:txBody>
          <a:bodyPr wrap="square">
            <a:spAutoFit/>
          </a:bodyPr>
          <a:lstStyle/>
          <a:p>
            <a:pPr algn="just"/>
            <a:r>
              <a:rPr lang="en-US" sz="2400" b="1" u="none" dirty="0" err="1">
                <a:solidFill>
                  <a:srgbClr val="FF0000"/>
                </a:solidFill>
                <a:latin typeface="Arial" charset="0"/>
              </a:rPr>
              <a:t>Lúa</a:t>
            </a:r>
            <a:r>
              <a:rPr lang="en-US" sz="2400" b="1" u="none" dirty="0">
                <a:solidFill>
                  <a:srgbClr val="FF0000"/>
                </a:solidFill>
                <a:latin typeface="Arial" charset="0"/>
              </a:rPr>
              <a:t> </a:t>
            </a:r>
            <a:r>
              <a:rPr lang="en-US" sz="2400" b="1" u="none" dirty="0" err="1">
                <a:solidFill>
                  <a:srgbClr val="FF0000"/>
                </a:solidFill>
                <a:latin typeface="Arial" charset="0"/>
              </a:rPr>
              <a:t>nương</a:t>
            </a:r>
            <a:r>
              <a:rPr lang="en-US" sz="2400" b="1" u="none" dirty="0">
                <a:solidFill>
                  <a:srgbClr val="FF0000"/>
                </a:solidFill>
                <a:latin typeface="Arial" charset="0"/>
              </a:rPr>
              <a:t>: </a:t>
            </a:r>
            <a:r>
              <a:rPr lang="en-US" sz="2400" b="1" u="none" dirty="0" err="1">
                <a:solidFill>
                  <a:srgbClr val="003399"/>
                </a:solidFill>
                <a:latin typeface="Arial" charset="0"/>
              </a:rPr>
              <a:t>được</a:t>
            </a:r>
            <a:r>
              <a:rPr lang="en-US" sz="2400" b="1" u="none" dirty="0">
                <a:solidFill>
                  <a:srgbClr val="003399"/>
                </a:solidFill>
                <a:latin typeface="Arial" charset="0"/>
              </a:rPr>
              <a:t> </a:t>
            </a:r>
            <a:r>
              <a:rPr lang="en-US" sz="2400" b="1" u="none" dirty="0" err="1">
                <a:solidFill>
                  <a:srgbClr val="003399"/>
                </a:solidFill>
                <a:latin typeface="Arial" charset="0"/>
              </a:rPr>
              <a:t>gieo</a:t>
            </a:r>
            <a:r>
              <a:rPr lang="en-US" sz="2400" b="1" u="none" dirty="0">
                <a:solidFill>
                  <a:srgbClr val="003399"/>
                </a:solidFill>
                <a:latin typeface="Arial" charset="0"/>
              </a:rPr>
              <a:t> </a:t>
            </a:r>
            <a:r>
              <a:rPr lang="en-US" sz="2400" b="1" u="none" dirty="0" err="1">
                <a:solidFill>
                  <a:srgbClr val="003399"/>
                </a:solidFill>
                <a:latin typeface="Arial" charset="0"/>
              </a:rPr>
              <a:t>trồng</a:t>
            </a:r>
            <a:r>
              <a:rPr lang="en-US" sz="2400" b="1" u="none" dirty="0">
                <a:solidFill>
                  <a:srgbClr val="003399"/>
                </a:solidFill>
                <a:latin typeface="Arial" charset="0"/>
              </a:rPr>
              <a:t> ở </a:t>
            </a:r>
            <a:r>
              <a:rPr lang="en-US" sz="2400" b="1" u="none" dirty="0" err="1">
                <a:solidFill>
                  <a:srgbClr val="003399"/>
                </a:solidFill>
                <a:latin typeface="Arial" charset="0"/>
              </a:rPr>
              <a:t>trên</a:t>
            </a:r>
            <a:r>
              <a:rPr lang="en-US" sz="2400" b="1" u="none" dirty="0">
                <a:solidFill>
                  <a:srgbClr val="003399"/>
                </a:solidFill>
                <a:latin typeface="Arial" charset="0"/>
              </a:rPr>
              <a:t> </a:t>
            </a:r>
            <a:r>
              <a:rPr lang="en-US" sz="2400" b="1" u="none" dirty="0" err="1">
                <a:solidFill>
                  <a:srgbClr val="003399"/>
                </a:solidFill>
                <a:latin typeface="Arial" charset="0"/>
              </a:rPr>
              <a:t>đồi</a:t>
            </a:r>
            <a:r>
              <a:rPr lang="en-US" sz="2400" b="1" u="none" dirty="0">
                <a:solidFill>
                  <a:srgbClr val="003399"/>
                </a:solidFill>
                <a:latin typeface="Arial" charset="0"/>
              </a:rPr>
              <a:t> </a:t>
            </a:r>
            <a:r>
              <a:rPr lang="en-US" sz="2400" b="1" u="none" dirty="0" err="1">
                <a:solidFill>
                  <a:srgbClr val="003399"/>
                </a:solidFill>
                <a:latin typeface="Arial" charset="0"/>
              </a:rPr>
              <a:t>cao</a:t>
            </a:r>
            <a:r>
              <a:rPr lang="en-US" sz="2400" b="1" u="none" dirty="0">
                <a:solidFill>
                  <a:srgbClr val="003399"/>
                </a:solidFill>
                <a:latin typeface="Arial" charset="0"/>
              </a:rPr>
              <a:t> </a:t>
            </a:r>
            <a:r>
              <a:rPr lang="en-US" sz="2400" b="1" u="none" dirty="0" err="1">
                <a:solidFill>
                  <a:srgbClr val="003399"/>
                </a:solidFill>
                <a:latin typeface="Arial" charset="0"/>
              </a:rPr>
              <a:t>hoặc</a:t>
            </a:r>
            <a:r>
              <a:rPr lang="en-US" sz="2400" b="1" u="none" dirty="0">
                <a:solidFill>
                  <a:srgbClr val="003399"/>
                </a:solidFill>
                <a:latin typeface="Arial" charset="0"/>
              </a:rPr>
              <a:t> </a:t>
            </a:r>
            <a:r>
              <a:rPr lang="en-US" sz="2400" b="1" u="none" dirty="0" err="1">
                <a:solidFill>
                  <a:srgbClr val="003399"/>
                </a:solidFill>
                <a:latin typeface="Arial" charset="0"/>
              </a:rPr>
              <a:t>sườn</a:t>
            </a:r>
            <a:r>
              <a:rPr lang="en-US" sz="2400" b="1" u="none" dirty="0">
                <a:solidFill>
                  <a:srgbClr val="003399"/>
                </a:solidFill>
                <a:latin typeface="Arial" charset="0"/>
              </a:rPr>
              <a:t> </a:t>
            </a:r>
            <a:r>
              <a:rPr lang="vi-VN" sz="2400" b="1" u="none" dirty="0">
                <a:solidFill>
                  <a:srgbClr val="003399"/>
                </a:solidFill>
                <a:latin typeface="Arial" charset="0"/>
              </a:rPr>
              <a:t>đồi </a:t>
            </a:r>
            <a:r>
              <a:rPr lang="en-US" sz="2400" b="1" u="none" dirty="0" err="1">
                <a:solidFill>
                  <a:srgbClr val="003399"/>
                </a:solidFill>
                <a:latin typeface="Arial" charset="0"/>
              </a:rPr>
              <a:t>núi</a:t>
            </a:r>
            <a:r>
              <a:rPr lang="en-US" sz="2400" b="1" u="none" dirty="0">
                <a:solidFill>
                  <a:srgbClr val="003399"/>
                </a:solidFill>
                <a:latin typeface="Arial" charset="0"/>
              </a:rPr>
              <a:t>, </a:t>
            </a:r>
            <a:r>
              <a:rPr lang="en-US" sz="2400" b="1" u="none" dirty="0" err="1">
                <a:solidFill>
                  <a:srgbClr val="003399"/>
                </a:solidFill>
                <a:latin typeface="Arial" charset="0"/>
              </a:rPr>
              <a:t>những</a:t>
            </a:r>
            <a:r>
              <a:rPr lang="en-US" sz="2400" b="1" u="none" dirty="0">
                <a:solidFill>
                  <a:srgbClr val="003399"/>
                </a:solidFill>
                <a:latin typeface="Arial" charset="0"/>
              </a:rPr>
              <a:t> </a:t>
            </a:r>
            <a:r>
              <a:rPr lang="en-US" sz="2400" b="1" u="none" dirty="0" err="1">
                <a:solidFill>
                  <a:srgbClr val="003399"/>
                </a:solidFill>
                <a:latin typeface="Arial" charset="0"/>
              </a:rPr>
              <a:t>vùng</a:t>
            </a:r>
            <a:r>
              <a:rPr lang="en-US" sz="2400" b="1" u="none" dirty="0">
                <a:solidFill>
                  <a:srgbClr val="003399"/>
                </a:solidFill>
                <a:latin typeface="Arial" charset="0"/>
              </a:rPr>
              <a:t> </a:t>
            </a:r>
            <a:r>
              <a:rPr lang="en-US" sz="2400" b="1" u="none" dirty="0" err="1">
                <a:solidFill>
                  <a:srgbClr val="003399"/>
                </a:solidFill>
                <a:latin typeface="Arial" charset="0"/>
              </a:rPr>
              <a:t>ít</a:t>
            </a:r>
            <a:r>
              <a:rPr lang="en-US" sz="2400" b="1" u="none" dirty="0">
                <a:solidFill>
                  <a:srgbClr val="003399"/>
                </a:solidFill>
                <a:latin typeface="Arial" charset="0"/>
              </a:rPr>
              <a:t> </a:t>
            </a:r>
            <a:r>
              <a:rPr lang="en-US" sz="2400" b="1" u="none" dirty="0" err="1">
                <a:solidFill>
                  <a:srgbClr val="003399"/>
                </a:solidFill>
                <a:latin typeface="Arial" charset="0"/>
              </a:rPr>
              <a:t>nước</a:t>
            </a:r>
            <a:r>
              <a:rPr lang="en-US" sz="2400" b="1" u="none" dirty="0">
                <a:solidFill>
                  <a:srgbClr val="003399"/>
                </a:solidFill>
                <a:latin typeface="Arial" charset="0"/>
              </a:rPr>
              <a:t>.</a:t>
            </a:r>
            <a:endParaRPr lang="en-US" sz="2400" dirty="0">
              <a:solidFill>
                <a:srgbClr val="003399"/>
              </a:solidFill>
            </a:endParaRPr>
          </a:p>
        </p:txBody>
      </p:sp>
    </p:spTree>
    <p:extLst>
      <p:ext uri="{BB962C8B-B14F-4D97-AF65-F5344CB8AC3E}">
        <p14:creationId xmlns:p14="http://schemas.microsoft.com/office/powerpoint/2010/main" val="321513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1000" fill="hold"/>
                                        <p:tgtEl>
                                          <p:spTgt spid="60"/>
                                        </p:tgtEl>
                                        <p:attrNameLst>
                                          <p:attrName>ppt_w</p:attrName>
                                        </p:attrNameLst>
                                      </p:cBhvr>
                                      <p:tavLst>
                                        <p:tav tm="0">
                                          <p:val>
                                            <p:strVal val="#ppt_w*0.70"/>
                                          </p:val>
                                        </p:tav>
                                        <p:tav tm="100000">
                                          <p:val>
                                            <p:strVal val="#ppt_w"/>
                                          </p:val>
                                        </p:tav>
                                      </p:tavLst>
                                    </p:anim>
                                    <p:anim calcmode="lin" valueType="num">
                                      <p:cBhvr>
                                        <p:cTn id="8" dur="1000" fill="hold"/>
                                        <p:tgtEl>
                                          <p:spTgt spid="60"/>
                                        </p:tgtEl>
                                        <p:attrNameLst>
                                          <p:attrName>ppt_h</p:attrName>
                                        </p:attrNameLst>
                                      </p:cBhvr>
                                      <p:tavLst>
                                        <p:tav tm="0">
                                          <p:val>
                                            <p:strVal val="#ppt_h"/>
                                          </p:val>
                                        </p:tav>
                                        <p:tav tm="100000">
                                          <p:val>
                                            <p:strVal val="#ppt_h"/>
                                          </p:val>
                                        </p:tav>
                                      </p:tavLst>
                                    </p:anim>
                                    <p:animEffect transition="in" filter="fade">
                                      <p:cBhvr>
                                        <p:cTn id="9" dur="1000"/>
                                        <p:tgtEl>
                                          <p:spTgt spid="60"/>
                                        </p:tgtEl>
                                      </p:cBhvr>
                                    </p:animEffect>
                                  </p:childTnLst>
                                </p:cTn>
                              </p:par>
                              <p:par>
                                <p:cTn id="10" presetID="55" presetClass="entr" presetSubtype="0" fill="hold" nodeType="with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p:cTn id="12" dur="1000" fill="hold"/>
                                        <p:tgtEl>
                                          <p:spTgt spid="43"/>
                                        </p:tgtEl>
                                        <p:attrNameLst>
                                          <p:attrName>ppt_w</p:attrName>
                                        </p:attrNameLst>
                                      </p:cBhvr>
                                      <p:tavLst>
                                        <p:tav tm="0">
                                          <p:val>
                                            <p:strVal val="#ppt_w*0.70"/>
                                          </p:val>
                                        </p:tav>
                                        <p:tav tm="100000">
                                          <p:val>
                                            <p:strVal val="#ppt_w"/>
                                          </p:val>
                                        </p:tav>
                                      </p:tavLst>
                                    </p:anim>
                                    <p:anim calcmode="lin" valueType="num">
                                      <p:cBhvr>
                                        <p:cTn id="13" dur="1000" fill="hold"/>
                                        <p:tgtEl>
                                          <p:spTgt spid="43"/>
                                        </p:tgtEl>
                                        <p:attrNameLst>
                                          <p:attrName>ppt_h</p:attrName>
                                        </p:attrNameLst>
                                      </p:cBhvr>
                                      <p:tavLst>
                                        <p:tav tm="0">
                                          <p:val>
                                            <p:strVal val="#ppt_h"/>
                                          </p:val>
                                        </p:tav>
                                        <p:tav tm="100000">
                                          <p:val>
                                            <p:strVal val="#ppt_h"/>
                                          </p:val>
                                        </p:tav>
                                      </p:tavLst>
                                    </p:anim>
                                    <p:animEffect transition="in" filter="fade">
                                      <p:cBhvr>
                                        <p:cTn id="14" dur="1000"/>
                                        <p:tgtEl>
                                          <p:spTgt spid="4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circle(in)">
                                      <p:cBhvr>
                                        <p:cTn id="19" dur="2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19FC539A-E1B2-4E56-B2DB-D4B8D260888B}"/>
              </a:ext>
            </a:extLst>
          </p:cNvPr>
          <p:cNvGrpSpPr/>
          <p:nvPr/>
        </p:nvGrpSpPr>
        <p:grpSpPr>
          <a:xfrm>
            <a:off x="-59241" y="10330"/>
            <a:ext cx="2024109" cy="2024109"/>
            <a:chOff x="0" y="0"/>
            <a:chExt cx="2024109" cy="2024109"/>
          </a:xfrm>
        </p:grpSpPr>
        <p:cxnSp>
          <p:nvCxnSpPr>
            <p:cNvPr id="3" name="Straight Connector 2">
              <a:extLst>
                <a:ext uri="{FF2B5EF4-FFF2-40B4-BE49-F238E27FC236}">
                  <a16:creationId xmlns:a16="http://schemas.microsoft.com/office/drawing/2014/main" xmlns=""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xmlns=""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xmlns=""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xmlns=""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xmlns="" id="{B97E323F-2863-4F51-BD9E-9139C6585791}"/>
              </a:ext>
            </a:extLst>
          </p:cNvPr>
          <p:cNvGrpSpPr/>
          <p:nvPr/>
        </p:nvGrpSpPr>
        <p:grpSpPr>
          <a:xfrm rot="10800000">
            <a:off x="10196683" y="4786668"/>
            <a:ext cx="2024109" cy="2024109"/>
            <a:chOff x="0" y="0"/>
            <a:chExt cx="2024109" cy="2024109"/>
          </a:xfrm>
        </p:grpSpPr>
        <p:cxnSp>
          <p:nvCxnSpPr>
            <p:cNvPr id="18" name="Straight Connector 17">
              <a:extLst>
                <a:ext uri="{FF2B5EF4-FFF2-40B4-BE49-F238E27FC236}">
                  <a16:creationId xmlns:a16="http://schemas.microsoft.com/office/drawing/2014/main" xmlns=""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xmlns=""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xmlns=""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xmlns=""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xmlns=""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xmlns=""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xmlns=""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xmlns=""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xmlns=""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xmlns=""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xmlns=""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xmlns=""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xmlns=""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xmlns=""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cxnSp>
        <p:nvCxnSpPr>
          <p:cNvPr id="47" name="Straight Connector 46">
            <a:extLst>
              <a:ext uri="{FF2B5EF4-FFF2-40B4-BE49-F238E27FC236}">
                <a16:creationId xmlns:a16="http://schemas.microsoft.com/office/drawing/2014/main" xmlns="" id="{16AC6D7C-8961-446B-8F67-64B08C425732}"/>
              </a:ext>
            </a:extLst>
          </p:cNvPr>
          <p:cNvCxnSpPr>
            <a:cxnSpLocks/>
          </p:cNvCxnSpPr>
          <p:nvPr/>
        </p:nvCxnSpPr>
        <p:spPr>
          <a:xfrm>
            <a:off x="1337616" y="683919"/>
            <a:ext cx="9688450" cy="0"/>
          </a:xfrm>
          <a:prstGeom prst="line">
            <a:avLst/>
          </a:prstGeom>
          <a:noFill/>
          <a:ln w="38100" cap="flat" cmpd="sng" algn="ctr">
            <a:solidFill>
              <a:schemeClr val="accent1"/>
            </a:solidFill>
            <a:prstDash val="solid"/>
          </a:ln>
          <a:effectLst/>
        </p:spPr>
      </p:cxnSp>
      <p:grpSp>
        <p:nvGrpSpPr>
          <p:cNvPr id="48" name="Group 47">
            <a:extLst>
              <a:ext uri="{FF2B5EF4-FFF2-40B4-BE49-F238E27FC236}">
                <a16:creationId xmlns:a16="http://schemas.microsoft.com/office/drawing/2014/main" xmlns="" id="{2DCB5650-4AB4-421D-841C-4E0A8205F59A}"/>
              </a:ext>
            </a:extLst>
          </p:cNvPr>
          <p:cNvGrpSpPr/>
          <p:nvPr/>
        </p:nvGrpSpPr>
        <p:grpSpPr>
          <a:xfrm>
            <a:off x="1432178" y="52149"/>
            <a:ext cx="2787325" cy="530774"/>
            <a:chOff x="-115543" y="226342"/>
            <a:chExt cx="2787325" cy="698633"/>
          </a:xfrm>
        </p:grpSpPr>
        <p:sp>
          <p:nvSpPr>
            <p:cNvPr id="58" name="Rectangle: Top Corners One Rounded and One Snipped 57">
              <a:extLst>
                <a:ext uri="{FF2B5EF4-FFF2-40B4-BE49-F238E27FC236}">
                  <a16:creationId xmlns:a16="http://schemas.microsoft.com/office/drawing/2014/main" xmlns="" id="{0B0262BA-CE90-4458-AA3B-CEC9BE8E15EA}"/>
                </a:ext>
              </a:extLst>
            </p:cNvPr>
            <p:cNvSpPr/>
            <p:nvPr/>
          </p:nvSpPr>
          <p:spPr>
            <a:xfrm>
              <a:off x="-115543" y="226342"/>
              <a:ext cx="2787325" cy="698633"/>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9" name="TextBox 58">
              <a:extLst>
                <a:ext uri="{FF2B5EF4-FFF2-40B4-BE49-F238E27FC236}">
                  <a16:creationId xmlns:a16="http://schemas.microsoft.com/office/drawing/2014/main" xmlns="" id="{138B882D-E13D-4724-AE83-CB27BB521160}"/>
                </a:ext>
              </a:extLst>
            </p:cNvPr>
            <p:cNvSpPr txBox="1"/>
            <p:nvPr/>
          </p:nvSpPr>
          <p:spPr>
            <a:xfrm>
              <a:off x="37302" y="297706"/>
              <a:ext cx="2402454"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2400" kern="0" dirty="0">
                  <a:solidFill>
                    <a:srgbClr val="30353A"/>
                  </a:solidFill>
                  <a:ea typeface="#9Slide02 Tieu de dai" panose="02000000000000000000" pitchFamily="2" charset="0"/>
                </a:rPr>
                <a:t>Luyện đọc đúng</a:t>
              </a:r>
              <a:endParaRPr kumimoji="0" lang="vi-VN" sz="2400" b="0" i="0" u="none" strike="noStrike" kern="0" cap="none" spc="0" normalizeH="0" baseline="0" noProof="0" dirty="0">
                <a:ln>
                  <a:noFill/>
                </a:ln>
                <a:solidFill>
                  <a:srgbClr val="30353A"/>
                </a:solidFill>
                <a:effectLst/>
                <a:uLnTx/>
                <a:uFillTx/>
                <a:ea typeface="#9Slide02 Tieu de dai" panose="02000000000000000000" pitchFamily="2" charset="0"/>
              </a:endParaRPr>
            </a:p>
          </p:txBody>
        </p:sp>
      </p:grpSp>
      <p:grpSp>
        <p:nvGrpSpPr>
          <p:cNvPr id="49" name="Group 48">
            <a:extLst>
              <a:ext uri="{FF2B5EF4-FFF2-40B4-BE49-F238E27FC236}">
                <a16:creationId xmlns:a16="http://schemas.microsoft.com/office/drawing/2014/main" xmlns="" id="{93BA1D93-8D98-49E8-B2F4-6FC5B4D37EDC}"/>
              </a:ext>
            </a:extLst>
          </p:cNvPr>
          <p:cNvGrpSpPr/>
          <p:nvPr/>
        </p:nvGrpSpPr>
        <p:grpSpPr>
          <a:xfrm>
            <a:off x="4689150" y="91815"/>
            <a:ext cx="2662876" cy="476218"/>
            <a:chOff x="3141429" y="278553"/>
            <a:chExt cx="2662876" cy="626824"/>
          </a:xfrm>
        </p:grpSpPr>
        <p:sp>
          <p:nvSpPr>
            <p:cNvPr id="56" name="Rectangle: Top Corners One Rounded and One Snipped 55">
              <a:extLst>
                <a:ext uri="{FF2B5EF4-FFF2-40B4-BE49-F238E27FC236}">
                  <a16:creationId xmlns:a16="http://schemas.microsoft.com/office/drawing/2014/main" xmlns="" id="{7CE57CE4-DFB6-48FF-8FEB-DE91FBD802EE}"/>
                </a:ext>
              </a:extLst>
            </p:cNvPr>
            <p:cNvSpPr/>
            <p:nvPr/>
          </p:nvSpPr>
          <p:spPr>
            <a:xfrm>
              <a:off x="3141429" y="282668"/>
              <a:ext cx="2662876" cy="622709"/>
            </a:xfrm>
            <a:prstGeom prst="snipRoundRect">
              <a:avLst>
                <a:gd name="adj1" fmla="val 3623"/>
                <a:gd name="adj2" fmla="val 50000"/>
              </a:avLst>
            </a:prstGeom>
            <a:solidFill>
              <a:srgbClr val="FFFF00"/>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7" name="TextBox 56">
              <a:extLst>
                <a:ext uri="{FF2B5EF4-FFF2-40B4-BE49-F238E27FC236}">
                  <a16:creationId xmlns:a16="http://schemas.microsoft.com/office/drawing/2014/main" xmlns="" id="{F3826592-E847-4BB6-9F37-57FBEB8F0219}"/>
                </a:ext>
              </a:extLst>
            </p:cNvPr>
            <p:cNvSpPr txBox="1"/>
            <p:nvPr/>
          </p:nvSpPr>
          <p:spPr>
            <a:xfrm>
              <a:off x="3534894" y="278553"/>
              <a:ext cx="1955665" cy="607668"/>
            </a:xfrm>
            <a:prstGeom prst="rect">
              <a:avLst/>
            </a:prstGeom>
            <a:solidFill>
              <a:srgbClr val="FFFF00"/>
            </a:solidFill>
          </p:spPr>
          <p:txBody>
            <a:bodyPr wrap="square" rtlCol="0">
              <a:spAutoFit/>
            </a:bodyPr>
            <a:lstStyle/>
            <a:p>
              <a:pPr>
                <a:defRPr/>
              </a:pPr>
              <a:r>
                <a:rPr lang="vi-VN" sz="2400" kern="0" dirty="0">
                  <a:solidFill>
                    <a:srgbClr val="30353A"/>
                  </a:solidFill>
                </a:rPr>
                <a:t>Tìm hiểu bài</a:t>
              </a:r>
            </a:p>
          </p:txBody>
        </p:sp>
      </p:grpSp>
      <p:grpSp>
        <p:nvGrpSpPr>
          <p:cNvPr id="50" name="Group 49">
            <a:extLst>
              <a:ext uri="{FF2B5EF4-FFF2-40B4-BE49-F238E27FC236}">
                <a16:creationId xmlns:a16="http://schemas.microsoft.com/office/drawing/2014/main" xmlns="" id="{6B5A70EB-38A8-496A-89FF-274308086187}"/>
              </a:ext>
            </a:extLst>
          </p:cNvPr>
          <p:cNvGrpSpPr/>
          <p:nvPr/>
        </p:nvGrpSpPr>
        <p:grpSpPr>
          <a:xfrm>
            <a:off x="7901391" y="100455"/>
            <a:ext cx="3035631" cy="504136"/>
            <a:chOff x="6353670" y="289925"/>
            <a:chExt cx="3035631" cy="663571"/>
          </a:xfrm>
        </p:grpSpPr>
        <p:sp>
          <p:nvSpPr>
            <p:cNvPr id="54" name="Rectangle: Top Corners One Rounded and One Snipped 53">
              <a:extLst>
                <a:ext uri="{FF2B5EF4-FFF2-40B4-BE49-F238E27FC236}">
                  <a16:creationId xmlns:a16="http://schemas.microsoft.com/office/drawing/2014/main" xmlns="" id="{43467395-4745-46F0-9C17-34FCF27FAF50}"/>
                </a:ext>
              </a:extLst>
            </p:cNvPr>
            <p:cNvSpPr/>
            <p:nvPr/>
          </p:nvSpPr>
          <p:spPr>
            <a:xfrm>
              <a:off x="6353670" y="289925"/>
              <a:ext cx="3035631" cy="663571"/>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5" name="TextBox 54">
              <a:extLst>
                <a:ext uri="{FF2B5EF4-FFF2-40B4-BE49-F238E27FC236}">
                  <a16:creationId xmlns:a16="http://schemas.microsoft.com/office/drawing/2014/main" xmlns="" id="{812E44CA-BD96-48EA-A168-899FCF23A8BA}"/>
                </a:ext>
              </a:extLst>
            </p:cNvPr>
            <p:cNvSpPr txBox="1"/>
            <p:nvPr/>
          </p:nvSpPr>
          <p:spPr>
            <a:xfrm>
              <a:off x="6508841" y="306815"/>
              <a:ext cx="2690273"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30353A"/>
                  </a:solidFill>
                  <a:effectLst/>
                  <a:uLnTx/>
                  <a:uFillTx/>
                  <a:latin typeface="#9Slide01 Tieu de ngan" panose="00000800000000000000" pitchFamily="2" charset="0"/>
                  <a:ea typeface="#9Slide02 Tieu de dai" panose="02000000000000000000" pitchFamily="2" charset="0"/>
                </a:rPr>
                <a:t>Luyện đọc diễn cảm</a:t>
              </a:r>
            </a:p>
          </p:txBody>
        </p:sp>
      </p:grpSp>
      <p:sp>
        <p:nvSpPr>
          <p:cNvPr id="61" name="TextBox 60">
            <a:extLst>
              <a:ext uri="{FF2B5EF4-FFF2-40B4-BE49-F238E27FC236}">
                <a16:creationId xmlns:a16="http://schemas.microsoft.com/office/drawing/2014/main" xmlns="" id="{506E9708-8475-4D3D-A2D9-1C6D426D0A09}"/>
              </a:ext>
            </a:extLst>
          </p:cNvPr>
          <p:cNvSpPr txBox="1"/>
          <p:nvPr/>
        </p:nvSpPr>
        <p:spPr>
          <a:xfrm>
            <a:off x="914188" y="5642959"/>
            <a:ext cx="10595816" cy="830997"/>
          </a:xfrm>
          <a:prstGeom prst="rect">
            <a:avLst/>
          </a:prstGeom>
          <a:noFill/>
        </p:spPr>
        <p:txBody>
          <a:bodyPr wrap="square">
            <a:spAutoFit/>
          </a:bodyPr>
          <a:lstStyle/>
          <a:p>
            <a:pPr algn="just"/>
            <a:r>
              <a:rPr lang="en-US" sz="2400" b="1" u="none" dirty="0" err="1">
                <a:solidFill>
                  <a:srgbClr val="FF0000"/>
                </a:solidFill>
                <a:latin typeface="Arial" charset="0"/>
              </a:rPr>
              <a:t>lúa</a:t>
            </a:r>
            <a:r>
              <a:rPr lang="en-US" sz="2400" b="1" u="none" dirty="0">
                <a:solidFill>
                  <a:srgbClr val="FF0000"/>
                </a:solidFill>
                <a:latin typeface="Arial" charset="0"/>
              </a:rPr>
              <a:t> </a:t>
            </a:r>
            <a:r>
              <a:rPr lang="vi-VN" sz="2400" b="1" u="none" dirty="0">
                <a:solidFill>
                  <a:srgbClr val="FF0000"/>
                </a:solidFill>
                <a:latin typeface="Arial" charset="0"/>
              </a:rPr>
              <a:t>nước</a:t>
            </a:r>
            <a:r>
              <a:rPr lang="en-US" sz="2400" b="1" u="none" dirty="0">
                <a:solidFill>
                  <a:srgbClr val="FF0000"/>
                </a:solidFill>
                <a:latin typeface="Arial" charset="0"/>
              </a:rPr>
              <a:t>: </a:t>
            </a:r>
            <a:r>
              <a:rPr lang="en-US" sz="2400" b="1" u="none" dirty="0" err="1">
                <a:solidFill>
                  <a:srgbClr val="000099"/>
                </a:solidFill>
                <a:latin typeface="Arial" charset="0"/>
              </a:rPr>
              <a:t>được</a:t>
            </a:r>
            <a:r>
              <a:rPr lang="en-US" sz="2400" b="1" u="none" dirty="0">
                <a:solidFill>
                  <a:srgbClr val="000099"/>
                </a:solidFill>
                <a:latin typeface="Arial" charset="0"/>
              </a:rPr>
              <a:t> </a:t>
            </a:r>
            <a:r>
              <a:rPr lang="en-US" sz="2400" b="1" u="none" dirty="0" err="1">
                <a:solidFill>
                  <a:srgbClr val="000099"/>
                </a:solidFill>
                <a:latin typeface="Arial" charset="0"/>
              </a:rPr>
              <a:t>cấy</a:t>
            </a:r>
            <a:r>
              <a:rPr lang="en-US" sz="2400" b="1" u="none" dirty="0">
                <a:solidFill>
                  <a:srgbClr val="000099"/>
                </a:solidFill>
                <a:latin typeface="Arial" charset="0"/>
              </a:rPr>
              <a:t> ở </a:t>
            </a:r>
            <a:r>
              <a:rPr lang="en-US" sz="2400" b="1" u="none" dirty="0" err="1">
                <a:solidFill>
                  <a:srgbClr val="000099"/>
                </a:solidFill>
                <a:latin typeface="Arial" charset="0"/>
              </a:rPr>
              <a:t>ruộng</a:t>
            </a:r>
            <a:r>
              <a:rPr lang="en-US" sz="2400" b="1" u="none" dirty="0">
                <a:solidFill>
                  <a:srgbClr val="000099"/>
                </a:solidFill>
                <a:latin typeface="Arial" charset="0"/>
              </a:rPr>
              <a:t> </a:t>
            </a:r>
            <a:r>
              <a:rPr lang="en-US" sz="2400" b="1" u="none" dirty="0" err="1">
                <a:solidFill>
                  <a:srgbClr val="000099"/>
                </a:solidFill>
                <a:latin typeface="Arial" charset="0"/>
              </a:rPr>
              <a:t>nước</a:t>
            </a:r>
            <a:r>
              <a:rPr lang="en-US" sz="2400" b="1" u="none" dirty="0">
                <a:solidFill>
                  <a:srgbClr val="000099"/>
                </a:solidFill>
                <a:latin typeface="Arial" charset="0"/>
              </a:rPr>
              <a:t>, </a:t>
            </a:r>
            <a:r>
              <a:rPr lang="en-US" sz="2400" b="1" u="none" dirty="0" err="1">
                <a:solidFill>
                  <a:srgbClr val="000099"/>
                </a:solidFill>
                <a:latin typeface="Arial" charset="0"/>
              </a:rPr>
              <a:t>thường</a:t>
            </a:r>
            <a:r>
              <a:rPr lang="en-US" sz="2400" b="1" u="none" dirty="0">
                <a:solidFill>
                  <a:srgbClr val="000099"/>
                </a:solidFill>
                <a:latin typeface="Arial" charset="0"/>
              </a:rPr>
              <a:t> </a:t>
            </a:r>
            <a:r>
              <a:rPr lang="en-US" sz="2400" b="1" u="none" dirty="0" err="1">
                <a:solidFill>
                  <a:srgbClr val="000099"/>
                </a:solidFill>
                <a:latin typeface="Arial" charset="0"/>
              </a:rPr>
              <a:t>là</a:t>
            </a:r>
            <a:r>
              <a:rPr lang="en-US" sz="2400" b="1" u="none" dirty="0">
                <a:solidFill>
                  <a:srgbClr val="000099"/>
                </a:solidFill>
                <a:latin typeface="Arial" charset="0"/>
              </a:rPr>
              <a:t> </a:t>
            </a:r>
            <a:r>
              <a:rPr lang="en-US" sz="2400" b="1" u="none" dirty="0" err="1">
                <a:solidFill>
                  <a:srgbClr val="000099"/>
                </a:solidFill>
                <a:latin typeface="Arial" charset="0"/>
              </a:rPr>
              <a:t>ruộng</a:t>
            </a:r>
            <a:r>
              <a:rPr lang="en-US" sz="2400" b="1" u="none" dirty="0">
                <a:solidFill>
                  <a:srgbClr val="000099"/>
                </a:solidFill>
                <a:latin typeface="Arial" charset="0"/>
              </a:rPr>
              <a:t> </a:t>
            </a:r>
            <a:r>
              <a:rPr lang="en-US" sz="2400" b="1" u="none" dirty="0" err="1">
                <a:solidFill>
                  <a:srgbClr val="000099"/>
                </a:solidFill>
                <a:latin typeface="Arial" charset="0"/>
              </a:rPr>
              <a:t>bậc</a:t>
            </a:r>
            <a:r>
              <a:rPr lang="en-US" sz="2400" b="1" u="none" dirty="0">
                <a:solidFill>
                  <a:srgbClr val="000099"/>
                </a:solidFill>
                <a:latin typeface="Arial" charset="0"/>
              </a:rPr>
              <a:t> thang ở </a:t>
            </a:r>
            <a:r>
              <a:rPr lang="en-US" sz="2400" b="1" u="none" dirty="0" err="1">
                <a:solidFill>
                  <a:srgbClr val="000099"/>
                </a:solidFill>
                <a:latin typeface="Arial" charset="0"/>
              </a:rPr>
              <a:t>vùng</a:t>
            </a:r>
            <a:r>
              <a:rPr lang="en-US" sz="2400" b="1" u="none" dirty="0">
                <a:solidFill>
                  <a:srgbClr val="000099"/>
                </a:solidFill>
                <a:latin typeface="Arial" charset="0"/>
              </a:rPr>
              <a:t> </a:t>
            </a:r>
            <a:r>
              <a:rPr lang="en-US" sz="2400" b="1" u="none" dirty="0" err="1">
                <a:solidFill>
                  <a:srgbClr val="000099"/>
                </a:solidFill>
                <a:latin typeface="Arial" charset="0"/>
              </a:rPr>
              <a:t>núi</a:t>
            </a:r>
            <a:r>
              <a:rPr lang="en-US" sz="2400" b="1" u="none" dirty="0">
                <a:solidFill>
                  <a:srgbClr val="000099"/>
                </a:solidFill>
                <a:latin typeface="Arial" charset="0"/>
              </a:rPr>
              <a:t> </a:t>
            </a:r>
            <a:r>
              <a:rPr lang="en-US" sz="2400" b="1" u="none" dirty="0" err="1">
                <a:solidFill>
                  <a:srgbClr val="000099"/>
                </a:solidFill>
                <a:latin typeface="Arial" charset="0"/>
              </a:rPr>
              <a:t>và</a:t>
            </a:r>
            <a:r>
              <a:rPr lang="en-US" sz="2400" b="1" u="none" dirty="0">
                <a:solidFill>
                  <a:srgbClr val="000099"/>
                </a:solidFill>
                <a:latin typeface="Arial" charset="0"/>
              </a:rPr>
              <a:t> </a:t>
            </a:r>
            <a:r>
              <a:rPr lang="en-US" sz="2400" b="1" u="none" dirty="0" err="1">
                <a:solidFill>
                  <a:srgbClr val="000099"/>
                </a:solidFill>
                <a:latin typeface="Arial" charset="0"/>
              </a:rPr>
              <a:t>ruộng</a:t>
            </a:r>
            <a:r>
              <a:rPr lang="en-US" sz="2400" b="1" u="none" dirty="0">
                <a:solidFill>
                  <a:srgbClr val="000099"/>
                </a:solidFill>
                <a:latin typeface="Arial" charset="0"/>
              </a:rPr>
              <a:t> ở </a:t>
            </a:r>
            <a:r>
              <a:rPr lang="en-US" sz="2400" b="1" u="none" dirty="0" err="1">
                <a:solidFill>
                  <a:srgbClr val="000099"/>
                </a:solidFill>
                <a:latin typeface="Arial" charset="0"/>
              </a:rPr>
              <a:t>vùng</a:t>
            </a:r>
            <a:r>
              <a:rPr lang="en-US" sz="2400" b="1" u="none" dirty="0">
                <a:solidFill>
                  <a:srgbClr val="000099"/>
                </a:solidFill>
                <a:latin typeface="Arial" charset="0"/>
              </a:rPr>
              <a:t> </a:t>
            </a:r>
            <a:r>
              <a:rPr lang="en-US" sz="2400" b="1" u="none" dirty="0" err="1">
                <a:solidFill>
                  <a:srgbClr val="000099"/>
                </a:solidFill>
                <a:latin typeface="Arial" charset="0"/>
              </a:rPr>
              <a:t>đồng</a:t>
            </a:r>
            <a:r>
              <a:rPr lang="en-US" sz="2400" b="1" u="none" dirty="0">
                <a:solidFill>
                  <a:srgbClr val="000099"/>
                </a:solidFill>
                <a:latin typeface="Arial" charset="0"/>
              </a:rPr>
              <a:t> </a:t>
            </a:r>
            <a:r>
              <a:rPr lang="en-US" sz="2400" b="1" u="none" dirty="0" err="1">
                <a:solidFill>
                  <a:srgbClr val="000099"/>
                </a:solidFill>
                <a:latin typeface="Arial" charset="0"/>
              </a:rPr>
              <a:t>bằng</a:t>
            </a:r>
            <a:r>
              <a:rPr lang="en-US" sz="2400" b="1" u="none" dirty="0">
                <a:solidFill>
                  <a:srgbClr val="000099"/>
                </a:solidFill>
                <a:latin typeface="Arial" charset="0"/>
              </a:rPr>
              <a:t>.</a:t>
            </a:r>
            <a:endParaRPr lang="en-US" sz="2400" dirty="0">
              <a:solidFill>
                <a:srgbClr val="003399"/>
              </a:solidFill>
            </a:endParaRPr>
          </a:p>
        </p:txBody>
      </p:sp>
      <p:pic>
        <p:nvPicPr>
          <p:cNvPr id="35" name="Picture 4" descr="TC3">
            <a:extLst>
              <a:ext uri="{FF2B5EF4-FFF2-40B4-BE49-F238E27FC236}">
                <a16:creationId xmlns:a16="http://schemas.microsoft.com/office/drawing/2014/main" xmlns="" id="{A8846D22-556C-4BCD-9F54-64E38408151E}"/>
              </a:ext>
            </a:extLst>
          </p:cNvPr>
          <p:cNvPicPr>
            <a:picLocks noChangeAspect="1" noChangeArrowheads="1"/>
          </p:cNvPicPr>
          <p:nvPr/>
        </p:nvPicPr>
        <p:blipFill>
          <a:blip r:embed="rId4"/>
          <a:srcRect/>
          <a:stretch>
            <a:fillRect/>
          </a:stretch>
        </p:blipFill>
        <p:spPr bwMode="auto">
          <a:xfrm>
            <a:off x="914188" y="798322"/>
            <a:ext cx="5173571" cy="45735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6" name="Picture 2" descr="C:\Users\Public\Pictures\Sample Pictures\lúa nước.jpg">
            <a:extLst>
              <a:ext uri="{FF2B5EF4-FFF2-40B4-BE49-F238E27FC236}">
                <a16:creationId xmlns:a16="http://schemas.microsoft.com/office/drawing/2014/main" xmlns="" id="{C809656F-9191-47B2-869C-EAF263CC113D}"/>
              </a:ext>
            </a:extLst>
          </p:cNvPr>
          <p:cNvPicPr>
            <a:picLocks noChangeAspect="1" noChangeArrowheads="1"/>
          </p:cNvPicPr>
          <p:nvPr/>
        </p:nvPicPr>
        <p:blipFill>
          <a:blip r:embed="rId5"/>
          <a:srcRect/>
          <a:stretch>
            <a:fillRect/>
          </a:stretch>
        </p:blipFill>
        <p:spPr bwMode="auto">
          <a:xfrm>
            <a:off x="6170562" y="817702"/>
            <a:ext cx="5420512" cy="45735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3402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strVal val="#ppt_w*0.70"/>
                                          </p:val>
                                        </p:tav>
                                        <p:tav tm="100000">
                                          <p:val>
                                            <p:strVal val="#ppt_w"/>
                                          </p:val>
                                        </p:tav>
                                      </p:tavLst>
                                    </p:anim>
                                    <p:anim calcmode="lin" valueType="num">
                                      <p:cBhvr>
                                        <p:cTn id="8" dur="1000" fill="hold"/>
                                        <p:tgtEl>
                                          <p:spTgt spid="35"/>
                                        </p:tgtEl>
                                        <p:attrNameLst>
                                          <p:attrName>ppt_h</p:attrName>
                                        </p:attrNameLst>
                                      </p:cBhvr>
                                      <p:tavLst>
                                        <p:tav tm="0">
                                          <p:val>
                                            <p:strVal val="#ppt_h"/>
                                          </p:val>
                                        </p:tav>
                                        <p:tav tm="100000">
                                          <p:val>
                                            <p:strVal val="#ppt_h"/>
                                          </p:val>
                                        </p:tav>
                                      </p:tavLst>
                                    </p:anim>
                                    <p:animEffect transition="in" filter="fade">
                                      <p:cBhvr>
                                        <p:cTn id="9" dur="1000"/>
                                        <p:tgtEl>
                                          <p:spTgt spid="35"/>
                                        </p:tgtEl>
                                      </p:cBhvr>
                                    </p:animEffect>
                                  </p:childTnLst>
                                </p:cTn>
                              </p:par>
                              <p:par>
                                <p:cTn id="10" presetID="55"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1000" fill="hold"/>
                                        <p:tgtEl>
                                          <p:spTgt spid="36"/>
                                        </p:tgtEl>
                                        <p:attrNameLst>
                                          <p:attrName>ppt_w</p:attrName>
                                        </p:attrNameLst>
                                      </p:cBhvr>
                                      <p:tavLst>
                                        <p:tav tm="0">
                                          <p:val>
                                            <p:strVal val="#ppt_w*0.70"/>
                                          </p:val>
                                        </p:tav>
                                        <p:tav tm="100000">
                                          <p:val>
                                            <p:strVal val="#ppt_w"/>
                                          </p:val>
                                        </p:tav>
                                      </p:tavLst>
                                    </p:anim>
                                    <p:anim calcmode="lin" valueType="num">
                                      <p:cBhvr>
                                        <p:cTn id="13" dur="1000" fill="hold"/>
                                        <p:tgtEl>
                                          <p:spTgt spid="36"/>
                                        </p:tgtEl>
                                        <p:attrNameLst>
                                          <p:attrName>ppt_h</p:attrName>
                                        </p:attrNameLst>
                                      </p:cBhvr>
                                      <p:tavLst>
                                        <p:tav tm="0">
                                          <p:val>
                                            <p:strVal val="#ppt_h"/>
                                          </p:val>
                                        </p:tav>
                                        <p:tav tm="100000">
                                          <p:val>
                                            <p:strVal val="#ppt_h"/>
                                          </p:val>
                                        </p:tav>
                                      </p:tavLst>
                                    </p:anim>
                                    <p:animEffect transition="in" filter="fade">
                                      <p:cBhvr>
                                        <p:cTn id="14" dur="1000"/>
                                        <p:tgtEl>
                                          <p:spTgt spid="3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circle(in)">
                                      <p:cBhvr>
                                        <p:cTn id="19" dur="2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19FC539A-E1B2-4E56-B2DB-D4B8D260888B}"/>
              </a:ext>
            </a:extLst>
          </p:cNvPr>
          <p:cNvGrpSpPr/>
          <p:nvPr/>
        </p:nvGrpSpPr>
        <p:grpSpPr>
          <a:xfrm>
            <a:off x="-59241" y="10330"/>
            <a:ext cx="2024109" cy="2024109"/>
            <a:chOff x="0" y="0"/>
            <a:chExt cx="2024109" cy="2024109"/>
          </a:xfrm>
        </p:grpSpPr>
        <p:cxnSp>
          <p:nvCxnSpPr>
            <p:cNvPr id="3" name="Straight Connector 2">
              <a:extLst>
                <a:ext uri="{FF2B5EF4-FFF2-40B4-BE49-F238E27FC236}">
                  <a16:creationId xmlns:a16="http://schemas.microsoft.com/office/drawing/2014/main" xmlns=""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xmlns=""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xmlns=""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xmlns=""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xmlns="" id="{B97E323F-2863-4F51-BD9E-9139C6585791}"/>
              </a:ext>
            </a:extLst>
          </p:cNvPr>
          <p:cNvGrpSpPr/>
          <p:nvPr/>
        </p:nvGrpSpPr>
        <p:grpSpPr>
          <a:xfrm rot="10800000">
            <a:off x="10196683" y="4786668"/>
            <a:ext cx="2024109" cy="2024109"/>
            <a:chOff x="0" y="0"/>
            <a:chExt cx="2024109" cy="2024109"/>
          </a:xfrm>
        </p:grpSpPr>
        <p:cxnSp>
          <p:nvCxnSpPr>
            <p:cNvPr id="18" name="Straight Connector 17">
              <a:extLst>
                <a:ext uri="{FF2B5EF4-FFF2-40B4-BE49-F238E27FC236}">
                  <a16:creationId xmlns:a16="http://schemas.microsoft.com/office/drawing/2014/main" xmlns=""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xmlns=""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xmlns=""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xmlns=""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xmlns=""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xmlns=""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xmlns=""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xmlns=""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xmlns=""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xmlns=""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xmlns=""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xmlns=""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xmlns=""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xmlns=""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cxnSp>
        <p:nvCxnSpPr>
          <p:cNvPr id="47" name="Straight Connector 46">
            <a:extLst>
              <a:ext uri="{FF2B5EF4-FFF2-40B4-BE49-F238E27FC236}">
                <a16:creationId xmlns:a16="http://schemas.microsoft.com/office/drawing/2014/main" xmlns="" id="{16AC6D7C-8961-446B-8F67-64B08C425732}"/>
              </a:ext>
            </a:extLst>
          </p:cNvPr>
          <p:cNvCxnSpPr>
            <a:cxnSpLocks/>
          </p:cNvCxnSpPr>
          <p:nvPr/>
        </p:nvCxnSpPr>
        <p:spPr>
          <a:xfrm>
            <a:off x="1337616" y="683919"/>
            <a:ext cx="9688450" cy="0"/>
          </a:xfrm>
          <a:prstGeom prst="line">
            <a:avLst/>
          </a:prstGeom>
          <a:noFill/>
          <a:ln w="38100" cap="flat" cmpd="sng" algn="ctr">
            <a:solidFill>
              <a:schemeClr val="accent1"/>
            </a:solidFill>
            <a:prstDash val="solid"/>
          </a:ln>
          <a:effectLst/>
        </p:spPr>
      </p:cxnSp>
      <p:grpSp>
        <p:nvGrpSpPr>
          <p:cNvPr id="48" name="Group 47">
            <a:extLst>
              <a:ext uri="{FF2B5EF4-FFF2-40B4-BE49-F238E27FC236}">
                <a16:creationId xmlns:a16="http://schemas.microsoft.com/office/drawing/2014/main" xmlns="" id="{2DCB5650-4AB4-421D-841C-4E0A8205F59A}"/>
              </a:ext>
            </a:extLst>
          </p:cNvPr>
          <p:cNvGrpSpPr/>
          <p:nvPr/>
        </p:nvGrpSpPr>
        <p:grpSpPr>
          <a:xfrm>
            <a:off x="1432178" y="52149"/>
            <a:ext cx="2787325" cy="530774"/>
            <a:chOff x="-115543" y="226342"/>
            <a:chExt cx="2787325" cy="698633"/>
          </a:xfrm>
        </p:grpSpPr>
        <p:sp>
          <p:nvSpPr>
            <p:cNvPr id="58" name="Rectangle: Top Corners One Rounded and One Snipped 57">
              <a:extLst>
                <a:ext uri="{FF2B5EF4-FFF2-40B4-BE49-F238E27FC236}">
                  <a16:creationId xmlns:a16="http://schemas.microsoft.com/office/drawing/2014/main" xmlns="" id="{0B0262BA-CE90-4458-AA3B-CEC9BE8E15EA}"/>
                </a:ext>
              </a:extLst>
            </p:cNvPr>
            <p:cNvSpPr/>
            <p:nvPr/>
          </p:nvSpPr>
          <p:spPr>
            <a:xfrm>
              <a:off x="-115543" y="226342"/>
              <a:ext cx="2787325" cy="698633"/>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9" name="TextBox 58">
              <a:extLst>
                <a:ext uri="{FF2B5EF4-FFF2-40B4-BE49-F238E27FC236}">
                  <a16:creationId xmlns:a16="http://schemas.microsoft.com/office/drawing/2014/main" xmlns="" id="{138B882D-E13D-4724-AE83-CB27BB521160}"/>
                </a:ext>
              </a:extLst>
            </p:cNvPr>
            <p:cNvSpPr txBox="1"/>
            <p:nvPr/>
          </p:nvSpPr>
          <p:spPr>
            <a:xfrm>
              <a:off x="37302" y="297706"/>
              <a:ext cx="2402454"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2400" kern="0" dirty="0">
                  <a:solidFill>
                    <a:srgbClr val="30353A"/>
                  </a:solidFill>
                  <a:ea typeface="#9Slide02 Tieu de dai" panose="02000000000000000000" pitchFamily="2" charset="0"/>
                </a:rPr>
                <a:t>Luyện đọc đúng</a:t>
              </a:r>
              <a:endParaRPr kumimoji="0" lang="vi-VN" sz="2400" b="0" i="0" u="none" strike="noStrike" kern="0" cap="none" spc="0" normalizeH="0" baseline="0" noProof="0" dirty="0">
                <a:ln>
                  <a:noFill/>
                </a:ln>
                <a:solidFill>
                  <a:srgbClr val="30353A"/>
                </a:solidFill>
                <a:effectLst/>
                <a:uLnTx/>
                <a:uFillTx/>
                <a:ea typeface="#9Slide02 Tieu de dai" panose="02000000000000000000" pitchFamily="2" charset="0"/>
              </a:endParaRPr>
            </a:p>
          </p:txBody>
        </p:sp>
      </p:grpSp>
      <p:grpSp>
        <p:nvGrpSpPr>
          <p:cNvPr id="49" name="Group 48">
            <a:extLst>
              <a:ext uri="{FF2B5EF4-FFF2-40B4-BE49-F238E27FC236}">
                <a16:creationId xmlns:a16="http://schemas.microsoft.com/office/drawing/2014/main" xmlns="" id="{93BA1D93-8D98-49E8-B2F4-6FC5B4D37EDC}"/>
              </a:ext>
            </a:extLst>
          </p:cNvPr>
          <p:cNvGrpSpPr/>
          <p:nvPr/>
        </p:nvGrpSpPr>
        <p:grpSpPr>
          <a:xfrm>
            <a:off x="4689150" y="91815"/>
            <a:ext cx="2662876" cy="476218"/>
            <a:chOff x="3141429" y="278553"/>
            <a:chExt cx="2662876" cy="626824"/>
          </a:xfrm>
        </p:grpSpPr>
        <p:sp>
          <p:nvSpPr>
            <p:cNvPr id="56" name="Rectangle: Top Corners One Rounded and One Snipped 55">
              <a:extLst>
                <a:ext uri="{FF2B5EF4-FFF2-40B4-BE49-F238E27FC236}">
                  <a16:creationId xmlns:a16="http://schemas.microsoft.com/office/drawing/2014/main" xmlns="" id="{7CE57CE4-DFB6-48FF-8FEB-DE91FBD802EE}"/>
                </a:ext>
              </a:extLst>
            </p:cNvPr>
            <p:cNvSpPr/>
            <p:nvPr/>
          </p:nvSpPr>
          <p:spPr>
            <a:xfrm>
              <a:off x="3141429" y="282668"/>
              <a:ext cx="2662876" cy="622709"/>
            </a:xfrm>
            <a:prstGeom prst="snipRoundRect">
              <a:avLst>
                <a:gd name="adj1" fmla="val 3623"/>
                <a:gd name="adj2" fmla="val 50000"/>
              </a:avLst>
            </a:prstGeom>
            <a:solidFill>
              <a:srgbClr val="FFFF00"/>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7" name="TextBox 56">
              <a:extLst>
                <a:ext uri="{FF2B5EF4-FFF2-40B4-BE49-F238E27FC236}">
                  <a16:creationId xmlns:a16="http://schemas.microsoft.com/office/drawing/2014/main" xmlns="" id="{F3826592-E847-4BB6-9F37-57FBEB8F0219}"/>
                </a:ext>
              </a:extLst>
            </p:cNvPr>
            <p:cNvSpPr txBox="1"/>
            <p:nvPr/>
          </p:nvSpPr>
          <p:spPr>
            <a:xfrm>
              <a:off x="3534894" y="278553"/>
              <a:ext cx="1955665" cy="607668"/>
            </a:xfrm>
            <a:prstGeom prst="rect">
              <a:avLst/>
            </a:prstGeom>
            <a:solidFill>
              <a:srgbClr val="FFFF00"/>
            </a:solidFill>
          </p:spPr>
          <p:txBody>
            <a:bodyPr wrap="square" rtlCol="0">
              <a:spAutoFit/>
            </a:bodyPr>
            <a:lstStyle/>
            <a:p>
              <a:pPr>
                <a:defRPr/>
              </a:pPr>
              <a:r>
                <a:rPr lang="vi-VN" sz="2400" kern="0" dirty="0">
                  <a:solidFill>
                    <a:srgbClr val="30353A"/>
                  </a:solidFill>
                </a:rPr>
                <a:t>Tìm hiểu bài</a:t>
              </a:r>
            </a:p>
          </p:txBody>
        </p:sp>
      </p:grpSp>
      <p:grpSp>
        <p:nvGrpSpPr>
          <p:cNvPr id="50" name="Group 49">
            <a:extLst>
              <a:ext uri="{FF2B5EF4-FFF2-40B4-BE49-F238E27FC236}">
                <a16:creationId xmlns:a16="http://schemas.microsoft.com/office/drawing/2014/main" xmlns="" id="{6B5A70EB-38A8-496A-89FF-274308086187}"/>
              </a:ext>
            </a:extLst>
          </p:cNvPr>
          <p:cNvGrpSpPr/>
          <p:nvPr/>
        </p:nvGrpSpPr>
        <p:grpSpPr>
          <a:xfrm>
            <a:off x="7901391" y="100455"/>
            <a:ext cx="3035631" cy="504136"/>
            <a:chOff x="6353670" y="289925"/>
            <a:chExt cx="3035631" cy="663571"/>
          </a:xfrm>
        </p:grpSpPr>
        <p:sp>
          <p:nvSpPr>
            <p:cNvPr id="54" name="Rectangle: Top Corners One Rounded and One Snipped 53">
              <a:extLst>
                <a:ext uri="{FF2B5EF4-FFF2-40B4-BE49-F238E27FC236}">
                  <a16:creationId xmlns:a16="http://schemas.microsoft.com/office/drawing/2014/main" xmlns="" id="{43467395-4745-46F0-9C17-34FCF27FAF50}"/>
                </a:ext>
              </a:extLst>
            </p:cNvPr>
            <p:cNvSpPr/>
            <p:nvPr/>
          </p:nvSpPr>
          <p:spPr>
            <a:xfrm>
              <a:off x="6353670" y="289925"/>
              <a:ext cx="3035631" cy="663571"/>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5" name="TextBox 54">
              <a:extLst>
                <a:ext uri="{FF2B5EF4-FFF2-40B4-BE49-F238E27FC236}">
                  <a16:creationId xmlns:a16="http://schemas.microsoft.com/office/drawing/2014/main" xmlns="" id="{812E44CA-BD96-48EA-A168-899FCF23A8BA}"/>
                </a:ext>
              </a:extLst>
            </p:cNvPr>
            <p:cNvSpPr txBox="1"/>
            <p:nvPr/>
          </p:nvSpPr>
          <p:spPr>
            <a:xfrm>
              <a:off x="6508841" y="306815"/>
              <a:ext cx="2690273"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30353A"/>
                  </a:solidFill>
                  <a:effectLst/>
                  <a:uLnTx/>
                  <a:uFillTx/>
                  <a:latin typeface="#9Slide01 Tieu de ngan" panose="00000800000000000000" pitchFamily="2" charset="0"/>
                  <a:ea typeface="#9Slide02 Tieu de dai" panose="02000000000000000000" pitchFamily="2" charset="0"/>
                </a:rPr>
                <a:t>Luyện đọc diễn cảm</a:t>
              </a:r>
            </a:p>
          </p:txBody>
        </p:sp>
      </p:grpSp>
      <p:sp>
        <p:nvSpPr>
          <p:cNvPr id="42" name="Google Shape;430;p41">
            <a:extLst>
              <a:ext uri="{FF2B5EF4-FFF2-40B4-BE49-F238E27FC236}">
                <a16:creationId xmlns:a16="http://schemas.microsoft.com/office/drawing/2014/main" xmlns="" id="{44A23315-EFB6-42CC-BAF1-880BA037212B}"/>
              </a:ext>
            </a:extLst>
          </p:cNvPr>
          <p:cNvSpPr txBox="1">
            <a:spLocks/>
          </p:cNvSpPr>
          <p:nvPr/>
        </p:nvSpPr>
        <p:spPr>
          <a:xfrm>
            <a:off x="622874" y="1041489"/>
            <a:ext cx="13166739" cy="73399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accent2"/>
              </a:buClr>
              <a:buSzPts val="1600"/>
              <a:buFont typeface="Open Sans"/>
              <a:buNone/>
              <a:defRPr sz="2800" b="0" i="0" u="none" strike="noStrike" cap="none">
                <a:solidFill>
                  <a:schemeClr val="accent2"/>
                </a:solidFill>
                <a:latin typeface="Vibur"/>
                <a:ea typeface="Vibur"/>
                <a:cs typeface="Vibur"/>
                <a:sym typeface="Vibur"/>
              </a:defRPr>
            </a:lvl1pPr>
            <a:lvl2pPr marL="914400" marR="0" lvl="1"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2pPr>
            <a:lvl3pPr marL="1371600" marR="0" lvl="2"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3pPr>
            <a:lvl4pPr marL="1828800" marR="0" lvl="3"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4pPr>
            <a:lvl5pPr marL="2286000" marR="0" lvl="4"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5pPr>
            <a:lvl6pPr marL="2743200" marR="0" lvl="5"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6pPr>
            <a:lvl7pPr marL="3200400" marR="0" lvl="6"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7pPr>
            <a:lvl8pPr marL="3657600" marR="0" lvl="7"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8pPr>
            <a:lvl9pPr marL="4114800" marR="0" lvl="8"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9pPr>
          </a:lstStyle>
          <a:p>
            <a:pPr marL="0" indent="0"/>
            <a:r>
              <a:rPr lang="vi-VN" b="1" dirty="0">
                <a:solidFill>
                  <a:srgbClr val="C00000"/>
                </a:solidFill>
                <a:latin typeface="+mn-lt"/>
              </a:rPr>
              <a:t>* Nêu nội dung chính của đoạn 2</a:t>
            </a:r>
            <a:r>
              <a:rPr lang="en-US" b="1" dirty="0">
                <a:solidFill>
                  <a:srgbClr val="C00000"/>
                </a:solidFill>
                <a:latin typeface="+mn-lt"/>
                <a:cs typeface="Arial" panose="020B0604020202020204" pitchFamily="34" charset="0"/>
              </a:rPr>
              <a:t>?</a:t>
            </a:r>
          </a:p>
        </p:txBody>
      </p:sp>
      <p:grpSp>
        <p:nvGrpSpPr>
          <p:cNvPr id="5" name="Group 4">
            <a:extLst>
              <a:ext uri="{FF2B5EF4-FFF2-40B4-BE49-F238E27FC236}">
                <a16:creationId xmlns:a16="http://schemas.microsoft.com/office/drawing/2014/main" xmlns="" id="{C8AA65B3-DF4C-469D-A9FE-F00A41B675F5}"/>
              </a:ext>
            </a:extLst>
          </p:cNvPr>
          <p:cNvGrpSpPr/>
          <p:nvPr/>
        </p:nvGrpSpPr>
        <p:grpSpPr>
          <a:xfrm>
            <a:off x="218990" y="1957753"/>
            <a:ext cx="11733310" cy="523220"/>
            <a:chOff x="336920" y="5627365"/>
            <a:chExt cx="12525582" cy="848929"/>
          </a:xfrm>
        </p:grpSpPr>
        <p:sp>
          <p:nvSpPr>
            <p:cNvPr id="44" name="TextBox 43">
              <a:extLst>
                <a:ext uri="{FF2B5EF4-FFF2-40B4-BE49-F238E27FC236}">
                  <a16:creationId xmlns:a16="http://schemas.microsoft.com/office/drawing/2014/main" xmlns="" id="{2432E7E1-26CC-4D91-858F-20FF980B6BE1}"/>
                </a:ext>
              </a:extLst>
            </p:cNvPr>
            <p:cNvSpPr txBox="1"/>
            <p:nvPr/>
          </p:nvSpPr>
          <p:spPr>
            <a:xfrm>
              <a:off x="919015" y="5627365"/>
              <a:ext cx="11943487" cy="848929"/>
            </a:xfrm>
            <a:prstGeom prst="rect">
              <a:avLst/>
            </a:prstGeom>
            <a:solidFill>
              <a:srgbClr val="99FF66"/>
            </a:solidFill>
          </p:spPr>
          <p:txBody>
            <a:bodyPr wrap="square" rtlCol="0">
              <a:spAutoFit/>
            </a:bodyPr>
            <a:lstStyle/>
            <a:p>
              <a:r>
                <a:rPr lang="vi-VN" sz="2800" b="1" dirty="0"/>
                <a:t>Ý2: T</a:t>
              </a:r>
              <a:r>
                <a:rPr lang="en-US" sz="2800" b="1" dirty="0" err="1"/>
                <a:t>ập</a:t>
              </a:r>
              <a:r>
                <a:rPr lang="en-US" sz="2800" b="1" dirty="0"/>
                <a:t> </a:t>
              </a:r>
              <a:r>
                <a:rPr lang="en-US" sz="2800" b="1" dirty="0" err="1"/>
                <a:t>quán</a:t>
              </a:r>
              <a:r>
                <a:rPr lang="en-US" sz="2800" b="1" dirty="0"/>
                <a:t> </a:t>
              </a:r>
              <a:r>
                <a:rPr lang="en-US" sz="2800" b="1" dirty="0" err="1"/>
                <a:t>canh</a:t>
              </a:r>
              <a:r>
                <a:rPr lang="en-US" sz="2800" b="1" dirty="0"/>
                <a:t> </a:t>
              </a:r>
              <a:r>
                <a:rPr lang="en-US" sz="2800" b="1" dirty="0" err="1"/>
                <a:t>tác</a:t>
              </a:r>
              <a:r>
                <a:rPr lang="en-US" sz="2800" b="1" dirty="0"/>
                <a:t> </a:t>
              </a:r>
              <a:r>
                <a:rPr lang="en-US" sz="2800" b="1" dirty="0" err="1"/>
                <a:t>và</a:t>
              </a:r>
              <a:r>
                <a:rPr lang="en-US" sz="2800" b="1" dirty="0"/>
                <a:t> </a:t>
              </a:r>
              <a:r>
                <a:rPr lang="en-US" sz="2800" b="1" dirty="0" err="1"/>
                <a:t>cuộc</a:t>
              </a:r>
              <a:r>
                <a:rPr lang="en-US" sz="2800" b="1" dirty="0"/>
                <a:t> </a:t>
              </a:r>
              <a:r>
                <a:rPr lang="en-US" sz="2800" b="1" dirty="0" err="1"/>
                <a:t>sống</a:t>
              </a:r>
              <a:r>
                <a:rPr lang="en-US" sz="2800" b="1" dirty="0"/>
                <a:t> ở </a:t>
              </a:r>
              <a:r>
                <a:rPr lang="en-US" sz="2800" b="1" dirty="0" err="1"/>
                <a:t>thôn</a:t>
              </a:r>
              <a:r>
                <a:rPr lang="en-US" sz="2800" b="1" dirty="0"/>
                <a:t> </a:t>
              </a:r>
              <a:r>
                <a:rPr lang="en-US" sz="2800" b="1" dirty="0" err="1"/>
                <a:t>Phìn</a:t>
              </a:r>
              <a:r>
                <a:rPr lang="en-US" sz="2800" b="1" dirty="0"/>
                <a:t> Ngan</a:t>
              </a:r>
              <a:r>
                <a:rPr lang="vi-VN" sz="2800" b="1" dirty="0"/>
                <a:t> đã thay đổi.</a:t>
              </a:r>
              <a:endParaRPr lang="en-US" sz="2800" b="1" dirty="0"/>
            </a:p>
          </p:txBody>
        </p:sp>
        <p:sp>
          <p:nvSpPr>
            <p:cNvPr id="46" name="Arrow: Chevron 45">
              <a:extLst>
                <a:ext uri="{FF2B5EF4-FFF2-40B4-BE49-F238E27FC236}">
                  <a16:creationId xmlns:a16="http://schemas.microsoft.com/office/drawing/2014/main" xmlns="" id="{3C8193CF-B5B9-4646-A780-F7F587234939}"/>
                </a:ext>
              </a:extLst>
            </p:cNvPr>
            <p:cNvSpPr/>
            <p:nvPr/>
          </p:nvSpPr>
          <p:spPr>
            <a:xfrm>
              <a:off x="336920" y="5721592"/>
              <a:ext cx="355412" cy="248708"/>
            </a:xfrm>
            <a:prstGeom prst="chevron">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endParaRPr>
            </a:p>
          </p:txBody>
        </p:sp>
      </p:grpSp>
    </p:spTree>
    <p:extLst>
      <p:ext uri="{BB962C8B-B14F-4D97-AF65-F5344CB8AC3E}">
        <p14:creationId xmlns:p14="http://schemas.microsoft.com/office/powerpoint/2010/main" val="247386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0-#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19FC539A-E1B2-4E56-B2DB-D4B8D260888B}"/>
              </a:ext>
            </a:extLst>
          </p:cNvPr>
          <p:cNvGrpSpPr/>
          <p:nvPr/>
        </p:nvGrpSpPr>
        <p:grpSpPr>
          <a:xfrm>
            <a:off x="-59241" y="10330"/>
            <a:ext cx="2024109" cy="2024109"/>
            <a:chOff x="0" y="0"/>
            <a:chExt cx="2024109" cy="2024109"/>
          </a:xfrm>
        </p:grpSpPr>
        <p:cxnSp>
          <p:nvCxnSpPr>
            <p:cNvPr id="3" name="Straight Connector 2">
              <a:extLst>
                <a:ext uri="{FF2B5EF4-FFF2-40B4-BE49-F238E27FC236}">
                  <a16:creationId xmlns:a16="http://schemas.microsoft.com/office/drawing/2014/main" xmlns=""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xmlns=""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xmlns=""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xmlns=""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xmlns="" id="{B97E323F-2863-4F51-BD9E-9139C6585791}"/>
              </a:ext>
            </a:extLst>
          </p:cNvPr>
          <p:cNvGrpSpPr/>
          <p:nvPr/>
        </p:nvGrpSpPr>
        <p:grpSpPr>
          <a:xfrm rot="10800000">
            <a:off x="10167891" y="4807259"/>
            <a:ext cx="2024109" cy="2024109"/>
            <a:chOff x="0" y="0"/>
            <a:chExt cx="2024109" cy="2024109"/>
          </a:xfrm>
        </p:grpSpPr>
        <p:cxnSp>
          <p:nvCxnSpPr>
            <p:cNvPr id="18" name="Straight Connector 17">
              <a:extLst>
                <a:ext uri="{FF2B5EF4-FFF2-40B4-BE49-F238E27FC236}">
                  <a16:creationId xmlns:a16="http://schemas.microsoft.com/office/drawing/2014/main" xmlns=""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xmlns=""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xmlns=""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xmlns=""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xmlns="" id="{B3F1FD18-1106-405C-99F1-88F6D3E48018}"/>
              </a:ext>
            </a:extLst>
          </p:cNvPr>
          <p:cNvGrpSpPr/>
          <p:nvPr/>
        </p:nvGrpSpPr>
        <p:grpSpPr>
          <a:xfrm rot="16200000">
            <a:off x="26633" y="4883906"/>
            <a:ext cx="2024109" cy="2024109"/>
            <a:chOff x="0" y="0"/>
            <a:chExt cx="2024109" cy="2024109"/>
          </a:xfrm>
        </p:grpSpPr>
        <p:cxnSp>
          <p:nvCxnSpPr>
            <p:cNvPr id="23" name="Straight Connector 22">
              <a:extLst>
                <a:ext uri="{FF2B5EF4-FFF2-40B4-BE49-F238E27FC236}">
                  <a16:creationId xmlns:a16="http://schemas.microsoft.com/office/drawing/2014/main" xmlns=""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xmlns=""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xmlns=""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xmlns=""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xmlns=""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xmlns=""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xmlns=""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xmlns=""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xmlns=""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cxnSp>
        <p:nvCxnSpPr>
          <p:cNvPr id="47" name="Straight Connector 46">
            <a:extLst>
              <a:ext uri="{FF2B5EF4-FFF2-40B4-BE49-F238E27FC236}">
                <a16:creationId xmlns:a16="http://schemas.microsoft.com/office/drawing/2014/main" xmlns="" id="{16AC6D7C-8961-446B-8F67-64B08C425732}"/>
              </a:ext>
            </a:extLst>
          </p:cNvPr>
          <p:cNvCxnSpPr>
            <a:cxnSpLocks/>
          </p:cNvCxnSpPr>
          <p:nvPr/>
        </p:nvCxnSpPr>
        <p:spPr>
          <a:xfrm>
            <a:off x="1337616" y="683919"/>
            <a:ext cx="9688450" cy="0"/>
          </a:xfrm>
          <a:prstGeom prst="line">
            <a:avLst/>
          </a:prstGeom>
          <a:noFill/>
          <a:ln w="38100" cap="flat" cmpd="sng" algn="ctr">
            <a:solidFill>
              <a:schemeClr val="accent1"/>
            </a:solidFill>
            <a:prstDash val="solid"/>
          </a:ln>
          <a:effectLst/>
        </p:spPr>
      </p:cxnSp>
      <p:grpSp>
        <p:nvGrpSpPr>
          <p:cNvPr id="48" name="Group 47">
            <a:extLst>
              <a:ext uri="{FF2B5EF4-FFF2-40B4-BE49-F238E27FC236}">
                <a16:creationId xmlns:a16="http://schemas.microsoft.com/office/drawing/2014/main" xmlns="" id="{2DCB5650-4AB4-421D-841C-4E0A8205F59A}"/>
              </a:ext>
            </a:extLst>
          </p:cNvPr>
          <p:cNvGrpSpPr/>
          <p:nvPr/>
        </p:nvGrpSpPr>
        <p:grpSpPr>
          <a:xfrm>
            <a:off x="1432178" y="52149"/>
            <a:ext cx="2787325" cy="530774"/>
            <a:chOff x="-115543" y="226342"/>
            <a:chExt cx="2787325" cy="698633"/>
          </a:xfrm>
        </p:grpSpPr>
        <p:sp>
          <p:nvSpPr>
            <p:cNvPr id="58" name="Rectangle: Top Corners One Rounded and One Snipped 57">
              <a:extLst>
                <a:ext uri="{FF2B5EF4-FFF2-40B4-BE49-F238E27FC236}">
                  <a16:creationId xmlns:a16="http://schemas.microsoft.com/office/drawing/2014/main" xmlns="" id="{0B0262BA-CE90-4458-AA3B-CEC9BE8E15EA}"/>
                </a:ext>
              </a:extLst>
            </p:cNvPr>
            <p:cNvSpPr/>
            <p:nvPr/>
          </p:nvSpPr>
          <p:spPr>
            <a:xfrm>
              <a:off x="-115543" y="226342"/>
              <a:ext cx="2787325" cy="698633"/>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9" name="TextBox 58">
              <a:extLst>
                <a:ext uri="{FF2B5EF4-FFF2-40B4-BE49-F238E27FC236}">
                  <a16:creationId xmlns:a16="http://schemas.microsoft.com/office/drawing/2014/main" xmlns="" id="{138B882D-E13D-4724-AE83-CB27BB521160}"/>
                </a:ext>
              </a:extLst>
            </p:cNvPr>
            <p:cNvSpPr txBox="1"/>
            <p:nvPr/>
          </p:nvSpPr>
          <p:spPr>
            <a:xfrm>
              <a:off x="37302" y="297706"/>
              <a:ext cx="2402454"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2400" kern="0" dirty="0">
                  <a:solidFill>
                    <a:srgbClr val="30353A"/>
                  </a:solidFill>
                  <a:ea typeface="#9Slide02 Tieu de dai" panose="02000000000000000000" pitchFamily="2" charset="0"/>
                </a:rPr>
                <a:t>Luyện đọc đúng</a:t>
              </a:r>
              <a:endParaRPr kumimoji="0" lang="vi-VN" sz="2400" b="0" i="0" u="none" strike="noStrike" kern="0" cap="none" spc="0" normalizeH="0" baseline="0" noProof="0" dirty="0">
                <a:ln>
                  <a:noFill/>
                </a:ln>
                <a:solidFill>
                  <a:srgbClr val="30353A"/>
                </a:solidFill>
                <a:effectLst/>
                <a:uLnTx/>
                <a:uFillTx/>
                <a:ea typeface="#9Slide02 Tieu de dai" panose="02000000000000000000" pitchFamily="2" charset="0"/>
              </a:endParaRPr>
            </a:p>
          </p:txBody>
        </p:sp>
      </p:grpSp>
      <p:grpSp>
        <p:nvGrpSpPr>
          <p:cNvPr id="49" name="Group 48">
            <a:extLst>
              <a:ext uri="{FF2B5EF4-FFF2-40B4-BE49-F238E27FC236}">
                <a16:creationId xmlns:a16="http://schemas.microsoft.com/office/drawing/2014/main" xmlns="" id="{93BA1D93-8D98-49E8-B2F4-6FC5B4D37EDC}"/>
              </a:ext>
            </a:extLst>
          </p:cNvPr>
          <p:cNvGrpSpPr/>
          <p:nvPr/>
        </p:nvGrpSpPr>
        <p:grpSpPr>
          <a:xfrm>
            <a:off x="4689150" y="91815"/>
            <a:ext cx="2662876" cy="476218"/>
            <a:chOff x="3141429" y="278553"/>
            <a:chExt cx="2662876" cy="626824"/>
          </a:xfrm>
        </p:grpSpPr>
        <p:sp>
          <p:nvSpPr>
            <p:cNvPr id="56" name="Rectangle: Top Corners One Rounded and One Snipped 55">
              <a:extLst>
                <a:ext uri="{FF2B5EF4-FFF2-40B4-BE49-F238E27FC236}">
                  <a16:creationId xmlns:a16="http://schemas.microsoft.com/office/drawing/2014/main" xmlns="" id="{7CE57CE4-DFB6-48FF-8FEB-DE91FBD802EE}"/>
                </a:ext>
              </a:extLst>
            </p:cNvPr>
            <p:cNvSpPr/>
            <p:nvPr/>
          </p:nvSpPr>
          <p:spPr>
            <a:xfrm>
              <a:off x="3141429" y="282668"/>
              <a:ext cx="2662876" cy="622709"/>
            </a:xfrm>
            <a:prstGeom prst="snipRoundRect">
              <a:avLst>
                <a:gd name="adj1" fmla="val 3623"/>
                <a:gd name="adj2" fmla="val 50000"/>
              </a:avLst>
            </a:prstGeom>
            <a:solidFill>
              <a:srgbClr val="FFFF00"/>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7" name="TextBox 56">
              <a:extLst>
                <a:ext uri="{FF2B5EF4-FFF2-40B4-BE49-F238E27FC236}">
                  <a16:creationId xmlns:a16="http://schemas.microsoft.com/office/drawing/2014/main" xmlns="" id="{F3826592-E847-4BB6-9F37-57FBEB8F0219}"/>
                </a:ext>
              </a:extLst>
            </p:cNvPr>
            <p:cNvSpPr txBox="1"/>
            <p:nvPr/>
          </p:nvSpPr>
          <p:spPr>
            <a:xfrm>
              <a:off x="3534894" y="278553"/>
              <a:ext cx="1955665" cy="607668"/>
            </a:xfrm>
            <a:prstGeom prst="rect">
              <a:avLst/>
            </a:prstGeom>
            <a:solidFill>
              <a:srgbClr val="FFFF00"/>
            </a:solidFill>
          </p:spPr>
          <p:txBody>
            <a:bodyPr wrap="square" rtlCol="0">
              <a:spAutoFit/>
            </a:bodyPr>
            <a:lstStyle/>
            <a:p>
              <a:pPr>
                <a:defRPr/>
              </a:pPr>
              <a:r>
                <a:rPr lang="vi-VN" sz="2400" kern="0" dirty="0">
                  <a:solidFill>
                    <a:srgbClr val="30353A"/>
                  </a:solidFill>
                </a:rPr>
                <a:t>Tìm hiểu bài</a:t>
              </a:r>
            </a:p>
          </p:txBody>
        </p:sp>
      </p:grpSp>
      <p:grpSp>
        <p:nvGrpSpPr>
          <p:cNvPr id="50" name="Group 49">
            <a:extLst>
              <a:ext uri="{FF2B5EF4-FFF2-40B4-BE49-F238E27FC236}">
                <a16:creationId xmlns:a16="http://schemas.microsoft.com/office/drawing/2014/main" xmlns="" id="{6B5A70EB-38A8-496A-89FF-274308086187}"/>
              </a:ext>
            </a:extLst>
          </p:cNvPr>
          <p:cNvGrpSpPr/>
          <p:nvPr/>
        </p:nvGrpSpPr>
        <p:grpSpPr>
          <a:xfrm>
            <a:off x="7901391" y="100455"/>
            <a:ext cx="3035631" cy="504136"/>
            <a:chOff x="6353670" y="289925"/>
            <a:chExt cx="3035631" cy="663571"/>
          </a:xfrm>
        </p:grpSpPr>
        <p:sp>
          <p:nvSpPr>
            <p:cNvPr id="54" name="Rectangle: Top Corners One Rounded and One Snipped 53">
              <a:extLst>
                <a:ext uri="{FF2B5EF4-FFF2-40B4-BE49-F238E27FC236}">
                  <a16:creationId xmlns:a16="http://schemas.microsoft.com/office/drawing/2014/main" xmlns="" id="{43467395-4745-46F0-9C17-34FCF27FAF50}"/>
                </a:ext>
              </a:extLst>
            </p:cNvPr>
            <p:cNvSpPr/>
            <p:nvPr/>
          </p:nvSpPr>
          <p:spPr>
            <a:xfrm>
              <a:off x="6353670" y="289925"/>
              <a:ext cx="3035631" cy="663571"/>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5" name="TextBox 54">
              <a:extLst>
                <a:ext uri="{FF2B5EF4-FFF2-40B4-BE49-F238E27FC236}">
                  <a16:creationId xmlns:a16="http://schemas.microsoft.com/office/drawing/2014/main" xmlns="" id="{812E44CA-BD96-48EA-A168-899FCF23A8BA}"/>
                </a:ext>
              </a:extLst>
            </p:cNvPr>
            <p:cNvSpPr txBox="1"/>
            <p:nvPr/>
          </p:nvSpPr>
          <p:spPr>
            <a:xfrm>
              <a:off x="6508841" y="306815"/>
              <a:ext cx="2690273"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30353A"/>
                  </a:solidFill>
                  <a:effectLst/>
                  <a:uLnTx/>
                  <a:uFillTx/>
                  <a:latin typeface="#9Slide01 Tieu de ngan" panose="00000800000000000000" pitchFamily="2" charset="0"/>
                  <a:ea typeface="#9Slide02 Tieu de dai" panose="02000000000000000000" pitchFamily="2" charset="0"/>
                </a:rPr>
                <a:t>Luyện đọc diễn cảm</a:t>
              </a:r>
            </a:p>
          </p:txBody>
        </p:sp>
      </p:grpSp>
      <p:sp>
        <p:nvSpPr>
          <p:cNvPr id="41" name="Google Shape;430;p41">
            <a:extLst>
              <a:ext uri="{FF2B5EF4-FFF2-40B4-BE49-F238E27FC236}">
                <a16:creationId xmlns:a16="http://schemas.microsoft.com/office/drawing/2014/main" xmlns="" id="{EE221DFF-ADCA-40B6-B67F-796194764E16}"/>
              </a:ext>
            </a:extLst>
          </p:cNvPr>
          <p:cNvSpPr txBox="1">
            <a:spLocks/>
          </p:cNvSpPr>
          <p:nvPr/>
        </p:nvSpPr>
        <p:spPr>
          <a:xfrm>
            <a:off x="955957" y="1242941"/>
            <a:ext cx="7283392" cy="556000"/>
          </a:xfrm>
          <a:prstGeom prst="rect">
            <a:avLst/>
          </a:prstGeom>
        </p:spPr>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eaLnBrk="0" hangingPunct="0">
              <a:spcBef>
                <a:spcPct val="50000"/>
              </a:spcBef>
              <a:buNone/>
            </a:pPr>
            <a:r>
              <a:rPr lang="vi-VN" sz="2600" b="1" dirty="0">
                <a:solidFill>
                  <a:schemeClr val="accent2">
                    <a:lumMod val="75000"/>
                  </a:schemeClr>
                </a:solidFill>
                <a:latin typeface="Arial" panose="020B0604020202020204" pitchFamily="34" charset="0"/>
                <a:ea typeface="Vibur"/>
                <a:cs typeface="Arial" panose="020B0604020202020204" pitchFamily="34" charset="0"/>
              </a:rPr>
              <a:t>Ông Lìn đã nghĩ ra cách gì để giữ rừng, bảo vệ dòng nước</a:t>
            </a:r>
            <a:r>
              <a:rPr lang="en-US" sz="2600" b="1" dirty="0">
                <a:solidFill>
                  <a:schemeClr val="accent2">
                    <a:lumMod val="75000"/>
                  </a:schemeClr>
                </a:solidFill>
                <a:latin typeface="Arial" panose="020B0604020202020204" pitchFamily="34" charset="0"/>
                <a:ea typeface="Vibur"/>
                <a:cs typeface="Arial" panose="020B0604020202020204" pitchFamily="34" charset="0"/>
              </a:rPr>
              <a:t>?</a:t>
            </a:r>
          </a:p>
        </p:txBody>
      </p:sp>
      <p:sp>
        <p:nvSpPr>
          <p:cNvPr id="45" name="Rectangle 44">
            <a:extLst>
              <a:ext uri="{FF2B5EF4-FFF2-40B4-BE49-F238E27FC236}">
                <a16:creationId xmlns:a16="http://schemas.microsoft.com/office/drawing/2014/main" xmlns="" id="{75EF080A-69B7-407F-BE2E-ABBFD23F9C5F}"/>
              </a:ext>
            </a:extLst>
          </p:cNvPr>
          <p:cNvSpPr/>
          <p:nvPr/>
        </p:nvSpPr>
        <p:spPr>
          <a:xfrm>
            <a:off x="910512" y="707017"/>
            <a:ext cx="7443515" cy="492443"/>
          </a:xfrm>
          <a:prstGeom prst="rect">
            <a:avLst/>
          </a:prstGeom>
        </p:spPr>
        <p:txBody>
          <a:bodyPr wrap="square">
            <a:spAutoFit/>
          </a:bodyPr>
          <a:lstStyle/>
          <a:p>
            <a:pPr>
              <a:defRPr/>
            </a:pPr>
            <a:r>
              <a:rPr lang="en-GB" altLang="en-US" sz="2600" b="1" noProof="1">
                <a:solidFill>
                  <a:srgbClr val="42426C"/>
                </a:solidFill>
                <a:latin typeface="Arial" panose="020B0604020202020204" pitchFamily="34" charset="0"/>
                <a:cs typeface="Arial" panose="020B0604020202020204" pitchFamily="34" charset="0"/>
                <a:sym typeface="+mn-ea"/>
              </a:rPr>
              <a:t>Đọc thầm </a:t>
            </a:r>
            <a:r>
              <a:rPr lang="vi-VN" altLang="en-US" sz="2600" b="1" noProof="1">
                <a:solidFill>
                  <a:srgbClr val="42426C"/>
                </a:solidFill>
                <a:latin typeface="Arial" panose="020B0604020202020204" pitchFamily="34" charset="0"/>
                <a:cs typeface="Arial" panose="020B0604020202020204" pitchFamily="34" charset="0"/>
                <a:sym typeface="+mn-ea"/>
              </a:rPr>
              <a:t>đoạn 3 và trả lời câu hỏi</a:t>
            </a:r>
            <a:r>
              <a:rPr lang="en-GB" altLang="en-US" sz="2600" b="1" noProof="1">
                <a:solidFill>
                  <a:srgbClr val="42426C"/>
                </a:solidFill>
                <a:latin typeface="Arial" panose="020B0604020202020204" pitchFamily="34" charset="0"/>
                <a:cs typeface="Arial" panose="020B0604020202020204" pitchFamily="34" charset="0"/>
                <a:sym typeface="+mn-ea"/>
              </a:rPr>
              <a:t>: </a:t>
            </a:r>
            <a:r>
              <a:rPr lang="vi-VN" altLang="en-US" sz="2600" b="1" noProof="1">
                <a:solidFill>
                  <a:srgbClr val="42426C"/>
                </a:solidFill>
                <a:latin typeface="Arial" panose="020B0604020202020204" pitchFamily="34" charset="0"/>
                <a:cs typeface="Arial" panose="020B0604020202020204" pitchFamily="34" charset="0"/>
                <a:sym typeface="+mn-ea"/>
              </a:rPr>
              <a:t> </a:t>
            </a:r>
          </a:p>
        </p:txBody>
      </p:sp>
      <p:sp>
        <p:nvSpPr>
          <p:cNvPr id="65" name="Flowchart: Alternate Process 64">
            <a:extLst>
              <a:ext uri="{FF2B5EF4-FFF2-40B4-BE49-F238E27FC236}">
                <a16:creationId xmlns:a16="http://schemas.microsoft.com/office/drawing/2014/main" xmlns="" id="{F5AAB529-67CC-4333-97E4-FDF8F9F2A0D0}"/>
              </a:ext>
            </a:extLst>
          </p:cNvPr>
          <p:cNvSpPr/>
          <p:nvPr/>
        </p:nvSpPr>
        <p:spPr>
          <a:xfrm>
            <a:off x="871402" y="2171282"/>
            <a:ext cx="7231012" cy="1499651"/>
          </a:xfrm>
          <a:prstGeom prst="flowChartAlternateProcess">
            <a:avLst/>
          </a:prstGeom>
          <a:noFill/>
          <a:ln w="28575">
            <a:solidFill>
              <a:srgbClr val="5D608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xmlns="" id="{4B67BCF7-B445-479A-B04A-21622A0AB959}"/>
              </a:ext>
            </a:extLst>
          </p:cNvPr>
          <p:cNvSpPr/>
          <p:nvPr/>
        </p:nvSpPr>
        <p:spPr>
          <a:xfrm>
            <a:off x="133877" y="1236835"/>
            <a:ext cx="726317" cy="4191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5D6088"/>
                </a:solidFill>
              </a:rPr>
              <a:t>3</a:t>
            </a:r>
            <a:endParaRPr lang="en-US" sz="2800" b="1" dirty="0">
              <a:solidFill>
                <a:srgbClr val="5D6088"/>
              </a:solidFill>
            </a:endParaRPr>
          </a:p>
        </p:txBody>
      </p:sp>
      <p:sp>
        <p:nvSpPr>
          <p:cNvPr id="64" name="Rectangle 1">
            <a:extLst>
              <a:ext uri="{FF2B5EF4-FFF2-40B4-BE49-F238E27FC236}">
                <a16:creationId xmlns:a16="http://schemas.microsoft.com/office/drawing/2014/main" xmlns="" id="{C093A689-8B0C-4B8B-B526-C307EE42C4F1}"/>
              </a:ext>
            </a:extLst>
          </p:cNvPr>
          <p:cNvSpPr>
            <a:spLocks noChangeArrowheads="1"/>
          </p:cNvSpPr>
          <p:nvPr/>
        </p:nvSpPr>
        <p:spPr bwMode="auto">
          <a:xfrm>
            <a:off x="1016287" y="2262356"/>
            <a:ext cx="6849953"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400" b="1" dirty="0">
                <a:solidFill>
                  <a:srgbClr val="19194D"/>
                </a:solidFill>
                <a:latin typeface="Arial" panose="020B0604020202020204" pitchFamily="34" charset="0"/>
                <a:cs typeface="Times New Roman" panose="02020603050405020304" pitchFamily="18" charset="0"/>
              </a:rPr>
              <a:t> </a:t>
            </a:r>
            <a:r>
              <a:rPr lang="en-US" sz="2600" b="1" dirty="0" err="1">
                <a:solidFill>
                  <a:srgbClr val="42426C"/>
                </a:solidFill>
                <a:latin typeface="Arial" panose="020B0604020202020204" pitchFamily="34" charset="0"/>
                <a:cs typeface="Arial" panose="020B0604020202020204" pitchFamily="34" charset="0"/>
              </a:rPr>
              <a:t>Ông</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Lìn</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đã</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lặn</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lội</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đến</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các</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xã</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bạn</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học</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cách</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trồng</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cây</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thảo</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quả</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về</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hướng</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dẫn</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cho</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bà</a:t>
            </a:r>
            <a:r>
              <a:rPr lang="en-US" sz="2600" b="1" dirty="0">
                <a:solidFill>
                  <a:srgbClr val="42426C"/>
                </a:solidFill>
                <a:latin typeface="Arial" panose="020B0604020202020204" pitchFamily="34" charset="0"/>
                <a:cs typeface="Arial" panose="020B0604020202020204" pitchFamily="34" charset="0"/>
              </a:rPr>
              <a:t> con </a:t>
            </a:r>
            <a:r>
              <a:rPr lang="en-US" sz="2600" b="1" dirty="0" err="1">
                <a:solidFill>
                  <a:srgbClr val="42426C"/>
                </a:solidFill>
                <a:latin typeface="Arial" panose="020B0604020202020204" pitchFamily="34" charset="0"/>
                <a:cs typeface="Arial" panose="020B0604020202020204" pitchFamily="34" charset="0"/>
              </a:rPr>
              <a:t>cùng</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làm</a:t>
            </a:r>
            <a:r>
              <a:rPr lang="en-US" sz="2600" b="1" dirty="0">
                <a:solidFill>
                  <a:srgbClr val="42426C"/>
                </a:solidFill>
                <a:latin typeface="Arial" panose="020B0604020202020204" pitchFamily="34" charset="0"/>
                <a:cs typeface="Arial" panose="020B0604020202020204" pitchFamily="34" charset="0"/>
              </a:rPr>
              <a:t>.</a:t>
            </a:r>
            <a:endParaRPr lang="en-US" altLang="en-US" sz="2600" b="1" dirty="0">
              <a:solidFill>
                <a:srgbClr val="42426C"/>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xmlns="" id="{CB81E36F-3F87-441C-AF6B-D57E556D4A73}"/>
              </a:ext>
            </a:extLst>
          </p:cNvPr>
          <p:cNvSpPr txBox="1"/>
          <p:nvPr/>
        </p:nvSpPr>
        <p:spPr>
          <a:xfrm>
            <a:off x="87546" y="3803882"/>
            <a:ext cx="8101486" cy="492443"/>
          </a:xfrm>
          <a:prstGeom prst="rect">
            <a:avLst/>
          </a:prstGeom>
          <a:noFill/>
        </p:spPr>
        <p:txBody>
          <a:bodyPr wrap="square">
            <a:spAutoFit/>
          </a:bodyPr>
          <a:lstStyle/>
          <a:p>
            <a:pPr defTabSz="703356">
              <a:defRPr/>
            </a:pPr>
            <a:r>
              <a:rPr lang="vi-VN" sz="2400" b="1" dirty="0">
                <a:solidFill>
                  <a:srgbClr val="C00000"/>
                </a:solidFill>
                <a:latin typeface="Arial" panose="020B0604020202020204" pitchFamily="34" charset="0"/>
                <a:cs typeface="Times New Roman" panose="02020603050405020304" pitchFamily="18" charset="0"/>
              </a:rPr>
              <a:t>lặn lội</a:t>
            </a:r>
            <a:r>
              <a:rPr lang="en-US" sz="2400" b="1" dirty="0">
                <a:solidFill>
                  <a:srgbClr val="C00000"/>
                </a:solidFill>
                <a:latin typeface="Arial" panose="020B0604020202020204" pitchFamily="34" charset="0"/>
                <a:cs typeface="Times New Roman" panose="02020603050405020304" pitchFamily="18" charset="0"/>
              </a:rPr>
              <a:t>:</a:t>
            </a:r>
            <a:r>
              <a:rPr lang="vi-VN" sz="2400" b="1" dirty="0">
                <a:solidFill>
                  <a:srgbClr val="C00000"/>
                </a:solidFill>
                <a:latin typeface="Arial" panose="020B0604020202020204" pitchFamily="34" charset="0"/>
                <a:cs typeface="Times New Roman" panose="02020603050405020304" pitchFamily="18" charset="0"/>
              </a:rPr>
              <a:t> </a:t>
            </a:r>
            <a:r>
              <a:rPr lang="vi-VN" sz="2600" b="1" dirty="0">
                <a:solidFill>
                  <a:srgbClr val="42426C"/>
                </a:solidFill>
                <a:latin typeface="Arial" panose="020B0604020202020204" pitchFamily="34" charset="0"/>
                <a:cs typeface="Arial" panose="020B0604020202020204" pitchFamily="34" charset="0"/>
              </a:rPr>
              <a:t>làm việc vất vả nơi ruộng đồng, sông nước</a:t>
            </a:r>
            <a:r>
              <a:rPr lang="en-US" sz="2600" b="1" dirty="0">
                <a:solidFill>
                  <a:srgbClr val="42426C"/>
                </a:solidFill>
                <a:latin typeface="Arial" panose="020B0604020202020204" pitchFamily="34" charset="0"/>
                <a:cs typeface="Arial" panose="020B0604020202020204" pitchFamily="34" charset="0"/>
              </a:rPr>
              <a:t> </a:t>
            </a:r>
            <a:r>
              <a:rPr lang="vi-VN" sz="2600" b="1" dirty="0">
                <a:solidFill>
                  <a:srgbClr val="42426C"/>
                </a:solidFill>
                <a:latin typeface="Arial" panose="020B0604020202020204" pitchFamily="34" charset="0"/>
                <a:cs typeface="Arial" panose="020B0604020202020204" pitchFamily="34" charset="0"/>
              </a:rPr>
              <a:t> </a:t>
            </a:r>
            <a:endParaRPr lang="en-US" sz="2600" b="1" dirty="0">
              <a:solidFill>
                <a:srgbClr val="42426C"/>
              </a:solidFill>
              <a:latin typeface="Arial" panose="020B0604020202020204" pitchFamily="34" charset="0"/>
              <a:cs typeface="Arial" panose="020B0604020202020204" pitchFamily="34" charset="0"/>
            </a:endParaRPr>
          </a:p>
        </p:txBody>
      </p:sp>
      <p:pic>
        <p:nvPicPr>
          <p:cNvPr id="63" name="Picture 12">
            <a:extLst>
              <a:ext uri="{FF2B5EF4-FFF2-40B4-BE49-F238E27FC236}">
                <a16:creationId xmlns:a16="http://schemas.microsoft.com/office/drawing/2014/main" xmlns="" id="{44A18572-0F6A-47AF-A486-5AEA15367299}"/>
              </a:ext>
            </a:extLst>
          </p:cNvPr>
          <p:cNvPicPr>
            <a:picLocks noChangeAspect="1" noChangeArrowheads="1"/>
          </p:cNvPicPr>
          <p:nvPr/>
        </p:nvPicPr>
        <p:blipFill>
          <a:blip r:embed="rId4"/>
          <a:srcRect/>
          <a:stretch>
            <a:fillRect/>
          </a:stretch>
        </p:blipFill>
        <p:spPr bwMode="auto">
          <a:xfrm>
            <a:off x="8291800" y="1162044"/>
            <a:ext cx="3798749" cy="35719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8" name="Picture 5" descr="1-16thao%20qua">
            <a:extLst>
              <a:ext uri="{FF2B5EF4-FFF2-40B4-BE49-F238E27FC236}">
                <a16:creationId xmlns:a16="http://schemas.microsoft.com/office/drawing/2014/main" xmlns="" id="{32E00A8B-5A75-4BA0-AADE-0867FB11A723}"/>
              </a:ext>
            </a:extLst>
          </p:cNvPr>
          <p:cNvPicPr>
            <a:picLocks noChangeAspect="1" noChangeArrowheads="1"/>
          </p:cNvPicPr>
          <p:nvPr/>
        </p:nvPicPr>
        <p:blipFill>
          <a:blip r:embed="rId5"/>
          <a:srcRect/>
          <a:stretch>
            <a:fillRect/>
          </a:stretch>
        </p:blipFill>
        <p:spPr bwMode="auto">
          <a:xfrm>
            <a:off x="110201" y="3757883"/>
            <a:ext cx="3765727" cy="26895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9" name="Picture 6" descr="2-2thao%20qua">
            <a:extLst>
              <a:ext uri="{FF2B5EF4-FFF2-40B4-BE49-F238E27FC236}">
                <a16:creationId xmlns:a16="http://schemas.microsoft.com/office/drawing/2014/main" xmlns="" id="{48ACAB97-D198-4E67-A9F2-D9A95B7BE080}"/>
              </a:ext>
            </a:extLst>
          </p:cNvPr>
          <p:cNvPicPr>
            <a:picLocks noChangeAspect="1" noChangeArrowheads="1"/>
          </p:cNvPicPr>
          <p:nvPr/>
        </p:nvPicPr>
        <p:blipFill>
          <a:blip r:embed="rId6"/>
          <a:srcRect/>
          <a:stretch>
            <a:fillRect/>
          </a:stretch>
        </p:blipFill>
        <p:spPr bwMode="auto">
          <a:xfrm>
            <a:off x="3930232" y="3784402"/>
            <a:ext cx="3798749" cy="27367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0" name="TextBox 69">
            <a:extLst>
              <a:ext uri="{FF2B5EF4-FFF2-40B4-BE49-F238E27FC236}">
                <a16:creationId xmlns:a16="http://schemas.microsoft.com/office/drawing/2014/main" xmlns="" id="{34B58ED4-0C57-4FDD-9543-B12302D5E423}"/>
              </a:ext>
            </a:extLst>
          </p:cNvPr>
          <p:cNvSpPr txBox="1"/>
          <p:nvPr/>
        </p:nvSpPr>
        <p:spPr>
          <a:xfrm>
            <a:off x="7835682" y="5210421"/>
            <a:ext cx="1558685" cy="461665"/>
          </a:xfrm>
          <a:prstGeom prst="rect">
            <a:avLst/>
          </a:prstGeom>
          <a:solidFill>
            <a:srgbClr val="FFFF00"/>
          </a:solidFill>
        </p:spPr>
        <p:txBody>
          <a:bodyPr wrap="square">
            <a:spAutoFit/>
          </a:bodyPr>
          <a:lstStyle/>
          <a:p>
            <a:pPr defTabSz="703356">
              <a:defRPr/>
            </a:pPr>
            <a:r>
              <a:rPr lang="vi-VN" sz="2400" b="1" dirty="0">
                <a:solidFill>
                  <a:srgbClr val="C00000"/>
                </a:solidFill>
                <a:latin typeface="Arial" panose="020B0604020202020204" pitchFamily="34" charset="0"/>
                <a:cs typeface="Times New Roman" panose="02020603050405020304" pitchFamily="18" charset="0"/>
              </a:rPr>
              <a:t>thảo quả</a:t>
            </a:r>
            <a:endParaRPr lang="en-US" sz="2600" b="1" dirty="0">
              <a:solidFill>
                <a:srgbClr val="42426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934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circle(in)">
                                      <p:cBhvr>
                                        <p:cTn id="7" dur="20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0-#ppt_w/2"/>
                                          </p:val>
                                        </p:tav>
                                        <p:tav tm="100000">
                                          <p:val>
                                            <p:strVal val="#ppt_x"/>
                                          </p:val>
                                        </p:tav>
                                      </p:tavLst>
                                    </p:anim>
                                    <p:anim calcmode="lin" valueType="num">
                                      <p:cBhvr additive="base">
                                        <p:cTn id="13" dur="500" fill="hold"/>
                                        <p:tgtEl>
                                          <p:spTgt spid="41"/>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 calcmode="lin" valueType="num">
                                      <p:cBhvr additive="base">
                                        <p:cTn id="16" dur="500" fill="hold"/>
                                        <p:tgtEl>
                                          <p:spTgt spid="51"/>
                                        </p:tgtEl>
                                        <p:attrNameLst>
                                          <p:attrName>ppt_x</p:attrName>
                                        </p:attrNameLst>
                                      </p:cBhvr>
                                      <p:tavLst>
                                        <p:tav tm="0">
                                          <p:val>
                                            <p:strVal val="0-#ppt_w/2"/>
                                          </p:val>
                                        </p:tav>
                                        <p:tav tm="100000">
                                          <p:val>
                                            <p:strVal val="#ppt_x"/>
                                          </p:val>
                                        </p:tav>
                                      </p:tavLst>
                                    </p:anim>
                                    <p:anim calcmode="lin" valueType="num">
                                      <p:cBhvr additive="base">
                                        <p:cTn id="17"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circle(in)">
                                      <p:cBhvr>
                                        <p:cTn id="22" dur="2000"/>
                                        <p:tgtEl>
                                          <p:spTgt spid="64"/>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circle(in)">
                                      <p:cBhvr>
                                        <p:cTn id="25" dur="2000"/>
                                        <p:tgtEl>
                                          <p:spTgt spid="65"/>
                                        </p:tgtEl>
                                      </p:cBhvr>
                                    </p:animEffect>
                                  </p:childTnLst>
                                </p:cTn>
                              </p:par>
                              <p:par>
                                <p:cTn id="26" presetID="6" presetClass="entr" presetSubtype="16" fill="hold" nodeType="with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circle(in)">
                                      <p:cBhvr>
                                        <p:cTn id="28" dur="2000"/>
                                        <p:tgtEl>
                                          <p:spTgt spid="63"/>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circle(in)">
                                      <p:cBhvr>
                                        <p:cTn id="33" dur="2000"/>
                                        <p:tgtEl>
                                          <p:spTgt spid="53"/>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xit" presetSubtype="32" fill="hold" grpId="1" nodeType="clickEffect">
                                  <p:stCondLst>
                                    <p:cond delay="0"/>
                                  </p:stCondLst>
                                  <p:childTnLst>
                                    <p:animEffect transition="out" filter="diamond(out)">
                                      <p:cBhvr>
                                        <p:cTn id="37" dur="2000"/>
                                        <p:tgtEl>
                                          <p:spTgt spid="53"/>
                                        </p:tgtEl>
                                      </p:cBhvr>
                                    </p:animEffect>
                                    <p:set>
                                      <p:cBhvr>
                                        <p:cTn id="38" dur="1" fill="hold">
                                          <p:stCondLst>
                                            <p:cond delay="1999"/>
                                          </p:stCondLst>
                                        </p:cTn>
                                        <p:tgtEl>
                                          <p:spTgt spid="5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circle(in)">
                                      <p:cBhvr>
                                        <p:cTn id="43" dur="2000"/>
                                        <p:tgtEl>
                                          <p:spTgt spid="69"/>
                                        </p:tgtEl>
                                      </p:cBhvr>
                                    </p:animEffect>
                                  </p:childTnLst>
                                </p:cTn>
                              </p:par>
                              <p:par>
                                <p:cTn id="44" presetID="6" presetClass="entr" presetSubtype="16" fill="hold" nodeType="with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circle(in)">
                                      <p:cBhvr>
                                        <p:cTn id="46" dur="2000"/>
                                        <p:tgtEl>
                                          <p:spTgt spid="68"/>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circle(in)">
                                      <p:cBhvr>
                                        <p:cTn id="49" dur="2000"/>
                                        <p:tgtEl>
                                          <p:spTgt spid="70"/>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xit" presetSubtype="32" fill="hold" nodeType="clickEffect">
                                  <p:stCondLst>
                                    <p:cond delay="0"/>
                                  </p:stCondLst>
                                  <p:childTnLst>
                                    <p:animEffect transition="out" filter="circle(out)">
                                      <p:cBhvr>
                                        <p:cTn id="53" dur="2000"/>
                                        <p:tgtEl>
                                          <p:spTgt spid="69"/>
                                        </p:tgtEl>
                                      </p:cBhvr>
                                    </p:animEffect>
                                    <p:set>
                                      <p:cBhvr>
                                        <p:cTn id="54" dur="1" fill="hold">
                                          <p:stCondLst>
                                            <p:cond delay="1999"/>
                                          </p:stCondLst>
                                        </p:cTn>
                                        <p:tgtEl>
                                          <p:spTgt spid="69"/>
                                        </p:tgtEl>
                                        <p:attrNameLst>
                                          <p:attrName>style.visibility</p:attrName>
                                        </p:attrNameLst>
                                      </p:cBhvr>
                                      <p:to>
                                        <p:strVal val="hidden"/>
                                      </p:to>
                                    </p:set>
                                  </p:childTnLst>
                                </p:cTn>
                              </p:par>
                              <p:par>
                                <p:cTn id="55" presetID="6" presetClass="exit" presetSubtype="32" fill="hold" nodeType="withEffect">
                                  <p:stCondLst>
                                    <p:cond delay="0"/>
                                  </p:stCondLst>
                                  <p:childTnLst>
                                    <p:animEffect transition="out" filter="circle(out)">
                                      <p:cBhvr>
                                        <p:cTn id="56" dur="2000"/>
                                        <p:tgtEl>
                                          <p:spTgt spid="68"/>
                                        </p:tgtEl>
                                      </p:cBhvr>
                                    </p:animEffect>
                                    <p:set>
                                      <p:cBhvr>
                                        <p:cTn id="57" dur="1" fill="hold">
                                          <p:stCondLst>
                                            <p:cond delay="1999"/>
                                          </p:stCondLst>
                                        </p:cTn>
                                        <p:tgtEl>
                                          <p:spTgt spid="68"/>
                                        </p:tgtEl>
                                        <p:attrNameLst>
                                          <p:attrName>style.visibility</p:attrName>
                                        </p:attrNameLst>
                                      </p:cBhvr>
                                      <p:to>
                                        <p:strVal val="hidden"/>
                                      </p:to>
                                    </p:set>
                                  </p:childTnLst>
                                </p:cTn>
                              </p:par>
                              <p:par>
                                <p:cTn id="58" presetID="6" presetClass="exit" presetSubtype="32" fill="hold" grpId="1" nodeType="withEffect">
                                  <p:stCondLst>
                                    <p:cond delay="0"/>
                                  </p:stCondLst>
                                  <p:childTnLst>
                                    <p:animEffect transition="out" filter="circle(out)">
                                      <p:cBhvr>
                                        <p:cTn id="59" dur="2000"/>
                                        <p:tgtEl>
                                          <p:spTgt spid="70"/>
                                        </p:tgtEl>
                                      </p:cBhvr>
                                    </p:animEffect>
                                    <p:set>
                                      <p:cBhvr>
                                        <p:cTn id="60" dur="1" fill="hold">
                                          <p:stCondLst>
                                            <p:cond delay="1999"/>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5" grpId="0"/>
      <p:bldP spid="65" grpId="0" animBg="1"/>
      <p:bldP spid="51" grpId="0" animBg="1"/>
      <p:bldP spid="64" grpId="0"/>
      <p:bldP spid="53" grpId="0"/>
      <p:bldP spid="53" grpId="1"/>
      <p:bldP spid="70" grpId="0" animBg="1"/>
      <p:bldP spid="70"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19FC539A-E1B2-4E56-B2DB-D4B8D260888B}"/>
              </a:ext>
            </a:extLst>
          </p:cNvPr>
          <p:cNvGrpSpPr/>
          <p:nvPr/>
        </p:nvGrpSpPr>
        <p:grpSpPr>
          <a:xfrm>
            <a:off x="-59241" y="10330"/>
            <a:ext cx="2024109" cy="2024109"/>
            <a:chOff x="0" y="0"/>
            <a:chExt cx="2024109" cy="2024109"/>
          </a:xfrm>
        </p:grpSpPr>
        <p:cxnSp>
          <p:nvCxnSpPr>
            <p:cNvPr id="3" name="Straight Connector 2">
              <a:extLst>
                <a:ext uri="{FF2B5EF4-FFF2-40B4-BE49-F238E27FC236}">
                  <a16:creationId xmlns:a16="http://schemas.microsoft.com/office/drawing/2014/main" xmlns=""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xmlns=""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xmlns=""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xmlns=""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xmlns="" id="{B97E323F-2863-4F51-BD9E-9139C6585791}"/>
              </a:ext>
            </a:extLst>
          </p:cNvPr>
          <p:cNvGrpSpPr/>
          <p:nvPr/>
        </p:nvGrpSpPr>
        <p:grpSpPr>
          <a:xfrm rot="10800000">
            <a:off x="10167891" y="4807259"/>
            <a:ext cx="2024109" cy="2024109"/>
            <a:chOff x="0" y="0"/>
            <a:chExt cx="2024109" cy="2024109"/>
          </a:xfrm>
        </p:grpSpPr>
        <p:cxnSp>
          <p:nvCxnSpPr>
            <p:cNvPr id="18" name="Straight Connector 17">
              <a:extLst>
                <a:ext uri="{FF2B5EF4-FFF2-40B4-BE49-F238E27FC236}">
                  <a16:creationId xmlns:a16="http://schemas.microsoft.com/office/drawing/2014/main" xmlns=""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xmlns=""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xmlns=""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xmlns=""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xmlns="" id="{B3F1FD18-1106-405C-99F1-88F6D3E48018}"/>
              </a:ext>
            </a:extLst>
          </p:cNvPr>
          <p:cNvGrpSpPr/>
          <p:nvPr/>
        </p:nvGrpSpPr>
        <p:grpSpPr>
          <a:xfrm rot="16200000">
            <a:off x="26633" y="4883906"/>
            <a:ext cx="2024109" cy="2024109"/>
            <a:chOff x="0" y="0"/>
            <a:chExt cx="2024109" cy="2024109"/>
          </a:xfrm>
        </p:grpSpPr>
        <p:cxnSp>
          <p:nvCxnSpPr>
            <p:cNvPr id="23" name="Straight Connector 22">
              <a:extLst>
                <a:ext uri="{FF2B5EF4-FFF2-40B4-BE49-F238E27FC236}">
                  <a16:creationId xmlns:a16="http://schemas.microsoft.com/office/drawing/2014/main" xmlns=""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xmlns=""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xmlns=""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xmlns=""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xmlns=""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xmlns=""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xmlns=""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xmlns=""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xmlns=""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cxnSp>
        <p:nvCxnSpPr>
          <p:cNvPr id="47" name="Straight Connector 46">
            <a:extLst>
              <a:ext uri="{FF2B5EF4-FFF2-40B4-BE49-F238E27FC236}">
                <a16:creationId xmlns:a16="http://schemas.microsoft.com/office/drawing/2014/main" xmlns="" id="{16AC6D7C-8961-446B-8F67-64B08C425732}"/>
              </a:ext>
            </a:extLst>
          </p:cNvPr>
          <p:cNvCxnSpPr>
            <a:cxnSpLocks/>
          </p:cNvCxnSpPr>
          <p:nvPr/>
        </p:nvCxnSpPr>
        <p:spPr>
          <a:xfrm>
            <a:off x="1337616" y="683919"/>
            <a:ext cx="9688450" cy="0"/>
          </a:xfrm>
          <a:prstGeom prst="line">
            <a:avLst/>
          </a:prstGeom>
          <a:noFill/>
          <a:ln w="38100" cap="flat" cmpd="sng" algn="ctr">
            <a:solidFill>
              <a:schemeClr val="accent1"/>
            </a:solidFill>
            <a:prstDash val="solid"/>
          </a:ln>
          <a:effectLst/>
        </p:spPr>
      </p:cxnSp>
      <p:grpSp>
        <p:nvGrpSpPr>
          <p:cNvPr id="48" name="Group 47">
            <a:extLst>
              <a:ext uri="{FF2B5EF4-FFF2-40B4-BE49-F238E27FC236}">
                <a16:creationId xmlns:a16="http://schemas.microsoft.com/office/drawing/2014/main" xmlns="" id="{2DCB5650-4AB4-421D-841C-4E0A8205F59A}"/>
              </a:ext>
            </a:extLst>
          </p:cNvPr>
          <p:cNvGrpSpPr/>
          <p:nvPr/>
        </p:nvGrpSpPr>
        <p:grpSpPr>
          <a:xfrm>
            <a:off x="1432178" y="52149"/>
            <a:ext cx="2787325" cy="530774"/>
            <a:chOff x="-115543" y="226342"/>
            <a:chExt cx="2787325" cy="698633"/>
          </a:xfrm>
        </p:grpSpPr>
        <p:sp>
          <p:nvSpPr>
            <p:cNvPr id="58" name="Rectangle: Top Corners One Rounded and One Snipped 57">
              <a:extLst>
                <a:ext uri="{FF2B5EF4-FFF2-40B4-BE49-F238E27FC236}">
                  <a16:creationId xmlns:a16="http://schemas.microsoft.com/office/drawing/2014/main" xmlns="" id="{0B0262BA-CE90-4458-AA3B-CEC9BE8E15EA}"/>
                </a:ext>
              </a:extLst>
            </p:cNvPr>
            <p:cNvSpPr/>
            <p:nvPr/>
          </p:nvSpPr>
          <p:spPr>
            <a:xfrm>
              <a:off x="-115543" y="226342"/>
              <a:ext cx="2787325" cy="698633"/>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9" name="TextBox 58">
              <a:extLst>
                <a:ext uri="{FF2B5EF4-FFF2-40B4-BE49-F238E27FC236}">
                  <a16:creationId xmlns:a16="http://schemas.microsoft.com/office/drawing/2014/main" xmlns="" id="{138B882D-E13D-4724-AE83-CB27BB521160}"/>
                </a:ext>
              </a:extLst>
            </p:cNvPr>
            <p:cNvSpPr txBox="1"/>
            <p:nvPr/>
          </p:nvSpPr>
          <p:spPr>
            <a:xfrm>
              <a:off x="37302" y="297706"/>
              <a:ext cx="2402454"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2400" kern="0" dirty="0">
                  <a:solidFill>
                    <a:srgbClr val="30353A"/>
                  </a:solidFill>
                  <a:ea typeface="#9Slide02 Tieu de dai" panose="02000000000000000000" pitchFamily="2" charset="0"/>
                </a:rPr>
                <a:t>Luyện đọc đúng</a:t>
              </a:r>
              <a:endParaRPr kumimoji="0" lang="vi-VN" sz="2400" b="0" i="0" u="none" strike="noStrike" kern="0" cap="none" spc="0" normalizeH="0" baseline="0" noProof="0" dirty="0">
                <a:ln>
                  <a:noFill/>
                </a:ln>
                <a:solidFill>
                  <a:srgbClr val="30353A"/>
                </a:solidFill>
                <a:effectLst/>
                <a:uLnTx/>
                <a:uFillTx/>
                <a:ea typeface="#9Slide02 Tieu de dai" panose="02000000000000000000" pitchFamily="2" charset="0"/>
              </a:endParaRPr>
            </a:p>
          </p:txBody>
        </p:sp>
      </p:grpSp>
      <p:grpSp>
        <p:nvGrpSpPr>
          <p:cNvPr id="49" name="Group 48">
            <a:extLst>
              <a:ext uri="{FF2B5EF4-FFF2-40B4-BE49-F238E27FC236}">
                <a16:creationId xmlns:a16="http://schemas.microsoft.com/office/drawing/2014/main" xmlns="" id="{93BA1D93-8D98-49E8-B2F4-6FC5B4D37EDC}"/>
              </a:ext>
            </a:extLst>
          </p:cNvPr>
          <p:cNvGrpSpPr/>
          <p:nvPr/>
        </p:nvGrpSpPr>
        <p:grpSpPr>
          <a:xfrm>
            <a:off x="4689150" y="91815"/>
            <a:ext cx="2662876" cy="476218"/>
            <a:chOff x="3141429" y="278553"/>
            <a:chExt cx="2662876" cy="626824"/>
          </a:xfrm>
        </p:grpSpPr>
        <p:sp>
          <p:nvSpPr>
            <p:cNvPr id="56" name="Rectangle: Top Corners One Rounded and One Snipped 55">
              <a:extLst>
                <a:ext uri="{FF2B5EF4-FFF2-40B4-BE49-F238E27FC236}">
                  <a16:creationId xmlns:a16="http://schemas.microsoft.com/office/drawing/2014/main" xmlns="" id="{7CE57CE4-DFB6-48FF-8FEB-DE91FBD802EE}"/>
                </a:ext>
              </a:extLst>
            </p:cNvPr>
            <p:cNvSpPr/>
            <p:nvPr/>
          </p:nvSpPr>
          <p:spPr>
            <a:xfrm>
              <a:off x="3141429" y="282668"/>
              <a:ext cx="2662876" cy="622709"/>
            </a:xfrm>
            <a:prstGeom prst="snipRoundRect">
              <a:avLst>
                <a:gd name="adj1" fmla="val 3623"/>
                <a:gd name="adj2" fmla="val 50000"/>
              </a:avLst>
            </a:prstGeom>
            <a:solidFill>
              <a:srgbClr val="FFFF00"/>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7" name="TextBox 56">
              <a:extLst>
                <a:ext uri="{FF2B5EF4-FFF2-40B4-BE49-F238E27FC236}">
                  <a16:creationId xmlns:a16="http://schemas.microsoft.com/office/drawing/2014/main" xmlns="" id="{F3826592-E847-4BB6-9F37-57FBEB8F0219}"/>
                </a:ext>
              </a:extLst>
            </p:cNvPr>
            <p:cNvSpPr txBox="1"/>
            <p:nvPr/>
          </p:nvSpPr>
          <p:spPr>
            <a:xfrm>
              <a:off x="3534894" y="278553"/>
              <a:ext cx="1955665" cy="607668"/>
            </a:xfrm>
            <a:prstGeom prst="rect">
              <a:avLst/>
            </a:prstGeom>
            <a:solidFill>
              <a:srgbClr val="FFFF00"/>
            </a:solidFill>
          </p:spPr>
          <p:txBody>
            <a:bodyPr wrap="square" rtlCol="0">
              <a:spAutoFit/>
            </a:bodyPr>
            <a:lstStyle/>
            <a:p>
              <a:pPr>
                <a:defRPr/>
              </a:pPr>
              <a:r>
                <a:rPr lang="vi-VN" sz="2400" kern="0" dirty="0">
                  <a:solidFill>
                    <a:srgbClr val="30353A"/>
                  </a:solidFill>
                </a:rPr>
                <a:t>Tìm hiểu bài</a:t>
              </a:r>
            </a:p>
          </p:txBody>
        </p:sp>
      </p:grpSp>
      <p:grpSp>
        <p:nvGrpSpPr>
          <p:cNvPr id="50" name="Group 49">
            <a:extLst>
              <a:ext uri="{FF2B5EF4-FFF2-40B4-BE49-F238E27FC236}">
                <a16:creationId xmlns:a16="http://schemas.microsoft.com/office/drawing/2014/main" xmlns="" id="{6B5A70EB-38A8-496A-89FF-274308086187}"/>
              </a:ext>
            </a:extLst>
          </p:cNvPr>
          <p:cNvGrpSpPr/>
          <p:nvPr/>
        </p:nvGrpSpPr>
        <p:grpSpPr>
          <a:xfrm>
            <a:off x="7901391" y="100455"/>
            <a:ext cx="3035631" cy="504136"/>
            <a:chOff x="6353670" y="289925"/>
            <a:chExt cx="3035631" cy="663571"/>
          </a:xfrm>
        </p:grpSpPr>
        <p:sp>
          <p:nvSpPr>
            <p:cNvPr id="54" name="Rectangle: Top Corners One Rounded and One Snipped 53">
              <a:extLst>
                <a:ext uri="{FF2B5EF4-FFF2-40B4-BE49-F238E27FC236}">
                  <a16:creationId xmlns:a16="http://schemas.microsoft.com/office/drawing/2014/main" xmlns="" id="{43467395-4745-46F0-9C17-34FCF27FAF50}"/>
                </a:ext>
              </a:extLst>
            </p:cNvPr>
            <p:cNvSpPr/>
            <p:nvPr/>
          </p:nvSpPr>
          <p:spPr>
            <a:xfrm>
              <a:off x="6353670" y="289925"/>
              <a:ext cx="3035631" cy="663571"/>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5" name="TextBox 54">
              <a:extLst>
                <a:ext uri="{FF2B5EF4-FFF2-40B4-BE49-F238E27FC236}">
                  <a16:creationId xmlns:a16="http://schemas.microsoft.com/office/drawing/2014/main" xmlns="" id="{812E44CA-BD96-48EA-A168-899FCF23A8BA}"/>
                </a:ext>
              </a:extLst>
            </p:cNvPr>
            <p:cNvSpPr txBox="1"/>
            <p:nvPr/>
          </p:nvSpPr>
          <p:spPr>
            <a:xfrm>
              <a:off x="6508841" y="306815"/>
              <a:ext cx="2690273"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30353A"/>
                  </a:solidFill>
                  <a:effectLst/>
                  <a:uLnTx/>
                  <a:uFillTx/>
                  <a:latin typeface="#9Slide01 Tieu de ngan" panose="00000800000000000000" pitchFamily="2" charset="0"/>
                  <a:ea typeface="#9Slide02 Tieu de dai" panose="02000000000000000000" pitchFamily="2" charset="0"/>
                </a:rPr>
                <a:t>Luyện đọc diễn cảm</a:t>
              </a:r>
            </a:p>
          </p:txBody>
        </p:sp>
      </p:grpSp>
      <p:sp>
        <p:nvSpPr>
          <p:cNvPr id="41" name="Google Shape;430;p41">
            <a:extLst>
              <a:ext uri="{FF2B5EF4-FFF2-40B4-BE49-F238E27FC236}">
                <a16:creationId xmlns:a16="http://schemas.microsoft.com/office/drawing/2014/main" xmlns="" id="{EE221DFF-ADCA-40B6-B67F-796194764E16}"/>
              </a:ext>
            </a:extLst>
          </p:cNvPr>
          <p:cNvSpPr txBox="1">
            <a:spLocks/>
          </p:cNvSpPr>
          <p:nvPr/>
        </p:nvSpPr>
        <p:spPr>
          <a:xfrm>
            <a:off x="955957" y="1242941"/>
            <a:ext cx="7283392" cy="556000"/>
          </a:xfrm>
          <a:prstGeom prst="rect">
            <a:avLst/>
          </a:prstGeom>
        </p:spPr>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eaLnBrk="0" hangingPunct="0">
              <a:spcBef>
                <a:spcPct val="50000"/>
              </a:spcBef>
              <a:buNone/>
            </a:pPr>
            <a:r>
              <a:rPr lang="vi-VN" sz="2600" b="1" dirty="0">
                <a:solidFill>
                  <a:schemeClr val="accent2">
                    <a:lumMod val="75000"/>
                  </a:schemeClr>
                </a:solidFill>
                <a:latin typeface="Arial" panose="020B0604020202020204" pitchFamily="34" charset="0"/>
                <a:ea typeface="Vibur"/>
                <a:cs typeface="Arial" panose="020B0604020202020204" pitchFamily="34" charset="0"/>
              </a:rPr>
              <a:t>Ông Lìn đã nghĩ ra cách gì để giữ rừng, bảo vệ dòng nước</a:t>
            </a:r>
            <a:r>
              <a:rPr lang="en-US" sz="2600" b="1" dirty="0">
                <a:solidFill>
                  <a:schemeClr val="accent2">
                    <a:lumMod val="75000"/>
                  </a:schemeClr>
                </a:solidFill>
                <a:latin typeface="Arial" panose="020B0604020202020204" pitchFamily="34" charset="0"/>
                <a:ea typeface="Vibur"/>
                <a:cs typeface="Arial" panose="020B0604020202020204" pitchFamily="34" charset="0"/>
              </a:rPr>
              <a:t>?</a:t>
            </a:r>
          </a:p>
        </p:txBody>
      </p:sp>
      <p:sp>
        <p:nvSpPr>
          <p:cNvPr id="45" name="Rectangle 44">
            <a:extLst>
              <a:ext uri="{FF2B5EF4-FFF2-40B4-BE49-F238E27FC236}">
                <a16:creationId xmlns:a16="http://schemas.microsoft.com/office/drawing/2014/main" xmlns="" id="{75EF080A-69B7-407F-BE2E-ABBFD23F9C5F}"/>
              </a:ext>
            </a:extLst>
          </p:cNvPr>
          <p:cNvSpPr/>
          <p:nvPr/>
        </p:nvSpPr>
        <p:spPr>
          <a:xfrm>
            <a:off x="910512" y="707017"/>
            <a:ext cx="7443515" cy="492443"/>
          </a:xfrm>
          <a:prstGeom prst="rect">
            <a:avLst/>
          </a:prstGeom>
        </p:spPr>
        <p:txBody>
          <a:bodyPr wrap="square">
            <a:spAutoFit/>
          </a:bodyPr>
          <a:lstStyle/>
          <a:p>
            <a:pPr>
              <a:defRPr/>
            </a:pPr>
            <a:r>
              <a:rPr lang="en-GB" altLang="en-US" sz="2600" b="1" noProof="1">
                <a:solidFill>
                  <a:srgbClr val="42426C"/>
                </a:solidFill>
                <a:latin typeface="Arial" panose="020B0604020202020204" pitchFamily="34" charset="0"/>
                <a:cs typeface="Arial" panose="020B0604020202020204" pitchFamily="34" charset="0"/>
                <a:sym typeface="+mn-ea"/>
              </a:rPr>
              <a:t>Đọc thầm </a:t>
            </a:r>
            <a:r>
              <a:rPr lang="vi-VN" altLang="en-US" sz="2600" b="1" noProof="1">
                <a:solidFill>
                  <a:srgbClr val="42426C"/>
                </a:solidFill>
                <a:latin typeface="Arial" panose="020B0604020202020204" pitchFamily="34" charset="0"/>
                <a:cs typeface="Arial" panose="020B0604020202020204" pitchFamily="34" charset="0"/>
                <a:sym typeface="+mn-ea"/>
              </a:rPr>
              <a:t>đoạn 3 và trả lời câu hỏi</a:t>
            </a:r>
            <a:r>
              <a:rPr lang="en-GB" altLang="en-US" sz="2600" b="1" noProof="1">
                <a:solidFill>
                  <a:srgbClr val="42426C"/>
                </a:solidFill>
                <a:latin typeface="Arial" panose="020B0604020202020204" pitchFamily="34" charset="0"/>
                <a:cs typeface="Arial" panose="020B0604020202020204" pitchFamily="34" charset="0"/>
                <a:sym typeface="+mn-ea"/>
              </a:rPr>
              <a:t>: </a:t>
            </a:r>
            <a:r>
              <a:rPr lang="vi-VN" altLang="en-US" sz="2600" b="1" noProof="1">
                <a:solidFill>
                  <a:srgbClr val="42426C"/>
                </a:solidFill>
                <a:latin typeface="Arial" panose="020B0604020202020204" pitchFamily="34" charset="0"/>
                <a:cs typeface="Arial" panose="020B0604020202020204" pitchFamily="34" charset="0"/>
                <a:sym typeface="+mn-ea"/>
              </a:rPr>
              <a:t> </a:t>
            </a:r>
          </a:p>
        </p:txBody>
      </p:sp>
      <p:sp>
        <p:nvSpPr>
          <p:cNvPr id="65" name="Flowchart: Alternate Process 64">
            <a:extLst>
              <a:ext uri="{FF2B5EF4-FFF2-40B4-BE49-F238E27FC236}">
                <a16:creationId xmlns:a16="http://schemas.microsoft.com/office/drawing/2014/main" xmlns="" id="{F5AAB529-67CC-4333-97E4-FDF8F9F2A0D0}"/>
              </a:ext>
            </a:extLst>
          </p:cNvPr>
          <p:cNvSpPr/>
          <p:nvPr/>
        </p:nvSpPr>
        <p:spPr>
          <a:xfrm>
            <a:off x="871402" y="2171282"/>
            <a:ext cx="7231012" cy="1499651"/>
          </a:xfrm>
          <a:prstGeom prst="flowChartAlternateProcess">
            <a:avLst/>
          </a:prstGeom>
          <a:noFill/>
          <a:ln w="28575">
            <a:solidFill>
              <a:srgbClr val="5D608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xmlns="" id="{4B67BCF7-B445-479A-B04A-21622A0AB959}"/>
              </a:ext>
            </a:extLst>
          </p:cNvPr>
          <p:cNvSpPr/>
          <p:nvPr/>
        </p:nvSpPr>
        <p:spPr>
          <a:xfrm>
            <a:off x="133877" y="1236835"/>
            <a:ext cx="726317" cy="4191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5D6088"/>
                </a:solidFill>
              </a:rPr>
              <a:t>3</a:t>
            </a:r>
            <a:endParaRPr lang="en-US" sz="2800" b="1" dirty="0">
              <a:solidFill>
                <a:srgbClr val="5D6088"/>
              </a:solidFill>
            </a:endParaRPr>
          </a:p>
        </p:txBody>
      </p:sp>
      <p:sp>
        <p:nvSpPr>
          <p:cNvPr id="64" name="Rectangle 1">
            <a:extLst>
              <a:ext uri="{FF2B5EF4-FFF2-40B4-BE49-F238E27FC236}">
                <a16:creationId xmlns:a16="http://schemas.microsoft.com/office/drawing/2014/main" xmlns="" id="{C093A689-8B0C-4B8B-B526-C307EE42C4F1}"/>
              </a:ext>
            </a:extLst>
          </p:cNvPr>
          <p:cNvSpPr>
            <a:spLocks noChangeArrowheads="1"/>
          </p:cNvSpPr>
          <p:nvPr/>
        </p:nvSpPr>
        <p:spPr bwMode="auto">
          <a:xfrm>
            <a:off x="1016287" y="2262356"/>
            <a:ext cx="6849953"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400" b="1" dirty="0">
                <a:solidFill>
                  <a:srgbClr val="19194D"/>
                </a:solidFill>
                <a:latin typeface="Arial" panose="020B0604020202020204" pitchFamily="34" charset="0"/>
                <a:cs typeface="Times New Roman" panose="02020603050405020304" pitchFamily="18" charset="0"/>
              </a:rPr>
              <a:t> </a:t>
            </a:r>
            <a:r>
              <a:rPr lang="en-US" sz="2600" b="1" dirty="0" err="1">
                <a:solidFill>
                  <a:srgbClr val="42426C"/>
                </a:solidFill>
                <a:latin typeface="Arial" panose="020B0604020202020204" pitchFamily="34" charset="0"/>
                <a:cs typeface="Arial" panose="020B0604020202020204" pitchFamily="34" charset="0"/>
              </a:rPr>
              <a:t>Ông</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Lìn</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đã</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lặn</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lội</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đến</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các</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xã</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bạn</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học</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cách</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trồng</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cây</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thảo</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quả</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về</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hướng</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dẫn</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cho</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bà</a:t>
            </a:r>
            <a:r>
              <a:rPr lang="en-US" sz="2600" b="1" dirty="0">
                <a:solidFill>
                  <a:srgbClr val="42426C"/>
                </a:solidFill>
                <a:latin typeface="Arial" panose="020B0604020202020204" pitchFamily="34" charset="0"/>
                <a:cs typeface="Arial" panose="020B0604020202020204" pitchFamily="34" charset="0"/>
              </a:rPr>
              <a:t> con </a:t>
            </a:r>
            <a:r>
              <a:rPr lang="en-US" sz="2600" b="1" dirty="0" err="1">
                <a:solidFill>
                  <a:srgbClr val="42426C"/>
                </a:solidFill>
                <a:latin typeface="Arial" panose="020B0604020202020204" pitchFamily="34" charset="0"/>
                <a:cs typeface="Arial" panose="020B0604020202020204" pitchFamily="34" charset="0"/>
              </a:rPr>
              <a:t>cùng</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làm</a:t>
            </a:r>
            <a:r>
              <a:rPr lang="en-US" sz="2600" b="1" dirty="0">
                <a:solidFill>
                  <a:srgbClr val="42426C"/>
                </a:solidFill>
                <a:latin typeface="Arial" panose="020B0604020202020204" pitchFamily="34" charset="0"/>
                <a:cs typeface="Arial" panose="020B0604020202020204" pitchFamily="34" charset="0"/>
              </a:rPr>
              <a:t>.</a:t>
            </a:r>
            <a:endParaRPr lang="en-US" altLang="en-US" sz="2600" b="1" dirty="0">
              <a:solidFill>
                <a:srgbClr val="42426C"/>
              </a:solidFill>
              <a:latin typeface="Arial" panose="020B0604020202020204" pitchFamily="34" charset="0"/>
              <a:cs typeface="Arial" panose="020B0604020202020204" pitchFamily="34" charset="0"/>
            </a:endParaRPr>
          </a:p>
        </p:txBody>
      </p:sp>
      <p:pic>
        <p:nvPicPr>
          <p:cNvPr id="63" name="Picture 12">
            <a:extLst>
              <a:ext uri="{FF2B5EF4-FFF2-40B4-BE49-F238E27FC236}">
                <a16:creationId xmlns:a16="http://schemas.microsoft.com/office/drawing/2014/main" xmlns="" id="{44A18572-0F6A-47AF-A486-5AEA15367299}"/>
              </a:ext>
            </a:extLst>
          </p:cNvPr>
          <p:cNvPicPr>
            <a:picLocks noChangeAspect="1" noChangeArrowheads="1"/>
          </p:cNvPicPr>
          <p:nvPr/>
        </p:nvPicPr>
        <p:blipFill>
          <a:blip r:embed="rId4"/>
          <a:srcRect/>
          <a:stretch>
            <a:fillRect/>
          </a:stretch>
        </p:blipFill>
        <p:spPr bwMode="auto">
          <a:xfrm>
            <a:off x="8291800" y="1162044"/>
            <a:ext cx="3798749" cy="35719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2" name="Google Shape;430;p41">
            <a:extLst>
              <a:ext uri="{FF2B5EF4-FFF2-40B4-BE49-F238E27FC236}">
                <a16:creationId xmlns:a16="http://schemas.microsoft.com/office/drawing/2014/main" xmlns="" id="{64FB5C43-0D3C-4364-9D42-5A8A87C0DFC6}"/>
              </a:ext>
            </a:extLst>
          </p:cNvPr>
          <p:cNvSpPr txBox="1">
            <a:spLocks/>
          </p:cNvSpPr>
          <p:nvPr/>
        </p:nvSpPr>
        <p:spPr>
          <a:xfrm>
            <a:off x="454910" y="4541650"/>
            <a:ext cx="13166739" cy="52434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accent2"/>
              </a:buClr>
              <a:buSzPts val="1600"/>
              <a:buFont typeface="Open Sans"/>
              <a:buNone/>
              <a:defRPr sz="2800" b="0" i="0" u="none" strike="noStrike" cap="none">
                <a:solidFill>
                  <a:schemeClr val="accent2"/>
                </a:solidFill>
                <a:latin typeface="Vibur"/>
                <a:ea typeface="Vibur"/>
                <a:cs typeface="Vibur"/>
                <a:sym typeface="Vibur"/>
              </a:defRPr>
            </a:lvl1pPr>
            <a:lvl2pPr marL="914400" marR="0" lvl="1"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2pPr>
            <a:lvl3pPr marL="1371600" marR="0" lvl="2"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3pPr>
            <a:lvl4pPr marL="1828800" marR="0" lvl="3"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4pPr>
            <a:lvl5pPr marL="2286000" marR="0" lvl="4"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5pPr>
            <a:lvl6pPr marL="2743200" marR="0" lvl="5"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6pPr>
            <a:lvl7pPr marL="3200400" marR="0" lvl="6"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7pPr>
            <a:lvl8pPr marL="3657600" marR="0" lvl="7"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8pPr>
            <a:lvl9pPr marL="4114800" marR="0" lvl="8"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9pPr>
          </a:lstStyle>
          <a:p>
            <a:pPr marL="0" indent="0"/>
            <a:r>
              <a:rPr lang="vi-VN" b="1" dirty="0">
                <a:solidFill>
                  <a:srgbClr val="C00000"/>
                </a:solidFill>
                <a:latin typeface="+mn-lt"/>
              </a:rPr>
              <a:t>* Nêu nội dung chính của đoạn 3</a:t>
            </a:r>
            <a:r>
              <a:rPr lang="en-US" b="1" dirty="0">
                <a:solidFill>
                  <a:srgbClr val="C00000"/>
                </a:solidFill>
                <a:latin typeface="+mn-lt"/>
                <a:cs typeface="Arial" panose="020B0604020202020204" pitchFamily="34" charset="0"/>
              </a:rPr>
              <a:t>?</a:t>
            </a:r>
          </a:p>
        </p:txBody>
      </p:sp>
      <p:grpSp>
        <p:nvGrpSpPr>
          <p:cNvPr id="43" name="Group 42">
            <a:extLst>
              <a:ext uri="{FF2B5EF4-FFF2-40B4-BE49-F238E27FC236}">
                <a16:creationId xmlns:a16="http://schemas.microsoft.com/office/drawing/2014/main" xmlns="" id="{F9086294-E134-40BD-99CD-B8EDBBC33952}"/>
              </a:ext>
            </a:extLst>
          </p:cNvPr>
          <p:cNvGrpSpPr/>
          <p:nvPr/>
        </p:nvGrpSpPr>
        <p:grpSpPr>
          <a:xfrm>
            <a:off x="254872" y="5215650"/>
            <a:ext cx="11733310" cy="523220"/>
            <a:chOff x="336920" y="5627365"/>
            <a:chExt cx="12525582" cy="848929"/>
          </a:xfrm>
        </p:grpSpPr>
        <p:sp>
          <p:nvSpPr>
            <p:cNvPr id="44" name="TextBox 43">
              <a:extLst>
                <a:ext uri="{FF2B5EF4-FFF2-40B4-BE49-F238E27FC236}">
                  <a16:creationId xmlns:a16="http://schemas.microsoft.com/office/drawing/2014/main" xmlns="" id="{59A447A0-DB3F-404F-B099-7E1BF5F07D68}"/>
                </a:ext>
              </a:extLst>
            </p:cNvPr>
            <p:cNvSpPr txBox="1"/>
            <p:nvPr/>
          </p:nvSpPr>
          <p:spPr>
            <a:xfrm>
              <a:off x="919015" y="5627365"/>
              <a:ext cx="11943487" cy="848929"/>
            </a:xfrm>
            <a:prstGeom prst="rect">
              <a:avLst/>
            </a:prstGeom>
            <a:solidFill>
              <a:srgbClr val="99FF66"/>
            </a:solidFill>
          </p:spPr>
          <p:txBody>
            <a:bodyPr wrap="square" rtlCol="0">
              <a:spAutoFit/>
            </a:bodyPr>
            <a:lstStyle/>
            <a:p>
              <a:r>
                <a:rPr lang="vi-VN" sz="2800" b="1" dirty="0"/>
                <a:t>Ý3: Cách giữ rừng, bảo vệ nguồn nước</a:t>
              </a:r>
              <a:endParaRPr lang="en-US" sz="2800" b="1" dirty="0"/>
            </a:p>
          </p:txBody>
        </p:sp>
        <p:sp>
          <p:nvSpPr>
            <p:cNvPr id="46" name="Arrow: Chevron 45">
              <a:extLst>
                <a:ext uri="{FF2B5EF4-FFF2-40B4-BE49-F238E27FC236}">
                  <a16:creationId xmlns:a16="http://schemas.microsoft.com/office/drawing/2014/main" xmlns="" id="{962BCC65-E53D-4988-9ED1-82BB1F92FFF5}"/>
                </a:ext>
              </a:extLst>
            </p:cNvPr>
            <p:cNvSpPr/>
            <p:nvPr/>
          </p:nvSpPr>
          <p:spPr>
            <a:xfrm>
              <a:off x="336920" y="5721591"/>
              <a:ext cx="355412" cy="680054"/>
            </a:xfrm>
            <a:prstGeom prst="chevron">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endParaRPr>
            </a:p>
          </p:txBody>
        </p:sp>
      </p:grpSp>
    </p:spTree>
    <p:extLst>
      <p:ext uri="{BB962C8B-B14F-4D97-AF65-F5344CB8AC3E}">
        <p14:creationId xmlns:p14="http://schemas.microsoft.com/office/powerpoint/2010/main" val="178297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0-#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circle(in)">
                                      <p:cBhvr>
                                        <p:cTn id="13"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19FC539A-E1B2-4E56-B2DB-D4B8D260888B}"/>
              </a:ext>
            </a:extLst>
          </p:cNvPr>
          <p:cNvGrpSpPr/>
          <p:nvPr/>
        </p:nvGrpSpPr>
        <p:grpSpPr>
          <a:xfrm>
            <a:off x="-59241" y="10330"/>
            <a:ext cx="2024109" cy="2024109"/>
            <a:chOff x="0" y="0"/>
            <a:chExt cx="2024109" cy="2024109"/>
          </a:xfrm>
        </p:grpSpPr>
        <p:cxnSp>
          <p:nvCxnSpPr>
            <p:cNvPr id="3" name="Straight Connector 2">
              <a:extLst>
                <a:ext uri="{FF2B5EF4-FFF2-40B4-BE49-F238E27FC236}">
                  <a16:creationId xmlns:a16="http://schemas.microsoft.com/office/drawing/2014/main" xmlns=""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xmlns=""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xmlns=""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xmlns=""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xmlns="" id="{B97E323F-2863-4F51-BD9E-9139C6585791}"/>
              </a:ext>
            </a:extLst>
          </p:cNvPr>
          <p:cNvGrpSpPr/>
          <p:nvPr/>
        </p:nvGrpSpPr>
        <p:grpSpPr>
          <a:xfrm rot="10800000">
            <a:off x="10167891" y="4807259"/>
            <a:ext cx="2024109" cy="2024109"/>
            <a:chOff x="0" y="0"/>
            <a:chExt cx="2024109" cy="2024109"/>
          </a:xfrm>
        </p:grpSpPr>
        <p:cxnSp>
          <p:nvCxnSpPr>
            <p:cNvPr id="18" name="Straight Connector 17">
              <a:extLst>
                <a:ext uri="{FF2B5EF4-FFF2-40B4-BE49-F238E27FC236}">
                  <a16:creationId xmlns:a16="http://schemas.microsoft.com/office/drawing/2014/main" xmlns=""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xmlns=""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xmlns=""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xmlns=""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xmlns="" id="{B3F1FD18-1106-405C-99F1-88F6D3E48018}"/>
              </a:ext>
            </a:extLst>
          </p:cNvPr>
          <p:cNvGrpSpPr/>
          <p:nvPr/>
        </p:nvGrpSpPr>
        <p:grpSpPr>
          <a:xfrm rot="16200000">
            <a:off x="26633" y="4883906"/>
            <a:ext cx="2024109" cy="2024109"/>
            <a:chOff x="0" y="0"/>
            <a:chExt cx="2024109" cy="2024109"/>
          </a:xfrm>
        </p:grpSpPr>
        <p:cxnSp>
          <p:nvCxnSpPr>
            <p:cNvPr id="23" name="Straight Connector 22">
              <a:extLst>
                <a:ext uri="{FF2B5EF4-FFF2-40B4-BE49-F238E27FC236}">
                  <a16:creationId xmlns:a16="http://schemas.microsoft.com/office/drawing/2014/main" xmlns=""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xmlns=""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xmlns=""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xmlns=""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xmlns=""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xmlns=""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xmlns=""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xmlns=""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xmlns=""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cxnSp>
        <p:nvCxnSpPr>
          <p:cNvPr id="47" name="Straight Connector 46">
            <a:extLst>
              <a:ext uri="{FF2B5EF4-FFF2-40B4-BE49-F238E27FC236}">
                <a16:creationId xmlns:a16="http://schemas.microsoft.com/office/drawing/2014/main" xmlns="" id="{16AC6D7C-8961-446B-8F67-64B08C425732}"/>
              </a:ext>
            </a:extLst>
          </p:cNvPr>
          <p:cNvCxnSpPr>
            <a:cxnSpLocks/>
          </p:cNvCxnSpPr>
          <p:nvPr/>
        </p:nvCxnSpPr>
        <p:spPr>
          <a:xfrm>
            <a:off x="1337616" y="683919"/>
            <a:ext cx="9688450" cy="0"/>
          </a:xfrm>
          <a:prstGeom prst="line">
            <a:avLst/>
          </a:prstGeom>
          <a:noFill/>
          <a:ln w="38100" cap="flat" cmpd="sng" algn="ctr">
            <a:solidFill>
              <a:schemeClr val="accent1"/>
            </a:solidFill>
            <a:prstDash val="solid"/>
          </a:ln>
          <a:effectLst/>
        </p:spPr>
      </p:cxnSp>
      <p:grpSp>
        <p:nvGrpSpPr>
          <p:cNvPr id="48" name="Group 47">
            <a:extLst>
              <a:ext uri="{FF2B5EF4-FFF2-40B4-BE49-F238E27FC236}">
                <a16:creationId xmlns:a16="http://schemas.microsoft.com/office/drawing/2014/main" xmlns="" id="{2DCB5650-4AB4-421D-841C-4E0A8205F59A}"/>
              </a:ext>
            </a:extLst>
          </p:cNvPr>
          <p:cNvGrpSpPr/>
          <p:nvPr/>
        </p:nvGrpSpPr>
        <p:grpSpPr>
          <a:xfrm>
            <a:off x="1432178" y="52149"/>
            <a:ext cx="2787325" cy="530774"/>
            <a:chOff x="-115543" y="226342"/>
            <a:chExt cx="2787325" cy="698633"/>
          </a:xfrm>
        </p:grpSpPr>
        <p:sp>
          <p:nvSpPr>
            <p:cNvPr id="58" name="Rectangle: Top Corners One Rounded and One Snipped 57">
              <a:extLst>
                <a:ext uri="{FF2B5EF4-FFF2-40B4-BE49-F238E27FC236}">
                  <a16:creationId xmlns:a16="http://schemas.microsoft.com/office/drawing/2014/main" xmlns="" id="{0B0262BA-CE90-4458-AA3B-CEC9BE8E15EA}"/>
                </a:ext>
              </a:extLst>
            </p:cNvPr>
            <p:cNvSpPr/>
            <p:nvPr/>
          </p:nvSpPr>
          <p:spPr>
            <a:xfrm>
              <a:off x="-115543" y="226342"/>
              <a:ext cx="2787325" cy="698633"/>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9" name="TextBox 58">
              <a:extLst>
                <a:ext uri="{FF2B5EF4-FFF2-40B4-BE49-F238E27FC236}">
                  <a16:creationId xmlns:a16="http://schemas.microsoft.com/office/drawing/2014/main" xmlns="" id="{138B882D-E13D-4724-AE83-CB27BB521160}"/>
                </a:ext>
              </a:extLst>
            </p:cNvPr>
            <p:cNvSpPr txBox="1"/>
            <p:nvPr/>
          </p:nvSpPr>
          <p:spPr>
            <a:xfrm>
              <a:off x="37302" y="297706"/>
              <a:ext cx="2402454"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2400" kern="0" dirty="0">
                  <a:solidFill>
                    <a:srgbClr val="30353A"/>
                  </a:solidFill>
                  <a:ea typeface="#9Slide02 Tieu de dai" panose="02000000000000000000" pitchFamily="2" charset="0"/>
                </a:rPr>
                <a:t>Luyện đọc đúng</a:t>
              </a:r>
              <a:endParaRPr kumimoji="0" lang="vi-VN" sz="2400" b="0" i="0" u="none" strike="noStrike" kern="0" cap="none" spc="0" normalizeH="0" baseline="0" noProof="0" dirty="0">
                <a:ln>
                  <a:noFill/>
                </a:ln>
                <a:solidFill>
                  <a:srgbClr val="30353A"/>
                </a:solidFill>
                <a:effectLst/>
                <a:uLnTx/>
                <a:uFillTx/>
                <a:ea typeface="#9Slide02 Tieu de dai" panose="02000000000000000000" pitchFamily="2" charset="0"/>
              </a:endParaRPr>
            </a:p>
          </p:txBody>
        </p:sp>
      </p:grpSp>
      <p:grpSp>
        <p:nvGrpSpPr>
          <p:cNvPr id="49" name="Group 48">
            <a:extLst>
              <a:ext uri="{FF2B5EF4-FFF2-40B4-BE49-F238E27FC236}">
                <a16:creationId xmlns:a16="http://schemas.microsoft.com/office/drawing/2014/main" xmlns="" id="{93BA1D93-8D98-49E8-B2F4-6FC5B4D37EDC}"/>
              </a:ext>
            </a:extLst>
          </p:cNvPr>
          <p:cNvGrpSpPr/>
          <p:nvPr/>
        </p:nvGrpSpPr>
        <p:grpSpPr>
          <a:xfrm>
            <a:off x="4689150" y="91815"/>
            <a:ext cx="2662876" cy="476218"/>
            <a:chOff x="3141429" y="278553"/>
            <a:chExt cx="2662876" cy="626824"/>
          </a:xfrm>
        </p:grpSpPr>
        <p:sp>
          <p:nvSpPr>
            <p:cNvPr id="56" name="Rectangle: Top Corners One Rounded and One Snipped 55">
              <a:extLst>
                <a:ext uri="{FF2B5EF4-FFF2-40B4-BE49-F238E27FC236}">
                  <a16:creationId xmlns:a16="http://schemas.microsoft.com/office/drawing/2014/main" xmlns="" id="{7CE57CE4-DFB6-48FF-8FEB-DE91FBD802EE}"/>
                </a:ext>
              </a:extLst>
            </p:cNvPr>
            <p:cNvSpPr/>
            <p:nvPr/>
          </p:nvSpPr>
          <p:spPr>
            <a:xfrm>
              <a:off x="3141429" y="282668"/>
              <a:ext cx="2662876" cy="622709"/>
            </a:xfrm>
            <a:prstGeom prst="snipRoundRect">
              <a:avLst>
                <a:gd name="adj1" fmla="val 3623"/>
                <a:gd name="adj2" fmla="val 50000"/>
              </a:avLst>
            </a:prstGeom>
            <a:solidFill>
              <a:srgbClr val="FFFF00"/>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7" name="TextBox 56">
              <a:extLst>
                <a:ext uri="{FF2B5EF4-FFF2-40B4-BE49-F238E27FC236}">
                  <a16:creationId xmlns:a16="http://schemas.microsoft.com/office/drawing/2014/main" xmlns="" id="{F3826592-E847-4BB6-9F37-57FBEB8F0219}"/>
                </a:ext>
              </a:extLst>
            </p:cNvPr>
            <p:cNvSpPr txBox="1"/>
            <p:nvPr/>
          </p:nvSpPr>
          <p:spPr>
            <a:xfrm>
              <a:off x="3534894" y="278553"/>
              <a:ext cx="1955665" cy="607668"/>
            </a:xfrm>
            <a:prstGeom prst="rect">
              <a:avLst/>
            </a:prstGeom>
            <a:solidFill>
              <a:srgbClr val="FFFF00"/>
            </a:solidFill>
          </p:spPr>
          <p:txBody>
            <a:bodyPr wrap="square" rtlCol="0">
              <a:spAutoFit/>
            </a:bodyPr>
            <a:lstStyle/>
            <a:p>
              <a:pPr>
                <a:defRPr/>
              </a:pPr>
              <a:r>
                <a:rPr lang="vi-VN" sz="2400" kern="0" dirty="0">
                  <a:solidFill>
                    <a:srgbClr val="30353A"/>
                  </a:solidFill>
                </a:rPr>
                <a:t>Tìm hiểu bài</a:t>
              </a:r>
            </a:p>
          </p:txBody>
        </p:sp>
      </p:grpSp>
      <p:grpSp>
        <p:nvGrpSpPr>
          <p:cNvPr id="50" name="Group 49">
            <a:extLst>
              <a:ext uri="{FF2B5EF4-FFF2-40B4-BE49-F238E27FC236}">
                <a16:creationId xmlns:a16="http://schemas.microsoft.com/office/drawing/2014/main" xmlns="" id="{6B5A70EB-38A8-496A-89FF-274308086187}"/>
              </a:ext>
            </a:extLst>
          </p:cNvPr>
          <p:cNvGrpSpPr/>
          <p:nvPr/>
        </p:nvGrpSpPr>
        <p:grpSpPr>
          <a:xfrm>
            <a:off x="7901391" y="100455"/>
            <a:ext cx="3035631" cy="504136"/>
            <a:chOff x="6353670" y="289925"/>
            <a:chExt cx="3035631" cy="663571"/>
          </a:xfrm>
        </p:grpSpPr>
        <p:sp>
          <p:nvSpPr>
            <p:cNvPr id="54" name="Rectangle: Top Corners One Rounded and One Snipped 53">
              <a:extLst>
                <a:ext uri="{FF2B5EF4-FFF2-40B4-BE49-F238E27FC236}">
                  <a16:creationId xmlns:a16="http://schemas.microsoft.com/office/drawing/2014/main" xmlns="" id="{43467395-4745-46F0-9C17-34FCF27FAF50}"/>
                </a:ext>
              </a:extLst>
            </p:cNvPr>
            <p:cNvSpPr/>
            <p:nvPr/>
          </p:nvSpPr>
          <p:spPr>
            <a:xfrm>
              <a:off x="6353670" y="289925"/>
              <a:ext cx="3035631" cy="663571"/>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5" name="TextBox 54">
              <a:extLst>
                <a:ext uri="{FF2B5EF4-FFF2-40B4-BE49-F238E27FC236}">
                  <a16:creationId xmlns:a16="http://schemas.microsoft.com/office/drawing/2014/main" xmlns="" id="{812E44CA-BD96-48EA-A168-899FCF23A8BA}"/>
                </a:ext>
              </a:extLst>
            </p:cNvPr>
            <p:cNvSpPr txBox="1"/>
            <p:nvPr/>
          </p:nvSpPr>
          <p:spPr>
            <a:xfrm>
              <a:off x="6508841" y="306815"/>
              <a:ext cx="2690273"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30353A"/>
                  </a:solidFill>
                  <a:effectLst/>
                  <a:uLnTx/>
                  <a:uFillTx/>
                  <a:latin typeface="#9Slide01 Tieu de ngan" panose="00000800000000000000" pitchFamily="2" charset="0"/>
                  <a:ea typeface="#9Slide02 Tieu de dai" panose="02000000000000000000" pitchFamily="2" charset="0"/>
                </a:rPr>
                <a:t>Luyện đọc diễn cảm</a:t>
              </a:r>
            </a:p>
          </p:txBody>
        </p:sp>
      </p:grpSp>
      <p:sp>
        <p:nvSpPr>
          <p:cNvPr id="41" name="Google Shape;430;p41">
            <a:extLst>
              <a:ext uri="{FF2B5EF4-FFF2-40B4-BE49-F238E27FC236}">
                <a16:creationId xmlns:a16="http://schemas.microsoft.com/office/drawing/2014/main" xmlns="" id="{EE221DFF-ADCA-40B6-B67F-796194764E16}"/>
              </a:ext>
            </a:extLst>
          </p:cNvPr>
          <p:cNvSpPr txBox="1">
            <a:spLocks/>
          </p:cNvSpPr>
          <p:nvPr/>
        </p:nvSpPr>
        <p:spPr>
          <a:xfrm>
            <a:off x="956924" y="865202"/>
            <a:ext cx="10988397" cy="556000"/>
          </a:xfrm>
          <a:prstGeom prst="rect">
            <a:avLst/>
          </a:prstGeom>
        </p:spPr>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eaLnBrk="0" hangingPunct="0">
              <a:spcBef>
                <a:spcPct val="50000"/>
              </a:spcBef>
              <a:buNone/>
            </a:pPr>
            <a:r>
              <a:rPr lang="vi-VN" sz="2600" b="1" dirty="0">
                <a:solidFill>
                  <a:schemeClr val="accent2">
                    <a:lumMod val="75000"/>
                  </a:schemeClr>
                </a:solidFill>
                <a:latin typeface="Arial" panose="020B0604020202020204" pitchFamily="34" charset="0"/>
                <a:ea typeface="Vibur"/>
                <a:cs typeface="Arial" panose="020B0604020202020204" pitchFamily="34" charset="0"/>
              </a:rPr>
              <a:t>* Ông Lìn là người như thế nào</a:t>
            </a:r>
            <a:r>
              <a:rPr lang="en-US" sz="2600" b="1" dirty="0">
                <a:solidFill>
                  <a:schemeClr val="accent2">
                    <a:lumMod val="75000"/>
                  </a:schemeClr>
                </a:solidFill>
                <a:latin typeface="Arial" panose="020B0604020202020204" pitchFamily="34" charset="0"/>
                <a:ea typeface="Vibur"/>
                <a:cs typeface="Arial" panose="020B0604020202020204" pitchFamily="34" charset="0"/>
              </a:rPr>
              <a:t>?</a:t>
            </a:r>
          </a:p>
        </p:txBody>
      </p:sp>
      <p:sp>
        <p:nvSpPr>
          <p:cNvPr id="65" name="Flowchart: Alternate Process 64">
            <a:extLst>
              <a:ext uri="{FF2B5EF4-FFF2-40B4-BE49-F238E27FC236}">
                <a16:creationId xmlns:a16="http://schemas.microsoft.com/office/drawing/2014/main" xmlns="" id="{F5AAB529-67CC-4333-97E4-FDF8F9F2A0D0}"/>
              </a:ext>
            </a:extLst>
          </p:cNvPr>
          <p:cNvSpPr/>
          <p:nvPr/>
        </p:nvSpPr>
        <p:spPr>
          <a:xfrm>
            <a:off x="965639" y="1620785"/>
            <a:ext cx="10666144" cy="614499"/>
          </a:xfrm>
          <a:prstGeom prst="flowChartAlternateProcess">
            <a:avLst/>
          </a:prstGeom>
          <a:noFill/>
          <a:ln w="28575">
            <a:solidFill>
              <a:srgbClr val="5D608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1">
            <a:extLst>
              <a:ext uri="{FF2B5EF4-FFF2-40B4-BE49-F238E27FC236}">
                <a16:creationId xmlns:a16="http://schemas.microsoft.com/office/drawing/2014/main" xmlns="" id="{C093A689-8B0C-4B8B-B526-C307EE42C4F1}"/>
              </a:ext>
            </a:extLst>
          </p:cNvPr>
          <p:cNvSpPr>
            <a:spLocks noChangeArrowheads="1"/>
          </p:cNvSpPr>
          <p:nvPr/>
        </p:nvSpPr>
        <p:spPr bwMode="auto">
          <a:xfrm>
            <a:off x="965639" y="1661115"/>
            <a:ext cx="6199485" cy="52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30000"/>
              </a:lnSpc>
              <a:spcBef>
                <a:spcPct val="0"/>
              </a:spcBef>
              <a:buFontTx/>
              <a:buNone/>
            </a:pPr>
            <a:r>
              <a:rPr lang="en-US" altLang="en-US" sz="2400" b="1" dirty="0">
                <a:solidFill>
                  <a:srgbClr val="19194D"/>
                </a:solidFill>
                <a:latin typeface="Arial" panose="020B0604020202020204" pitchFamily="34" charset="0"/>
                <a:cs typeface="Times New Roman" panose="02020603050405020304" pitchFamily="18" charset="0"/>
              </a:rPr>
              <a:t> </a:t>
            </a:r>
            <a:r>
              <a:rPr lang="vi-VN" altLang="en-US" sz="2400" b="1" dirty="0">
                <a:solidFill>
                  <a:srgbClr val="19194D"/>
                </a:solidFill>
                <a:latin typeface="Arial" panose="020B0604020202020204" pitchFamily="34" charset="0"/>
                <a:cs typeface="Times New Roman" panose="02020603050405020304" pitchFamily="18" charset="0"/>
              </a:rPr>
              <a:t>Ông Lìn là người dám nghĩ, dám làm.</a:t>
            </a:r>
            <a:endParaRPr lang="en-US" altLang="en-US" sz="2400" b="1" dirty="0">
              <a:solidFill>
                <a:srgbClr val="19194D"/>
              </a:solidFill>
              <a:latin typeface="Arial" panose="020B0604020202020204" pitchFamily="34" charset="0"/>
            </a:endParaRPr>
          </a:p>
        </p:txBody>
      </p:sp>
      <p:sp>
        <p:nvSpPr>
          <p:cNvPr id="38" name="Google Shape;430;p41">
            <a:extLst>
              <a:ext uri="{FF2B5EF4-FFF2-40B4-BE49-F238E27FC236}">
                <a16:creationId xmlns:a16="http://schemas.microsoft.com/office/drawing/2014/main" xmlns="" id="{D6F4E658-17BA-41D0-B48C-853AC22B156A}"/>
              </a:ext>
            </a:extLst>
          </p:cNvPr>
          <p:cNvSpPr txBox="1">
            <a:spLocks/>
          </p:cNvSpPr>
          <p:nvPr/>
        </p:nvSpPr>
        <p:spPr>
          <a:xfrm>
            <a:off x="801966" y="2545794"/>
            <a:ext cx="10988397" cy="556000"/>
          </a:xfrm>
          <a:prstGeom prst="rect">
            <a:avLst/>
          </a:prstGeom>
        </p:spPr>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eaLnBrk="0" hangingPunct="0">
              <a:spcBef>
                <a:spcPct val="50000"/>
              </a:spcBef>
              <a:buNone/>
            </a:pPr>
            <a:r>
              <a:rPr lang="vi-VN" sz="2600" b="1" dirty="0">
                <a:solidFill>
                  <a:schemeClr val="accent2">
                    <a:lumMod val="75000"/>
                  </a:schemeClr>
                </a:solidFill>
                <a:latin typeface="Arial" panose="020B0604020202020204" pitchFamily="34" charset="0"/>
                <a:ea typeface="Vibur"/>
                <a:cs typeface="Arial" panose="020B0604020202020204" pitchFamily="34" charset="0"/>
              </a:rPr>
              <a:t>Câu chuyện giúp em hiểu điều gì</a:t>
            </a:r>
            <a:r>
              <a:rPr lang="en-US" sz="2600" b="1" dirty="0">
                <a:solidFill>
                  <a:schemeClr val="accent2">
                    <a:lumMod val="75000"/>
                  </a:schemeClr>
                </a:solidFill>
                <a:latin typeface="Arial" panose="020B0604020202020204" pitchFamily="34" charset="0"/>
                <a:ea typeface="Vibur"/>
                <a:cs typeface="Arial" panose="020B0604020202020204" pitchFamily="34" charset="0"/>
              </a:rPr>
              <a:t>?</a:t>
            </a:r>
          </a:p>
        </p:txBody>
      </p:sp>
      <p:sp>
        <p:nvSpPr>
          <p:cNvPr id="39" name="Flowchart: Alternate Process 38">
            <a:extLst>
              <a:ext uri="{FF2B5EF4-FFF2-40B4-BE49-F238E27FC236}">
                <a16:creationId xmlns:a16="http://schemas.microsoft.com/office/drawing/2014/main" xmlns="" id="{C8782E89-F12B-4446-ACD9-41491F35DAFB}"/>
              </a:ext>
            </a:extLst>
          </p:cNvPr>
          <p:cNvSpPr/>
          <p:nvPr/>
        </p:nvSpPr>
        <p:spPr>
          <a:xfrm>
            <a:off x="696657" y="3465639"/>
            <a:ext cx="11067290" cy="1749848"/>
          </a:xfrm>
          <a:prstGeom prst="flowChartAlternateProcess">
            <a:avLst/>
          </a:prstGeom>
          <a:noFill/>
          <a:ln w="28575">
            <a:solidFill>
              <a:srgbClr val="5D608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xmlns="" id="{1CABD6A8-6853-4B8B-8A98-B84391174EDE}"/>
              </a:ext>
            </a:extLst>
          </p:cNvPr>
          <p:cNvSpPr/>
          <p:nvPr/>
        </p:nvSpPr>
        <p:spPr>
          <a:xfrm>
            <a:off x="67054" y="2707284"/>
            <a:ext cx="726317" cy="4191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5D6088"/>
                </a:solidFill>
              </a:rPr>
              <a:t>4</a:t>
            </a:r>
            <a:endParaRPr lang="en-US" sz="2800" b="1" dirty="0">
              <a:solidFill>
                <a:srgbClr val="5D6088"/>
              </a:solidFill>
            </a:endParaRPr>
          </a:p>
        </p:txBody>
      </p:sp>
      <p:sp>
        <p:nvSpPr>
          <p:cNvPr id="62" name="Subtitle 2">
            <a:extLst>
              <a:ext uri="{FF2B5EF4-FFF2-40B4-BE49-F238E27FC236}">
                <a16:creationId xmlns:a16="http://schemas.microsoft.com/office/drawing/2014/main" xmlns="" id="{758C7A99-A7B3-4D66-AF54-BB15CD483C16}"/>
              </a:ext>
            </a:extLst>
          </p:cNvPr>
          <p:cNvSpPr txBox="1">
            <a:spLocks noChangeArrowheads="1"/>
          </p:cNvSpPr>
          <p:nvPr/>
        </p:nvSpPr>
        <p:spPr bwMode="auto">
          <a:xfrm>
            <a:off x="690349" y="4532944"/>
            <a:ext cx="10941434" cy="639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032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032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032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032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032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03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03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03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03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None/>
            </a:pPr>
            <a:r>
              <a:rPr lang="en-US" alt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Muốn</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sống</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có</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hạnh</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phúc</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ấm</a:t>
            </a:r>
            <a:r>
              <a:rPr lang="en-US" sz="2400" b="1" dirty="0">
                <a:solidFill>
                  <a:srgbClr val="19194D"/>
                </a:solidFill>
                <a:latin typeface="Arial" panose="020B0604020202020204" pitchFamily="34" charset="0"/>
                <a:cs typeface="Times New Roman" panose="02020603050405020304" pitchFamily="18" charset="0"/>
              </a:rPr>
              <a:t> no, con</a:t>
            </a:r>
            <a:r>
              <a:rPr lang="vi-VN" sz="2400" b="1" dirty="0">
                <a:solidFill>
                  <a:srgbClr val="19194D"/>
                </a:solidFill>
                <a:latin typeface="Arial" panose="020B0604020202020204" pitchFamily="34" charset="0"/>
                <a:cs typeface="Times New Roman" panose="02020603050405020304" pitchFamily="18" charset="0"/>
              </a:rPr>
              <a:t> </a:t>
            </a:r>
            <a:r>
              <a:rPr lang="en-US" sz="2400" b="1" dirty="0">
                <a:solidFill>
                  <a:srgbClr val="19194D"/>
                </a:solidFill>
                <a:latin typeface="Arial" panose="020B0604020202020204" pitchFamily="34" charset="0"/>
                <a:cs typeface="Times New Roman" panose="02020603050405020304" pitchFamily="18" charset="0"/>
              </a:rPr>
              <a:t>ng</a:t>
            </a:r>
            <a:r>
              <a:rPr lang="vi-VN" sz="2400" b="1" dirty="0">
                <a:solidFill>
                  <a:srgbClr val="19194D"/>
                </a:solidFill>
                <a:latin typeface="Arial" panose="020B0604020202020204" pitchFamily="34" charset="0"/>
                <a:cs typeface="Times New Roman" panose="02020603050405020304" pitchFamily="18" charset="0"/>
              </a:rPr>
              <a:t>ư</a:t>
            </a:r>
            <a:r>
              <a:rPr lang="en-US" sz="2400" b="1" dirty="0" err="1">
                <a:solidFill>
                  <a:srgbClr val="19194D"/>
                </a:solidFill>
                <a:latin typeface="Arial" panose="020B0604020202020204" pitchFamily="34" charset="0"/>
                <a:cs typeface="Times New Roman" panose="02020603050405020304" pitchFamily="18" charset="0"/>
              </a:rPr>
              <a:t>ời</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phải</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dám</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nghĩ</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dám</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làm</a:t>
            </a:r>
            <a:r>
              <a:rPr lang="en-US" sz="2400" b="1" dirty="0">
                <a:solidFill>
                  <a:srgbClr val="19194D"/>
                </a:solidFill>
                <a:latin typeface="Arial" panose="020B0604020202020204" pitchFamily="34" charset="0"/>
                <a:cs typeface="Times New Roman" panose="02020603050405020304" pitchFamily="18" charset="0"/>
              </a:rPr>
              <a:t> …</a:t>
            </a:r>
            <a:endParaRPr lang="en-US" altLang="en-US" sz="2400" b="1" dirty="0">
              <a:solidFill>
                <a:srgbClr val="19194D"/>
              </a:solidFill>
              <a:latin typeface="Arial" panose="020B0604020202020204" pitchFamily="34" charset="0"/>
              <a:cs typeface="Times New Roman" panose="02020603050405020304" pitchFamily="18" charset="0"/>
            </a:endParaRPr>
          </a:p>
        </p:txBody>
      </p:sp>
      <p:sp>
        <p:nvSpPr>
          <p:cNvPr id="44" name="Subtitle 2">
            <a:extLst>
              <a:ext uri="{FF2B5EF4-FFF2-40B4-BE49-F238E27FC236}">
                <a16:creationId xmlns:a16="http://schemas.microsoft.com/office/drawing/2014/main" xmlns="" id="{6E70E65E-A789-4FDC-8654-A1573AF1E5CE}"/>
              </a:ext>
            </a:extLst>
          </p:cNvPr>
          <p:cNvSpPr txBox="1">
            <a:spLocks noChangeArrowheads="1"/>
          </p:cNvSpPr>
          <p:nvPr/>
        </p:nvSpPr>
        <p:spPr bwMode="auto">
          <a:xfrm>
            <a:off x="801966" y="3590233"/>
            <a:ext cx="10941434" cy="639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032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032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032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032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032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03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03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03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03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None/>
            </a:pPr>
            <a:r>
              <a:rPr lang="en-US" altLang="en-US" sz="2400" b="1" dirty="0">
                <a:solidFill>
                  <a:srgbClr val="19194D"/>
                </a:solidFill>
                <a:latin typeface="Arial" panose="020B0604020202020204" pitchFamily="34" charset="0"/>
                <a:cs typeface="Times New Roman" panose="02020603050405020304" pitchFamily="18" charset="0"/>
              </a:rPr>
              <a:t>- </a:t>
            </a:r>
            <a:r>
              <a:rPr lang="vi-VN" altLang="en-US" sz="2400" b="1" dirty="0">
                <a:solidFill>
                  <a:srgbClr val="19194D"/>
                </a:solidFill>
                <a:latin typeface="Arial" panose="020B0604020202020204" pitchFamily="34" charset="0"/>
                <a:cs typeface="Times New Roman" panose="02020603050405020304" pitchFamily="18" charset="0"/>
              </a:rPr>
              <a:t>Ông Lìn đã chiến thắng đói nghèo, lạc hậu nhờ quyết tâm và tinh thần vượt khó</a:t>
            </a:r>
            <a:endParaRPr lang="en-US" altLang="en-US" sz="2400" b="1" dirty="0">
              <a:solidFill>
                <a:srgbClr val="19194D"/>
              </a:solidFill>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73446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6" presetClass="entr" presetSubtype="16" fill="hold" grpId="0" nodeType="with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circle(in)">
                                      <p:cBhvr>
                                        <p:cTn id="11" dur="2000"/>
                                        <p:tgtEl>
                                          <p:spTgt spid="6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ppt_x"/>
                                          </p:val>
                                        </p:tav>
                                        <p:tav tm="100000">
                                          <p:val>
                                            <p:strVal val="#ppt_x"/>
                                          </p:val>
                                        </p:tav>
                                      </p:tavLst>
                                    </p:anim>
                                    <p:anim calcmode="lin" valueType="num">
                                      <p:cBhvr additive="base">
                                        <p:cTn id="17"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0-#ppt_w/2"/>
                                          </p:val>
                                        </p:tav>
                                        <p:tav tm="100000">
                                          <p:val>
                                            <p:strVal val="#ppt_x"/>
                                          </p:val>
                                        </p:tav>
                                      </p:tavLst>
                                    </p:anim>
                                    <p:anim calcmode="lin" valueType="num">
                                      <p:cBhvr additive="base">
                                        <p:cTn id="23" dur="500" fill="hold"/>
                                        <p:tgtEl>
                                          <p:spTgt spid="38"/>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additive="base">
                                        <p:cTn id="26" dur="500" fill="hold"/>
                                        <p:tgtEl>
                                          <p:spTgt spid="42"/>
                                        </p:tgtEl>
                                        <p:attrNameLst>
                                          <p:attrName>ppt_x</p:attrName>
                                        </p:attrNameLst>
                                      </p:cBhvr>
                                      <p:tavLst>
                                        <p:tav tm="0">
                                          <p:val>
                                            <p:strVal val="0-#ppt_w/2"/>
                                          </p:val>
                                        </p:tav>
                                        <p:tav tm="100000">
                                          <p:val>
                                            <p:strVal val="#ppt_x"/>
                                          </p:val>
                                        </p:tav>
                                      </p:tavLst>
                                    </p:anim>
                                    <p:anim calcmode="lin" valueType="num">
                                      <p:cBhvr additive="base">
                                        <p:cTn id="27" dur="500" fill="hold"/>
                                        <p:tgtEl>
                                          <p:spTgt spid="42"/>
                                        </p:tgtEl>
                                        <p:attrNameLst>
                                          <p:attrName>ppt_y</p:attrName>
                                        </p:attrNameLst>
                                      </p:cBhvr>
                                      <p:tavLst>
                                        <p:tav tm="0">
                                          <p:val>
                                            <p:strVal val="#ppt_y"/>
                                          </p:val>
                                        </p:tav>
                                        <p:tav tm="100000">
                                          <p:val>
                                            <p:strVal val="#ppt_y"/>
                                          </p:val>
                                        </p:tav>
                                      </p:tavLst>
                                    </p:anim>
                                  </p:childTnLst>
                                </p:cTn>
                              </p:par>
                              <p:par>
                                <p:cTn id="28" presetID="6" presetClass="entr" presetSubtype="16"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circle(in)">
                                      <p:cBhvr>
                                        <p:cTn id="30" dur="2000"/>
                                        <p:tgtEl>
                                          <p:spTgt spid="39"/>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ppt_x"/>
                                          </p:val>
                                        </p:tav>
                                        <p:tav tm="100000">
                                          <p:val>
                                            <p:strVal val="#ppt_x"/>
                                          </p:val>
                                        </p:tav>
                                      </p:tavLst>
                                    </p:anim>
                                    <p:anim calcmode="lin" valueType="num">
                                      <p:cBhvr additive="base">
                                        <p:cTn id="36"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500" fill="hold"/>
                                        <p:tgtEl>
                                          <p:spTgt spid="62"/>
                                        </p:tgtEl>
                                        <p:attrNameLst>
                                          <p:attrName>ppt_x</p:attrName>
                                        </p:attrNameLst>
                                      </p:cBhvr>
                                      <p:tavLst>
                                        <p:tav tm="0">
                                          <p:val>
                                            <p:strVal val="#ppt_x"/>
                                          </p:val>
                                        </p:tav>
                                        <p:tav tm="100000">
                                          <p:val>
                                            <p:strVal val="#ppt_x"/>
                                          </p:val>
                                        </p:tav>
                                      </p:tavLst>
                                    </p:anim>
                                    <p:anim calcmode="lin" valueType="num">
                                      <p:cBhvr additive="base">
                                        <p:cTn id="42"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65" grpId="0" animBg="1"/>
      <p:bldP spid="64" grpId="0"/>
      <p:bldP spid="38" grpId="0"/>
      <p:bldP spid="39" grpId="0" animBg="1"/>
      <p:bldP spid="42" grpId="0" animBg="1"/>
      <p:bldP spid="62" grpId="0"/>
      <p:bldP spid="4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19FC539A-E1B2-4E56-B2DB-D4B8D260888B}"/>
              </a:ext>
            </a:extLst>
          </p:cNvPr>
          <p:cNvGrpSpPr/>
          <p:nvPr/>
        </p:nvGrpSpPr>
        <p:grpSpPr>
          <a:xfrm>
            <a:off x="0" y="0"/>
            <a:ext cx="2024109" cy="2024109"/>
            <a:chOff x="0" y="0"/>
            <a:chExt cx="2024109" cy="2024109"/>
          </a:xfrm>
        </p:grpSpPr>
        <p:cxnSp>
          <p:nvCxnSpPr>
            <p:cNvPr id="3" name="Straight Connector 2">
              <a:extLst>
                <a:ext uri="{FF2B5EF4-FFF2-40B4-BE49-F238E27FC236}">
                  <a16:creationId xmlns:a16="http://schemas.microsoft.com/office/drawing/2014/main" xmlns=""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xmlns=""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xmlns=""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xmlns=""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xmlns=""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a16="http://schemas.microsoft.com/office/drawing/2014/main" xmlns=""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xmlns=""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xmlns=""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xmlns=""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xmlns=""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xmlns=""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xmlns=""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xmlns=""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xmlns=""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xmlns=""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xmlns=""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xmlns=""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xmlns=""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xmlns=""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pic>
        <p:nvPicPr>
          <p:cNvPr id="33" name="Picture 4" descr="PPL">
            <a:extLst>
              <a:ext uri="{FF2B5EF4-FFF2-40B4-BE49-F238E27FC236}">
                <a16:creationId xmlns:a16="http://schemas.microsoft.com/office/drawing/2014/main" xmlns="" id="{2C2A04D3-C32D-4E23-96E4-25E8588B6AE5}"/>
              </a:ext>
            </a:extLst>
          </p:cNvPr>
          <p:cNvPicPr>
            <a:picLocks noChangeAspect="1" noChangeArrowheads="1"/>
          </p:cNvPicPr>
          <p:nvPr/>
        </p:nvPicPr>
        <p:blipFill>
          <a:blip r:embed="rId3"/>
          <a:srcRect/>
          <a:stretch>
            <a:fillRect/>
          </a:stretch>
        </p:blipFill>
        <p:spPr bwMode="auto">
          <a:xfrm>
            <a:off x="1406532" y="223815"/>
            <a:ext cx="8927756" cy="6326744"/>
          </a:xfrm>
          <a:prstGeom prst="rect">
            <a:avLst/>
          </a:prstGeom>
          <a:noFill/>
          <a:ln w="9525">
            <a:noFill/>
            <a:miter lim="800000"/>
            <a:headEnd/>
            <a:tailEnd/>
          </a:ln>
        </p:spPr>
      </p:pic>
    </p:spTree>
    <p:extLst>
      <p:ext uri="{BB962C8B-B14F-4D97-AF65-F5344CB8AC3E}">
        <p14:creationId xmlns:p14="http://schemas.microsoft.com/office/powerpoint/2010/main" val="24475084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19FC539A-E1B2-4E56-B2DB-D4B8D260888B}"/>
              </a:ext>
            </a:extLst>
          </p:cNvPr>
          <p:cNvGrpSpPr/>
          <p:nvPr/>
        </p:nvGrpSpPr>
        <p:grpSpPr>
          <a:xfrm>
            <a:off x="0" y="26632"/>
            <a:ext cx="2024109" cy="2024109"/>
            <a:chOff x="0" y="0"/>
            <a:chExt cx="2024109" cy="2024109"/>
          </a:xfrm>
        </p:grpSpPr>
        <p:cxnSp>
          <p:nvCxnSpPr>
            <p:cNvPr id="3" name="Straight Connector 2">
              <a:extLst>
                <a:ext uri="{FF2B5EF4-FFF2-40B4-BE49-F238E27FC236}">
                  <a16:creationId xmlns:a16="http://schemas.microsoft.com/office/drawing/2014/main" xmlns=""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xmlns=""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xmlns=""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xmlns=""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xmlns="" id="{B97E323F-2863-4F51-BD9E-9139C6585791}"/>
              </a:ext>
            </a:extLst>
          </p:cNvPr>
          <p:cNvGrpSpPr/>
          <p:nvPr/>
        </p:nvGrpSpPr>
        <p:grpSpPr>
          <a:xfrm rot="10800000">
            <a:off x="10114624" y="4780624"/>
            <a:ext cx="2024109" cy="2024109"/>
            <a:chOff x="0" y="0"/>
            <a:chExt cx="2024109" cy="2024109"/>
          </a:xfrm>
        </p:grpSpPr>
        <p:cxnSp>
          <p:nvCxnSpPr>
            <p:cNvPr id="18" name="Straight Connector 17">
              <a:extLst>
                <a:ext uri="{FF2B5EF4-FFF2-40B4-BE49-F238E27FC236}">
                  <a16:creationId xmlns:a16="http://schemas.microsoft.com/office/drawing/2014/main" xmlns=""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xmlns=""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xmlns=""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xmlns=""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xmlns=""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xmlns=""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xmlns=""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xmlns=""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xmlns=""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xmlns=""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xmlns=""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xmlns=""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xmlns=""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xmlns=""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cxnSp>
        <p:nvCxnSpPr>
          <p:cNvPr id="47" name="Straight Connector 46">
            <a:extLst>
              <a:ext uri="{FF2B5EF4-FFF2-40B4-BE49-F238E27FC236}">
                <a16:creationId xmlns:a16="http://schemas.microsoft.com/office/drawing/2014/main" xmlns="" id="{16AC6D7C-8961-446B-8F67-64B08C425732}"/>
              </a:ext>
            </a:extLst>
          </p:cNvPr>
          <p:cNvCxnSpPr>
            <a:cxnSpLocks/>
          </p:cNvCxnSpPr>
          <p:nvPr/>
        </p:nvCxnSpPr>
        <p:spPr>
          <a:xfrm>
            <a:off x="1337616" y="683919"/>
            <a:ext cx="9688450" cy="0"/>
          </a:xfrm>
          <a:prstGeom prst="line">
            <a:avLst/>
          </a:prstGeom>
          <a:noFill/>
          <a:ln w="38100" cap="flat" cmpd="sng" algn="ctr">
            <a:solidFill>
              <a:schemeClr val="accent1"/>
            </a:solidFill>
            <a:prstDash val="solid"/>
          </a:ln>
          <a:effectLst/>
        </p:spPr>
      </p:cxnSp>
      <p:grpSp>
        <p:nvGrpSpPr>
          <p:cNvPr id="48" name="Group 47">
            <a:extLst>
              <a:ext uri="{FF2B5EF4-FFF2-40B4-BE49-F238E27FC236}">
                <a16:creationId xmlns:a16="http://schemas.microsoft.com/office/drawing/2014/main" xmlns="" id="{2DCB5650-4AB4-421D-841C-4E0A8205F59A}"/>
              </a:ext>
            </a:extLst>
          </p:cNvPr>
          <p:cNvGrpSpPr/>
          <p:nvPr/>
        </p:nvGrpSpPr>
        <p:grpSpPr>
          <a:xfrm>
            <a:off x="1432178" y="52149"/>
            <a:ext cx="2787325" cy="530774"/>
            <a:chOff x="-115543" y="226342"/>
            <a:chExt cx="2787325" cy="698633"/>
          </a:xfrm>
        </p:grpSpPr>
        <p:sp>
          <p:nvSpPr>
            <p:cNvPr id="58" name="Rectangle: Top Corners One Rounded and One Snipped 57">
              <a:extLst>
                <a:ext uri="{FF2B5EF4-FFF2-40B4-BE49-F238E27FC236}">
                  <a16:creationId xmlns:a16="http://schemas.microsoft.com/office/drawing/2014/main" xmlns="" id="{0B0262BA-CE90-4458-AA3B-CEC9BE8E15EA}"/>
                </a:ext>
              </a:extLst>
            </p:cNvPr>
            <p:cNvSpPr/>
            <p:nvPr/>
          </p:nvSpPr>
          <p:spPr>
            <a:xfrm>
              <a:off x="-115543" y="226342"/>
              <a:ext cx="2787325" cy="698633"/>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9" name="TextBox 58">
              <a:extLst>
                <a:ext uri="{FF2B5EF4-FFF2-40B4-BE49-F238E27FC236}">
                  <a16:creationId xmlns:a16="http://schemas.microsoft.com/office/drawing/2014/main" xmlns="" id="{138B882D-E13D-4724-AE83-CB27BB521160}"/>
                </a:ext>
              </a:extLst>
            </p:cNvPr>
            <p:cNvSpPr txBox="1"/>
            <p:nvPr/>
          </p:nvSpPr>
          <p:spPr>
            <a:xfrm>
              <a:off x="37302" y="297706"/>
              <a:ext cx="2402454"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2400" kern="0" dirty="0">
                  <a:solidFill>
                    <a:srgbClr val="30353A"/>
                  </a:solidFill>
                  <a:ea typeface="#9Slide02 Tieu de dai" panose="02000000000000000000" pitchFamily="2" charset="0"/>
                </a:rPr>
                <a:t>Luyện đọc đúng</a:t>
              </a:r>
              <a:endParaRPr kumimoji="0" lang="vi-VN" sz="2400" b="0" i="0" u="none" strike="noStrike" kern="0" cap="none" spc="0" normalizeH="0" baseline="0" noProof="0" dirty="0">
                <a:ln>
                  <a:noFill/>
                </a:ln>
                <a:solidFill>
                  <a:srgbClr val="30353A"/>
                </a:solidFill>
                <a:effectLst/>
                <a:uLnTx/>
                <a:uFillTx/>
                <a:ea typeface="#9Slide02 Tieu de dai" panose="02000000000000000000" pitchFamily="2" charset="0"/>
              </a:endParaRPr>
            </a:p>
          </p:txBody>
        </p:sp>
      </p:grpSp>
      <p:grpSp>
        <p:nvGrpSpPr>
          <p:cNvPr id="49" name="Group 48">
            <a:extLst>
              <a:ext uri="{FF2B5EF4-FFF2-40B4-BE49-F238E27FC236}">
                <a16:creationId xmlns:a16="http://schemas.microsoft.com/office/drawing/2014/main" xmlns="" id="{93BA1D93-8D98-49E8-B2F4-6FC5B4D37EDC}"/>
              </a:ext>
            </a:extLst>
          </p:cNvPr>
          <p:cNvGrpSpPr/>
          <p:nvPr/>
        </p:nvGrpSpPr>
        <p:grpSpPr>
          <a:xfrm>
            <a:off x="4689150" y="91815"/>
            <a:ext cx="2662876" cy="476218"/>
            <a:chOff x="3141429" y="278553"/>
            <a:chExt cx="2662876" cy="626824"/>
          </a:xfrm>
        </p:grpSpPr>
        <p:sp>
          <p:nvSpPr>
            <p:cNvPr id="56" name="Rectangle: Top Corners One Rounded and One Snipped 55">
              <a:extLst>
                <a:ext uri="{FF2B5EF4-FFF2-40B4-BE49-F238E27FC236}">
                  <a16:creationId xmlns:a16="http://schemas.microsoft.com/office/drawing/2014/main" xmlns="" id="{7CE57CE4-DFB6-48FF-8FEB-DE91FBD802EE}"/>
                </a:ext>
              </a:extLst>
            </p:cNvPr>
            <p:cNvSpPr/>
            <p:nvPr/>
          </p:nvSpPr>
          <p:spPr>
            <a:xfrm>
              <a:off x="3141429" y="282668"/>
              <a:ext cx="2662876" cy="622709"/>
            </a:xfrm>
            <a:prstGeom prst="snipRoundRect">
              <a:avLst>
                <a:gd name="adj1" fmla="val 3623"/>
                <a:gd name="adj2" fmla="val 50000"/>
              </a:avLst>
            </a:prstGeom>
            <a:solidFill>
              <a:srgbClr val="FFFF00"/>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7" name="TextBox 56">
              <a:extLst>
                <a:ext uri="{FF2B5EF4-FFF2-40B4-BE49-F238E27FC236}">
                  <a16:creationId xmlns:a16="http://schemas.microsoft.com/office/drawing/2014/main" xmlns="" id="{F3826592-E847-4BB6-9F37-57FBEB8F0219}"/>
                </a:ext>
              </a:extLst>
            </p:cNvPr>
            <p:cNvSpPr txBox="1"/>
            <p:nvPr/>
          </p:nvSpPr>
          <p:spPr>
            <a:xfrm>
              <a:off x="3534894" y="278553"/>
              <a:ext cx="1955665" cy="607668"/>
            </a:xfrm>
            <a:prstGeom prst="rect">
              <a:avLst/>
            </a:prstGeom>
            <a:solidFill>
              <a:srgbClr val="FFFF00"/>
            </a:solidFill>
          </p:spPr>
          <p:txBody>
            <a:bodyPr wrap="square" rtlCol="0">
              <a:spAutoFit/>
            </a:bodyPr>
            <a:lstStyle/>
            <a:p>
              <a:pPr>
                <a:defRPr/>
              </a:pPr>
              <a:r>
                <a:rPr lang="vi-VN" sz="2400" kern="0" dirty="0">
                  <a:solidFill>
                    <a:srgbClr val="30353A"/>
                  </a:solidFill>
                </a:rPr>
                <a:t>Tìm hiểu bài</a:t>
              </a:r>
            </a:p>
          </p:txBody>
        </p:sp>
      </p:grpSp>
      <p:grpSp>
        <p:nvGrpSpPr>
          <p:cNvPr id="50" name="Group 49">
            <a:extLst>
              <a:ext uri="{FF2B5EF4-FFF2-40B4-BE49-F238E27FC236}">
                <a16:creationId xmlns:a16="http://schemas.microsoft.com/office/drawing/2014/main" xmlns="" id="{6B5A70EB-38A8-496A-89FF-274308086187}"/>
              </a:ext>
            </a:extLst>
          </p:cNvPr>
          <p:cNvGrpSpPr/>
          <p:nvPr/>
        </p:nvGrpSpPr>
        <p:grpSpPr>
          <a:xfrm>
            <a:off x="7901391" y="100455"/>
            <a:ext cx="3035631" cy="504136"/>
            <a:chOff x="6353670" y="289925"/>
            <a:chExt cx="3035631" cy="663571"/>
          </a:xfrm>
        </p:grpSpPr>
        <p:sp>
          <p:nvSpPr>
            <p:cNvPr id="54" name="Rectangle: Top Corners One Rounded and One Snipped 53">
              <a:extLst>
                <a:ext uri="{FF2B5EF4-FFF2-40B4-BE49-F238E27FC236}">
                  <a16:creationId xmlns:a16="http://schemas.microsoft.com/office/drawing/2014/main" xmlns="" id="{43467395-4745-46F0-9C17-34FCF27FAF50}"/>
                </a:ext>
              </a:extLst>
            </p:cNvPr>
            <p:cNvSpPr/>
            <p:nvPr/>
          </p:nvSpPr>
          <p:spPr>
            <a:xfrm>
              <a:off x="6353670" y="289925"/>
              <a:ext cx="3035631" cy="663571"/>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5" name="TextBox 54">
              <a:extLst>
                <a:ext uri="{FF2B5EF4-FFF2-40B4-BE49-F238E27FC236}">
                  <a16:creationId xmlns:a16="http://schemas.microsoft.com/office/drawing/2014/main" xmlns="" id="{812E44CA-BD96-48EA-A168-899FCF23A8BA}"/>
                </a:ext>
              </a:extLst>
            </p:cNvPr>
            <p:cNvSpPr txBox="1"/>
            <p:nvPr/>
          </p:nvSpPr>
          <p:spPr>
            <a:xfrm>
              <a:off x="6508841" y="306815"/>
              <a:ext cx="2690273"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30353A"/>
                  </a:solidFill>
                  <a:effectLst/>
                  <a:uLnTx/>
                  <a:uFillTx/>
                  <a:latin typeface="#9Slide01 Tieu de ngan" panose="00000800000000000000" pitchFamily="2" charset="0"/>
                  <a:ea typeface="#9Slide02 Tieu de dai" panose="02000000000000000000" pitchFamily="2" charset="0"/>
                </a:rPr>
                <a:t>Luyện đọc diễn cảm</a:t>
              </a:r>
            </a:p>
          </p:txBody>
        </p:sp>
      </p:grpSp>
      <p:sp>
        <p:nvSpPr>
          <p:cNvPr id="42" name="Flowchart: Alternate Process 41">
            <a:extLst>
              <a:ext uri="{FF2B5EF4-FFF2-40B4-BE49-F238E27FC236}">
                <a16:creationId xmlns:a16="http://schemas.microsoft.com/office/drawing/2014/main" xmlns="" id="{64D4D02B-83EC-4BC9-9115-00E03E1201F8}"/>
              </a:ext>
            </a:extLst>
          </p:cNvPr>
          <p:cNvSpPr/>
          <p:nvPr/>
        </p:nvSpPr>
        <p:spPr>
          <a:xfrm>
            <a:off x="3934959" y="1828592"/>
            <a:ext cx="3966432" cy="967089"/>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4" name="Google Shape;438;p41">
            <a:extLst>
              <a:ext uri="{FF2B5EF4-FFF2-40B4-BE49-F238E27FC236}">
                <a16:creationId xmlns:a16="http://schemas.microsoft.com/office/drawing/2014/main" xmlns="" id="{26567702-AF0F-4103-AF88-76F8CD30262C}"/>
              </a:ext>
            </a:extLst>
          </p:cNvPr>
          <p:cNvSpPr txBox="1">
            <a:spLocks/>
          </p:cNvSpPr>
          <p:nvPr/>
        </p:nvSpPr>
        <p:spPr>
          <a:xfrm>
            <a:off x="4100483" y="1887710"/>
            <a:ext cx="3635384" cy="779561"/>
          </a:xfrm>
          <a:prstGeom prst="rect">
            <a:avLst/>
          </a:prstGeom>
          <a:solidFill>
            <a:schemeClr val="bg1"/>
          </a:solidFill>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Bef>
                <a:spcPts val="0"/>
              </a:spcBef>
            </a:pPr>
            <a:r>
              <a:rPr lang="en-US" sz="3200" b="1" dirty="0"/>
              <a:t>NỘI DUNG CHÍNH</a:t>
            </a:r>
          </a:p>
        </p:txBody>
      </p:sp>
      <p:sp>
        <p:nvSpPr>
          <p:cNvPr id="45" name="Flowchart: Alternate Process 44">
            <a:extLst>
              <a:ext uri="{FF2B5EF4-FFF2-40B4-BE49-F238E27FC236}">
                <a16:creationId xmlns:a16="http://schemas.microsoft.com/office/drawing/2014/main" xmlns="" id="{A2584732-22D6-4D35-B5DC-F8E82AD3FDA0}"/>
              </a:ext>
            </a:extLst>
          </p:cNvPr>
          <p:cNvSpPr/>
          <p:nvPr/>
        </p:nvSpPr>
        <p:spPr>
          <a:xfrm>
            <a:off x="1601678" y="3040982"/>
            <a:ext cx="9525000" cy="2600638"/>
          </a:xfrm>
          <a:prstGeom prst="flowChartAlternateProcess">
            <a:avLst/>
          </a:prstGeom>
          <a:solidFill>
            <a:srgbClr val="FFFF99"/>
          </a:solidFill>
          <a:ln w="28575">
            <a:solidFill>
              <a:srgbClr val="4341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xmlns="" id="{77043CFF-969A-42BE-BE59-E5841A2A4631}"/>
              </a:ext>
            </a:extLst>
          </p:cNvPr>
          <p:cNvSpPr txBox="1"/>
          <p:nvPr/>
        </p:nvSpPr>
        <p:spPr>
          <a:xfrm>
            <a:off x="1913001" y="3140455"/>
            <a:ext cx="8989116" cy="2217082"/>
          </a:xfrm>
          <a:prstGeom prst="rect">
            <a:avLst/>
          </a:prstGeom>
          <a:solidFill>
            <a:srgbClr val="FFFF99"/>
          </a:solidFill>
        </p:spPr>
        <p:txBody>
          <a:bodyPr wrap="square">
            <a:spAutoFit/>
          </a:bodyPr>
          <a:lstStyle/>
          <a:p>
            <a:pPr algn="just">
              <a:lnSpc>
                <a:spcPct val="150000"/>
              </a:lnSpc>
            </a:pPr>
            <a:r>
              <a:rPr lang="vi-VN" sz="3200" b="1" dirty="0">
                <a:solidFill>
                  <a:schemeClr val="dk1"/>
                </a:solidFill>
                <a:latin typeface="Arial" panose="020B0604020202020204" pitchFamily="34" charset="0"/>
                <a:cs typeface="Arial" panose="020B0604020202020204" pitchFamily="34" charset="0"/>
              </a:rPr>
              <a:t>Bài văn c</a:t>
            </a:r>
            <a:r>
              <a:rPr lang="en-US" sz="3200" b="1" dirty="0">
                <a:solidFill>
                  <a:schemeClr val="dk1"/>
                </a:solidFill>
                <a:latin typeface="Arial" panose="020B0604020202020204" pitchFamily="34" charset="0"/>
                <a:cs typeface="Arial" panose="020B0604020202020204" pitchFamily="34" charset="0"/>
              </a:rPr>
              <a:t>a </a:t>
            </a:r>
            <a:r>
              <a:rPr lang="en-US" sz="3200" b="1" dirty="0" err="1">
                <a:solidFill>
                  <a:schemeClr val="dk1"/>
                </a:solidFill>
                <a:latin typeface="Arial" panose="020B0604020202020204" pitchFamily="34" charset="0"/>
                <a:cs typeface="Arial" panose="020B0604020202020204" pitchFamily="34" charset="0"/>
              </a:rPr>
              <a:t>ngợi</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ông</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Lìn</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cần</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cù</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sáng</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tạo</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dám</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thay</a:t>
            </a:r>
            <a:r>
              <a:rPr lang="en-US" sz="3200" b="1" dirty="0">
                <a:solidFill>
                  <a:schemeClr val="dk1"/>
                </a:solidFill>
                <a:latin typeface="Arial" panose="020B0604020202020204" pitchFamily="34" charset="0"/>
                <a:cs typeface="Arial" panose="020B0604020202020204" pitchFamily="34" charset="0"/>
              </a:rPr>
              <a:t> </a:t>
            </a:r>
            <a:r>
              <a:rPr lang="vi-VN" sz="3200" b="1" dirty="0">
                <a:solidFill>
                  <a:schemeClr val="dk1"/>
                </a:solidFill>
                <a:latin typeface="Arial" panose="020B0604020202020204" pitchFamily="34" charset="0"/>
                <a:cs typeface="Arial" panose="020B0604020202020204" pitchFamily="34" charset="0"/>
              </a:rPr>
              <a:t>đ</a:t>
            </a:r>
            <a:r>
              <a:rPr lang="en-US" sz="3200" b="1" dirty="0" err="1">
                <a:solidFill>
                  <a:schemeClr val="dk1"/>
                </a:solidFill>
                <a:latin typeface="Arial" panose="020B0604020202020204" pitchFamily="34" charset="0"/>
                <a:cs typeface="Arial" panose="020B0604020202020204" pitchFamily="34" charset="0"/>
              </a:rPr>
              <a:t>ổi</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tập</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quán</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canh</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tác</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của</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cả</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một</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vùng</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làm</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thay</a:t>
            </a:r>
            <a:r>
              <a:rPr lang="en-US" sz="3200" b="1" dirty="0">
                <a:solidFill>
                  <a:schemeClr val="dk1"/>
                </a:solidFill>
                <a:latin typeface="Arial" panose="020B0604020202020204" pitchFamily="34" charset="0"/>
                <a:cs typeface="Arial" panose="020B0604020202020204" pitchFamily="34" charset="0"/>
              </a:rPr>
              <a:t> </a:t>
            </a:r>
            <a:r>
              <a:rPr lang="vi-VN" sz="3200" b="1" dirty="0">
                <a:solidFill>
                  <a:schemeClr val="dk1"/>
                </a:solidFill>
                <a:latin typeface="Arial" panose="020B0604020202020204" pitchFamily="34" charset="0"/>
                <a:cs typeface="Arial" panose="020B0604020202020204" pitchFamily="34" charset="0"/>
              </a:rPr>
              <a:t>đ</a:t>
            </a:r>
            <a:r>
              <a:rPr lang="en-US" sz="3200" b="1" dirty="0" err="1">
                <a:solidFill>
                  <a:schemeClr val="dk1"/>
                </a:solidFill>
                <a:latin typeface="Arial" panose="020B0604020202020204" pitchFamily="34" charset="0"/>
                <a:cs typeface="Arial" panose="020B0604020202020204" pitchFamily="34" charset="0"/>
              </a:rPr>
              <a:t>ổi</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cuộc</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sống</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của</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cả</a:t>
            </a:r>
            <a:r>
              <a:rPr lang="en-US" sz="3200" b="1" dirty="0">
                <a:solidFill>
                  <a:schemeClr val="dk1"/>
                </a:solidFill>
                <a:latin typeface="Arial" panose="020B0604020202020204" pitchFamily="34" charset="0"/>
                <a:cs typeface="Arial" panose="020B0604020202020204" pitchFamily="34" charset="0"/>
              </a:rPr>
              <a:t> </a:t>
            </a:r>
            <a:r>
              <a:rPr lang="vi-VN" sz="3200" b="1" dirty="0">
                <a:solidFill>
                  <a:schemeClr val="dk1"/>
                </a:solidFill>
                <a:latin typeface="Arial" panose="020B0604020202020204" pitchFamily="34" charset="0"/>
                <a:cs typeface="Arial" panose="020B0604020202020204" pitchFamily="34" charset="0"/>
              </a:rPr>
              <a:t>thôn.</a:t>
            </a:r>
            <a:endParaRPr lang="en-US" altLang="en-US" sz="3200" b="1" dirty="0">
              <a:solidFill>
                <a:schemeClr val="dk1"/>
              </a:solidFill>
              <a:latin typeface="Arial" panose="020B0604020202020204" pitchFamily="34" charset="0"/>
              <a:cs typeface="Arial" panose="020B0604020202020204" pitchFamily="34" charset="0"/>
            </a:endParaRPr>
          </a:p>
        </p:txBody>
      </p:sp>
      <p:pic>
        <p:nvPicPr>
          <p:cNvPr id="60" name="Picture 59" descr="download.png">
            <a:extLst>
              <a:ext uri="{FF2B5EF4-FFF2-40B4-BE49-F238E27FC236}">
                <a16:creationId xmlns:a16="http://schemas.microsoft.com/office/drawing/2014/main" xmlns="" id="{E4424C4B-E3E8-4159-A6CA-7259D62B9C80}"/>
              </a:ext>
            </a:extLst>
          </p:cNvPr>
          <p:cNvPicPr>
            <a:picLocks noChangeAspect="1"/>
          </p:cNvPicPr>
          <p:nvPr/>
        </p:nvPicPr>
        <p:blipFill>
          <a:blip r:embed="rId4" cstate="print"/>
          <a:stretch>
            <a:fillRect/>
          </a:stretch>
        </p:blipFill>
        <p:spPr>
          <a:xfrm>
            <a:off x="889934" y="1205659"/>
            <a:ext cx="699572" cy="219604"/>
          </a:xfrm>
          <a:prstGeom prst="rect">
            <a:avLst/>
          </a:prstGeom>
        </p:spPr>
      </p:pic>
      <p:sp>
        <p:nvSpPr>
          <p:cNvPr id="63" name="Google Shape;428;p41">
            <a:extLst>
              <a:ext uri="{FF2B5EF4-FFF2-40B4-BE49-F238E27FC236}">
                <a16:creationId xmlns:a16="http://schemas.microsoft.com/office/drawing/2014/main" xmlns="" id="{B3E5F445-C994-4542-A015-C2AA9F62D6B7}"/>
              </a:ext>
            </a:extLst>
          </p:cNvPr>
          <p:cNvSpPr txBox="1">
            <a:spLocks/>
          </p:cNvSpPr>
          <p:nvPr/>
        </p:nvSpPr>
        <p:spPr>
          <a:xfrm>
            <a:off x="1770449" y="927814"/>
            <a:ext cx="9959672" cy="5547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200"/>
              <a:buFont typeface="Fredoka One"/>
              <a:buNone/>
              <a:defRPr sz="3200" b="0" i="0" u="none" strike="noStrike" cap="none">
                <a:solidFill>
                  <a:schemeClr val="lt2"/>
                </a:solidFill>
                <a:latin typeface="Vibur"/>
                <a:ea typeface="Vibur"/>
                <a:cs typeface="Vibur"/>
                <a:sym typeface="Vibur"/>
              </a:defRPr>
            </a:lvl1pPr>
            <a:lvl2pPr marR="0" lvl="1"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2pPr>
            <a:lvl3pPr marR="0" lvl="2"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3pPr>
            <a:lvl4pPr marR="0" lvl="3"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4pPr>
            <a:lvl5pPr marR="0" lvl="4"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5pPr>
            <a:lvl6pPr marR="0" lvl="5"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6pPr>
            <a:lvl7pPr marR="0" lvl="6"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7pPr>
            <a:lvl8pPr marR="0" lvl="7"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8pPr>
            <a:lvl9pPr marR="0" lvl="8"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9pPr>
          </a:lstStyle>
          <a:p>
            <a:r>
              <a:rPr lang="vi-VN" altLang="en-US" sz="2800" b="1" dirty="0">
                <a:solidFill>
                  <a:srgbClr val="C00000"/>
                </a:solidFill>
                <a:latin typeface="Arial" panose="020B0604020202020204" pitchFamily="34" charset="0"/>
                <a:cs typeface="Arial" panose="020B0604020202020204" pitchFamily="34" charset="0"/>
              </a:rPr>
              <a:t>Bài ca ngợi ai</a:t>
            </a:r>
            <a:r>
              <a:rPr lang="en-US" altLang="en-US" sz="2800" b="1" dirty="0">
                <a:solidFill>
                  <a:srgbClr val="C00000"/>
                </a:solidFill>
                <a:latin typeface="Arial" panose="020B0604020202020204" pitchFamily="34" charset="0"/>
                <a:cs typeface="Arial" panose="020B0604020202020204" pitchFamily="34" charset="0"/>
              </a:rPr>
              <a:t>?</a:t>
            </a:r>
            <a:r>
              <a:rPr lang="vi-VN" altLang="en-US" sz="2800" b="1" dirty="0">
                <a:solidFill>
                  <a:srgbClr val="C00000"/>
                </a:solidFill>
                <a:latin typeface="Arial" panose="020B0604020202020204" pitchFamily="34" charset="0"/>
                <a:cs typeface="Arial" panose="020B0604020202020204" pitchFamily="34" charset="0"/>
              </a:rPr>
              <a:t> Ca ngợi điều gì?</a:t>
            </a:r>
            <a:endParaRPr lang="en-US" altLang="en-US" sz="28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199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0-#ppt_w/2"/>
                                          </p:val>
                                        </p:tav>
                                        <p:tav tm="100000">
                                          <p:val>
                                            <p:strVal val="#ppt_x"/>
                                          </p:val>
                                        </p:tav>
                                      </p:tavLst>
                                    </p:anim>
                                    <p:anim calcmode="lin" valueType="num">
                                      <p:cBhvr additive="base">
                                        <p:cTn id="8" dur="500" fill="hold"/>
                                        <p:tgtEl>
                                          <p:spTgt spid="6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500" fill="hold"/>
                                        <p:tgtEl>
                                          <p:spTgt spid="63"/>
                                        </p:tgtEl>
                                        <p:attrNameLst>
                                          <p:attrName>ppt_x</p:attrName>
                                        </p:attrNameLst>
                                      </p:cBhvr>
                                      <p:tavLst>
                                        <p:tav tm="0">
                                          <p:val>
                                            <p:strVal val="0-#ppt_w/2"/>
                                          </p:val>
                                        </p:tav>
                                        <p:tav tm="100000">
                                          <p:val>
                                            <p:strVal val="#ppt_x"/>
                                          </p:val>
                                        </p:tav>
                                      </p:tavLst>
                                    </p:anim>
                                    <p:anim calcmode="lin" valueType="num">
                                      <p:cBhvr additive="base">
                                        <p:cTn id="12" dur="5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xit" presetSubtype="10" fill="hold" nodeType="clickEffect">
                                  <p:stCondLst>
                                    <p:cond delay="0"/>
                                  </p:stCondLst>
                                  <p:childTnLst>
                                    <p:anim calcmode="lin" valueType="num">
                                      <p:cBhvr>
                                        <p:cTn id="16" dur="500"/>
                                        <p:tgtEl>
                                          <p:spTgt spid="60"/>
                                        </p:tgtEl>
                                        <p:attrNameLst>
                                          <p:attrName>ppt_w</p:attrName>
                                        </p:attrNameLst>
                                      </p:cBhvr>
                                      <p:tavLst>
                                        <p:tav tm="0">
                                          <p:val>
                                            <p:strVal val="ppt_w"/>
                                          </p:val>
                                        </p:tav>
                                        <p:tav tm="100000">
                                          <p:val>
                                            <p:fltVal val="0"/>
                                          </p:val>
                                        </p:tav>
                                      </p:tavLst>
                                    </p:anim>
                                    <p:anim calcmode="lin" valueType="num">
                                      <p:cBhvr>
                                        <p:cTn id="17" dur="500"/>
                                        <p:tgtEl>
                                          <p:spTgt spid="60"/>
                                        </p:tgtEl>
                                        <p:attrNameLst>
                                          <p:attrName>ppt_h</p:attrName>
                                        </p:attrNameLst>
                                      </p:cBhvr>
                                      <p:tavLst>
                                        <p:tav tm="0">
                                          <p:val>
                                            <p:strVal val="ppt_h"/>
                                          </p:val>
                                        </p:tav>
                                        <p:tav tm="100000">
                                          <p:val>
                                            <p:strVal val="ppt_h"/>
                                          </p:val>
                                        </p:tav>
                                      </p:tavLst>
                                    </p:anim>
                                    <p:set>
                                      <p:cBhvr>
                                        <p:cTn id="18" dur="1" fill="hold">
                                          <p:stCondLst>
                                            <p:cond delay="499"/>
                                          </p:stCondLst>
                                        </p:cTn>
                                        <p:tgtEl>
                                          <p:spTgt spid="60"/>
                                        </p:tgtEl>
                                        <p:attrNameLst>
                                          <p:attrName>style.visibility</p:attrName>
                                        </p:attrNameLst>
                                      </p:cBhvr>
                                      <p:to>
                                        <p:strVal val="hidden"/>
                                      </p:to>
                                    </p:set>
                                  </p:childTnLst>
                                </p:cTn>
                              </p:par>
                              <p:par>
                                <p:cTn id="19" presetID="17" presetClass="exit" presetSubtype="10" fill="hold" grpId="1" nodeType="withEffect">
                                  <p:stCondLst>
                                    <p:cond delay="0"/>
                                  </p:stCondLst>
                                  <p:childTnLst>
                                    <p:anim calcmode="lin" valueType="num">
                                      <p:cBhvr>
                                        <p:cTn id="20" dur="500"/>
                                        <p:tgtEl>
                                          <p:spTgt spid="63"/>
                                        </p:tgtEl>
                                        <p:attrNameLst>
                                          <p:attrName>ppt_w</p:attrName>
                                        </p:attrNameLst>
                                      </p:cBhvr>
                                      <p:tavLst>
                                        <p:tav tm="0">
                                          <p:val>
                                            <p:strVal val="ppt_w"/>
                                          </p:val>
                                        </p:tav>
                                        <p:tav tm="100000">
                                          <p:val>
                                            <p:fltVal val="0"/>
                                          </p:val>
                                        </p:tav>
                                      </p:tavLst>
                                    </p:anim>
                                    <p:anim calcmode="lin" valueType="num">
                                      <p:cBhvr>
                                        <p:cTn id="21" dur="500"/>
                                        <p:tgtEl>
                                          <p:spTgt spid="63"/>
                                        </p:tgtEl>
                                        <p:attrNameLst>
                                          <p:attrName>ppt_h</p:attrName>
                                        </p:attrNameLst>
                                      </p:cBhvr>
                                      <p:tavLst>
                                        <p:tav tm="0">
                                          <p:val>
                                            <p:strVal val="ppt_h"/>
                                          </p:val>
                                        </p:tav>
                                        <p:tav tm="100000">
                                          <p:val>
                                            <p:strVal val="ppt_h"/>
                                          </p:val>
                                        </p:tav>
                                      </p:tavLst>
                                    </p:anim>
                                    <p:set>
                                      <p:cBhvr>
                                        <p:cTn id="22" dur="1" fill="hold">
                                          <p:stCondLst>
                                            <p:cond delay="499"/>
                                          </p:stCondLst>
                                        </p:cTn>
                                        <p:tgtEl>
                                          <p:spTgt spid="63"/>
                                        </p:tgtEl>
                                        <p:attrNameLst>
                                          <p:attrName>style.visibility</p:attrName>
                                        </p:attrNameLst>
                                      </p:cBhvr>
                                      <p:to>
                                        <p:strVal val="hidden"/>
                                      </p:to>
                                    </p:set>
                                  </p:childTnLst>
                                </p:cTn>
                              </p:par>
                              <p:par>
                                <p:cTn id="23" presetID="55"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p:cTn id="25" dur="1000" fill="hold"/>
                                        <p:tgtEl>
                                          <p:spTgt spid="42"/>
                                        </p:tgtEl>
                                        <p:attrNameLst>
                                          <p:attrName>ppt_w</p:attrName>
                                        </p:attrNameLst>
                                      </p:cBhvr>
                                      <p:tavLst>
                                        <p:tav tm="0">
                                          <p:val>
                                            <p:strVal val="#ppt_w*0.70"/>
                                          </p:val>
                                        </p:tav>
                                        <p:tav tm="100000">
                                          <p:val>
                                            <p:strVal val="#ppt_w"/>
                                          </p:val>
                                        </p:tav>
                                      </p:tavLst>
                                    </p:anim>
                                    <p:anim calcmode="lin" valueType="num">
                                      <p:cBhvr>
                                        <p:cTn id="26" dur="1000" fill="hold"/>
                                        <p:tgtEl>
                                          <p:spTgt spid="42"/>
                                        </p:tgtEl>
                                        <p:attrNameLst>
                                          <p:attrName>ppt_h</p:attrName>
                                        </p:attrNameLst>
                                      </p:cBhvr>
                                      <p:tavLst>
                                        <p:tav tm="0">
                                          <p:val>
                                            <p:strVal val="#ppt_h"/>
                                          </p:val>
                                        </p:tav>
                                        <p:tav tm="100000">
                                          <p:val>
                                            <p:strVal val="#ppt_h"/>
                                          </p:val>
                                        </p:tav>
                                      </p:tavLst>
                                    </p:anim>
                                    <p:animEffect transition="in" filter="fade">
                                      <p:cBhvr>
                                        <p:cTn id="27" dur="1000"/>
                                        <p:tgtEl>
                                          <p:spTgt spid="42"/>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p:cTn id="30" dur="1000" fill="hold"/>
                                        <p:tgtEl>
                                          <p:spTgt spid="44"/>
                                        </p:tgtEl>
                                        <p:attrNameLst>
                                          <p:attrName>ppt_w</p:attrName>
                                        </p:attrNameLst>
                                      </p:cBhvr>
                                      <p:tavLst>
                                        <p:tav tm="0">
                                          <p:val>
                                            <p:strVal val="#ppt_w*0.70"/>
                                          </p:val>
                                        </p:tav>
                                        <p:tav tm="100000">
                                          <p:val>
                                            <p:strVal val="#ppt_w"/>
                                          </p:val>
                                        </p:tav>
                                      </p:tavLst>
                                    </p:anim>
                                    <p:anim calcmode="lin" valueType="num">
                                      <p:cBhvr>
                                        <p:cTn id="31" dur="1000" fill="hold"/>
                                        <p:tgtEl>
                                          <p:spTgt spid="44"/>
                                        </p:tgtEl>
                                        <p:attrNameLst>
                                          <p:attrName>ppt_h</p:attrName>
                                        </p:attrNameLst>
                                      </p:cBhvr>
                                      <p:tavLst>
                                        <p:tav tm="0">
                                          <p:val>
                                            <p:strVal val="#ppt_h"/>
                                          </p:val>
                                        </p:tav>
                                        <p:tav tm="100000">
                                          <p:val>
                                            <p:strVal val="#ppt_h"/>
                                          </p:val>
                                        </p:tav>
                                      </p:tavLst>
                                    </p:anim>
                                    <p:animEffect transition="in" filter="fade">
                                      <p:cBhvr>
                                        <p:cTn id="32" dur="1000"/>
                                        <p:tgtEl>
                                          <p:spTgt spid="44"/>
                                        </p:tgtEl>
                                      </p:cBhvr>
                                    </p:animEffect>
                                  </p:childTnLst>
                                </p:cTn>
                              </p:par>
                              <p:par>
                                <p:cTn id="33" presetID="2" presetClass="entr" presetSubtype="4"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ppt_x"/>
                                          </p:val>
                                        </p:tav>
                                        <p:tav tm="100000">
                                          <p:val>
                                            <p:strVal val="#ppt_x"/>
                                          </p:val>
                                        </p:tav>
                                      </p:tavLst>
                                    </p:anim>
                                    <p:anim calcmode="lin" valueType="num">
                                      <p:cBhvr additive="base">
                                        <p:cTn id="36" dur="500" fill="hold"/>
                                        <p:tgtEl>
                                          <p:spTgt spid="4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ppt_x"/>
                                          </p:val>
                                        </p:tav>
                                        <p:tav tm="100000">
                                          <p:val>
                                            <p:strVal val="#ppt_x"/>
                                          </p:val>
                                        </p:tav>
                                      </p:tavLst>
                                    </p:anim>
                                    <p:anim calcmode="lin" valueType="num">
                                      <p:cBhvr additive="base">
                                        <p:cTn id="4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45" grpId="0" animBg="1"/>
      <p:bldP spid="46" grpId="0" animBg="1"/>
      <p:bldP spid="63" grpId="0"/>
      <p:bldP spid="63" grpId="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19FC539A-E1B2-4E56-B2DB-D4B8D260888B}"/>
              </a:ext>
            </a:extLst>
          </p:cNvPr>
          <p:cNvGrpSpPr/>
          <p:nvPr/>
        </p:nvGrpSpPr>
        <p:grpSpPr>
          <a:xfrm>
            <a:off x="0" y="0"/>
            <a:ext cx="2024109" cy="2024109"/>
            <a:chOff x="0" y="0"/>
            <a:chExt cx="2024109" cy="2024109"/>
          </a:xfrm>
        </p:grpSpPr>
        <p:cxnSp>
          <p:nvCxnSpPr>
            <p:cNvPr id="3" name="Straight Connector 2">
              <a:extLst>
                <a:ext uri="{FF2B5EF4-FFF2-40B4-BE49-F238E27FC236}">
                  <a16:creationId xmlns:a16="http://schemas.microsoft.com/office/drawing/2014/main" xmlns=""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xmlns=""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xmlns=""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xmlns=""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xmlns=""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a16="http://schemas.microsoft.com/office/drawing/2014/main" xmlns=""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xmlns=""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xmlns=""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xmlns=""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xmlns=""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xmlns=""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xmlns=""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xmlns=""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xmlns=""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xmlns=""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xmlns=""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xmlns=""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xmlns=""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xmlns=""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41" name="Group 40">
            <a:extLst>
              <a:ext uri="{FF2B5EF4-FFF2-40B4-BE49-F238E27FC236}">
                <a16:creationId xmlns:a16="http://schemas.microsoft.com/office/drawing/2014/main" xmlns="" id="{DDF96D07-2863-40CE-84C9-D68064A18844}"/>
              </a:ext>
            </a:extLst>
          </p:cNvPr>
          <p:cNvGrpSpPr/>
          <p:nvPr/>
        </p:nvGrpSpPr>
        <p:grpSpPr>
          <a:xfrm>
            <a:off x="-59241" y="10330"/>
            <a:ext cx="2024109" cy="2024109"/>
            <a:chOff x="0" y="0"/>
            <a:chExt cx="2024109" cy="2024109"/>
          </a:xfrm>
        </p:grpSpPr>
        <p:cxnSp>
          <p:nvCxnSpPr>
            <p:cNvPr id="42" name="Straight Connector 41">
              <a:extLst>
                <a:ext uri="{FF2B5EF4-FFF2-40B4-BE49-F238E27FC236}">
                  <a16:creationId xmlns:a16="http://schemas.microsoft.com/office/drawing/2014/main" xmlns="" id="{3E930051-5FA2-4437-B729-0B29358CF27B}"/>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3" name="Straight Connector 42">
              <a:extLst>
                <a:ext uri="{FF2B5EF4-FFF2-40B4-BE49-F238E27FC236}">
                  <a16:creationId xmlns:a16="http://schemas.microsoft.com/office/drawing/2014/main" xmlns="" id="{C9CAA66A-7607-428E-8163-914979E54BE3}"/>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4" name="Straight Connector 43">
              <a:extLst>
                <a:ext uri="{FF2B5EF4-FFF2-40B4-BE49-F238E27FC236}">
                  <a16:creationId xmlns:a16="http://schemas.microsoft.com/office/drawing/2014/main" xmlns="" id="{501B8D71-3B2D-42BB-98A7-86053C0EC840}"/>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5" name="Straight Connector 44">
              <a:extLst>
                <a:ext uri="{FF2B5EF4-FFF2-40B4-BE49-F238E27FC236}">
                  <a16:creationId xmlns:a16="http://schemas.microsoft.com/office/drawing/2014/main" xmlns="" id="{8395F258-417F-4596-AAEB-7D01A667467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46" name="Group 45">
            <a:extLst>
              <a:ext uri="{FF2B5EF4-FFF2-40B4-BE49-F238E27FC236}">
                <a16:creationId xmlns:a16="http://schemas.microsoft.com/office/drawing/2014/main" xmlns="" id="{2F6D4A86-32BC-40DD-B4A9-3565D46F647F}"/>
              </a:ext>
            </a:extLst>
          </p:cNvPr>
          <p:cNvGrpSpPr/>
          <p:nvPr/>
        </p:nvGrpSpPr>
        <p:grpSpPr>
          <a:xfrm rot="10800000">
            <a:off x="10167891" y="4833891"/>
            <a:ext cx="2024109" cy="2024109"/>
            <a:chOff x="0" y="0"/>
            <a:chExt cx="2024109" cy="2024109"/>
          </a:xfrm>
        </p:grpSpPr>
        <p:cxnSp>
          <p:nvCxnSpPr>
            <p:cNvPr id="47" name="Straight Connector 46">
              <a:extLst>
                <a:ext uri="{FF2B5EF4-FFF2-40B4-BE49-F238E27FC236}">
                  <a16:creationId xmlns:a16="http://schemas.microsoft.com/office/drawing/2014/main" xmlns="" id="{5E59E3B9-893A-4BE1-BCAA-2C260A66504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8" name="Straight Connector 47">
              <a:extLst>
                <a:ext uri="{FF2B5EF4-FFF2-40B4-BE49-F238E27FC236}">
                  <a16:creationId xmlns:a16="http://schemas.microsoft.com/office/drawing/2014/main" xmlns="" id="{0C73977D-33E7-43E5-ACDC-71BCAC6B503E}"/>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9" name="Straight Connector 48">
              <a:extLst>
                <a:ext uri="{FF2B5EF4-FFF2-40B4-BE49-F238E27FC236}">
                  <a16:creationId xmlns:a16="http://schemas.microsoft.com/office/drawing/2014/main" xmlns="" id="{F66D0699-C295-4C88-8C65-DD74F2B66B5F}"/>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50" name="Straight Connector 49">
              <a:extLst>
                <a:ext uri="{FF2B5EF4-FFF2-40B4-BE49-F238E27FC236}">
                  <a16:creationId xmlns:a16="http://schemas.microsoft.com/office/drawing/2014/main" xmlns="" id="{34D7C866-2CE9-473F-828E-F3E56F1E108E}"/>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51" name="Group 50">
            <a:extLst>
              <a:ext uri="{FF2B5EF4-FFF2-40B4-BE49-F238E27FC236}">
                <a16:creationId xmlns:a16="http://schemas.microsoft.com/office/drawing/2014/main" xmlns="" id="{E25B1F6D-C34E-4280-B645-F91AF8D11AC9}"/>
              </a:ext>
            </a:extLst>
          </p:cNvPr>
          <p:cNvGrpSpPr/>
          <p:nvPr/>
        </p:nvGrpSpPr>
        <p:grpSpPr>
          <a:xfrm rot="16200000">
            <a:off x="53267" y="4833891"/>
            <a:ext cx="2024109" cy="2024109"/>
            <a:chOff x="0" y="0"/>
            <a:chExt cx="2024109" cy="2024109"/>
          </a:xfrm>
        </p:grpSpPr>
        <p:cxnSp>
          <p:nvCxnSpPr>
            <p:cNvPr id="52" name="Straight Connector 51">
              <a:extLst>
                <a:ext uri="{FF2B5EF4-FFF2-40B4-BE49-F238E27FC236}">
                  <a16:creationId xmlns:a16="http://schemas.microsoft.com/office/drawing/2014/main" xmlns="" id="{8ECD8818-F9B4-4F57-A5B2-B649EED4771F}"/>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53" name="Straight Connector 52">
              <a:extLst>
                <a:ext uri="{FF2B5EF4-FFF2-40B4-BE49-F238E27FC236}">
                  <a16:creationId xmlns:a16="http://schemas.microsoft.com/office/drawing/2014/main" xmlns="" id="{D01F22CA-6762-4008-B333-D56AD98460A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54" name="Straight Connector 53">
              <a:extLst>
                <a:ext uri="{FF2B5EF4-FFF2-40B4-BE49-F238E27FC236}">
                  <a16:creationId xmlns:a16="http://schemas.microsoft.com/office/drawing/2014/main" xmlns="" id="{7AC60312-E393-4565-858E-9FB63817507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55" name="Straight Connector 54">
              <a:extLst>
                <a:ext uri="{FF2B5EF4-FFF2-40B4-BE49-F238E27FC236}">
                  <a16:creationId xmlns:a16="http://schemas.microsoft.com/office/drawing/2014/main" xmlns="" id="{4EE7D3BD-3400-41A3-9A12-E0009F83DD57}"/>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56" name="Group 55">
            <a:extLst>
              <a:ext uri="{FF2B5EF4-FFF2-40B4-BE49-F238E27FC236}">
                <a16:creationId xmlns:a16="http://schemas.microsoft.com/office/drawing/2014/main" xmlns="" id="{745334BE-D1E4-4B8F-8909-228E2E0DF088}"/>
              </a:ext>
            </a:extLst>
          </p:cNvPr>
          <p:cNvGrpSpPr/>
          <p:nvPr/>
        </p:nvGrpSpPr>
        <p:grpSpPr>
          <a:xfrm rot="5400000">
            <a:off x="10114624" y="0"/>
            <a:ext cx="2024109" cy="2024109"/>
            <a:chOff x="0" y="0"/>
            <a:chExt cx="2024109" cy="2024109"/>
          </a:xfrm>
        </p:grpSpPr>
        <p:cxnSp>
          <p:nvCxnSpPr>
            <p:cNvPr id="57" name="Straight Connector 56">
              <a:extLst>
                <a:ext uri="{FF2B5EF4-FFF2-40B4-BE49-F238E27FC236}">
                  <a16:creationId xmlns:a16="http://schemas.microsoft.com/office/drawing/2014/main" xmlns="" id="{B262D103-9AFC-4835-BA6C-33EE5F4D774D}"/>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58" name="Straight Connector 57">
              <a:extLst>
                <a:ext uri="{FF2B5EF4-FFF2-40B4-BE49-F238E27FC236}">
                  <a16:creationId xmlns:a16="http://schemas.microsoft.com/office/drawing/2014/main" xmlns="" id="{D9CDAB1F-D22E-48B1-ADAA-E3D61D61C24C}"/>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59" name="Straight Connector 58">
              <a:extLst>
                <a:ext uri="{FF2B5EF4-FFF2-40B4-BE49-F238E27FC236}">
                  <a16:creationId xmlns:a16="http://schemas.microsoft.com/office/drawing/2014/main" xmlns="" id="{3F14DE70-50CA-483B-AFA4-0FE6248AD8AA}"/>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60" name="Straight Connector 59">
              <a:extLst>
                <a:ext uri="{FF2B5EF4-FFF2-40B4-BE49-F238E27FC236}">
                  <a16:creationId xmlns:a16="http://schemas.microsoft.com/office/drawing/2014/main" xmlns="" id="{3821CC43-1CC6-4636-AF44-CA7E5DCD43CE}"/>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61" name="Group 60">
            <a:extLst>
              <a:ext uri="{FF2B5EF4-FFF2-40B4-BE49-F238E27FC236}">
                <a16:creationId xmlns:a16="http://schemas.microsoft.com/office/drawing/2014/main" xmlns="" id="{878AA578-D8FC-422E-B5CB-DC3A07B90AF9}"/>
              </a:ext>
            </a:extLst>
          </p:cNvPr>
          <p:cNvGrpSpPr/>
          <p:nvPr/>
        </p:nvGrpSpPr>
        <p:grpSpPr>
          <a:xfrm>
            <a:off x="1337616" y="45567"/>
            <a:ext cx="9688450" cy="638352"/>
            <a:chOff x="1337616" y="45567"/>
            <a:chExt cx="9688450" cy="638352"/>
          </a:xfrm>
        </p:grpSpPr>
        <p:cxnSp>
          <p:nvCxnSpPr>
            <p:cNvPr id="62" name="Straight Connector 61">
              <a:extLst>
                <a:ext uri="{FF2B5EF4-FFF2-40B4-BE49-F238E27FC236}">
                  <a16:creationId xmlns:a16="http://schemas.microsoft.com/office/drawing/2014/main" xmlns="" id="{368057BD-A65F-46BE-9148-63511966A148}"/>
                </a:ext>
              </a:extLst>
            </p:cNvPr>
            <p:cNvCxnSpPr>
              <a:cxnSpLocks/>
            </p:cNvCxnSpPr>
            <p:nvPr/>
          </p:nvCxnSpPr>
          <p:spPr>
            <a:xfrm>
              <a:off x="1337616" y="683919"/>
              <a:ext cx="9688450" cy="0"/>
            </a:xfrm>
            <a:prstGeom prst="line">
              <a:avLst/>
            </a:prstGeom>
            <a:noFill/>
            <a:ln w="38100" cap="flat" cmpd="sng" algn="ctr">
              <a:solidFill>
                <a:schemeClr val="accent1"/>
              </a:solidFill>
              <a:prstDash val="solid"/>
            </a:ln>
            <a:effectLst/>
          </p:spPr>
        </p:cxnSp>
        <p:grpSp>
          <p:nvGrpSpPr>
            <p:cNvPr id="63" name="Group 62">
              <a:extLst>
                <a:ext uri="{FF2B5EF4-FFF2-40B4-BE49-F238E27FC236}">
                  <a16:creationId xmlns:a16="http://schemas.microsoft.com/office/drawing/2014/main" xmlns="" id="{78E3544F-D1A6-4E25-BF5D-5177A835FB48}"/>
                </a:ext>
              </a:extLst>
            </p:cNvPr>
            <p:cNvGrpSpPr/>
            <p:nvPr/>
          </p:nvGrpSpPr>
          <p:grpSpPr>
            <a:xfrm>
              <a:off x="1445165" y="109575"/>
              <a:ext cx="2787325" cy="473347"/>
              <a:chOff x="-55654" y="297706"/>
              <a:chExt cx="2787325" cy="723331"/>
            </a:xfrm>
          </p:grpSpPr>
          <p:sp>
            <p:nvSpPr>
              <p:cNvPr id="70" name="Rectangle: Top Corners One Rounded and One Snipped 69">
                <a:extLst>
                  <a:ext uri="{FF2B5EF4-FFF2-40B4-BE49-F238E27FC236}">
                    <a16:creationId xmlns:a16="http://schemas.microsoft.com/office/drawing/2014/main" xmlns="" id="{B9095165-7275-46F6-8649-906B11695376}"/>
                  </a:ext>
                </a:extLst>
              </p:cNvPr>
              <p:cNvSpPr/>
              <p:nvPr/>
            </p:nvSpPr>
            <p:spPr>
              <a:xfrm>
                <a:off x="-55654" y="322404"/>
                <a:ext cx="2787325" cy="698633"/>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1" name="TextBox 70">
                <a:extLst>
                  <a:ext uri="{FF2B5EF4-FFF2-40B4-BE49-F238E27FC236}">
                    <a16:creationId xmlns:a16="http://schemas.microsoft.com/office/drawing/2014/main" xmlns="" id="{B3ADC1E5-F0A0-43FC-A8FF-89DE7E83D3F6}"/>
                  </a:ext>
                </a:extLst>
              </p:cNvPr>
              <p:cNvSpPr txBox="1"/>
              <p:nvPr/>
            </p:nvSpPr>
            <p:spPr>
              <a:xfrm>
                <a:off x="37302" y="297706"/>
                <a:ext cx="2402454"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2400" kern="0" dirty="0">
                    <a:solidFill>
                      <a:srgbClr val="30353A"/>
                    </a:solidFill>
                    <a:ea typeface="#9Slide02 Tieu de dai" panose="02000000000000000000" pitchFamily="2" charset="0"/>
                  </a:rPr>
                  <a:t>Luyện đọc đúng</a:t>
                </a:r>
                <a:endParaRPr kumimoji="0" lang="vi-VN" sz="2400" b="0" i="0" u="none" strike="noStrike" kern="0" cap="none" spc="0" normalizeH="0" baseline="0" noProof="0" dirty="0">
                  <a:ln>
                    <a:noFill/>
                  </a:ln>
                  <a:solidFill>
                    <a:srgbClr val="30353A"/>
                  </a:solidFill>
                  <a:effectLst/>
                  <a:uLnTx/>
                  <a:uFillTx/>
                  <a:ea typeface="#9Slide02 Tieu de dai" panose="02000000000000000000" pitchFamily="2" charset="0"/>
                </a:endParaRPr>
              </a:p>
            </p:txBody>
          </p:sp>
        </p:grpSp>
        <p:grpSp>
          <p:nvGrpSpPr>
            <p:cNvPr id="64" name="Group 63">
              <a:extLst>
                <a:ext uri="{FF2B5EF4-FFF2-40B4-BE49-F238E27FC236}">
                  <a16:creationId xmlns:a16="http://schemas.microsoft.com/office/drawing/2014/main" xmlns="" id="{0AFB3691-FF44-4F59-AD8D-B932A57422D0}"/>
                </a:ext>
              </a:extLst>
            </p:cNvPr>
            <p:cNvGrpSpPr/>
            <p:nvPr/>
          </p:nvGrpSpPr>
          <p:grpSpPr>
            <a:xfrm>
              <a:off x="4689150" y="45567"/>
              <a:ext cx="2662876" cy="522466"/>
              <a:chOff x="3141429" y="217679"/>
              <a:chExt cx="2662876" cy="687698"/>
            </a:xfrm>
          </p:grpSpPr>
          <p:sp>
            <p:nvSpPr>
              <p:cNvPr id="68" name="Rectangle: Top Corners One Rounded and One Snipped 67">
                <a:extLst>
                  <a:ext uri="{FF2B5EF4-FFF2-40B4-BE49-F238E27FC236}">
                    <a16:creationId xmlns:a16="http://schemas.microsoft.com/office/drawing/2014/main" xmlns="" id="{4BCBA064-B51D-4804-8DF6-14F3F2D7A7DD}"/>
                  </a:ext>
                </a:extLst>
              </p:cNvPr>
              <p:cNvSpPr/>
              <p:nvPr/>
            </p:nvSpPr>
            <p:spPr>
              <a:xfrm>
                <a:off x="3141429" y="282668"/>
                <a:ext cx="2662876" cy="622709"/>
              </a:xfrm>
              <a:prstGeom prst="snipRoundRect">
                <a:avLst>
                  <a:gd name="adj1" fmla="val 3623"/>
                  <a:gd name="adj2" fmla="val 50000"/>
                </a:avLst>
              </a:prstGeom>
              <a:solidFill>
                <a:srgbClr val="F7EBC5"/>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9" name="TextBox 68">
                <a:extLst>
                  <a:ext uri="{FF2B5EF4-FFF2-40B4-BE49-F238E27FC236}">
                    <a16:creationId xmlns:a16="http://schemas.microsoft.com/office/drawing/2014/main" xmlns="" id="{74D0FB79-A671-4609-896A-C958B40C81FF}"/>
                  </a:ext>
                </a:extLst>
              </p:cNvPr>
              <p:cNvSpPr txBox="1"/>
              <p:nvPr/>
            </p:nvSpPr>
            <p:spPr>
              <a:xfrm>
                <a:off x="3495445" y="217679"/>
                <a:ext cx="1955665" cy="607669"/>
              </a:xfrm>
              <a:prstGeom prst="rect">
                <a:avLst/>
              </a:prstGeom>
              <a:solidFill>
                <a:srgbClr val="FAEEC8"/>
              </a:solidFill>
            </p:spPr>
            <p:txBody>
              <a:bodyPr wrap="square" rtlCol="0">
                <a:spAutoFit/>
              </a:bodyPr>
              <a:lstStyle/>
              <a:p>
                <a:pPr>
                  <a:defRPr/>
                </a:pPr>
                <a:r>
                  <a:rPr lang="vi-VN" sz="2400" kern="0" dirty="0">
                    <a:solidFill>
                      <a:srgbClr val="30353A"/>
                    </a:solidFill>
                  </a:rPr>
                  <a:t>Tìm hiểu bài</a:t>
                </a:r>
              </a:p>
            </p:txBody>
          </p:sp>
        </p:grpSp>
        <p:grpSp>
          <p:nvGrpSpPr>
            <p:cNvPr id="65" name="Group 64">
              <a:extLst>
                <a:ext uri="{FF2B5EF4-FFF2-40B4-BE49-F238E27FC236}">
                  <a16:creationId xmlns:a16="http://schemas.microsoft.com/office/drawing/2014/main" xmlns="" id="{65E69211-5233-4A78-B8C0-5FE68536A9AC}"/>
                </a:ext>
              </a:extLst>
            </p:cNvPr>
            <p:cNvGrpSpPr/>
            <p:nvPr/>
          </p:nvGrpSpPr>
          <p:grpSpPr>
            <a:xfrm>
              <a:off x="7901391" y="100455"/>
              <a:ext cx="3035631" cy="504136"/>
              <a:chOff x="6353670" y="289925"/>
              <a:chExt cx="3035631" cy="663571"/>
            </a:xfrm>
          </p:grpSpPr>
          <p:sp>
            <p:nvSpPr>
              <p:cNvPr id="66" name="Rectangle: Top Corners One Rounded and One Snipped 65">
                <a:extLst>
                  <a:ext uri="{FF2B5EF4-FFF2-40B4-BE49-F238E27FC236}">
                    <a16:creationId xmlns:a16="http://schemas.microsoft.com/office/drawing/2014/main" xmlns="" id="{DAB3428E-B98F-4C78-BD78-8BAE20A38692}"/>
                  </a:ext>
                </a:extLst>
              </p:cNvPr>
              <p:cNvSpPr/>
              <p:nvPr/>
            </p:nvSpPr>
            <p:spPr>
              <a:xfrm>
                <a:off x="6353670" y="289925"/>
                <a:ext cx="3035631" cy="663571"/>
              </a:xfrm>
              <a:prstGeom prst="snipRoundRect">
                <a:avLst>
                  <a:gd name="adj1" fmla="val 3623"/>
                  <a:gd name="adj2" fmla="val 50000"/>
                </a:avLst>
              </a:prstGeom>
              <a:solidFill>
                <a:srgbClr val="FFFF00"/>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7" name="TextBox 66">
                <a:extLst>
                  <a:ext uri="{FF2B5EF4-FFF2-40B4-BE49-F238E27FC236}">
                    <a16:creationId xmlns:a16="http://schemas.microsoft.com/office/drawing/2014/main" xmlns="" id="{E4D0C635-D8B2-411E-BF8E-1A54EA61F121}"/>
                  </a:ext>
                </a:extLst>
              </p:cNvPr>
              <p:cNvSpPr txBox="1"/>
              <p:nvPr/>
            </p:nvSpPr>
            <p:spPr>
              <a:xfrm>
                <a:off x="6508841" y="306815"/>
                <a:ext cx="2690273" cy="607668"/>
              </a:xfrm>
              <a:prstGeom prst="rect">
                <a:avLst/>
              </a:prstGeom>
              <a:solidFill>
                <a:srgbClr val="FFFF00"/>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30353A"/>
                    </a:solidFill>
                    <a:effectLst/>
                    <a:uLnTx/>
                    <a:uFillTx/>
                    <a:latin typeface="#9Slide01 Tieu de ngan" panose="00000800000000000000" pitchFamily="2" charset="0"/>
                    <a:ea typeface="#9Slide02 Tieu de dai" panose="02000000000000000000" pitchFamily="2" charset="0"/>
                  </a:rPr>
                  <a:t>Luyện đọc diễn cảm</a:t>
                </a:r>
              </a:p>
            </p:txBody>
          </p:sp>
        </p:grpSp>
      </p:grpSp>
      <p:grpSp>
        <p:nvGrpSpPr>
          <p:cNvPr id="72" name="Group 71">
            <a:extLst>
              <a:ext uri="{FF2B5EF4-FFF2-40B4-BE49-F238E27FC236}">
                <a16:creationId xmlns:a16="http://schemas.microsoft.com/office/drawing/2014/main" xmlns="" id="{D683984F-B82E-4D5A-BD33-FEAB5ECB4885}"/>
              </a:ext>
            </a:extLst>
          </p:cNvPr>
          <p:cNvGrpSpPr/>
          <p:nvPr/>
        </p:nvGrpSpPr>
        <p:grpSpPr>
          <a:xfrm rot="10800000">
            <a:off x="10167891" y="4833891"/>
            <a:ext cx="2024109" cy="2024109"/>
            <a:chOff x="0" y="0"/>
            <a:chExt cx="2024109" cy="2024109"/>
          </a:xfrm>
        </p:grpSpPr>
        <p:cxnSp>
          <p:nvCxnSpPr>
            <p:cNvPr id="73" name="Straight Connector 72">
              <a:extLst>
                <a:ext uri="{FF2B5EF4-FFF2-40B4-BE49-F238E27FC236}">
                  <a16:creationId xmlns:a16="http://schemas.microsoft.com/office/drawing/2014/main" xmlns="" id="{4AF74CBF-615A-4FE5-A65D-C0F2B216A5B9}"/>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74" name="Straight Connector 73">
              <a:extLst>
                <a:ext uri="{FF2B5EF4-FFF2-40B4-BE49-F238E27FC236}">
                  <a16:creationId xmlns:a16="http://schemas.microsoft.com/office/drawing/2014/main" xmlns="" id="{9469AAD0-1750-4B37-B779-5C8741E864B5}"/>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75" name="Straight Connector 74">
              <a:extLst>
                <a:ext uri="{FF2B5EF4-FFF2-40B4-BE49-F238E27FC236}">
                  <a16:creationId xmlns:a16="http://schemas.microsoft.com/office/drawing/2014/main" xmlns="" id="{6F6A0775-9911-42A6-AEF4-456DD6F6FBD1}"/>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76" name="Straight Connector 75">
              <a:extLst>
                <a:ext uri="{FF2B5EF4-FFF2-40B4-BE49-F238E27FC236}">
                  <a16:creationId xmlns:a16="http://schemas.microsoft.com/office/drawing/2014/main" xmlns="" id="{2510F07F-C7C8-42F3-9F4B-305D975533D3}"/>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pic>
        <p:nvPicPr>
          <p:cNvPr id="77" name="Picture 76" descr="download.png">
            <a:extLst>
              <a:ext uri="{FF2B5EF4-FFF2-40B4-BE49-F238E27FC236}">
                <a16:creationId xmlns:a16="http://schemas.microsoft.com/office/drawing/2014/main" xmlns="" id="{E473F3A1-E21C-4E78-96DD-3943A1B417BE}"/>
              </a:ext>
            </a:extLst>
          </p:cNvPr>
          <p:cNvPicPr>
            <a:picLocks noChangeAspect="1"/>
          </p:cNvPicPr>
          <p:nvPr/>
        </p:nvPicPr>
        <p:blipFill>
          <a:blip r:embed="rId3" cstate="print"/>
          <a:stretch>
            <a:fillRect/>
          </a:stretch>
        </p:blipFill>
        <p:spPr>
          <a:xfrm>
            <a:off x="766877" y="896438"/>
            <a:ext cx="699572" cy="307360"/>
          </a:xfrm>
          <a:prstGeom prst="rect">
            <a:avLst/>
          </a:prstGeom>
        </p:spPr>
      </p:pic>
      <p:sp>
        <p:nvSpPr>
          <p:cNvPr id="78" name="Flowchart: Alternate Process 77">
            <a:extLst>
              <a:ext uri="{FF2B5EF4-FFF2-40B4-BE49-F238E27FC236}">
                <a16:creationId xmlns:a16="http://schemas.microsoft.com/office/drawing/2014/main" xmlns="" id="{5A21976F-D379-416C-8EA9-7CC8E704BD72}"/>
              </a:ext>
            </a:extLst>
          </p:cNvPr>
          <p:cNvSpPr/>
          <p:nvPr/>
        </p:nvSpPr>
        <p:spPr>
          <a:xfrm>
            <a:off x="4793109" y="1568375"/>
            <a:ext cx="2187114" cy="797712"/>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79" name="Google Shape;438;p41">
            <a:extLst>
              <a:ext uri="{FF2B5EF4-FFF2-40B4-BE49-F238E27FC236}">
                <a16:creationId xmlns:a16="http://schemas.microsoft.com/office/drawing/2014/main" xmlns="" id="{DDA3B93C-BE01-4DAB-9869-B84C5E84A218}"/>
              </a:ext>
            </a:extLst>
          </p:cNvPr>
          <p:cNvSpPr txBox="1">
            <a:spLocks/>
          </p:cNvSpPr>
          <p:nvPr/>
        </p:nvSpPr>
        <p:spPr>
          <a:xfrm>
            <a:off x="4922775" y="1659366"/>
            <a:ext cx="2004573" cy="643028"/>
          </a:xfrm>
          <a:prstGeom prst="rect">
            <a:avLst/>
          </a:prstGeom>
          <a:solidFill>
            <a:schemeClr val="bg1"/>
          </a:solidFill>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Bef>
                <a:spcPts val="0"/>
              </a:spcBef>
            </a:pPr>
            <a:r>
              <a:rPr lang="vi-VN" sz="2800" b="1" dirty="0"/>
              <a:t>Giọng đọc</a:t>
            </a:r>
            <a:endParaRPr lang="en-US" sz="2800" b="1" dirty="0"/>
          </a:p>
        </p:txBody>
      </p:sp>
      <p:sp>
        <p:nvSpPr>
          <p:cNvPr id="80" name="Flowchart: Alternate Process 79">
            <a:extLst>
              <a:ext uri="{FF2B5EF4-FFF2-40B4-BE49-F238E27FC236}">
                <a16:creationId xmlns:a16="http://schemas.microsoft.com/office/drawing/2014/main" xmlns="" id="{D942A1E6-8C4E-4D79-9F1C-7045B988B633}"/>
              </a:ext>
            </a:extLst>
          </p:cNvPr>
          <p:cNvSpPr/>
          <p:nvPr/>
        </p:nvSpPr>
        <p:spPr>
          <a:xfrm>
            <a:off x="766877" y="2757960"/>
            <a:ext cx="10573657" cy="2217973"/>
          </a:xfrm>
          <a:prstGeom prst="flowChartAlternateProcess">
            <a:avLst/>
          </a:prstGeom>
          <a:solidFill>
            <a:srgbClr val="FFFF99"/>
          </a:solidFill>
          <a:ln w="38100">
            <a:solidFill>
              <a:srgbClr val="4341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xmlns="" id="{CF44A799-4E0E-4324-8F1D-F60D6074B8E7}"/>
              </a:ext>
            </a:extLst>
          </p:cNvPr>
          <p:cNvSpPr txBox="1"/>
          <p:nvPr/>
        </p:nvSpPr>
        <p:spPr>
          <a:xfrm>
            <a:off x="1013187" y="2893132"/>
            <a:ext cx="10014801" cy="1833002"/>
          </a:xfrm>
          <a:prstGeom prst="rect">
            <a:avLst/>
          </a:prstGeom>
          <a:solidFill>
            <a:srgbClr val="FFFF99"/>
          </a:solidFill>
        </p:spPr>
        <p:txBody>
          <a:bodyPr wrap="square">
            <a:spAutoFit/>
          </a:bodyPr>
          <a:lstStyle/>
          <a:p>
            <a:pPr algn="just">
              <a:lnSpc>
                <a:spcPct val="140000"/>
              </a:lnSpc>
            </a:pPr>
            <a:r>
              <a:rPr lang="en-US" altLang="en-US" sz="2800" b="1" dirty="0" err="1">
                <a:solidFill>
                  <a:srgbClr val="7030A0"/>
                </a:solidFill>
                <a:latin typeface="Arial" panose="020B0604020202020204" pitchFamily="34" charset="0"/>
                <a:cs typeface="Arial" panose="020B0604020202020204" pitchFamily="34" charset="0"/>
              </a:rPr>
              <a:t>Giọng</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kể</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hào</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hứng,thể</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hiện</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sự</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khâm</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phục</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trí</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sáng</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tạo,tinh</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thần</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quyết</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tâm</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chống</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đói</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nghèo,lạc</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hậu</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của</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ông</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Phàn</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Phù</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Lìn</a:t>
            </a:r>
            <a:r>
              <a:rPr lang="en-US" altLang="en-US" sz="2800" b="1" dirty="0">
                <a:solidFill>
                  <a:srgbClr val="7030A0"/>
                </a:solidFill>
                <a:latin typeface="Arial" panose="020B0604020202020204" pitchFamily="34" charset="0"/>
                <a:cs typeface="Arial" panose="020B0604020202020204" pitchFamily="34" charset="0"/>
              </a:rPr>
              <a:t>. </a:t>
            </a:r>
            <a:endParaRPr lang="vi-VN" altLang="en-US" sz="2800" b="1" dirty="0">
              <a:solidFill>
                <a:srgbClr val="7030A0"/>
              </a:solidFill>
              <a:latin typeface="Arial" panose="020B0604020202020204" pitchFamily="34" charset="0"/>
              <a:cs typeface="Arial" panose="020B0604020202020204" pitchFamily="34" charset="0"/>
            </a:endParaRPr>
          </a:p>
        </p:txBody>
      </p:sp>
      <p:sp>
        <p:nvSpPr>
          <p:cNvPr id="82" name="Google Shape;428;p41">
            <a:extLst>
              <a:ext uri="{FF2B5EF4-FFF2-40B4-BE49-F238E27FC236}">
                <a16:creationId xmlns:a16="http://schemas.microsoft.com/office/drawing/2014/main" xmlns="" id="{88844EEC-3FE7-4012-B081-A8B68EE42F9B}"/>
              </a:ext>
            </a:extLst>
          </p:cNvPr>
          <p:cNvSpPr txBox="1">
            <a:spLocks/>
          </p:cNvSpPr>
          <p:nvPr/>
        </p:nvSpPr>
        <p:spPr>
          <a:xfrm>
            <a:off x="1651291" y="731072"/>
            <a:ext cx="6250100" cy="7795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200"/>
              <a:buFont typeface="Fredoka One"/>
              <a:buNone/>
              <a:defRPr sz="3200" b="0" i="0" u="none" strike="noStrike" cap="none">
                <a:solidFill>
                  <a:schemeClr val="lt2"/>
                </a:solidFill>
                <a:latin typeface="Vibur"/>
                <a:ea typeface="Vibur"/>
                <a:cs typeface="Vibur"/>
                <a:sym typeface="Vibur"/>
              </a:defRPr>
            </a:lvl1pPr>
            <a:lvl2pPr marR="0" lvl="1"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2pPr>
            <a:lvl3pPr marR="0" lvl="2"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3pPr>
            <a:lvl4pPr marR="0" lvl="3"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4pPr>
            <a:lvl5pPr marR="0" lvl="4"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5pPr>
            <a:lvl6pPr marR="0" lvl="5"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6pPr>
            <a:lvl7pPr marR="0" lvl="6"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7pPr>
            <a:lvl8pPr marR="0" lvl="7"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8pPr>
            <a:lvl9pPr marR="0" lvl="8"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9pPr>
          </a:lstStyle>
          <a:p>
            <a:r>
              <a:rPr lang="vi-VN" sz="2800" b="1" dirty="0">
                <a:solidFill>
                  <a:srgbClr val="C00000"/>
                </a:solidFill>
                <a:latin typeface="+mn-lt"/>
              </a:rPr>
              <a:t>Nêu giọng đọc toàn bài</a:t>
            </a:r>
            <a:r>
              <a:rPr lang="en-US" sz="2800" b="1" dirty="0">
                <a:solidFill>
                  <a:srgbClr val="C00000"/>
                </a:solidFill>
                <a:latin typeface="+mn-lt"/>
              </a:rPr>
              <a:t>?</a:t>
            </a:r>
          </a:p>
        </p:txBody>
      </p:sp>
    </p:spTree>
    <p:extLst>
      <p:ext uri="{BB962C8B-B14F-4D97-AF65-F5344CB8AC3E}">
        <p14:creationId xmlns:p14="http://schemas.microsoft.com/office/powerpoint/2010/main" val="11196740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circle(in)">
                                      <p:cBhvr>
                                        <p:cTn id="7" dur="2000"/>
                                        <p:tgtEl>
                                          <p:spTgt spid="7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circle(in)">
                                      <p:cBhvr>
                                        <p:cTn id="10" dur="2000"/>
                                        <p:tgtEl>
                                          <p:spTgt spid="82"/>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xit" presetSubtype="0" fill="hold" nodeType="clickEffect">
                                  <p:stCondLst>
                                    <p:cond delay="0"/>
                                  </p:stCondLst>
                                  <p:childTnLst>
                                    <p:anim calcmode="lin" valueType="num">
                                      <p:cBhvr>
                                        <p:cTn id="14" dur="1000"/>
                                        <p:tgtEl>
                                          <p:spTgt spid="77"/>
                                        </p:tgtEl>
                                        <p:attrNameLst>
                                          <p:attrName>ppt_w</p:attrName>
                                        </p:attrNameLst>
                                      </p:cBhvr>
                                      <p:tavLst>
                                        <p:tav tm="0">
                                          <p:val>
                                            <p:strVal val="ppt_w"/>
                                          </p:val>
                                        </p:tav>
                                        <p:tav tm="100000">
                                          <p:val>
                                            <p:strVal val="ppt_w*0.70"/>
                                          </p:val>
                                        </p:tav>
                                      </p:tavLst>
                                    </p:anim>
                                    <p:anim calcmode="lin" valueType="num">
                                      <p:cBhvr>
                                        <p:cTn id="15" dur="1000"/>
                                        <p:tgtEl>
                                          <p:spTgt spid="77"/>
                                        </p:tgtEl>
                                        <p:attrNameLst>
                                          <p:attrName>ppt_h</p:attrName>
                                        </p:attrNameLst>
                                      </p:cBhvr>
                                      <p:tavLst>
                                        <p:tav tm="0">
                                          <p:val>
                                            <p:strVal val="ppt_h"/>
                                          </p:val>
                                        </p:tav>
                                        <p:tav tm="100000">
                                          <p:val>
                                            <p:strVal val="ppt_h"/>
                                          </p:val>
                                        </p:tav>
                                      </p:tavLst>
                                    </p:anim>
                                    <p:animEffect transition="out" filter="fade">
                                      <p:cBhvr>
                                        <p:cTn id="16" dur="1000"/>
                                        <p:tgtEl>
                                          <p:spTgt spid="77"/>
                                        </p:tgtEl>
                                      </p:cBhvr>
                                    </p:animEffect>
                                    <p:set>
                                      <p:cBhvr>
                                        <p:cTn id="17" dur="1" fill="hold">
                                          <p:stCondLst>
                                            <p:cond delay="999"/>
                                          </p:stCondLst>
                                        </p:cTn>
                                        <p:tgtEl>
                                          <p:spTgt spid="77"/>
                                        </p:tgtEl>
                                        <p:attrNameLst>
                                          <p:attrName>style.visibility</p:attrName>
                                        </p:attrNameLst>
                                      </p:cBhvr>
                                      <p:to>
                                        <p:strVal val="hidden"/>
                                      </p:to>
                                    </p:set>
                                  </p:childTnLst>
                                </p:cTn>
                              </p:par>
                              <p:par>
                                <p:cTn id="18" presetID="55" presetClass="exit" presetSubtype="0" fill="hold" grpId="1" nodeType="withEffect">
                                  <p:stCondLst>
                                    <p:cond delay="0"/>
                                  </p:stCondLst>
                                  <p:childTnLst>
                                    <p:anim calcmode="lin" valueType="num">
                                      <p:cBhvr>
                                        <p:cTn id="19" dur="1000"/>
                                        <p:tgtEl>
                                          <p:spTgt spid="82"/>
                                        </p:tgtEl>
                                        <p:attrNameLst>
                                          <p:attrName>ppt_w</p:attrName>
                                        </p:attrNameLst>
                                      </p:cBhvr>
                                      <p:tavLst>
                                        <p:tav tm="0">
                                          <p:val>
                                            <p:strVal val="ppt_w"/>
                                          </p:val>
                                        </p:tav>
                                        <p:tav tm="100000">
                                          <p:val>
                                            <p:strVal val="ppt_w*0.70"/>
                                          </p:val>
                                        </p:tav>
                                      </p:tavLst>
                                    </p:anim>
                                    <p:anim calcmode="lin" valueType="num">
                                      <p:cBhvr>
                                        <p:cTn id="20" dur="1000"/>
                                        <p:tgtEl>
                                          <p:spTgt spid="82"/>
                                        </p:tgtEl>
                                        <p:attrNameLst>
                                          <p:attrName>ppt_h</p:attrName>
                                        </p:attrNameLst>
                                      </p:cBhvr>
                                      <p:tavLst>
                                        <p:tav tm="0">
                                          <p:val>
                                            <p:strVal val="ppt_h"/>
                                          </p:val>
                                        </p:tav>
                                        <p:tav tm="100000">
                                          <p:val>
                                            <p:strVal val="ppt_h"/>
                                          </p:val>
                                        </p:tav>
                                      </p:tavLst>
                                    </p:anim>
                                    <p:animEffect transition="out" filter="fade">
                                      <p:cBhvr>
                                        <p:cTn id="21" dur="1000"/>
                                        <p:tgtEl>
                                          <p:spTgt spid="82"/>
                                        </p:tgtEl>
                                      </p:cBhvr>
                                    </p:animEffect>
                                    <p:set>
                                      <p:cBhvr>
                                        <p:cTn id="22" dur="1" fill="hold">
                                          <p:stCondLst>
                                            <p:cond delay="999"/>
                                          </p:stCondLst>
                                        </p:cTn>
                                        <p:tgtEl>
                                          <p:spTgt spid="82"/>
                                        </p:tgtEl>
                                        <p:attrNameLst>
                                          <p:attrName>style.visibility</p:attrName>
                                        </p:attrNameLst>
                                      </p:cBhvr>
                                      <p:to>
                                        <p:strVal val="hidden"/>
                                      </p:to>
                                    </p:set>
                                  </p:childTnLst>
                                </p:cTn>
                              </p:par>
                              <p:par>
                                <p:cTn id="23" presetID="6" presetClass="entr" presetSubtype="16" fill="hold" grpId="0" nodeType="withEffect">
                                  <p:stCondLst>
                                    <p:cond delay="0"/>
                                  </p:stCondLst>
                                  <p:childTnLst>
                                    <p:set>
                                      <p:cBhvr>
                                        <p:cTn id="24" dur="1" fill="hold">
                                          <p:stCondLst>
                                            <p:cond delay="0"/>
                                          </p:stCondLst>
                                        </p:cTn>
                                        <p:tgtEl>
                                          <p:spTgt spid="79"/>
                                        </p:tgtEl>
                                        <p:attrNameLst>
                                          <p:attrName>style.visibility</p:attrName>
                                        </p:attrNameLst>
                                      </p:cBhvr>
                                      <p:to>
                                        <p:strVal val="visible"/>
                                      </p:to>
                                    </p:set>
                                    <p:animEffect transition="in" filter="circle(in)">
                                      <p:cBhvr>
                                        <p:cTn id="25" dur="2000"/>
                                        <p:tgtEl>
                                          <p:spTgt spid="79"/>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circle(in)">
                                      <p:cBhvr>
                                        <p:cTn id="28" dur="2000"/>
                                        <p:tgtEl>
                                          <p:spTgt spid="78"/>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81"/>
                                        </p:tgtEl>
                                        <p:attrNameLst>
                                          <p:attrName>style.visibility</p:attrName>
                                        </p:attrNameLst>
                                      </p:cBhvr>
                                      <p:to>
                                        <p:strVal val="visible"/>
                                      </p:to>
                                    </p:set>
                                    <p:anim calcmode="lin" valueType="num">
                                      <p:cBhvr>
                                        <p:cTn id="33" dur="1000" fill="hold"/>
                                        <p:tgtEl>
                                          <p:spTgt spid="81"/>
                                        </p:tgtEl>
                                        <p:attrNameLst>
                                          <p:attrName>ppt_w</p:attrName>
                                        </p:attrNameLst>
                                      </p:cBhvr>
                                      <p:tavLst>
                                        <p:tav tm="0">
                                          <p:val>
                                            <p:strVal val="#ppt_w+.3"/>
                                          </p:val>
                                        </p:tav>
                                        <p:tav tm="100000">
                                          <p:val>
                                            <p:strVal val="#ppt_w"/>
                                          </p:val>
                                        </p:tav>
                                      </p:tavLst>
                                    </p:anim>
                                    <p:anim calcmode="lin" valueType="num">
                                      <p:cBhvr>
                                        <p:cTn id="34" dur="1000" fill="hold"/>
                                        <p:tgtEl>
                                          <p:spTgt spid="81"/>
                                        </p:tgtEl>
                                        <p:attrNameLst>
                                          <p:attrName>ppt_h</p:attrName>
                                        </p:attrNameLst>
                                      </p:cBhvr>
                                      <p:tavLst>
                                        <p:tav tm="0">
                                          <p:val>
                                            <p:strVal val="#ppt_h"/>
                                          </p:val>
                                        </p:tav>
                                        <p:tav tm="100000">
                                          <p:val>
                                            <p:strVal val="#ppt_h"/>
                                          </p:val>
                                        </p:tav>
                                      </p:tavLst>
                                    </p:anim>
                                    <p:animEffect transition="in" filter="fade">
                                      <p:cBhvr>
                                        <p:cTn id="35" dur="1000"/>
                                        <p:tgtEl>
                                          <p:spTgt spid="81"/>
                                        </p:tgtEl>
                                      </p:cBhvr>
                                    </p:animEffect>
                                  </p:childTnLst>
                                </p:cTn>
                              </p:par>
                              <p:par>
                                <p:cTn id="36" presetID="50" presetClass="entr" presetSubtype="0" decel="100000" fill="hold" grpId="0" nodeType="withEffect">
                                  <p:stCondLst>
                                    <p:cond delay="0"/>
                                  </p:stCondLst>
                                  <p:childTnLst>
                                    <p:set>
                                      <p:cBhvr>
                                        <p:cTn id="37" dur="1" fill="hold">
                                          <p:stCondLst>
                                            <p:cond delay="0"/>
                                          </p:stCondLst>
                                        </p:cTn>
                                        <p:tgtEl>
                                          <p:spTgt spid="80"/>
                                        </p:tgtEl>
                                        <p:attrNameLst>
                                          <p:attrName>style.visibility</p:attrName>
                                        </p:attrNameLst>
                                      </p:cBhvr>
                                      <p:to>
                                        <p:strVal val="visible"/>
                                      </p:to>
                                    </p:set>
                                    <p:anim calcmode="lin" valueType="num">
                                      <p:cBhvr>
                                        <p:cTn id="38" dur="1000" fill="hold"/>
                                        <p:tgtEl>
                                          <p:spTgt spid="80"/>
                                        </p:tgtEl>
                                        <p:attrNameLst>
                                          <p:attrName>ppt_w</p:attrName>
                                        </p:attrNameLst>
                                      </p:cBhvr>
                                      <p:tavLst>
                                        <p:tav tm="0">
                                          <p:val>
                                            <p:strVal val="#ppt_w+.3"/>
                                          </p:val>
                                        </p:tav>
                                        <p:tav tm="100000">
                                          <p:val>
                                            <p:strVal val="#ppt_w"/>
                                          </p:val>
                                        </p:tav>
                                      </p:tavLst>
                                    </p:anim>
                                    <p:anim calcmode="lin" valueType="num">
                                      <p:cBhvr>
                                        <p:cTn id="39" dur="1000" fill="hold"/>
                                        <p:tgtEl>
                                          <p:spTgt spid="80"/>
                                        </p:tgtEl>
                                        <p:attrNameLst>
                                          <p:attrName>ppt_h</p:attrName>
                                        </p:attrNameLst>
                                      </p:cBhvr>
                                      <p:tavLst>
                                        <p:tav tm="0">
                                          <p:val>
                                            <p:strVal val="#ppt_h"/>
                                          </p:val>
                                        </p:tav>
                                        <p:tav tm="100000">
                                          <p:val>
                                            <p:strVal val="#ppt_h"/>
                                          </p:val>
                                        </p:tav>
                                      </p:tavLst>
                                    </p:anim>
                                    <p:animEffect transition="in" filter="fade">
                                      <p:cBhvr>
                                        <p:cTn id="40" dur="1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P spid="80" grpId="0" animBg="1"/>
      <p:bldP spid="81" grpId="0" animBg="1"/>
      <p:bldP spid="82" grpId="0"/>
      <p:bldP spid="82" grpId="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19FC539A-E1B2-4E56-B2DB-D4B8D260888B}"/>
              </a:ext>
            </a:extLst>
          </p:cNvPr>
          <p:cNvGrpSpPr/>
          <p:nvPr/>
        </p:nvGrpSpPr>
        <p:grpSpPr>
          <a:xfrm>
            <a:off x="0" y="0"/>
            <a:ext cx="2024109" cy="2024109"/>
            <a:chOff x="0" y="0"/>
            <a:chExt cx="2024109" cy="2024109"/>
          </a:xfrm>
        </p:grpSpPr>
        <p:cxnSp>
          <p:nvCxnSpPr>
            <p:cNvPr id="3" name="Straight Connector 2">
              <a:extLst>
                <a:ext uri="{FF2B5EF4-FFF2-40B4-BE49-F238E27FC236}">
                  <a16:creationId xmlns:a16="http://schemas.microsoft.com/office/drawing/2014/main" xmlns=""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xmlns=""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xmlns=""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xmlns=""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xmlns=""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a16="http://schemas.microsoft.com/office/drawing/2014/main" xmlns=""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xmlns=""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xmlns=""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xmlns=""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xmlns=""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xmlns=""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xmlns=""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xmlns=""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xmlns=""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xmlns=""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xmlns=""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xmlns=""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xmlns=""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xmlns=""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sp>
        <p:nvSpPr>
          <p:cNvPr id="38" name="TextBox 37">
            <a:extLst>
              <a:ext uri="{FF2B5EF4-FFF2-40B4-BE49-F238E27FC236}">
                <a16:creationId xmlns:a16="http://schemas.microsoft.com/office/drawing/2014/main" xmlns="" id="{3B74F06E-4040-41DC-9552-C3436360F95A}"/>
              </a:ext>
            </a:extLst>
          </p:cNvPr>
          <p:cNvSpPr txBox="1"/>
          <p:nvPr/>
        </p:nvSpPr>
        <p:spPr>
          <a:xfrm>
            <a:off x="838939" y="15073"/>
            <a:ext cx="10875146" cy="461665"/>
          </a:xfrm>
          <a:prstGeom prst="rect">
            <a:avLst/>
          </a:prstGeom>
          <a:noFill/>
        </p:spPr>
        <p:txBody>
          <a:bodyPr wrap="square" rtlCol="0">
            <a:spAutoFit/>
          </a:bodyPr>
          <a:lstStyle/>
          <a:p>
            <a:pPr algn="ctr"/>
            <a:r>
              <a:rPr lang="vi-VN" sz="2400" b="1" dirty="0">
                <a:solidFill>
                  <a:srgbClr val="C00000"/>
                </a:solidFill>
              </a:rPr>
              <a:t>NGU CÔNG XÃ TRỊNH TƯỜNG</a:t>
            </a:r>
            <a:endParaRPr lang="en-US" sz="2400" b="1" dirty="0">
              <a:solidFill>
                <a:srgbClr val="C00000"/>
              </a:solidFill>
              <a:latin typeface="Gill Sans MT Condensed" panose="020B0506020104020203" pitchFamily="34" charset="0"/>
            </a:endParaRPr>
          </a:p>
        </p:txBody>
      </p:sp>
      <p:sp>
        <p:nvSpPr>
          <p:cNvPr id="32" name="TextBox 31">
            <a:extLst>
              <a:ext uri="{FF2B5EF4-FFF2-40B4-BE49-F238E27FC236}">
                <a16:creationId xmlns:a16="http://schemas.microsoft.com/office/drawing/2014/main" xmlns="" id="{6FFF0444-E7C4-45ED-87FC-74C12217FC14}"/>
              </a:ext>
            </a:extLst>
          </p:cNvPr>
          <p:cNvSpPr txBox="1"/>
          <p:nvPr/>
        </p:nvSpPr>
        <p:spPr>
          <a:xfrm>
            <a:off x="221181" y="428929"/>
            <a:ext cx="11742974" cy="6727996"/>
          </a:xfrm>
          <a:prstGeom prst="rect">
            <a:avLst/>
          </a:prstGeom>
          <a:noFill/>
        </p:spPr>
        <p:txBody>
          <a:bodyPr wrap="square">
            <a:spAutoFit/>
          </a:bodyPr>
          <a:lstStyle/>
          <a:p>
            <a:pPr algn="just">
              <a:lnSpc>
                <a:spcPct val="120000"/>
              </a:lnSpc>
            </a:pPr>
            <a:r>
              <a:rPr lang="vi-VN" sz="2200" b="0" i="0" dirty="0">
                <a:solidFill>
                  <a:srgbClr val="000000"/>
                </a:solidFill>
                <a:effectLst/>
                <a:latin typeface="Arial" panose="020B0604020202020204" pitchFamily="34" charset="0"/>
              </a:rPr>
              <a:t>	</a:t>
            </a:r>
            <a:r>
              <a:rPr lang="vi-VN" sz="1900" b="1" i="0" dirty="0">
                <a:solidFill>
                  <a:srgbClr val="1B6169"/>
                </a:solidFill>
                <a:effectLst/>
              </a:rPr>
              <a:t>Khách đến xã Trịnh Tường, huyện Bát Xát, tỉnh Lào Cai  sẽ không khỏi ngỡ ngàng thấy một dòng mương ngoằn ngoèo vắt ngang những đồi cao. Dân bản gọi dòng mương ấy là con nước ông Lìn. Để thay đổi tập quán làm lúa nương, ông Phàn Phù Lìn, người Dao ở thôn Phìn Ngan đã lần mò cả tháng trong rừng tìm nguồn nước. Nhưng tìm được nguồn nước rồi, mọi người vẫn không tin có thể dẫn nước về. Ông cùng vợ con đào suốt một năm trời được gần bốn cây số mương xuyên đồi dẫn nước từ rừng già về thôn, trồng một héc ta lúa nước để bà con tin. Rồi ông vận động mọi người cùng mở rộng con mương, vỡ thêm đất hoang trồng lúa.</a:t>
            </a:r>
          </a:p>
          <a:p>
            <a:pPr algn="just">
              <a:lnSpc>
                <a:spcPct val="120000"/>
              </a:lnSpc>
            </a:pPr>
            <a:r>
              <a:rPr lang="vi-VN" sz="1900" b="1" i="0" dirty="0">
                <a:solidFill>
                  <a:srgbClr val="1B6169"/>
                </a:solidFill>
                <a:effectLst/>
              </a:rPr>
              <a:t>    </a:t>
            </a:r>
            <a:r>
              <a:rPr lang="vi-VN" sz="1900" b="1" i="0" dirty="0">
                <a:solidFill>
                  <a:srgbClr val="C00000"/>
                </a:solidFill>
                <a:effectLst/>
              </a:rPr>
              <a:t> Con nước nhỏ đã làm thay đổi tập quán canh tác và cuộc sống của trên 50 hộ trong thôn. Những nương lúa quanh năm khát nước được thay dần bằng ruộng bậc thang. Những giống lúa lai cao sản được ông Lìn đưa về vận động bà con trồng cấy, nhờ vậy mà cả thôn không còn hộ đói. Từ khi nước được dẫn về thôn, nhà ai cũng cấy lúa nước chứ không phá rừng làm nương như trước nữa.</a:t>
            </a:r>
          </a:p>
          <a:p>
            <a:pPr algn="just">
              <a:lnSpc>
                <a:spcPct val="120000"/>
              </a:lnSpc>
            </a:pPr>
            <a:r>
              <a:rPr lang="vi-VN" sz="1900" b="1" i="0" dirty="0">
                <a:solidFill>
                  <a:srgbClr val="1B6169"/>
                </a:solidFill>
                <a:effectLst/>
              </a:rPr>
              <a:t>      </a:t>
            </a:r>
            <a:r>
              <a:rPr lang="vi-VN" sz="1900" b="1" i="0" dirty="0">
                <a:solidFill>
                  <a:srgbClr val="002060"/>
                </a:solidFill>
                <a:effectLst/>
              </a:rPr>
              <a:t>Muốn có nước cấy lúa thì phải giữ rừng. Ông Lìn lặn lội đến các xã bạn học cách trồng cây thảo quả về hướng dẫn cho bà con cùng làm. Nhiều hộ trong thôn mỗi năm thu được mấy chục triệu đồng từ loại cây này. Riêng gia đình ông Lìn mỗi năm thu hai trăm triệu. Phìn Ngan từ thôn nghèo nhất đã vươn lên thành thôn có mức sống khá nhất của xã Trịnh Tường.</a:t>
            </a:r>
          </a:p>
          <a:p>
            <a:pPr algn="just">
              <a:lnSpc>
                <a:spcPct val="120000"/>
              </a:lnSpc>
            </a:pPr>
            <a:r>
              <a:rPr lang="vi-VN" sz="1900" b="1" i="0" dirty="0">
                <a:solidFill>
                  <a:srgbClr val="002060"/>
                </a:solidFill>
                <a:effectLst/>
              </a:rPr>
              <a:t>      Chuyện của Ngu Công xã Trịnh Tường nhanh chóng bay về Thủ đô. Ông Phàn Phù Lin vinh dự được Chủ tịch nước gửi thư khen ngợi.</a:t>
            </a:r>
          </a:p>
          <a:p>
            <a:pPr algn="r"/>
            <a:r>
              <a:rPr lang="vi-VN" sz="2000" b="0" i="1" dirty="0">
                <a:solidFill>
                  <a:srgbClr val="1B6169"/>
                </a:solidFill>
                <a:effectLst/>
                <a:latin typeface="OpenSans"/>
              </a:rPr>
              <a:t> Theo </a:t>
            </a:r>
            <a:r>
              <a:rPr lang="vi-VN" sz="2000" b="0" i="0" dirty="0">
                <a:solidFill>
                  <a:srgbClr val="1B6169"/>
                </a:solidFill>
                <a:effectLst/>
                <a:latin typeface="OpenSans"/>
              </a:rPr>
              <a:t>TRƯỜNG GIANG - NGỌC MINH</a:t>
            </a:r>
          </a:p>
          <a:p>
            <a:r>
              <a:rPr lang="vi-VN" sz="2000" b="1" i="0" dirty="0">
                <a:solidFill>
                  <a:srgbClr val="434168"/>
                </a:solidFill>
                <a:effectLst/>
                <a:latin typeface="Arial" panose="020B0604020202020204" pitchFamily="34" charset="0"/>
              </a:rPr>
              <a:t>	</a:t>
            </a:r>
          </a:p>
        </p:txBody>
      </p:sp>
    </p:spTree>
    <p:extLst>
      <p:ext uri="{BB962C8B-B14F-4D97-AF65-F5344CB8AC3E}">
        <p14:creationId xmlns:p14="http://schemas.microsoft.com/office/powerpoint/2010/main" val="1184520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utoShape 9">
            <a:extLst>
              <a:ext uri="{FF2B5EF4-FFF2-40B4-BE49-F238E27FC236}">
                <a16:creationId xmlns:a16="http://schemas.microsoft.com/office/drawing/2014/main" xmlns="" id="{B13BDBA4-8068-49B1-B0DF-85468D64C14D}"/>
              </a:ext>
            </a:extLst>
          </p:cNvPr>
          <p:cNvSpPr>
            <a:spLocks noChangeArrowheads="1"/>
          </p:cNvSpPr>
          <p:nvPr/>
        </p:nvSpPr>
        <p:spPr bwMode="auto">
          <a:xfrm>
            <a:off x="1988343" y="1561730"/>
            <a:ext cx="8439150" cy="3124200"/>
          </a:xfrm>
          <a:prstGeom prst="cloudCallout">
            <a:avLst>
              <a:gd name="adj1" fmla="val -43750"/>
              <a:gd name="adj2" fmla="val 58023"/>
            </a:avLst>
          </a:prstGeom>
          <a:solidFill>
            <a:srgbClr val="1B6169"/>
          </a:solidFill>
          <a:ln w="9525">
            <a:solidFill>
              <a:schemeClr val="tx1"/>
            </a:solidFill>
            <a:round/>
            <a:headEnd/>
            <a:tailEnd/>
          </a:ln>
          <a:effec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endParaRPr lang="en-US" altLang="en-US" sz="2400" b="1" dirty="0"/>
          </a:p>
        </p:txBody>
      </p:sp>
      <p:sp>
        <p:nvSpPr>
          <p:cNvPr id="5" name="TextBox 4">
            <a:extLst>
              <a:ext uri="{FF2B5EF4-FFF2-40B4-BE49-F238E27FC236}">
                <a16:creationId xmlns:a16="http://schemas.microsoft.com/office/drawing/2014/main" xmlns="" id="{0EE62DBA-88D7-4D0E-8194-AAD3B417A095}"/>
              </a:ext>
            </a:extLst>
          </p:cNvPr>
          <p:cNvSpPr txBox="1"/>
          <p:nvPr/>
        </p:nvSpPr>
        <p:spPr>
          <a:xfrm>
            <a:off x="2745628" y="2431332"/>
            <a:ext cx="7315200" cy="1384995"/>
          </a:xfrm>
          <a:prstGeom prst="rect">
            <a:avLst/>
          </a:prstGeom>
          <a:noFill/>
        </p:spPr>
        <p:txBody>
          <a:bodyPr wrap="square">
            <a:spAutoFit/>
          </a:bodyPr>
          <a:lstStyle/>
          <a:p>
            <a:pPr algn="just"/>
            <a:r>
              <a:rPr lang="en-GB" altLang="vi-VN" sz="2800" b="1" dirty="0" err="1">
                <a:solidFill>
                  <a:schemeClr val="bg1"/>
                </a:solidFill>
              </a:rPr>
              <a:t>Đọc</a:t>
            </a:r>
            <a:r>
              <a:rPr lang="en-GB" altLang="vi-VN" sz="2800" b="1" dirty="0">
                <a:solidFill>
                  <a:schemeClr val="bg1"/>
                </a:solidFill>
              </a:rPr>
              <a:t> </a:t>
            </a:r>
            <a:r>
              <a:rPr lang="vi-VN" altLang="vi-VN" sz="2800" b="1" dirty="0">
                <a:solidFill>
                  <a:schemeClr val="bg1"/>
                </a:solidFill>
              </a:rPr>
              <a:t>phần 1 bài “Thầy cúng đi bệnh viện” và TLCH: “Khi mắc bệnh cụ Ún đã tự chữa bằng cách nào?”</a:t>
            </a:r>
            <a:endParaRPr lang="en-US" altLang="en-US" sz="2800" b="1" dirty="0">
              <a:solidFill>
                <a:schemeClr val="bg1"/>
              </a:solidFill>
            </a:endParaRPr>
          </a:p>
        </p:txBody>
      </p:sp>
    </p:spTree>
    <p:extLst>
      <p:ext uri="{BB962C8B-B14F-4D97-AF65-F5344CB8AC3E}">
        <p14:creationId xmlns:p14="http://schemas.microsoft.com/office/powerpoint/2010/main" val="10058958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19FC539A-E1B2-4E56-B2DB-D4B8D260888B}"/>
              </a:ext>
            </a:extLst>
          </p:cNvPr>
          <p:cNvGrpSpPr/>
          <p:nvPr/>
        </p:nvGrpSpPr>
        <p:grpSpPr>
          <a:xfrm>
            <a:off x="0" y="0"/>
            <a:ext cx="2024109" cy="2024109"/>
            <a:chOff x="0" y="0"/>
            <a:chExt cx="2024109" cy="2024109"/>
          </a:xfrm>
        </p:grpSpPr>
        <p:cxnSp>
          <p:nvCxnSpPr>
            <p:cNvPr id="3" name="Straight Connector 2">
              <a:extLst>
                <a:ext uri="{FF2B5EF4-FFF2-40B4-BE49-F238E27FC236}">
                  <a16:creationId xmlns:a16="http://schemas.microsoft.com/office/drawing/2014/main" xmlns=""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xmlns=""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xmlns=""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xmlns=""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xmlns=""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a16="http://schemas.microsoft.com/office/drawing/2014/main" xmlns=""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xmlns=""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xmlns=""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xmlns=""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xmlns=""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xmlns=""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xmlns=""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xmlns=""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xmlns=""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xmlns=""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xmlns=""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xmlns=""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xmlns=""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xmlns=""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sp>
        <p:nvSpPr>
          <p:cNvPr id="38" name="TextBox 37">
            <a:extLst>
              <a:ext uri="{FF2B5EF4-FFF2-40B4-BE49-F238E27FC236}">
                <a16:creationId xmlns:a16="http://schemas.microsoft.com/office/drawing/2014/main" xmlns="" id="{3B74F06E-4040-41DC-9552-C3436360F95A}"/>
              </a:ext>
            </a:extLst>
          </p:cNvPr>
          <p:cNvSpPr txBox="1"/>
          <p:nvPr/>
        </p:nvSpPr>
        <p:spPr>
          <a:xfrm>
            <a:off x="866108" y="121716"/>
            <a:ext cx="10875146" cy="584775"/>
          </a:xfrm>
          <a:prstGeom prst="rect">
            <a:avLst/>
          </a:prstGeom>
          <a:noFill/>
        </p:spPr>
        <p:txBody>
          <a:bodyPr wrap="square" rtlCol="0">
            <a:spAutoFit/>
          </a:bodyPr>
          <a:lstStyle/>
          <a:p>
            <a:pPr algn="ctr"/>
            <a:r>
              <a:rPr lang="vi-VN" sz="3200" b="1" dirty="0">
                <a:solidFill>
                  <a:srgbClr val="C00000"/>
                </a:solidFill>
              </a:rPr>
              <a:t>NGU CÔNG XÃ TRỊNH TƯỜNG</a:t>
            </a:r>
            <a:endParaRPr lang="en-US" sz="3200" b="1" dirty="0">
              <a:solidFill>
                <a:srgbClr val="C00000"/>
              </a:solidFill>
              <a:latin typeface="Gill Sans MT Condensed" panose="020B0506020104020203" pitchFamily="34" charset="0"/>
            </a:endParaRPr>
          </a:p>
        </p:txBody>
      </p:sp>
      <p:sp>
        <p:nvSpPr>
          <p:cNvPr id="32" name="TextBox 31">
            <a:extLst>
              <a:ext uri="{FF2B5EF4-FFF2-40B4-BE49-F238E27FC236}">
                <a16:creationId xmlns:a16="http://schemas.microsoft.com/office/drawing/2014/main" xmlns="" id="{6FFF0444-E7C4-45ED-87FC-74C12217FC14}"/>
              </a:ext>
            </a:extLst>
          </p:cNvPr>
          <p:cNvSpPr txBox="1"/>
          <p:nvPr/>
        </p:nvSpPr>
        <p:spPr>
          <a:xfrm>
            <a:off x="247409" y="899838"/>
            <a:ext cx="11742974" cy="5215467"/>
          </a:xfrm>
          <a:prstGeom prst="rect">
            <a:avLst/>
          </a:prstGeom>
          <a:noFill/>
        </p:spPr>
        <p:txBody>
          <a:bodyPr wrap="square">
            <a:spAutoFit/>
          </a:bodyPr>
          <a:lstStyle/>
          <a:p>
            <a:pPr algn="just">
              <a:lnSpc>
                <a:spcPct val="120000"/>
              </a:lnSpc>
            </a:pPr>
            <a:r>
              <a:rPr lang="vi-VN" sz="2200" b="0" i="0" dirty="0">
                <a:solidFill>
                  <a:srgbClr val="000000"/>
                </a:solidFill>
                <a:effectLst/>
                <a:latin typeface="Arial" panose="020B0604020202020204" pitchFamily="34" charset="0"/>
              </a:rPr>
              <a:t>	</a:t>
            </a:r>
            <a:r>
              <a:rPr lang="vi-VN" sz="2800" b="1" i="0" dirty="0">
                <a:solidFill>
                  <a:srgbClr val="002060"/>
                </a:solidFill>
                <a:effectLst/>
                <a:latin typeface="Arial" panose="020B0604020202020204" pitchFamily="34" charset="0"/>
                <a:cs typeface="Arial" panose="020B0604020202020204" pitchFamily="34" charset="0"/>
              </a:rPr>
              <a:t>Khách đến xã Trịnh Tường, huyện Bát Xát, tỉnh Lào Cai  sẽ không khỏi ngỡ ngàng thấy một dòng mương ngoằn ngoèo vắt ngang những đồi cao. Dân bản gọi dòng mương ấy là con nước ông Lìn. Để thay đổi tập quán làm lúa nương, ông Phàn Phù Lìn, người Dao ở thôn Phìn Ngan đã lần mò cả tháng trong rừng tìm nguồn nước. Nhưng tìm được nguồn nước rồi, mọi người vẫn không tin có thể dẫn nước về. Ông cùng vợ con đào suốt một năm trời được gần bốn cây số mương xuyên đồi dẫn nước từ rừng già về thôn, trồng một héc ta lúa nước để bà con tin. Rồi ông vận động mọi người cùng mở rộng con mương, vỡ thêm đất hoang trồng lúa.</a:t>
            </a:r>
          </a:p>
        </p:txBody>
      </p:sp>
      <p:sp>
        <p:nvSpPr>
          <p:cNvPr id="33" name="TextBox 32">
            <a:extLst>
              <a:ext uri="{FF2B5EF4-FFF2-40B4-BE49-F238E27FC236}">
                <a16:creationId xmlns:a16="http://schemas.microsoft.com/office/drawing/2014/main" xmlns="" id="{7ED265B5-0538-4117-9CAB-AA8B24E8CFBC}"/>
              </a:ext>
            </a:extLst>
          </p:cNvPr>
          <p:cNvSpPr txBox="1"/>
          <p:nvPr/>
        </p:nvSpPr>
        <p:spPr>
          <a:xfrm>
            <a:off x="250597" y="899838"/>
            <a:ext cx="11742974" cy="5215467"/>
          </a:xfrm>
          <a:prstGeom prst="rect">
            <a:avLst/>
          </a:prstGeom>
          <a:noFill/>
        </p:spPr>
        <p:txBody>
          <a:bodyPr wrap="square">
            <a:spAutoFit/>
          </a:bodyPr>
          <a:lstStyle/>
          <a:p>
            <a:pPr algn="just">
              <a:lnSpc>
                <a:spcPct val="120000"/>
              </a:lnSpc>
            </a:pPr>
            <a:r>
              <a:rPr lang="vi-VN" sz="2200" b="0" i="0" dirty="0">
                <a:solidFill>
                  <a:srgbClr val="000000"/>
                </a:solidFill>
                <a:effectLst/>
                <a:latin typeface="Arial" panose="020B0604020202020204" pitchFamily="34" charset="0"/>
              </a:rPr>
              <a:t>	</a:t>
            </a:r>
            <a:r>
              <a:rPr lang="vi-VN" sz="2800" b="1" i="0" dirty="0">
                <a:solidFill>
                  <a:srgbClr val="002060"/>
                </a:solidFill>
                <a:effectLst/>
                <a:latin typeface="Arial" panose="020B0604020202020204" pitchFamily="34" charset="0"/>
                <a:cs typeface="Arial" panose="020B0604020202020204" pitchFamily="34" charset="0"/>
              </a:rPr>
              <a:t>Khách đến xã Trịnh Tường, huyện Bát Xát, tỉnh Lào Cai  sẽ không khỏi </a:t>
            </a:r>
            <a:r>
              <a:rPr lang="vi-VN" sz="2800" b="1" i="0" dirty="0">
                <a:solidFill>
                  <a:srgbClr val="FF0000"/>
                </a:solidFill>
                <a:effectLst/>
                <a:latin typeface="Arial" panose="020B0604020202020204" pitchFamily="34" charset="0"/>
                <a:cs typeface="Arial" panose="020B0604020202020204" pitchFamily="34" charset="0"/>
              </a:rPr>
              <a:t>ngỡ ngàng </a:t>
            </a:r>
            <a:r>
              <a:rPr lang="vi-VN" sz="2800" b="1" i="0" dirty="0">
                <a:solidFill>
                  <a:srgbClr val="002060"/>
                </a:solidFill>
                <a:effectLst/>
                <a:latin typeface="Arial" panose="020B0604020202020204" pitchFamily="34" charset="0"/>
                <a:cs typeface="Arial" panose="020B0604020202020204" pitchFamily="34" charset="0"/>
              </a:rPr>
              <a:t>thấy một dòng mương </a:t>
            </a:r>
            <a:r>
              <a:rPr lang="vi-VN" sz="2800" b="1" i="0" dirty="0">
                <a:solidFill>
                  <a:srgbClr val="FF0000"/>
                </a:solidFill>
                <a:effectLst/>
                <a:latin typeface="Arial" panose="020B0604020202020204" pitchFamily="34" charset="0"/>
                <a:cs typeface="Arial" panose="020B0604020202020204" pitchFamily="34" charset="0"/>
              </a:rPr>
              <a:t>ngoằn ngoèo vắt ngang</a:t>
            </a:r>
            <a:r>
              <a:rPr lang="vi-VN" sz="2800" b="1" i="0" dirty="0">
                <a:solidFill>
                  <a:srgbClr val="002060"/>
                </a:solidFill>
                <a:effectLst/>
                <a:latin typeface="Arial" panose="020B0604020202020204" pitchFamily="34" charset="0"/>
                <a:cs typeface="Arial" panose="020B0604020202020204" pitchFamily="34" charset="0"/>
              </a:rPr>
              <a:t> những đồi cao. Dân bản gọi dòng mương ấy là </a:t>
            </a:r>
            <a:r>
              <a:rPr lang="vi-VN" sz="2800" b="1" i="0" dirty="0">
                <a:solidFill>
                  <a:srgbClr val="FF0000"/>
                </a:solidFill>
                <a:effectLst/>
                <a:latin typeface="Arial" panose="020B0604020202020204" pitchFamily="34" charset="0"/>
                <a:cs typeface="Arial" panose="020B0604020202020204" pitchFamily="34" charset="0"/>
              </a:rPr>
              <a:t>con nước ông Lìn</a:t>
            </a:r>
            <a:r>
              <a:rPr lang="vi-VN" sz="2800" b="1" i="0" dirty="0">
                <a:solidFill>
                  <a:srgbClr val="002060"/>
                </a:solidFill>
                <a:effectLst/>
                <a:latin typeface="Arial" panose="020B0604020202020204" pitchFamily="34" charset="0"/>
                <a:cs typeface="Arial" panose="020B0604020202020204" pitchFamily="34" charset="0"/>
              </a:rPr>
              <a:t>. Để thay đổi tập quán làm lúa nương, ông Phàn Phù Lìn, người Dao ở thôn Phìn Ngan đã lần mò </a:t>
            </a:r>
            <a:r>
              <a:rPr lang="vi-VN" sz="2800" b="1" i="0" dirty="0">
                <a:solidFill>
                  <a:srgbClr val="FF0000"/>
                </a:solidFill>
                <a:effectLst/>
                <a:latin typeface="Arial" panose="020B0604020202020204" pitchFamily="34" charset="0"/>
                <a:cs typeface="Arial" panose="020B0604020202020204" pitchFamily="34" charset="0"/>
              </a:rPr>
              <a:t>cả tháng </a:t>
            </a:r>
            <a:r>
              <a:rPr lang="vi-VN" sz="2800" b="1" i="0" dirty="0">
                <a:solidFill>
                  <a:srgbClr val="002060"/>
                </a:solidFill>
                <a:effectLst/>
                <a:latin typeface="Arial" panose="020B0604020202020204" pitchFamily="34" charset="0"/>
                <a:cs typeface="Arial" panose="020B0604020202020204" pitchFamily="34" charset="0"/>
              </a:rPr>
              <a:t>trong rừng tìm nguồn nước. Nhưng tìm được nguồn nước rồi, mọi người vẫn </a:t>
            </a:r>
            <a:r>
              <a:rPr lang="vi-VN" sz="2800" b="1" i="0" dirty="0">
                <a:solidFill>
                  <a:srgbClr val="FF0000"/>
                </a:solidFill>
                <a:effectLst/>
                <a:latin typeface="Arial" panose="020B0604020202020204" pitchFamily="34" charset="0"/>
                <a:cs typeface="Arial" panose="020B0604020202020204" pitchFamily="34" charset="0"/>
              </a:rPr>
              <a:t>không tin </a:t>
            </a:r>
            <a:r>
              <a:rPr lang="vi-VN" sz="2800" b="1" i="0" dirty="0">
                <a:solidFill>
                  <a:srgbClr val="002060"/>
                </a:solidFill>
                <a:effectLst/>
                <a:latin typeface="Arial" panose="020B0604020202020204" pitchFamily="34" charset="0"/>
                <a:cs typeface="Arial" panose="020B0604020202020204" pitchFamily="34" charset="0"/>
              </a:rPr>
              <a:t>có thể dẫn nước về. Ông cùng vợ con đào </a:t>
            </a:r>
            <a:r>
              <a:rPr lang="vi-VN" sz="2800" b="1" i="0" dirty="0">
                <a:solidFill>
                  <a:srgbClr val="FF0000"/>
                </a:solidFill>
                <a:effectLst/>
                <a:latin typeface="Arial" panose="020B0604020202020204" pitchFamily="34" charset="0"/>
                <a:cs typeface="Arial" panose="020B0604020202020204" pitchFamily="34" charset="0"/>
              </a:rPr>
              <a:t>suốt một năm trời</a:t>
            </a:r>
            <a:r>
              <a:rPr lang="vi-VN" sz="2800" b="1" i="0" dirty="0">
                <a:solidFill>
                  <a:srgbClr val="002060"/>
                </a:solidFill>
                <a:effectLst/>
                <a:latin typeface="Arial" panose="020B0604020202020204" pitchFamily="34" charset="0"/>
                <a:cs typeface="Arial" panose="020B0604020202020204" pitchFamily="34" charset="0"/>
              </a:rPr>
              <a:t> được gần </a:t>
            </a:r>
            <a:r>
              <a:rPr lang="vi-VN" sz="2800" b="1" i="0" dirty="0">
                <a:solidFill>
                  <a:srgbClr val="FF0000"/>
                </a:solidFill>
                <a:effectLst/>
                <a:latin typeface="Arial" panose="020B0604020202020204" pitchFamily="34" charset="0"/>
                <a:cs typeface="Arial" panose="020B0604020202020204" pitchFamily="34" charset="0"/>
              </a:rPr>
              <a:t>bốn cây số </a:t>
            </a:r>
            <a:r>
              <a:rPr lang="vi-VN" sz="2800" b="1" i="0" dirty="0">
                <a:solidFill>
                  <a:srgbClr val="002060"/>
                </a:solidFill>
                <a:effectLst/>
                <a:latin typeface="Arial" panose="020B0604020202020204" pitchFamily="34" charset="0"/>
                <a:cs typeface="Arial" panose="020B0604020202020204" pitchFamily="34" charset="0"/>
              </a:rPr>
              <a:t>mương </a:t>
            </a:r>
            <a:r>
              <a:rPr lang="vi-VN" sz="2800" b="1" i="0" dirty="0">
                <a:solidFill>
                  <a:srgbClr val="FF0000"/>
                </a:solidFill>
                <a:effectLst/>
                <a:latin typeface="Arial" panose="020B0604020202020204" pitchFamily="34" charset="0"/>
                <a:cs typeface="Arial" panose="020B0604020202020204" pitchFamily="34" charset="0"/>
              </a:rPr>
              <a:t>xuyên đồi </a:t>
            </a:r>
            <a:r>
              <a:rPr lang="vi-VN" sz="2800" b="1" i="0" dirty="0">
                <a:solidFill>
                  <a:srgbClr val="002060"/>
                </a:solidFill>
                <a:effectLst/>
                <a:latin typeface="Arial" panose="020B0604020202020204" pitchFamily="34" charset="0"/>
                <a:cs typeface="Arial" panose="020B0604020202020204" pitchFamily="34" charset="0"/>
              </a:rPr>
              <a:t>dẫn nước từ rừng già về thôn, trồng một héc ta lúa nước để bà con tin. Rồi ông </a:t>
            </a:r>
            <a:r>
              <a:rPr lang="vi-VN" sz="2800" b="1" i="0" dirty="0">
                <a:solidFill>
                  <a:srgbClr val="FF0000"/>
                </a:solidFill>
                <a:effectLst/>
                <a:latin typeface="Arial" panose="020B0604020202020204" pitchFamily="34" charset="0"/>
                <a:cs typeface="Arial" panose="020B0604020202020204" pitchFamily="34" charset="0"/>
              </a:rPr>
              <a:t>vận động </a:t>
            </a:r>
            <a:r>
              <a:rPr lang="vi-VN" sz="2800" b="1" i="0" dirty="0">
                <a:solidFill>
                  <a:srgbClr val="002060"/>
                </a:solidFill>
                <a:effectLst/>
                <a:latin typeface="Arial" panose="020B0604020202020204" pitchFamily="34" charset="0"/>
                <a:cs typeface="Arial" panose="020B0604020202020204" pitchFamily="34" charset="0"/>
              </a:rPr>
              <a:t>mọi người cùng </a:t>
            </a:r>
            <a:r>
              <a:rPr lang="vi-VN" sz="2800" b="1" i="0" dirty="0">
                <a:solidFill>
                  <a:srgbClr val="FF0000"/>
                </a:solidFill>
                <a:effectLst/>
                <a:latin typeface="Arial" panose="020B0604020202020204" pitchFamily="34" charset="0"/>
                <a:cs typeface="Arial" panose="020B0604020202020204" pitchFamily="34" charset="0"/>
              </a:rPr>
              <a:t>mở rộng </a:t>
            </a:r>
            <a:r>
              <a:rPr lang="vi-VN" sz="2800" b="1" i="0" dirty="0">
                <a:solidFill>
                  <a:srgbClr val="002060"/>
                </a:solidFill>
                <a:effectLst/>
                <a:latin typeface="Arial" panose="020B0604020202020204" pitchFamily="34" charset="0"/>
                <a:cs typeface="Arial" panose="020B0604020202020204" pitchFamily="34" charset="0"/>
              </a:rPr>
              <a:t>con mương, </a:t>
            </a:r>
            <a:r>
              <a:rPr lang="vi-VN" sz="2800" b="1" i="0" dirty="0">
                <a:solidFill>
                  <a:srgbClr val="FF0000"/>
                </a:solidFill>
                <a:effectLst/>
                <a:latin typeface="Arial" panose="020B0604020202020204" pitchFamily="34" charset="0"/>
                <a:cs typeface="Arial" panose="020B0604020202020204" pitchFamily="34" charset="0"/>
              </a:rPr>
              <a:t>vỡ thêm </a:t>
            </a:r>
            <a:r>
              <a:rPr lang="vi-VN" sz="2800" b="1" i="0" dirty="0">
                <a:solidFill>
                  <a:srgbClr val="002060"/>
                </a:solidFill>
                <a:effectLst/>
                <a:latin typeface="Arial" panose="020B0604020202020204" pitchFamily="34" charset="0"/>
                <a:cs typeface="Arial" panose="020B0604020202020204" pitchFamily="34" charset="0"/>
              </a:rPr>
              <a:t>đất hoang trồng lúa.</a:t>
            </a:r>
          </a:p>
        </p:txBody>
      </p:sp>
    </p:spTree>
    <p:extLst>
      <p:ext uri="{BB962C8B-B14F-4D97-AF65-F5344CB8AC3E}">
        <p14:creationId xmlns:p14="http://schemas.microsoft.com/office/powerpoint/2010/main" val="4280651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strips(downLeft)">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19FC539A-E1B2-4E56-B2DB-D4B8D260888B}"/>
              </a:ext>
            </a:extLst>
          </p:cNvPr>
          <p:cNvGrpSpPr/>
          <p:nvPr/>
        </p:nvGrpSpPr>
        <p:grpSpPr>
          <a:xfrm>
            <a:off x="-10987" y="0"/>
            <a:ext cx="2024109" cy="2024109"/>
            <a:chOff x="0" y="0"/>
            <a:chExt cx="2024109" cy="2024109"/>
          </a:xfrm>
        </p:grpSpPr>
        <p:cxnSp>
          <p:nvCxnSpPr>
            <p:cNvPr id="3" name="Straight Connector 2">
              <a:extLst>
                <a:ext uri="{FF2B5EF4-FFF2-40B4-BE49-F238E27FC236}">
                  <a16:creationId xmlns:a16="http://schemas.microsoft.com/office/drawing/2014/main" xmlns=""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xmlns=""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xmlns=""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xmlns=""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xmlns=""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a16="http://schemas.microsoft.com/office/drawing/2014/main" xmlns=""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xmlns=""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xmlns=""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xmlns=""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xmlns=""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xmlns=""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xmlns=""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xmlns=""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xmlns=""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xmlns=""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xmlns=""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xmlns=""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xmlns=""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xmlns=""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38" name="Group 37">
            <a:extLst>
              <a:ext uri="{FF2B5EF4-FFF2-40B4-BE49-F238E27FC236}">
                <a16:creationId xmlns:a16="http://schemas.microsoft.com/office/drawing/2014/main" xmlns="" id="{068CD188-7C9D-4FD5-BC9F-E705B46431AE}"/>
              </a:ext>
            </a:extLst>
          </p:cNvPr>
          <p:cNvGrpSpPr/>
          <p:nvPr/>
        </p:nvGrpSpPr>
        <p:grpSpPr>
          <a:xfrm>
            <a:off x="-369842" y="4518756"/>
            <a:ext cx="12561842" cy="2347477"/>
            <a:chOff x="-396081" y="990600"/>
            <a:chExt cx="12397846" cy="5689413"/>
          </a:xfrm>
        </p:grpSpPr>
        <p:pic>
          <p:nvPicPr>
            <p:cNvPr id="39" name="图片 6">
              <a:extLst>
                <a:ext uri="{FF2B5EF4-FFF2-40B4-BE49-F238E27FC236}">
                  <a16:creationId xmlns:a16="http://schemas.microsoft.com/office/drawing/2014/main" xmlns="" id="{E320FB96-5C68-4000-B592-BDD8528323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65" y="3592627"/>
              <a:ext cx="11963400" cy="3087386"/>
            </a:xfrm>
            <a:prstGeom prst="rect">
              <a:avLst/>
            </a:prstGeom>
          </p:spPr>
        </p:pic>
        <p:pic>
          <p:nvPicPr>
            <p:cNvPr id="40" name="图片 1">
              <a:extLst>
                <a:ext uri="{FF2B5EF4-FFF2-40B4-BE49-F238E27FC236}">
                  <a16:creationId xmlns:a16="http://schemas.microsoft.com/office/drawing/2014/main" xmlns="" id="{E8624D45-BFB2-4366-8CDB-C0E07A03A6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6794" y="4495800"/>
              <a:ext cx="6293293" cy="1566543"/>
            </a:xfrm>
            <a:prstGeom prst="rect">
              <a:avLst/>
            </a:prstGeom>
          </p:spPr>
        </p:pic>
        <p:pic>
          <p:nvPicPr>
            <p:cNvPr id="41" name="图片 21">
              <a:extLst>
                <a:ext uri="{FF2B5EF4-FFF2-40B4-BE49-F238E27FC236}">
                  <a16:creationId xmlns:a16="http://schemas.microsoft.com/office/drawing/2014/main" xmlns="" id="{F9B1CFF5-F996-4ECF-9F76-40EC248B644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Removal>
                      </a14:imgEffect>
                    </a14:imgLayer>
                  </a14:imgProps>
                </a:ext>
                <a:ext uri="{28A0092B-C50C-407E-A947-70E740481C1C}">
                  <a14:useLocalDpi xmlns:a14="http://schemas.microsoft.com/office/drawing/2010/main" val="0"/>
                </a:ext>
              </a:extLst>
            </a:blip>
            <a:stretch>
              <a:fillRect/>
            </a:stretch>
          </p:blipFill>
          <p:spPr>
            <a:xfrm>
              <a:off x="-396081" y="990600"/>
              <a:ext cx="3600558" cy="5555168"/>
            </a:xfrm>
            <a:prstGeom prst="rect">
              <a:avLst/>
            </a:prstGeom>
          </p:spPr>
        </p:pic>
      </p:grpSp>
      <p:sp>
        <p:nvSpPr>
          <p:cNvPr id="35" name="文本框 11">
            <a:extLst>
              <a:ext uri="{FF2B5EF4-FFF2-40B4-BE49-F238E27FC236}">
                <a16:creationId xmlns:a16="http://schemas.microsoft.com/office/drawing/2014/main" xmlns="" id="{F4CBE492-8717-4246-BD90-61050574117F}"/>
              </a:ext>
            </a:extLst>
          </p:cNvPr>
          <p:cNvSpPr txBox="1"/>
          <p:nvPr/>
        </p:nvSpPr>
        <p:spPr>
          <a:xfrm>
            <a:off x="3045558" y="2280637"/>
            <a:ext cx="6171234" cy="830997"/>
          </a:xfrm>
          <a:prstGeom prst="rect">
            <a:avLst/>
          </a:prstGeom>
          <a:noFill/>
        </p:spPr>
        <p:txBody>
          <a:bodyPr wrap="square" rtlCol="0">
            <a:spAutoFit/>
          </a:bodyPr>
          <a:lstStyle/>
          <a:p>
            <a:r>
              <a:rPr lang="vi-VN" altLang="zh-CN" sz="4800" b="1" dirty="0">
                <a:solidFill>
                  <a:srgbClr val="EB6C89"/>
                </a:solidFill>
                <a:latin typeface="+mj-lt"/>
                <a:ea typeface="Microsoft YaHei" panose="020B0503020204020204" pitchFamily="34" charset="-122"/>
              </a:rPr>
              <a:t>THI ĐỌC DIỄN CẢM</a:t>
            </a:r>
            <a:endParaRPr lang="en-US" altLang="zh-CN" sz="4800" b="1" dirty="0">
              <a:solidFill>
                <a:srgbClr val="EB6C89"/>
              </a:solidFill>
              <a:latin typeface="+mj-lt"/>
              <a:ea typeface="Microsoft YaHei" panose="020B0503020204020204" pitchFamily="34" charset="-122"/>
            </a:endParaRPr>
          </a:p>
        </p:txBody>
      </p:sp>
    </p:spTree>
    <p:extLst>
      <p:ext uri="{BB962C8B-B14F-4D97-AF65-F5344CB8AC3E}">
        <p14:creationId xmlns:p14="http://schemas.microsoft.com/office/powerpoint/2010/main" val="1733904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strVal val="#ppt_w+.3"/>
                                          </p:val>
                                        </p:tav>
                                        <p:tav tm="100000">
                                          <p:val>
                                            <p:strVal val="#ppt_w"/>
                                          </p:val>
                                        </p:tav>
                                      </p:tavLst>
                                    </p:anim>
                                    <p:anim calcmode="lin" valueType="num">
                                      <p:cBhvr>
                                        <p:cTn id="8" dur="1000" fill="hold"/>
                                        <p:tgtEl>
                                          <p:spTgt spid="35"/>
                                        </p:tgtEl>
                                        <p:attrNameLst>
                                          <p:attrName>ppt_h</p:attrName>
                                        </p:attrNameLst>
                                      </p:cBhvr>
                                      <p:tavLst>
                                        <p:tav tm="0">
                                          <p:val>
                                            <p:strVal val="#ppt_h"/>
                                          </p:val>
                                        </p:tav>
                                        <p:tav tm="100000">
                                          <p:val>
                                            <p:strVal val="#ppt_h"/>
                                          </p:val>
                                        </p:tav>
                                      </p:tavLst>
                                    </p:anim>
                                    <p:animEffect transition="in" filter="fade">
                                      <p:cBhvr>
                                        <p:cTn id="9"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19FC539A-E1B2-4E56-B2DB-D4B8D260888B}"/>
              </a:ext>
            </a:extLst>
          </p:cNvPr>
          <p:cNvGrpSpPr/>
          <p:nvPr/>
        </p:nvGrpSpPr>
        <p:grpSpPr>
          <a:xfrm>
            <a:off x="0" y="0"/>
            <a:ext cx="2024109" cy="2024109"/>
            <a:chOff x="0" y="0"/>
            <a:chExt cx="2024109" cy="2024109"/>
          </a:xfrm>
        </p:grpSpPr>
        <p:cxnSp>
          <p:nvCxnSpPr>
            <p:cNvPr id="3" name="Straight Connector 2">
              <a:extLst>
                <a:ext uri="{FF2B5EF4-FFF2-40B4-BE49-F238E27FC236}">
                  <a16:creationId xmlns:a16="http://schemas.microsoft.com/office/drawing/2014/main" xmlns=""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xmlns=""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xmlns=""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xmlns=""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xmlns=""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a16="http://schemas.microsoft.com/office/drawing/2014/main" xmlns=""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xmlns=""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xmlns=""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xmlns=""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xmlns=""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xmlns=""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xmlns=""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xmlns=""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xmlns=""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xmlns=""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xmlns=""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xmlns=""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xmlns=""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xmlns=""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sp>
        <p:nvSpPr>
          <p:cNvPr id="38" name="TextBox 37">
            <a:extLst>
              <a:ext uri="{FF2B5EF4-FFF2-40B4-BE49-F238E27FC236}">
                <a16:creationId xmlns:a16="http://schemas.microsoft.com/office/drawing/2014/main" xmlns="" id="{3B74F06E-4040-41DC-9552-C3436360F95A}"/>
              </a:ext>
            </a:extLst>
          </p:cNvPr>
          <p:cNvSpPr txBox="1"/>
          <p:nvPr/>
        </p:nvSpPr>
        <p:spPr>
          <a:xfrm>
            <a:off x="866108" y="121716"/>
            <a:ext cx="10875146" cy="584775"/>
          </a:xfrm>
          <a:prstGeom prst="rect">
            <a:avLst/>
          </a:prstGeom>
          <a:noFill/>
        </p:spPr>
        <p:txBody>
          <a:bodyPr wrap="square" rtlCol="0">
            <a:spAutoFit/>
          </a:bodyPr>
          <a:lstStyle/>
          <a:p>
            <a:pPr algn="ctr"/>
            <a:r>
              <a:rPr lang="vi-VN" sz="3200" b="1" dirty="0">
                <a:solidFill>
                  <a:srgbClr val="C00000"/>
                </a:solidFill>
              </a:rPr>
              <a:t>NGU CÔNG XÃ TRỊNH TƯỜNG</a:t>
            </a:r>
            <a:endParaRPr lang="en-US" sz="3200" b="1" dirty="0">
              <a:solidFill>
                <a:srgbClr val="C00000"/>
              </a:solidFill>
              <a:latin typeface="Gill Sans MT Condensed" panose="020B0506020104020203" pitchFamily="34" charset="0"/>
            </a:endParaRPr>
          </a:p>
        </p:txBody>
      </p:sp>
      <p:sp>
        <p:nvSpPr>
          <p:cNvPr id="33" name="TextBox 32">
            <a:extLst>
              <a:ext uri="{FF2B5EF4-FFF2-40B4-BE49-F238E27FC236}">
                <a16:creationId xmlns:a16="http://schemas.microsoft.com/office/drawing/2014/main" xmlns="" id="{7ED265B5-0538-4117-9CAB-AA8B24E8CFBC}"/>
              </a:ext>
            </a:extLst>
          </p:cNvPr>
          <p:cNvSpPr txBox="1"/>
          <p:nvPr/>
        </p:nvSpPr>
        <p:spPr>
          <a:xfrm>
            <a:off x="242611" y="838939"/>
            <a:ext cx="11742974" cy="5215467"/>
          </a:xfrm>
          <a:prstGeom prst="rect">
            <a:avLst/>
          </a:prstGeom>
          <a:noFill/>
        </p:spPr>
        <p:txBody>
          <a:bodyPr wrap="square">
            <a:spAutoFit/>
          </a:bodyPr>
          <a:lstStyle/>
          <a:p>
            <a:pPr algn="just">
              <a:lnSpc>
                <a:spcPct val="120000"/>
              </a:lnSpc>
            </a:pPr>
            <a:r>
              <a:rPr lang="vi-VN" sz="2200" b="0" i="0" dirty="0">
                <a:solidFill>
                  <a:srgbClr val="000000"/>
                </a:solidFill>
                <a:effectLst/>
                <a:latin typeface="Arial" panose="020B0604020202020204" pitchFamily="34" charset="0"/>
              </a:rPr>
              <a:t>	</a:t>
            </a:r>
            <a:r>
              <a:rPr lang="vi-VN" sz="2800" b="1" i="0" dirty="0">
                <a:solidFill>
                  <a:srgbClr val="002060"/>
                </a:solidFill>
                <a:effectLst/>
                <a:latin typeface="Arial" panose="020B0604020202020204" pitchFamily="34" charset="0"/>
                <a:cs typeface="Arial" panose="020B0604020202020204" pitchFamily="34" charset="0"/>
              </a:rPr>
              <a:t>Khách đến xã Trịnh Tường, huyện Bát Xát, tỉnh Lào Cai  sẽ không khỏi </a:t>
            </a:r>
            <a:r>
              <a:rPr lang="vi-VN" sz="2800" b="1" i="0" dirty="0">
                <a:solidFill>
                  <a:srgbClr val="FF0000"/>
                </a:solidFill>
                <a:effectLst/>
                <a:latin typeface="Arial" panose="020B0604020202020204" pitchFamily="34" charset="0"/>
                <a:cs typeface="Arial" panose="020B0604020202020204" pitchFamily="34" charset="0"/>
              </a:rPr>
              <a:t>ngỡ ngàng </a:t>
            </a:r>
            <a:r>
              <a:rPr lang="vi-VN" sz="2800" b="1" i="0" dirty="0">
                <a:solidFill>
                  <a:srgbClr val="002060"/>
                </a:solidFill>
                <a:effectLst/>
                <a:latin typeface="Arial" panose="020B0604020202020204" pitchFamily="34" charset="0"/>
                <a:cs typeface="Arial" panose="020B0604020202020204" pitchFamily="34" charset="0"/>
              </a:rPr>
              <a:t>thấy một dòng mương </a:t>
            </a:r>
            <a:r>
              <a:rPr lang="vi-VN" sz="2800" b="1" i="0" dirty="0">
                <a:solidFill>
                  <a:srgbClr val="FF0000"/>
                </a:solidFill>
                <a:effectLst/>
                <a:latin typeface="Arial" panose="020B0604020202020204" pitchFamily="34" charset="0"/>
                <a:cs typeface="Arial" panose="020B0604020202020204" pitchFamily="34" charset="0"/>
              </a:rPr>
              <a:t>ngoằn ngoèo vắt ngang</a:t>
            </a:r>
            <a:r>
              <a:rPr lang="vi-VN" sz="2800" b="1" i="0" dirty="0">
                <a:solidFill>
                  <a:srgbClr val="002060"/>
                </a:solidFill>
                <a:effectLst/>
                <a:latin typeface="Arial" panose="020B0604020202020204" pitchFamily="34" charset="0"/>
                <a:cs typeface="Arial" panose="020B0604020202020204" pitchFamily="34" charset="0"/>
              </a:rPr>
              <a:t> những đồi cao. Dân bản gọi dòng mương ấy là </a:t>
            </a:r>
            <a:r>
              <a:rPr lang="vi-VN" sz="2800" b="1" i="0" dirty="0">
                <a:solidFill>
                  <a:srgbClr val="FF0000"/>
                </a:solidFill>
                <a:effectLst/>
                <a:latin typeface="Arial" panose="020B0604020202020204" pitchFamily="34" charset="0"/>
                <a:cs typeface="Arial" panose="020B0604020202020204" pitchFamily="34" charset="0"/>
              </a:rPr>
              <a:t>con nước ông Lìn</a:t>
            </a:r>
            <a:r>
              <a:rPr lang="vi-VN" sz="2800" b="1" i="0" dirty="0">
                <a:solidFill>
                  <a:srgbClr val="002060"/>
                </a:solidFill>
                <a:effectLst/>
                <a:latin typeface="Arial" panose="020B0604020202020204" pitchFamily="34" charset="0"/>
                <a:cs typeface="Arial" panose="020B0604020202020204" pitchFamily="34" charset="0"/>
              </a:rPr>
              <a:t>. Để thay đổi tập quán làm lúa nương, ông Phàn Phù Lìn, người Dao ở thôn Phìn Ngan đã lần mò </a:t>
            </a:r>
            <a:r>
              <a:rPr lang="vi-VN" sz="2800" b="1" i="0" dirty="0">
                <a:solidFill>
                  <a:srgbClr val="FF0000"/>
                </a:solidFill>
                <a:effectLst/>
                <a:latin typeface="Arial" panose="020B0604020202020204" pitchFamily="34" charset="0"/>
                <a:cs typeface="Arial" panose="020B0604020202020204" pitchFamily="34" charset="0"/>
              </a:rPr>
              <a:t>cả tháng </a:t>
            </a:r>
            <a:r>
              <a:rPr lang="vi-VN" sz="2800" b="1" i="0" dirty="0">
                <a:solidFill>
                  <a:srgbClr val="002060"/>
                </a:solidFill>
                <a:effectLst/>
                <a:latin typeface="Arial" panose="020B0604020202020204" pitchFamily="34" charset="0"/>
                <a:cs typeface="Arial" panose="020B0604020202020204" pitchFamily="34" charset="0"/>
              </a:rPr>
              <a:t>trong rừng tìm nguồn nước. Nhưng tìm được nguồn nước rồi, mọi người vẫn </a:t>
            </a:r>
            <a:r>
              <a:rPr lang="vi-VN" sz="2800" b="1" i="0" dirty="0">
                <a:solidFill>
                  <a:srgbClr val="FF0000"/>
                </a:solidFill>
                <a:effectLst/>
                <a:latin typeface="Arial" panose="020B0604020202020204" pitchFamily="34" charset="0"/>
                <a:cs typeface="Arial" panose="020B0604020202020204" pitchFamily="34" charset="0"/>
              </a:rPr>
              <a:t>không tin </a:t>
            </a:r>
            <a:r>
              <a:rPr lang="vi-VN" sz="2800" b="1" i="0" dirty="0">
                <a:solidFill>
                  <a:srgbClr val="002060"/>
                </a:solidFill>
                <a:effectLst/>
                <a:latin typeface="Arial" panose="020B0604020202020204" pitchFamily="34" charset="0"/>
                <a:cs typeface="Arial" panose="020B0604020202020204" pitchFamily="34" charset="0"/>
              </a:rPr>
              <a:t>có thể dẫn nước về. Ông cùng vợ con đào </a:t>
            </a:r>
            <a:r>
              <a:rPr lang="vi-VN" sz="2800" b="1" i="0" dirty="0">
                <a:solidFill>
                  <a:srgbClr val="FF0000"/>
                </a:solidFill>
                <a:effectLst/>
                <a:latin typeface="Arial" panose="020B0604020202020204" pitchFamily="34" charset="0"/>
                <a:cs typeface="Arial" panose="020B0604020202020204" pitchFamily="34" charset="0"/>
              </a:rPr>
              <a:t>suốt một năm trời</a:t>
            </a:r>
            <a:r>
              <a:rPr lang="vi-VN" sz="2800" b="1" i="0" dirty="0">
                <a:solidFill>
                  <a:srgbClr val="002060"/>
                </a:solidFill>
                <a:effectLst/>
                <a:latin typeface="Arial" panose="020B0604020202020204" pitchFamily="34" charset="0"/>
                <a:cs typeface="Arial" panose="020B0604020202020204" pitchFamily="34" charset="0"/>
              </a:rPr>
              <a:t> được gần </a:t>
            </a:r>
            <a:r>
              <a:rPr lang="vi-VN" sz="2800" b="1" i="0" dirty="0">
                <a:solidFill>
                  <a:srgbClr val="FF0000"/>
                </a:solidFill>
                <a:effectLst/>
                <a:latin typeface="Arial" panose="020B0604020202020204" pitchFamily="34" charset="0"/>
                <a:cs typeface="Arial" panose="020B0604020202020204" pitchFamily="34" charset="0"/>
              </a:rPr>
              <a:t>bốn cây số </a:t>
            </a:r>
            <a:r>
              <a:rPr lang="vi-VN" sz="2800" b="1" i="0" dirty="0">
                <a:solidFill>
                  <a:srgbClr val="002060"/>
                </a:solidFill>
                <a:effectLst/>
                <a:latin typeface="Arial" panose="020B0604020202020204" pitchFamily="34" charset="0"/>
                <a:cs typeface="Arial" panose="020B0604020202020204" pitchFamily="34" charset="0"/>
              </a:rPr>
              <a:t>mương </a:t>
            </a:r>
            <a:r>
              <a:rPr lang="vi-VN" sz="2800" b="1" i="0" dirty="0">
                <a:solidFill>
                  <a:srgbClr val="FF0000"/>
                </a:solidFill>
                <a:effectLst/>
                <a:latin typeface="Arial" panose="020B0604020202020204" pitchFamily="34" charset="0"/>
                <a:cs typeface="Arial" panose="020B0604020202020204" pitchFamily="34" charset="0"/>
              </a:rPr>
              <a:t>xuyên đồi </a:t>
            </a:r>
            <a:r>
              <a:rPr lang="vi-VN" sz="2800" b="1" i="0" dirty="0">
                <a:solidFill>
                  <a:srgbClr val="002060"/>
                </a:solidFill>
                <a:effectLst/>
                <a:latin typeface="Arial" panose="020B0604020202020204" pitchFamily="34" charset="0"/>
                <a:cs typeface="Arial" panose="020B0604020202020204" pitchFamily="34" charset="0"/>
              </a:rPr>
              <a:t>dẫn nước từ rừng già về thôn, trồng một héc ta lúa nước để bà con tin. Rồi ông </a:t>
            </a:r>
            <a:r>
              <a:rPr lang="vi-VN" sz="2800" b="1" i="0" dirty="0">
                <a:solidFill>
                  <a:srgbClr val="FF0000"/>
                </a:solidFill>
                <a:effectLst/>
                <a:latin typeface="Arial" panose="020B0604020202020204" pitchFamily="34" charset="0"/>
                <a:cs typeface="Arial" panose="020B0604020202020204" pitchFamily="34" charset="0"/>
              </a:rPr>
              <a:t>vận động </a:t>
            </a:r>
            <a:r>
              <a:rPr lang="vi-VN" sz="2800" b="1" i="0" dirty="0">
                <a:solidFill>
                  <a:srgbClr val="002060"/>
                </a:solidFill>
                <a:effectLst/>
                <a:latin typeface="Arial" panose="020B0604020202020204" pitchFamily="34" charset="0"/>
                <a:cs typeface="Arial" panose="020B0604020202020204" pitchFamily="34" charset="0"/>
              </a:rPr>
              <a:t>mọi người cùng </a:t>
            </a:r>
            <a:r>
              <a:rPr lang="vi-VN" sz="2800" b="1" i="0" dirty="0">
                <a:solidFill>
                  <a:srgbClr val="FF0000"/>
                </a:solidFill>
                <a:effectLst/>
                <a:latin typeface="Arial" panose="020B0604020202020204" pitchFamily="34" charset="0"/>
                <a:cs typeface="Arial" panose="020B0604020202020204" pitchFamily="34" charset="0"/>
              </a:rPr>
              <a:t>mở rộng </a:t>
            </a:r>
            <a:r>
              <a:rPr lang="vi-VN" sz="2800" b="1" i="0" dirty="0">
                <a:solidFill>
                  <a:srgbClr val="002060"/>
                </a:solidFill>
                <a:effectLst/>
                <a:latin typeface="Arial" panose="020B0604020202020204" pitchFamily="34" charset="0"/>
                <a:cs typeface="Arial" panose="020B0604020202020204" pitchFamily="34" charset="0"/>
              </a:rPr>
              <a:t>con mương, </a:t>
            </a:r>
            <a:r>
              <a:rPr lang="vi-VN" sz="2800" b="1" i="0" dirty="0">
                <a:solidFill>
                  <a:srgbClr val="FF0000"/>
                </a:solidFill>
                <a:effectLst/>
                <a:latin typeface="Arial" panose="020B0604020202020204" pitchFamily="34" charset="0"/>
                <a:cs typeface="Arial" panose="020B0604020202020204" pitchFamily="34" charset="0"/>
              </a:rPr>
              <a:t>vỡ thêm </a:t>
            </a:r>
            <a:r>
              <a:rPr lang="vi-VN" sz="2800" b="1" i="0" dirty="0">
                <a:solidFill>
                  <a:srgbClr val="002060"/>
                </a:solidFill>
                <a:effectLst/>
                <a:latin typeface="Arial" panose="020B0604020202020204" pitchFamily="34" charset="0"/>
                <a:cs typeface="Arial" panose="020B0604020202020204" pitchFamily="34" charset="0"/>
              </a:rPr>
              <a:t>đất hoang trồng lúa.</a:t>
            </a:r>
          </a:p>
        </p:txBody>
      </p:sp>
    </p:spTree>
    <p:extLst>
      <p:ext uri="{BB962C8B-B14F-4D97-AF65-F5344CB8AC3E}">
        <p14:creationId xmlns:p14="http://schemas.microsoft.com/office/powerpoint/2010/main" val="2615925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strips(downLeft)">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19FC539A-E1B2-4E56-B2DB-D4B8D260888B}"/>
              </a:ext>
            </a:extLst>
          </p:cNvPr>
          <p:cNvGrpSpPr/>
          <p:nvPr/>
        </p:nvGrpSpPr>
        <p:grpSpPr>
          <a:xfrm>
            <a:off x="-10987" y="0"/>
            <a:ext cx="2024109" cy="2024109"/>
            <a:chOff x="0" y="0"/>
            <a:chExt cx="2024109" cy="2024109"/>
          </a:xfrm>
        </p:grpSpPr>
        <p:cxnSp>
          <p:nvCxnSpPr>
            <p:cNvPr id="3" name="Straight Connector 2">
              <a:extLst>
                <a:ext uri="{FF2B5EF4-FFF2-40B4-BE49-F238E27FC236}">
                  <a16:creationId xmlns:a16="http://schemas.microsoft.com/office/drawing/2014/main" xmlns=""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xmlns=""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xmlns=""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xmlns=""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xmlns=""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a16="http://schemas.microsoft.com/office/drawing/2014/main" xmlns=""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xmlns=""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xmlns=""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xmlns=""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xmlns=""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xmlns=""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xmlns=""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xmlns=""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xmlns=""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xmlns=""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xmlns=""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xmlns=""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xmlns=""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xmlns=""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sp>
        <p:nvSpPr>
          <p:cNvPr id="37" name="文本框 11">
            <a:extLst>
              <a:ext uri="{FF2B5EF4-FFF2-40B4-BE49-F238E27FC236}">
                <a16:creationId xmlns:a16="http://schemas.microsoft.com/office/drawing/2014/main" xmlns="" id="{E78D1EE7-EC31-416E-B71F-7E578EE82406}"/>
              </a:ext>
            </a:extLst>
          </p:cNvPr>
          <p:cNvSpPr txBox="1"/>
          <p:nvPr/>
        </p:nvSpPr>
        <p:spPr>
          <a:xfrm>
            <a:off x="4485016" y="596555"/>
            <a:ext cx="3811090" cy="830997"/>
          </a:xfrm>
          <a:prstGeom prst="rect">
            <a:avLst/>
          </a:prstGeom>
          <a:noFill/>
        </p:spPr>
        <p:txBody>
          <a:bodyPr wrap="square" rtlCol="0">
            <a:spAutoFit/>
          </a:bodyPr>
          <a:lstStyle/>
          <a:p>
            <a:r>
              <a:rPr lang="vi-VN" altLang="zh-CN" sz="4800" b="1" dirty="0">
                <a:solidFill>
                  <a:srgbClr val="EB6C89"/>
                </a:solidFill>
                <a:latin typeface="+mj-lt"/>
                <a:ea typeface="Microsoft YaHei" panose="020B0503020204020204" pitchFamily="34" charset="-122"/>
              </a:rPr>
              <a:t>VẬN DỤNG</a:t>
            </a:r>
            <a:endParaRPr lang="en-US" altLang="zh-CN" sz="4800" b="1" dirty="0">
              <a:solidFill>
                <a:srgbClr val="EB6C89"/>
              </a:solidFill>
              <a:latin typeface="+mj-lt"/>
              <a:ea typeface="Microsoft YaHei" panose="020B0503020204020204" pitchFamily="34" charset="-122"/>
            </a:endParaRPr>
          </a:p>
        </p:txBody>
      </p:sp>
      <p:grpSp>
        <p:nvGrpSpPr>
          <p:cNvPr id="38" name="Group 37">
            <a:extLst>
              <a:ext uri="{FF2B5EF4-FFF2-40B4-BE49-F238E27FC236}">
                <a16:creationId xmlns:a16="http://schemas.microsoft.com/office/drawing/2014/main" xmlns="" id="{068CD188-7C9D-4FD5-BC9F-E705B46431AE}"/>
              </a:ext>
            </a:extLst>
          </p:cNvPr>
          <p:cNvGrpSpPr/>
          <p:nvPr/>
        </p:nvGrpSpPr>
        <p:grpSpPr>
          <a:xfrm>
            <a:off x="-10988" y="3780580"/>
            <a:ext cx="12123087" cy="3085654"/>
            <a:chOff x="-396081" y="990600"/>
            <a:chExt cx="12397846" cy="5689413"/>
          </a:xfrm>
        </p:grpSpPr>
        <p:pic>
          <p:nvPicPr>
            <p:cNvPr id="39" name="图片 6">
              <a:extLst>
                <a:ext uri="{FF2B5EF4-FFF2-40B4-BE49-F238E27FC236}">
                  <a16:creationId xmlns:a16="http://schemas.microsoft.com/office/drawing/2014/main" xmlns="" id="{E320FB96-5C68-4000-B592-BDD8528323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65" y="3592627"/>
              <a:ext cx="11963400" cy="3087386"/>
            </a:xfrm>
            <a:prstGeom prst="rect">
              <a:avLst/>
            </a:prstGeom>
          </p:spPr>
        </p:pic>
        <p:pic>
          <p:nvPicPr>
            <p:cNvPr id="40" name="图片 1">
              <a:extLst>
                <a:ext uri="{FF2B5EF4-FFF2-40B4-BE49-F238E27FC236}">
                  <a16:creationId xmlns:a16="http://schemas.microsoft.com/office/drawing/2014/main" xmlns="" id="{E8624D45-BFB2-4366-8CDB-C0E07A03A6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6794" y="4495800"/>
              <a:ext cx="6293293" cy="1566543"/>
            </a:xfrm>
            <a:prstGeom prst="rect">
              <a:avLst/>
            </a:prstGeom>
          </p:spPr>
        </p:pic>
        <p:pic>
          <p:nvPicPr>
            <p:cNvPr id="41" name="图片 21">
              <a:extLst>
                <a:ext uri="{FF2B5EF4-FFF2-40B4-BE49-F238E27FC236}">
                  <a16:creationId xmlns:a16="http://schemas.microsoft.com/office/drawing/2014/main" xmlns="" id="{F9B1CFF5-F996-4ECF-9F76-40EC248B644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Removal>
                      </a14:imgEffect>
                    </a14:imgLayer>
                  </a14:imgProps>
                </a:ext>
                <a:ext uri="{28A0092B-C50C-407E-A947-70E740481C1C}">
                  <a14:useLocalDpi xmlns:a14="http://schemas.microsoft.com/office/drawing/2010/main" val="0"/>
                </a:ext>
              </a:extLst>
            </a:blip>
            <a:stretch>
              <a:fillRect/>
            </a:stretch>
          </p:blipFill>
          <p:spPr>
            <a:xfrm>
              <a:off x="-396081" y="990600"/>
              <a:ext cx="3600558" cy="5555168"/>
            </a:xfrm>
            <a:prstGeom prst="rect">
              <a:avLst/>
            </a:prstGeom>
          </p:spPr>
        </p:pic>
      </p:grpSp>
      <p:sp>
        <p:nvSpPr>
          <p:cNvPr id="32" name="TextBox 31">
            <a:extLst>
              <a:ext uri="{FF2B5EF4-FFF2-40B4-BE49-F238E27FC236}">
                <a16:creationId xmlns:a16="http://schemas.microsoft.com/office/drawing/2014/main" xmlns="" id="{47483049-9AE9-498D-8D47-331C1CD4C0B3}"/>
              </a:ext>
            </a:extLst>
          </p:cNvPr>
          <p:cNvSpPr txBox="1"/>
          <p:nvPr/>
        </p:nvSpPr>
        <p:spPr>
          <a:xfrm>
            <a:off x="1606063" y="2109006"/>
            <a:ext cx="10372872" cy="523220"/>
          </a:xfrm>
          <a:prstGeom prst="rect">
            <a:avLst/>
          </a:prstGeom>
          <a:noFill/>
        </p:spPr>
        <p:txBody>
          <a:bodyPr wrap="square" rtlCol="0">
            <a:spAutoFit/>
          </a:bodyPr>
          <a:lstStyle/>
          <a:p>
            <a:r>
              <a:rPr lang="vi-VN" sz="2800" b="1" dirty="0">
                <a:solidFill>
                  <a:srgbClr val="C00000"/>
                </a:solidFill>
              </a:rPr>
              <a:t>* Hãy kể thêm những điều con biết về ông Phàn Phù Lìn!</a:t>
            </a:r>
            <a:endParaRPr lang="en-US" sz="2800" b="1" dirty="0">
              <a:solidFill>
                <a:srgbClr val="C00000"/>
              </a:solidFill>
            </a:endParaRPr>
          </a:p>
        </p:txBody>
      </p:sp>
    </p:spTree>
    <p:extLst>
      <p:ext uri="{BB962C8B-B14F-4D97-AF65-F5344CB8AC3E}">
        <p14:creationId xmlns:p14="http://schemas.microsoft.com/office/powerpoint/2010/main" val="15443242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strVal val="#ppt_w+.3"/>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animEffect transition="in" filter="fade">
                                      <p:cBhvr>
                                        <p:cTn id="9" dur="1000"/>
                                        <p:tgtEl>
                                          <p:spTgt spid="37"/>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circle(in)">
                                      <p:cBhvr>
                                        <p:cTn id="14"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1BBBE7EA-9185-4B9B-AD00-34410F1D9B71}"/>
              </a:ext>
            </a:extLst>
          </p:cNvPr>
          <p:cNvSpPr txBox="1">
            <a:spLocks/>
          </p:cNvSpPr>
          <p:nvPr/>
        </p:nvSpPr>
        <p:spPr>
          <a:xfrm>
            <a:off x="586154" y="6154617"/>
            <a:ext cx="11746523" cy="609600"/>
          </a:xfrm>
          <a:prstGeom prst="rect">
            <a:avLst/>
          </a:prstGeom>
          <a:ln>
            <a:miter lim="800000"/>
            <a:headEnd/>
            <a:tailEnd/>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2400" b="1" dirty="0" err="1">
                <a:solidFill>
                  <a:srgbClr val="002060"/>
                </a:solidFill>
                <a:latin typeface="Arial" panose="020B0604020202020204" pitchFamily="34" charset="0"/>
                <a:cs typeface="Arial" panose="020B0604020202020204" pitchFamily="34" charset="0"/>
              </a:rPr>
              <a:t>Ngu</a:t>
            </a:r>
            <a:r>
              <a:rPr lang="en-US" sz="2400" b="1" dirty="0">
                <a:solidFill>
                  <a:srgbClr val="002060"/>
                </a:solidFill>
                <a:latin typeface="Arial" panose="020B0604020202020204" pitchFamily="34" charset="0"/>
                <a:cs typeface="Arial" panose="020B0604020202020204" pitchFamily="34" charset="0"/>
              </a:rPr>
              <a:t> Công" </a:t>
            </a:r>
            <a:r>
              <a:rPr lang="en-US" sz="2400" b="1" dirty="0" err="1">
                <a:solidFill>
                  <a:srgbClr val="002060"/>
                </a:solidFill>
                <a:latin typeface="Arial" panose="020B0604020202020204" pitchFamily="34" charset="0"/>
                <a:cs typeface="Arial" panose="020B0604020202020204" pitchFamily="34" charset="0"/>
              </a:rPr>
              <a:t>Phàn</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Phù</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Lìn</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giờ</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đây</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đã</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là</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một</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cụ</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già</a:t>
            </a:r>
            <a:r>
              <a:rPr lang="en-US" sz="2400" b="1" dirty="0">
                <a:solidFill>
                  <a:srgbClr val="002060"/>
                </a:solidFill>
                <a:latin typeface="Arial" panose="020B0604020202020204" pitchFamily="34" charset="0"/>
                <a:cs typeface="Arial" panose="020B0604020202020204" pitchFamily="34" charset="0"/>
              </a:rPr>
              <a:t> 80 </a:t>
            </a:r>
            <a:r>
              <a:rPr lang="en-US" sz="2400" b="1" dirty="0" err="1">
                <a:solidFill>
                  <a:srgbClr val="002060"/>
                </a:solidFill>
                <a:latin typeface="Arial" panose="020B0604020202020204" pitchFamily="34" charset="0"/>
                <a:cs typeface="Arial" panose="020B0604020202020204" pitchFamily="34" charset="0"/>
              </a:rPr>
              <a:t>tuổi</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hiền</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lành</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thuần</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phác</a:t>
            </a:r>
            <a:r>
              <a:rPr lang="en-US" sz="2400" b="1" dirty="0">
                <a:solidFill>
                  <a:srgbClr val="002060"/>
                </a:solidFill>
                <a:latin typeface="Arial" panose="020B0604020202020204" pitchFamily="34" charset="0"/>
                <a:cs typeface="Arial" panose="020B0604020202020204" pitchFamily="34" charset="0"/>
              </a:rPr>
              <a:t>.</a:t>
            </a:r>
            <a:endParaRPr lang="en-US" sz="2400" b="1" dirty="0">
              <a:ln w="1905"/>
              <a:solidFill>
                <a:srgbClr val="002060"/>
              </a:solidFill>
              <a:effectLst>
                <a:innerShdw blurRad="69850" dist="43180" dir="5400000">
                  <a:srgbClr val="000000">
                    <a:alpha val="65000"/>
                  </a:srgbClr>
                </a:innerShdw>
              </a:effectLst>
              <a:latin typeface="Arial" panose="020B0604020202020204" pitchFamily="34" charset="0"/>
              <a:cs typeface="Arial" panose="020B0604020202020204" pitchFamily="34" charset="0"/>
            </a:endParaRPr>
          </a:p>
        </p:txBody>
      </p:sp>
      <p:pic>
        <p:nvPicPr>
          <p:cNvPr id="3074" name="Picture 2">
            <a:extLst>
              <a:ext uri="{FF2B5EF4-FFF2-40B4-BE49-F238E27FC236}">
                <a16:creationId xmlns:a16="http://schemas.microsoft.com/office/drawing/2014/main" xmlns="" id="{6287D313-8D1B-4607-BE4A-D0F9F0D72F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2769" y="93783"/>
            <a:ext cx="8006462" cy="59781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5354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ppt_w*0.70"/>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F6BFE0E7-9B59-43AD-842E-7687EDC7C987}"/>
              </a:ext>
            </a:extLst>
          </p:cNvPr>
          <p:cNvSpPr txBox="1">
            <a:spLocks/>
          </p:cNvSpPr>
          <p:nvPr/>
        </p:nvSpPr>
        <p:spPr>
          <a:xfrm>
            <a:off x="2134855" y="5761892"/>
            <a:ext cx="7592316" cy="990600"/>
          </a:xfrm>
          <a:prstGeom prst="rect">
            <a:avLst/>
          </a:prstGeom>
          <a:ln>
            <a:miter lim="800000"/>
            <a:headEnd/>
            <a:tailEnd/>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vi-VN" sz="2400" b="1" dirty="0">
                <a:ln w="1905"/>
                <a:solidFill>
                  <a:srgbClr val="002060"/>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Ông Phàn Phù Lìn trao đổi tình hình an ninh trật tự thôn bản với cán bộ Đồn BP Trịnh Tường. </a:t>
            </a:r>
          </a:p>
        </p:txBody>
      </p:sp>
      <p:pic>
        <p:nvPicPr>
          <p:cNvPr id="5122" name="Picture 2">
            <a:extLst>
              <a:ext uri="{FF2B5EF4-FFF2-40B4-BE49-F238E27FC236}">
                <a16:creationId xmlns:a16="http://schemas.microsoft.com/office/drawing/2014/main" xmlns="" id="{F025D8CB-7504-434D-B9E0-4BA4219F3F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7260" y="199292"/>
            <a:ext cx="7449911" cy="5562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7143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strVal val="#ppt_w*0.70"/>
                                          </p:val>
                                        </p:tav>
                                        <p:tav tm="100000">
                                          <p:val>
                                            <p:strVal val="#ppt_w"/>
                                          </p:val>
                                        </p:tav>
                                      </p:tavLst>
                                    </p:anim>
                                    <p:anim calcmode="lin" valueType="num">
                                      <p:cBhvr>
                                        <p:cTn id="8" dur="1000" fill="hold"/>
                                        <p:tgtEl>
                                          <p:spTgt spid="5122"/>
                                        </p:tgtEl>
                                        <p:attrNameLst>
                                          <p:attrName>ppt_h</p:attrName>
                                        </p:attrNameLst>
                                      </p:cBhvr>
                                      <p:tavLst>
                                        <p:tav tm="0">
                                          <p:val>
                                            <p:strVal val="#ppt_h"/>
                                          </p:val>
                                        </p:tav>
                                        <p:tav tm="100000">
                                          <p:val>
                                            <p:strVal val="#ppt_h"/>
                                          </p:val>
                                        </p:tav>
                                      </p:tavLst>
                                    </p:anim>
                                    <p:animEffect transition="in" filter="fade">
                                      <p:cBhvr>
                                        <p:cTn id="9" dur="10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19FC539A-E1B2-4E56-B2DB-D4B8D260888B}"/>
              </a:ext>
            </a:extLst>
          </p:cNvPr>
          <p:cNvGrpSpPr/>
          <p:nvPr/>
        </p:nvGrpSpPr>
        <p:grpSpPr>
          <a:xfrm>
            <a:off x="0" y="0"/>
            <a:ext cx="2024109" cy="2024109"/>
            <a:chOff x="0" y="0"/>
            <a:chExt cx="2024109" cy="2024109"/>
          </a:xfrm>
        </p:grpSpPr>
        <p:cxnSp>
          <p:nvCxnSpPr>
            <p:cNvPr id="3" name="Straight Connector 2">
              <a:extLst>
                <a:ext uri="{FF2B5EF4-FFF2-40B4-BE49-F238E27FC236}">
                  <a16:creationId xmlns:a16="http://schemas.microsoft.com/office/drawing/2014/main" xmlns=""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xmlns=""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xmlns=""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xmlns=""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xmlns=""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a16="http://schemas.microsoft.com/office/drawing/2014/main" xmlns=""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xmlns=""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xmlns=""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xmlns=""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xmlns=""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xmlns=""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xmlns=""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xmlns=""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xmlns=""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xmlns=""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xmlns=""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xmlns=""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xmlns=""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xmlns=""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sp>
        <p:nvSpPr>
          <p:cNvPr id="32" name="文本框 11">
            <a:extLst>
              <a:ext uri="{FF2B5EF4-FFF2-40B4-BE49-F238E27FC236}">
                <a16:creationId xmlns:a16="http://schemas.microsoft.com/office/drawing/2014/main" xmlns="" id="{BD78F5AA-495B-4B9D-9BDC-A34D3F118E8C}"/>
              </a:ext>
            </a:extLst>
          </p:cNvPr>
          <p:cNvSpPr txBox="1"/>
          <p:nvPr/>
        </p:nvSpPr>
        <p:spPr>
          <a:xfrm>
            <a:off x="4932983" y="276837"/>
            <a:ext cx="3559906" cy="830997"/>
          </a:xfrm>
          <a:prstGeom prst="rect">
            <a:avLst/>
          </a:prstGeom>
          <a:noFill/>
        </p:spPr>
        <p:txBody>
          <a:bodyPr wrap="square" rtlCol="0">
            <a:spAutoFit/>
          </a:bodyPr>
          <a:lstStyle/>
          <a:p>
            <a:r>
              <a:rPr lang="vi-VN" altLang="zh-CN" sz="4800" b="1" dirty="0">
                <a:solidFill>
                  <a:srgbClr val="EB6C89"/>
                </a:solidFill>
                <a:latin typeface="+mj-lt"/>
                <a:ea typeface="Microsoft YaHei" panose="020B0503020204020204" pitchFamily="34" charset="-122"/>
              </a:rPr>
              <a:t>DẶN DÒ</a:t>
            </a:r>
            <a:endParaRPr lang="en-US" altLang="zh-CN" sz="4800" b="1" dirty="0">
              <a:solidFill>
                <a:srgbClr val="EB6C89"/>
              </a:solidFill>
              <a:latin typeface="+mj-lt"/>
              <a:ea typeface="Microsoft YaHei" panose="020B0503020204020204" pitchFamily="34" charset="-122"/>
            </a:endParaRPr>
          </a:p>
        </p:txBody>
      </p:sp>
      <p:grpSp>
        <p:nvGrpSpPr>
          <p:cNvPr id="33" name="Group 32">
            <a:extLst>
              <a:ext uri="{FF2B5EF4-FFF2-40B4-BE49-F238E27FC236}">
                <a16:creationId xmlns:a16="http://schemas.microsoft.com/office/drawing/2014/main" xmlns="" id="{51A1BB3F-9F46-43CB-B49D-5883FE41D3A7}"/>
              </a:ext>
            </a:extLst>
          </p:cNvPr>
          <p:cNvGrpSpPr/>
          <p:nvPr/>
        </p:nvGrpSpPr>
        <p:grpSpPr>
          <a:xfrm>
            <a:off x="-337331" y="2631772"/>
            <a:ext cx="12502695" cy="4226228"/>
            <a:chOff x="-396081" y="990600"/>
            <a:chExt cx="12397846" cy="5689413"/>
          </a:xfrm>
        </p:grpSpPr>
        <p:pic>
          <p:nvPicPr>
            <p:cNvPr id="34" name="图片 6">
              <a:extLst>
                <a:ext uri="{FF2B5EF4-FFF2-40B4-BE49-F238E27FC236}">
                  <a16:creationId xmlns:a16="http://schemas.microsoft.com/office/drawing/2014/main" xmlns="" id="{CCC40AB7-365A-4299-AF13-0A2F965392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65" y="3592627"/>
              <a:ext cx="11963400" cy="3087386"/>
            </a:xfrm>
            <a:prstGeom prst="rect">
              <a:avLst/>
            </a:prstGeom>
          </p:spPr>
        </p:pic>
        <p:pic>
          <p:nvPicPr>
            <p:cNvPr id="35" name="图片 1">
              <a:extLst>
                <a:ext uri="{FF2B5EF4-FFF2-40B4-BE49-F238E27FC236}">
                  <a16:creationId xmlns:a16="http://schemas.microsoft.com/office/drawing/2014/main" xmlns="" id="{792691FF-7BF7-4A76-AC02-E7BC05CC11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6794" y="4495800"/>
              <a:ext cx="6293293" cy="1566543"/>
            </a:xfrm>
            <a:prstGeom prst="rect">
              <a:avLst/>
            </a:prstGeom>
          </p:spPr>
        </p:pic>
        <p:pic>
          <p:nvPicPr>
            <p:cNvPr id="36" name="图片 21">
              <a:extLst>
                <a:ext uri="{FF2B5EF4-FFF2-40B4-BE49-F238E27FC236}">
                  <a16:creationId xmlns:a16="http://schemas.microsoft.com/office/drawing/2014/main" xmlns="" id="{7181E3CE-0A44-41D4-A0CA-1EAA4650E98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Removal>
                      </a14:imgEffect>
                    </a14:imgLayer>
                  </a14:imgProps>
                </a:ext>
                <a:ext uri="{28A0092B-C50C-407E-A947-70E740481C1C}">
                  <a14:useLocalDpi xmlns:a14="http://schemas.microsoft.com/office/drawing/2010/main" val="0"/>
                </a:ext>
              </a:extLst>
            </a:blip>
            <a:stretch>
              <a:fillRect/>
            </a:stretch>
          </p:blipFill>
          <p:spPr>
            <a:xfrm>
              <a:off x="-396081" y="990600"/>
              <a:ext cx="3600558" cy="5555168"/>
            </a:xfrm>
            <a:prstGeom prst="rect">
              <a:avLst/>
            </a:prstGeom>
          </p:spPr>
        </p:pic>
      </p:grpSp>
      <p:sp>
        <p:nvSpPr>
          <p:cNvPr id="2" name="TextBox 1">
            <a:extLst>
              <a:ext uri="{FF2B5EF4-FFF2-40B4-BE49-F238E27FC236}">
                <a16:creationId xmlns:a16="http://schemas.microsoft.com/office/drawing/2014/main" xmlns="" id="{4A1EE47A-8DAB-4818-B70C-A4B9D09374D8}"/>
              </a:ext>
            </a:extLst>
          </p:cNvPr>
          <p:cNvSpPr txBox="1"/>
          <p:nvPr/>
        </p:nvSpPr>
        <p:spPr>
          <a:xfrm>
            <a:off x="1287576" y="1481083"/>
            <a:ext cx="9474805" cy="523220"/>
          </a:xfrm>
          <a:prstGeom prst="rect">
            <a:avLst/>
          </a:prstGeom>
          <a:noFill/>
        </p:spPr>
        <p:txBody>
          <a:bodyPr wrap="square" rtlCol="0">
            <a:spAutoFit/>
          </a:bodyPr>
          <a:lstStyle/>
          <a:p>
            <a:r>
              <a:rPr lang="vi-VN" sz="2800" b="1" dirty="0">
                <a:solidFill>
                  <a:srgbClr val="002060"/>
                </a:solidFill>
              </a:rPr>
              <a:t>+ Về nhà luyện đọc lại bài và kể cho người thân nghe</a:t>
            </a:r>
          </a:p>
        </p:txBody>
      </p:sp>
      <p:sp>
        <p:nvSpPr>
          <p:cNvPr id="37" name="TextBox 36">
            <a:extLst>
              <a:ext uri="{FF2B5EF4-FFF2-40B4-BE49-F238E27FC236}">
                <a16:creationId xmlns:a16="http://schemas.microsoft.com/office/drawing/2014/main" xmlns="" id="{797A776B-A1ED-4864-9445-CB208EC27E28}"/>
              </a:ext>
            </a:extLst>
          </p:cNvPr>
          <p:cNvSpPr txBox="1"/>
          <p:nvPr/>
        </p:nvSpPr>
        <p:spPr>
          <a:xfrm>
            <a:off x="2453421" y="2370162"/>
            <a:ext cx="9069631" cy="523220"/>
          </a:xfrm>
          <a:prstGeom prst="rect">
            <a:avLst/>
          </a:prstGeom>
          <a:noFill/>
        </p:spPr>
        <p:txBody>
          <a:bodyPr wrap="square" rtlCol="0">
            <a:spAutoFit/>
          </a:bodyPr>
          <a:lstStyle/>
          <a:p>
            <a:r>
              <a:rPr lang="vi-VN" sz="2800" b="1" dirty="0">
                <a:solidFill>
                  <a:srgbClr val="002060"/>
                </a:solidFill>
              </a:rPr>
              <a:t>+ Chuẩn bị bài sau: Ca dao về lao động sản xuất</a:t>
            </a:r>
          </a:p>
        </p:txBody>
      </p:sp>
    </p:spTree>
    <p:extLst>
      <p:ext uri="{BB962C8B-B14F-4D97-AF65-F5344CB8AC3E}">
        <p14:creationId xmlns:p14="http://schemas.microsoft.com/office/powerpoint/2010/main" val="343302405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strVal val="#ppt_w+.3"/>
                                          </p:val>
                                        </p:tav>
                                        <p:tav tm="100000">
                                          <p:val>
                                            <p:strVal val="#ppt_w"/>
                                          </p:val>
                                        </p:tav>
                                      </p:tavLst>
                                    </p:anim>
                                    <p:anim calcmode="lin" valueType="num">
                                      <p:cBhvr>
                                        <p:cTn id="8" dur="1000" fill="hold"/>
                                        <p:tgtEl>
                                          <p:spTgt spid="32"/>
                                        </p:tgtEl>
                                        <p:attrNameLst>
                                          <p:attrName>ppt_h</p:attrName>
                                        </p:attrNameLst>
                                      </p:cBhvr>
                                      <p:tavLst>
                                        <p:tav tm="0">
                                          <p:val>
                                            <p:strVal val="#ppt_h"/>
                                          </p:val>
                                        </p:tav>
                                        <p:tav tm="100000">
                                          <p:val>
                                            <p:strVal val="#ppt_h"/>
                                          </p:val>
                                        </p:tav>
                                      </p:tavLst>
                                    </p:anim>
                                    <p:animEffect transition="in" filter="fade">
                                      <p:cBhvr>
                                        <p:cTn id="9" dur="10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circle(in)">
                                      <p:cBhvr>
                                        <p:cTn id="19"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 grpId="0"/>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utoShape 9">
            <a:extLst>
              <a:ext uri="{FF2B5EF4-FFF2-40B4-BE49-F238E27FC236}">
                <a16:creationId xmlns:a16="http://schemas.microsoft.com/office/drawing/2014/main" xmlns="" id="{B13BDBA4-8068-49B1-B0DF-85468D64C14D}"/>
              </a:ext>
            </a:extLst>
          </p:cNvPr>
          <p:cNvSpPr>
            <a:spLocks noChangeArrowheads="1"/>
          </p:cNvSpPr>
          <p:nvPr/>
        </p:nvSpPr>
        <p:spPr bwMode="auto">
          <a:xfrm>
            <a:off x="1988343" y="1561730"/>
            <a:ext cx="8439150" cy="3124200"/>
          </a:xfrm>
          <a:prstGeom prst="cloudCallout">
            <a:avLst>
              <a:gd name="adj1" fmla="val -43750"/>
              <a:gd name="adj2" fmla="val 58023"/>
            </a:avLst>
          </a:prstGeom>
          <a:solidFill>
            <a:srgbClr val="1B6169"/>
          </a:solidFill>
          <a:ln w="9525">
            <a:solidFill>
              <a:schemeClr val="tx1"/>
            </a:solidFill>
            <a:round/>
            <a:headEnd/>
            <a:tailEnd/>
          </a:ln>
          <a:effec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endParaRPr lang="en-US" altLang="en-US" sz="2400" b="1" dirty="0"/>
          </a:p>
        </p:txBody>
      </p:sp>
      <p:sp>
        <p:nvSpPr>
          <p:cNvPr id="5" name="TextBox 4">
            <a:extLst>
              <a:ext uri="{FF2B5EF4-FFF2-40B4-BE49-F238E27FC236}">
                <a16:creationId xmlns:a16="http://schemas.microsoft.com/office/drawing/2014/main" xmlns="" id="{0EE62DBA-88D7-4D0E-8194-AAD3B417A095}"/>
              </a:ext>
            </a:extLst>
          </p:cNvPr>
          <p:cNvSpPr txBox="1"/>
          <p:nvPr/>
        </p:nvSpPr>
        <p:spPr>
          <a:xfrm>
            <a:off x="2724112" y="2646776"/>
            <a:ext cx="7315200" cy="954107"/>
          </a:xfrm>
          <a:prstGeom prst="rect">
            <a:avLst/>
          </a:prstGeom>
          <a:noFill/>
        </p:spPr>
        <p:txBody>
          <a:bodyPr wrap="square">
            <a:spAutoFit/>
          </a:bodyPr>
          <a:lstStyle/>
          <a:p>
            <a:pPr algn="just"/>
            <a:r>
              <a:rPr lang="en-GB" altLang="vi-VN" sz="2800" b="1" dirty="0" err="1">
                <a:solidFill>
                  <a:schemeClr val="bg1"/>
                </a:solidFill>
              </a:rPr>
              <a:t>Đọc</a:t>
            </a:r>
            <a:r>
              <a:rPr lang="en-GB" altLang="vi-VN" sz="2800" b="1" dirty="0">
                <a:solidFill>
                  <a:schemeClr val="bg1"/>
                </a:solidFill>
              </a:rPr>
              <a:t> </a:t>
            </a:r>
            <a:r>
              <a:rPr lang="vi-VN" altLang="vi-VN" sz="2800" b="1" dirty="0">
                <a:solidFill>
                  <a:schemeClr val="bg1"/>
                </a:solidFill>
              </a:rPr>
              <a:t>phần 4 bài “Thầy cúng đi bệnh viện” và nội dung chính của bài</a:t>
            </a:r>
            <a:endParaRPr lang="en-US" altLang="en-US" sz="2800" b="1" dirty="0">
              <a:solidFill>
                <a:schemeClr val="bg1"/>
              </a:solidFill>
            </a:endParaRPr>
          </a:p>
        </p:txBody>
      </p:sp>
    </p:spTree>
    <p:extLst>
      <p:ext uri="{BB962C8B-B14F-4D97-AF65-F5344CB8AC3E}">
        <p14:creationId xmlns:p14="http://schemas.microsoft.com/office/powerpoint/2010/main" val="32250604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7B627997-D849-427C-8A17-5AD7E0731FC6}"/>
              </a:ext>
            </a:extLst>
          </p:cNvPr>
          <p:cNvSpPr/>
          <p:nvPr/>
        </p:nvSpPr>
        <p:spPr>
          <a:xfrm>
            <a:off x="3239812" y="2254926"/>
            <a:ext cx="6351568" cy="1527849"/>
          </a:xfrm>
          <a:prstGeom prst="rect">
            <a:avLst/>
          </a:prstGeom>
          <a:noFill/>
        </p:spPr>
        <p:txBody>
          <a:bodyPr wrap="none" lIns="91440" tIns="45720" rIns="91440" bIns="45720" numCol="1">
            <a:prstTxWarp prst="textChevron">
              <a:avLst/>
            </a:prstTxWarp>
            <a:spAutoFit/>
          </a:bodyPr>
          <a:lstStyle/>
          <a:p>
            <a:pPr algn="ctr"/>
            <a:r>
              <a:rPr lang="vi-VN" sz="6600" b="1" dirty="0">
                <a:ln w="22225">
                  <a:solidFill>
                    <a:schemeClr val="accent2"/>
                  </a:solidFill>
                  <a:prstDash val="solid"/>
                </a:ln>
                <a:solidFill>
                  <a:srgbClr val="C00000"/>
                </a:solidFill>
              </a:rPr>
              <a:t>KHÁM PHÁ</a:t>
            </a:r>
            <a:endParaRPr lang="en-US" sz="6600" b="1" dirty="0">
              <a:ln w="22225">
                <a:solidFill>
                  <a:schemeClr val="accent2"/>
                </a:solidFill>
                <a:prstDash val="solid"/>
              </a:ln>
              <a:solidFill>
                <a:srgbClr val="C00000"/>
              </a:solidFill>
            </a:endParaRPr>
          </a:p>
        </p:txBody>
      </p:sp>
    </p:spTree>
    <p:extLst>
      <p:ext uri="{BB962C8B-B14F-4D97-AF65-F5344CB8AC3E}">
        <p14:creationId xmlns:p14="http://schemas.microsoft.com/office/powerpoint/2010/main" val="5488113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repeatCount="indefinite" fill="hold" grpId="0" nodeType="withEffect">
                                  <p:stCondLst>
                                    <p:cond delay="0"/>
                                  </p:stCondLst>
                                  <p:iterate type="lt">
                                    <p:tmPct val="10000"/>
                                  </p:iterate>
                                  <p:childTnLst>
                                    <p:animClr clrSpc="rgb" dir="cw">
                                      <p:cBhvr override="childStyle">
                                        <p:cTn id="6" dur="500" fill="hold"/>
                                        <p:tgtEl>
                                          <p:spTgt spid="6"/>
                                        </p:tgtEl>
                                        <p:attrNameLst>
                                          <p:attrName>style.color</p:attrName>
                                        </p:attrNameLst>
                                      </p:cBhvr>
                                      <p:to>
                                        <a:schemeClr val="accent2"/>
                                      </p:to>
                                    </p:animClr>
                                    <p:animClr clrSpc="rgb" dir="cw">
                                      <p:cBhvr>
                                        <p:cTn id="7" dur="500" fill="hold"/>
                                        <p:tgtEl>
                                          <p:spTgt spid="6"/>
                                        </p:tgtEl>
                                        <p:attrNameLst>
                                          <p:attrName>fillcolor</p:attrName>
                                        </p:attrNameLst>
                                      </p:cBhvr>
                                      <p:to>
                                        <a:schemeClr val="accent2"/>
                                      </p:to>
                                    </p:animClr>
                                    <p:set>
                                      <p:cBhvr>
                                        <p:cTn id="8" dur="500" fill="hold"/>
                                        <p:tgtEl>
                                          <p:spTgt spid="6"/>
                                        </p:tgtEl>
                                        <p:attrNameLst>
                                          <p:attrName>fill.type</p:attrName>
                                        </p:attrNameLst>
                                      </p:cBhvr>
                                      <p:to>
                                        <p:strVal val="solid"/>
                                      </p:to>
                                    </p:set>
                                    <p:anim to="1.5" calcmode="lin" valueType="num">
                                      <p:cBhvr override="childStyle">
                                        <p:cTn id="9" dur="500" fill="hold"/>
                                        <p:tgtEl>
                                          <p:spTgt spid="6"/>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3F11A8C-E874-4B42-9120-8A7D48CABFC2}"/>
              </a:ext>
            </a:extLst>
          </p:cNvPr>
          <p:cNvSpPr txBox="1"/>
          <p:nvPr/>
        </p:nvSpPr>
        <p:spPr>
          <a:xfrm>
            <a:off x="4376544" y="6149254"/>
            <a:ext cx="4018910" cy="492443"/>
          </a:xfrm>
          <a:prstGeom prst="rect">
            <a:avLst/>
          </a:prstGeom>
          <a:noFill/>
        </p:spPr>
        <p:txBody>
          <a:bodyPr wrap="square" rtlCol="0">
            <a:spAutoFit/>
          </a:bodyPr>
          <a:lstStyle/>
          <a:p>
            <a:r>
              <a:rPr lang="vi-VN" sz="2600" b="1" i="1" dirty="0">
                <a:solidFill>
                  <a:srgbClr val="002060"/>
                </a:solidFill>
                <a:cs typeface="Times New Roman" panose="02020603050405020304" pitchFamily="18" charset="0"/>
              </a:rPr>
              <a:t>Bức tranh vẽ cảnh gì?</a:t>
            </a:r>
            <a:endParaRPr lang="en-US" sz="2600" b="1" i="1" dirty="0">
              <a:solidFill>
                <a:srgbClr val="002060"/>
              </a:solidFill>
              <a:cs typeface="Times New Roman" panose="02020603050405020304" pitchFamily="18" charset="0"/>
            </a:endParaRPr>
          </a:p>
        </p:txBody>
      </p:sp>
      <p:pic>
        <p:nvPicPr>
          <p:cNvPr id="4" name="Picture 4" descr="Untitled-1">
            <a:extLst>
              <a:ext uri="{FF2B5EF4-FFF2-40B4-BE49-F238E27FC236}">
                <a16:creationId xmlns:a16="http://schemas.microsoft.com/office/drawing/2014/main" xmlns="" id="{457B1FF0-F7D4-4BF6-93D1-47689368E8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6993" y="105770"/>
            <a:ext cx="10780988" cy="590775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233785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Box 21">
            <a:extLst>
              <a:ext uri="{FF2B5EF4-FFF2-40B4-BE49-F238E27FC236}">
                <a16:creationId xmlns:a16="http://schemas.microsoft.com/office/drawing/2014/main" xmlns="" id="{A920BC87-8D4D-4F6D-94FD-DAE6E655D0BD}"/>
              </a:ext>
            </a:extLst>
          </p:cNvPr>
          <p:cNvSpPr txBox="1">
            <a:spLocks noChangeArrowheads="1"/>
          </p:cNvSpPr>
          <p:nvPr/>
        </p:nvSpPr>
        <p:spPr bwMode="auto">
          <a:xfrm>
            <a:off x="5998388" y="2683508"/>
            <a:ext cx="57472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2800" b="1" i="1" dirty="0">
                <a:solidFill>
                  <a:srgbClr val="1B6169"/>
                </a:solidFill>
                <a:latin typeface="+mn-lt"/>
              </a:rPr>
              <a:t>Theo </a:t>
            </a:r>
            <a:r>
              <a:rPr lang="vi-VN" altLang="en-US" sz="2800" b="1" i="1" dirty="0">
                <a:solidFill>
                  <a:srgbClr val="1B6169"/>
                </a:solidFill>
                <a:latin typeface="+mn-lt"/>
              </a:rPr>
              <a:t>Trường Giang – Ngọc Minh</a:t>
            </a:r>
          </a:p>
        </p:txBody>
      </p:sp>
      <p:sp>
        <p:nvSpPr>
          <p:cNvPr id="7" name="TextBox 6">
            <a:extLst>
              <a:ext uri="{FF2B5EF4-FFF2-40B4-BE49-F238E27FC236}">
                <a16:creationId xmlns:a16="http://schemas.microsoft.com/office/drawing/2014/main" xmlns="" id="{2594F81B-9C25-45BA-9913-E6877499A703}"/>
              </a:ext>
            </a:extLst>
          </p:cNvPr>
          <p:cNvSpPr txBox="1"/>
          <p:nvPr/>
        </p:nvSpPr>
        <p:spPr>
          <a:xfrm>
            <a:off x="346455" y="851375"/>
            <a:ext cx="10875146" cy="707886"/>
          </a:xfrm>
          <a:prstGeom prst="rect">
            <a:avLst/>
          </a:prstGeom>
          <a:noFill/>
        </p:spPr>
        <p:txBody>
          <a:bodyPr wrap="square" rtlCol="0">
            <a:spAutoFit/>
          </a:bodyPr>
          <a:lstStyle/>
          <a:p>
            <a:pPr algn="ctr"/>
            <a:r>
              <a:rPr lang="vi-VN" sz="4000" b="1" dirty="0">
                <a:solidFill>
                  <a:srgbClr val="C00000"/>
                </a:solidFill>
              </a:rPr>
              <a:t>TẬP ĐỌC</a:t>
            </a:r>
            <a:endParaRPr lang="en-US" sz="4000" b="1" dirty="0">
              <a:solidFill>
                <a:srgbClr val="C00000"/>
              </a:solidFill>
            </a:endParaRPr>
          </a:p>
        </p:txBody>
      </p:sp>
      <p:sp>
        <p:nvSpPr>
          <p:cNvPr id="8" name="TextBox 7">
            <a:extLst>
              <a:ext uri="{FF2B5EF4-FFF2-40B4-BE49-F238E27FC236}">
                <a16:creationId xmlns:a16="http://schemas.microsoft.com/office/drawing/2014/main" xmlns="" id="{B23FB39A-9E4B-4ED5-AC0B-623BAFF74B9D}"/>
              </a:ext>
            </a:extLst>
          </p:cNvPr>
          <p:cNvSpPr txBox="1"/>
          <p:nvPr/>
        </p:nvSpPr>
        <p:spPr>
          <a:xfrm>
            <a:off x="560815" y="1714013"/>
            <a:ext cx="10875146" cy="707886"/>
          </a:xfrm>
          <a:prstGeom prst="rect">
            <a:avLst/>
          </a:prstGeom>
          <a:noFill/>
        </p:spPr>
        <p:txBody>
          <a:bodyPr wrap="square" rtlCol="0">
            <a:spAutoFit/>
          </a:bodyPr>
          <a:lstStyle/>
          <a:p>
            <a:pPr algn="ctr"/>
            <a:r>
              <a:rPr lang="vi-VN" sz="4000" b="1" dirty="0">
                <a:solidFill>
                  <a:srgbClr val="1B6169"/>
                </a:solidFill>
              </a:rPr>
              <a:t>NGU CÔNG XÃ TRỊNH TƯỜNG</a:t>
            </a:r>
            <a:endParaRPr lang="en-US" sz="4000" b="1" dirty="0">
              <a:solidFill>
                <a:srgbClr val="1B6169"/>
              </a:solidFill>
              <a:latin typeface="Gill Sans MT Condensed" panose="020B0506020104020203" pitchFamily="34" charset="0"/>
            </a:endParaRPr>
          </a:p>
        </p:txBody>
      </p:sp>
      <p:grpSp>
        <p:nvGrpSpPr>
          <p:cNvPr id="2" name="Group 1">
            <a:extLst>
              <a:ext uri="{FF2B5EF4-FFF2-40B4-BE49-F238E27FC236}">
                <a16:creationId xmlns:a16="http://schemas.microsoft.com/office/drawing/2014/main" xmlns="" id="{1B3C15C6-A2ED-4FC6-A2EF-38C66D0945AC}"/>
              </a:ext>
            </a:extLst>
          </p:cNvPr>
          <p:cNvGrpSpPr/>
          <p:nvPr/>
        </p:nvGrpSpPr>
        <p:grpSpPr>
          <a:xfrm>
            <a:off x="3888786" y="4404396"/>
            <a:ext cx="4629579" cy="1861072"/>
            <a:chOff x="3103735" y="2989390"/>
            <a:chExt cx="5956738" cy="2394584"/>
          </a:xfrm>
        </p:grpSpPr>
        <p:pic>
          <p:nvPicPr>
            <p:cNvPr id="9" name="Picture 2" descr="E:\Video\135757ac20ba436.jpg">
              <a:extLst>
                <a:ext uri="{FF2B5EF4-FFF2-40B4-BE49-F238E27FC236}">
                  <a16:creationId xmlns:a16="http://schemas.microsoft.com/office/drawing/2014/main" xmlns="" id="{25D70573-B288-4645-A29F-B2749365F3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90" b="23290"/>
            <a:stretch/>
          </p:blipFill>
          <p:spPr bwMode="auto">
            <a:xfrm>
              <a:off x="3103735" y="2989390"/>
              <a:ext cx="5956738" cy="239458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A8F07624-2778-4E34-B92B-616C6D8CEDB6}"/>
                </a:ext>
              </a:extLst>
            </p:cNvPr>
            <p:cNvSpPr txBox="1"/>
            <p:nvPr/>
          </p:nvSpPr>
          <p:spPr>
            <a:xfrm>
              <a:off x="6247183" y="4186682"/>
              <a:ext cx="2372001" cy="594010"/>
            </a:xfrm>
            <a:prstGeom prst="rect">
              <a:avLst/>
            </a:prstGeom>
            <a:noFill/>
          </p:spPr>
          <p:txBody>
            <a:bodyPr wrap="square" rtlCol="0">
              <a:spAutoFit/>
            </a:bodyPr>
            <a:lstStyle/>
            <a:p>
              <a:r>
                <a:rPr lang="vi-VN" sz="2400" b="1" dirty="0">
                  <a:solidFill>
                    <a:srgbClr val="1B6169"/>
                  </a:solidFill>
                </a:rPr>
                <a:t>T</a:t>
              </a:r>
              <a:r>
                <a:rPr lang="en-US" sz="2400" b="1" dirty="0">
                  <a:solidFill>
                    <a:srgbClr val="1B6169"/>
                  </a:solidFill>
                </a:rPr>
                <a:t>rang </a:t>
              </a:r>
              <a:r>
                <a:rPr lang="vi-VN" sz="2400" b="1" dirty="0">
                  <a:solidFill>
                    <a:srgbClr val="1B6169"/>
                  </a:solidFill>
                </a:rPr>
                <a:t>153</a:t>
              </a:r>
              <a:endParaRPr lang="en-US" sz="2400" b="1" dirty="0">
                <a:solidFill>
                  <a:srgbClr val="1B6169"/>
                </a:solidFill>
              </a:endParaRPr>
            </a:p>
          </p:txBody>
        </p:sp>
      </p:grpSp>
    </p:spTree>
    <p:extLst>
      <p:ext uri="{BB962C8B-B14F-4D97-AF65-F5344CB8AC3E}">
        <p14:creationId xmlns:p14="http://schemas.microsoft.com/office/powerpoint/2010/main" val="298388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trips(downLeft)">
                                      <p:cBhvr>
                                        <p:cTn id="10" dur="500"/>
                                        <p:tgtEl>
                                          <p:spTgt spid="8"/>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19FC539A-E1B2-4E56-B2DB-D4B8D260888B}"/>
              </a:ext>
            </a:extLst>
          </p:cNvPr>
          <p:cNvGrpSpPr/>
          <p:nvPr/>
        </p:nvGrpSpPr>
        <p:grpSpPr>
          <a:xfrm>
            <a:off x="0" y="0"/>
            <a:ext cx="2024109" cy="2024109"/>
            <a:chOff x="0" y="0"/>
            <a:chExt cx="2024109" cy="2024109"/>
          </a:xfrm>
        </p:grpSpPr>
        <p:cxnSp>
          <p:nvCxnSpPr>
            <p:cNvPr id="3" name="Straight Connector 2">
              <a:extLst>
                <a:ext uri="{FF2B5EF4-FFF2-40B4-BE49-F238E27FC236}">
                  <a16:creationId xmlns:a16="http://schemas.microsoft.com/office/drawing/2014/main" xmlns=""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xmlns=""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xmlns=""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xmlns=""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xmlns=""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a16="http://schemas.microsoft.com/office/drawing/2014/main" xmlns=""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xmlns=""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xmlns=""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xmlns=""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xmlns=""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xmlns=""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xmlns=""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xmlns=""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xmlns=""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xmlns=""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xmlns=""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xmlns=""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xmlns=""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xmlns=""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pic>
        <p:nvPicPr>
          <p:cNvPr id="36" name="Picture 35">
            <a:extLst>
              <a:ext uri="{FF2B5EF4-FFF2-40B4-BE49-F238E27FC236}">
                <a16:creationId xmlns:a16="http://schemas.microsoft.com/office/drawing/2014/main" xmlns="" id="{B3AD282D-4165-498C-8F0C-F38DA6C065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691" y="1651623"/>
            <a:ext cx="3940349" cy="394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Flowchart: Connector 36">
            <a:extLst>
              <a:ext uri="{FF2B5EF4-FFF2-40B4-BE49-F238E27FC236}">
                <a16:creationId xmlns:a16="http://schemas.microsoft.com/office/drawing/2014/main" xmlns="" id="{404E6746-DAAD-4774-998E-5A2F54D6C70E}"/>
              </a:ext>
            </a:extLst>
          </p:cNvPr>
          <p:cNvSpPr/>
          <p:nvPr/>
        </p:nvSpPr>
        <p:spPr>
          <a:xfrm>
            <a:off x="168675" y="2572464"/>
            <a:ext cx="2559131" cy="2009883"/>
          </a:xfrm>
          <a:prstGeom prst="flowChartConnector">
            <a:avLst/>
          </a:prstGeom>
          <a:solidFill>
            <a:srgbClr val="2C1E73"/>
          </a:solid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r>
              <a:rPr lang="en-US" sz="3592" b="1" dirty="0" err="1" smtClean="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Yêu</a:t>
            </a:r>
            <a:r>
              <a:rPr lang="en-US" sz="3592" b="1" dirty="0" smtClean="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592" b="1" dirty="0" err="1" smtClean="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cầu</a:t>
            </a:r>
            <a:r>
              <a:rPr lang="en-US" sz="3592" b="1" dirty="0" smtClean="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592" b="1" dirty="0" err="1" smtClean="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cần</a:t>
            </a:r>
            <a:r>
              <a:rPr lang="en-US" sz="3592" b="1" dirty="0" smtClean="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592" b="1" dirty="0" err="1" smtClean="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đạt</a:t>
            </a:r>
            <a:endParaRPr lang="vi-VN" sz="3592"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8" name="Flowchart: Connector 37">
            <a:extLst>
              <a:ext uri="{FF2B5EF4-FFF2-40B4-BE49-F238E27FC236}">
                <a16:creationId xmlns:a16="http://schemas.microsoft.com/office/drawing/2014/main" xmlns="" id="{CD3200C8-05E7-43D5-A2BB-B3FA7B264A74}"/>
              </a:ext>
            </a:extLst>
          </p:cNvPr>
          <p:cNvSpPr/>
          <p:nvPr/>
        </p:nvSpPr>
        <p:spPr>
          <a:xfrm>
            <a:off x="2291780" y="2135025"/>
            <a:ext cx="248436" cy="246400"/>
          </a:xfrm>
          <a:prstGeom prst="flowChartConnector">
            <a:avLst/>
          </a:prstGeom>
          <a:solidFill>
            <a:srgbClr val="FF37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a:solidFill>
                <a:prstClr val="white"/>
              </a:solidFill>
            </a:endParaRPr>
          </a:p>
        </p:txBody>
      </p:sp>
      <p:sp>
        <p:nvSpPr>
          <p:cNvPr id="39" name="Freeform: Shape 38">
            <a:extLst>
              <a:ext uri="{FF2B5EF4-FFF2-40B4-BE49-F238E27FC236}">
                <a16:creationId xmlns:a16="http://schemas.microsoft.com/office/drawing/2014/main" xmlns="" id="{F24018D4-2F93-454F-AE2F-21888D456C1A}"/>
              </a:ext>
            </a:extLst>
          </p:cNvPr>
          <p:cNvSpPr/>
          <p:nvPr/>
        </p:nvSpPr>
        <p:spPr>
          <a:xfrm>
            <a:off x="2478212" y="1065692"/>
            <a:ext cx="2253730" cy="1147331"/>
          </a:xfrm>
          <a:custGeom>
            <a:avLst/>
            <a:gdLst>
              <a:gd name="connsiteX0" fmla="*/ 0 w 2743200"/>
              <a:gd name="connsiteY0" fmla="*/ 857250 h 857250"/>
              <a:gd name="connsiteX1" fmla="*/ 895350 w 2743200"/>
              <a:gd name="connsiteY1" fmla="*/ 0 h 857250"/>
              <a:gd name="connsiteX2" fmla="*/ 2209800 w 2743200"/>
              <a:gd name="connsiteY2" fmla="*/ 0 h 857250"/>
              <a:gd name="connsiteX3" fmla="*/ 2743200 w 2743200"/>
              <a:gd name="connsiteY3" fmla="*/ 0 h 857250"/>
            </a:gdLst>
            <a:ahLst/>
            <a:cxnLst>
              <a:cxn ang="0">
                <a:pos x="connsiteX0" y="connsiteY0"/>
              </a:cxn>
              <a:cxn ang="0">
                <a:pos x="connsiteX1" y="connsiteY1"/>
              </a:cxn>
              <a:cxn ang="0">
                <a:pos x="connsiteX2" y="connsiteY2"/>
              </a:cxn>
              <a:cxn ang="0">
                <a:pos x="connsiteX3" y="connsiteY3"/>
              </a:cxn>
            </a:cxnLst>
            <a:rect l="l" t="t" r="r" b="b"/>
            <a:pathLst>
              <a:path w="2743200" h="857250">
                <a:moveTo>
                  <a:pt x="0" y="857250"/>
                </a:moveTo>
                <a:lnTo>
                  <a:pt x="895350" y="0"/>
                </a:lnTo>
                <a:lnTo>
                  <a:pt x="2209800" y="0"/>
                </a:lnTo>
                <a:lnTo>
                  <a:pt x="2743200"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6156" dirty="0">
              <a:solidFill>
                <a:prstClr val="black"/>
              </a:solidFill>
              <a:latin typeface="Times New Roman" panose="02020603050405020304" pitchFamily="18" charset="0"/>
              <a:cs typeface="Times New Roman" panose="02020603050405020304" pitchFamily="18" charset="0"/>
            </a:endParaRPr>
          </a:p>
        </p:txBody>
      </p:sp>
      <p:grpSp>
        <p:nvGrpSpPr>
          <p:cNvPr id="40" name="Group 39">
            <a:extLst>
              <a:ext uri="{FF2B5EF4-FFF2-40B4-BE49-F238E27FC236}">
                <a16:creationId xmlns:a16="http://schemas.microsoft.com/office/drawing/2014/main" xmlns="" id="{0A3DF5BF-3EA1-4A36-8721-24800282759A}"/>
              </a:ext>
            </a:extLst>
          </p:cNvPr>
          <p:cNvGrpSpPr>
            <a:grpSpLocks/>
          </p:cNvGrpSpPr>
          <p:nvPr/>
        </p:nvGrpSpPr>
        <p:grpSpPr bwMode="auto">
          <a:xfrm>
            <a:off x="4731942" y="483001"/>
            <a:ext cx="7158994" cy="1192093"/>
            <a:chOff x="5862048" y="676275"/>
            <a:chExt cx="6539502" cy="1695450"/>
          </a:xfrm>
        </p:grpSpPr>
        <p:sp>
          <p:nvSpPr>
            <p:cNvPr id="41" name="Rectangle: Rounded Corners 40">
              <a:extLst>
                <a:ext uri="{FF2B5EF4-FFF2-40B4-BE49-F238E27FC236}">
                  <a16:creationId xmlns:a16="http://schemas.microsoft.com/office/drawing/2014/main" xmlns="" id="{85E51C64-0A94-4F8C-BA76-FC6248E8FAA2}"/>
                </a:ext>
              </a:extLst>
            </p:cNvPr>
            <p:cNvSpPr/>
            <p:nvPr/>
          </p:nvSpPr>
          <p:spPr>
            <a:xfrm>
              <a:off x="5862048" y="676275"/>
              <a:ext cx="6539502" cy="169545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a:solidFill>
                  <a:prstClr val="white"/>
                </a:solidFill>
              </a:endParaRPr>
            </a:p>
          </p:txBody>
        </p:sp>
        <p:sp>
          <p:nvSpPr>
            <p:cNvPr id="42" name="Flowchart: Connector 41">
              <a:extLst>
                <a:ext uri="{FF2B5EF4-FFF2-40B4-BE49-F238E27FC236}">
                  <a16:creationId xmlns:a16="http://schemas.microsoft.com/office/drawing/2014/main" xmlns="" id="{EB976A54-6C27-4477-A165-3F98F31779B0}"/>
                </a:ext>
              </a:extLst>
            </p:cNvPr>
            <p:cNvSpPr/>
            <p:nvPr/>
          </p:nvSpPr>
          <p:spPr>
            <a:xfrm>
              <a:off x="6094220" y="1065028"/>
              <a:ext cx="598628" cy="956617"/>
            </a:xfrm>
            <a:prstGeom prst="flowChartConnector">
              <a:avLst/>
            </a:prstGeom>
            <a:solidFill>
              <a:srgbClr val="FE36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r>
                <a:rPr lang="en-US" sz="3999" dirty="0">
                  <a:solidFill>
                    <a:prstClr val="white"/>
                  </a:solidFill>
                </a:rPr>
                <a:t>1</a:t>
              </a:r>
              <a:endParaRPr lang="vi-VN" sz="3999" dirty="0">
                <a:solidFill>
                  <a:prstClr val="white"/>
                </a:solidFill>
              </a:endParaRPr>
            </a:p>
          </p:txBody>
        </p:sp>
      </p:grpSp>
      <p:sp>
        <p:nvSpPr>
          <p:cNvPr id="43" name="Flowchart: Connector 42">
            <a:extLst>
              <a:ext uri="{FF2B5EF4-FFF2-40B4-BE49-F238E27FC236}">
                <a16:creationId xmlns:a16="http://schemas.microsoft.com/office/drawing/2014/main" xmlns="" id="{C23435FB-7FB6-45FA-BAB0-192018E0954F}"/>
              </a:ext>
            </a:extLst>
          </p:cNvPr>
          <p:cNvSpPr/>
          <p:nvPr/>
        </p:nvSpPr>
        <p:spPr>
          <a:xfrm>
            <a:off x="3140040" y="3215646"/>
            <a:ext cx="248436" cy="248436"/>
          </a:xfrm>
          <a:prstGeom prst="flowChartConnector">
            <a:avLst/>
          </a:prstGeom>
          <a:solidFill>
            <a:srgbClr val="FF9B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a:solidFill>
                <a:prstClr val="white"/>
              </a:solidFill>
            </a:endParaRPr>
          </a:p>
        </p:txBody>
      </p:sp>
      <p:cxnSp>
        <p:nvCxnSpPr>
          <p:cNvPr id="44" name="Straight Connector 43">
            <a:extLst>
              <a:ext uri="{FF2B5EF4-FFF2-40B4-BE49-F238E27FC236}">
                <a16:creationId xmlns:a16="http://schemas.microsoft.com/office/drawing/2014/main" xmlns="" id="{D7AADB42-2E4A-4307-96A5-CC07B93AB6C1}"/>
              </a:ext>
            </a:extLst>
          </p:cNvPr>
          <p:cNvCxnSpPr>
            <a:cxnSpLocks/>
            <a:stCxn id="43" idx="6"/>
            <a:endCxn id="46" idx="1"/>
          </p:cNvCxnSpPr>
          <p:nvPr/>
        </p:nvCxnSpPr>
        <p:spPr>
          <a:xfrm>
            <a:off x="3388476" y="3339864"/>
            <a:ext cx="1776547" cy="1144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xmlns="" id="{57CC795F-8B2A-45BA-8237-20C7E3AC9AA1}"/>
              </a:ext>
            </a:extLst>
          </p:cNvPr>
          <p:cNvGrpSpPr>
            <a:grpSpLocks/>
          </p:cNvGrpSpPr>
          <p:nvPr/>
        </p:nvGrpSpPr>
        <p:grpSpPr bwMode="auto">
          <a:xfrm>
            <a:off x="5165023" y="2692047"/>
            <a:ext cx="6725913" cy="1524554"/>
            <a:chOff x="5862048" y="676275"/>
            <a:chExt cx="6539502" cy="1695450"/>
          </a:xfrm>
        </p:grpSpPr>
        <p:sp>
          <p:nvSpPr>
            <p:cNvPr id="46" name="Rectangle: Rounded Corners 45">
              <a:extLst>
                <a:ext uri="{FF2B5EF4-FFF2-40B4-BE49-F238E27FC236}">
                  <a16:creationId xmlns:a16="http://schemas.microsoft.com/office/drawing/2014/main" xmlns="" id="{D54148BE-1E6A-4166-8000-692393DC74B0}"/>
                </a:ext>
              </a:extLst>
            </p:cNvPr>
            <p:cNvSpPr/>
            <p:nvPr/>
          </p:nvSpPr>
          <p:spPr>
            <a:xfrm>
              <a:off x="5862048" y="676275"/>
              <a:ext cx="6539502" cy="1695450"/>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dirty="0">
                <a:solidFill>
                  <a:prstClr val="white"/>
                </a:solidFill>
              </a:endParaRPr>
            </a:p>
          </p:txBody>
        </p:sp>
        <p:sp>
          <p:nvSpPr>
            <p:cNvPr id="47" name="Flowchart: Connector 46">
              <a:extLst>
                <a:ext uri="{FF2B5EF4-FFF2-40B4-BE49-F238E27FC236}">
                  <a16:creationId xmlns:a16="http://schemas.microsoft.com/office/drawing/2014/main" xmlns="" id="{8E5C281A-5CCD-4D98-B4A2-CDD70D08DC0B}"/>
                </a:ext>
              </a:extLst>
            </p:cNvPr>
            <p:cNvSpPr/>
            <p:nvPr/>
          </p:nvSpPr>
          <p:spPr>
            <a:xfrm>
              <a:off x="6050999" y="1088145"/>
              <a:ext cx="626019" cy="746459"/>
            </a:xfrm>
            <a:prstGeom prst="flowChartConnector">
              <a:avLst/>
            </a:prstGeom>
            <a:solidFill>
              <a:srgbClr val="FF9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r>
                <a:rPr lang="en-US" sz="3999" dirty="0">
                  <a:solidFill>
                    <a:prstClr val="white"/>
                  </a:solidFill>
                </a:rPr>
                <a:t>2</a:t>
              </a:r>
              <a:endParaRPr lang="vi-VN" sz="3999" dirty="0">
                <a:solidFill>
                  <a:prstClr val="white"/>
                </a:solidFill>
              </a:endParaRPr>
            </a:p>
          </p:txBody>
        </p:sp>
      </p:grpSp>
      <p:sp>
        <p:nvSpPr>
          <p:cNvPr id="48" name="Freeform: Shape 47">
            <a:extLst>
              <a:ext uri="{FF2B5EF4-FFF2-40B4-BE49-F238E27FC236}">
                <a16:creationId xmlns:a16="http://schemas.microsoft.com/office/drawing/2014/main" xmlns="" id="{E71FC5D0-5398-4CF8-BFA0-8703C182C742}"/>
              </a:ext>
            </a:extLst>
          </p:cNvPr>
          <p:cNvSpPr/>
          <p:nvPr/>
        </p:nvSpPr>
        <p:spPr>
          <a:xfrm>
            <a:off x="2748946" y="4704062"/>
            <a:ext cx="2539668" cy="952501"/>
          </a:xfrm>
          <a:custGeom>
            <a:avLst/>
            <a:gdLst>
              <a:gd name="connsiteX0" fmla="*/ 0 w 2381250"/>
              <a:gd name="connsiteY0" fmla="*/ 0 h 933450"/>
              <a:gd name="connsiteX1" fmla="*/ 781050 w 2381250"/>
              <a:gd name="connsiteY1" fmla="*/ 933450 h 933450"/>
              <a:gd name="connsiteX2" fmla="*/ 2381250 w 2381250"/>
              <a:gd name="connsiteY2" fmla="*/ 933450 h 933450"/>
            </a:gdLst>
            <a:ahLst/>
            <a:cxnLst>
              <a:cxn ang="0">
                <a:pos x="connsiteX0" y="connsiteY0"/>
              </a:cxn>
              <a:cxn ang="0">
                <a:pos x="connsiteX1" y="connsiteY1"/>
              </a:cxn>
              <a:cxn ang="0">
                <a:pos x="connsiteX2" y="connsiteY2"/>
              </a:cxn>
            </a:cxnLst>
            <a:rect l="l" t="t" r="r" b="b"/>
            <a:pathLst>
              <a:path w="2381250" h="933450">
                <a:moveTo>
                  <a:pt x="0" y="0"/>
                </a:moveTo>
                <a:lnTo>
                  <a:pt x="781050" y="933450"/>
                </a:lnTo>
                <a:lnTo>
                  <a:pt x="2381250" y="93345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a:solidFill>
                <a:prstClr val="white"/>
              </a:solidFill>
            </a:endParaRPr>
          </a:p>
        </p:txBody>
      </p:sp>
      <p:grpSp>
        <p:nvGrpSpPr>
          <p:cNvPr id="49" name="Group 48">
            <a:extLst>
              <a:ext uri="{FF2B5EF4-FFF2-40B4-BE49-F238E27FC236}">
                <a16:creationId xmlns:a16="http://schemas.microsoft.com/office/drawing/2014/main" xmlns="" id="{5CB03C1A-E60B-430D-A0BB-8B7B4299ECFF}"/>
              </a:ext>
            </a:extLst>
          </p:cNvPr>
          <p:cNvGrpSpPr/>
          <p:nvPr/>
        </p:nvGrpSpPr>
        <p:grpSpPr>
          <a:xfrm>
            <a:off x="5288614" y="5062495"/>
            <a:ext cx="6725911" cy="1148246"/>
            <a:chOff x="5352199" y="5302267"/>
            <a:chExt cx="6538737" cy="1148246"/>
          </a:xfrm>
        </p:grpSpPr>
        <p:sp>
          <p:nvSpPr>
            <p:cNvPr id="50" name="Rectangle: Rounded Corners 49">
              <a:extLst>
                <a:ext uri="{FF2B5EF4-FFF2-40B4-BE49-F238E27FC236}">
                  <a16:creationId xmlns:a16="http://schemas.microsoft.com/office/drawing/2014/main" xmlns="" id="{BC1CA242-33A8-4AFD-B3F2-069ED3B0D1C2}"/>
                </a:ext>
              </a:extLst>
            </p:cNvPr>
            <p:cNvSpPr/>
            <p:nvPr/>
          </p:nvSpPr>
          <p:spPr bwMode="auto">
            <a:xfrm>
              <a:off x="5352199" y="5302267"/>
              <a:ext cx="6538737" cy="1148246"/>
            </a:xfrm>
            <a:prstGeom prst="roundRect">
              <a:avLst>
                <a:gd name="adj" fmla="val 50000"/>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dirty="0">
                <a:solidFill>
                  <a:prstClr val="white"/>
                </a:solidFill>
              </a:endParaRPr>
            </a:p>
          </p:txBody>
        </p:sp>
        <p:sp>
          <p:nvSpPr>
            <p:cNvPr id="51" name="Flowchart: Connector 50">
              <a:extLst>
                <a:ext uri="{FF2B5EF4-FFF2-40B4-BE49-F238E27FC236}">
                  <a16:creationId xmlns:a16="http://schemas.microsoft.com/office/drawing/2014/main" xmlns="" id="{3A8C8BD2-D77C-4FFD-8E67-A473634A98CA}"/>
                </a:ext>
              </a:extLst>
            </p:cNvPr>
            <p:cNvSpPr/>
            <p:nvPr/>
          </p:nvSpPr>
          <p:spPr bwMode="auto">
            <a:xfrm>
              <a:off x="5639325" y="5550388"/>
              <a:ext cx="694928" cy="649248"/>
            </a:xfrm>
            <a:prstGeom prst="flowChartConnector">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r>
                <a:rPr lang="vi-VN" sz="3999" dirty="0">
                  <a:solidFill>
                    <a:prstClr val="white"/>
                  </a:solidFill>
                </a:rPr>
                <a:t>3</a:t>
              </a:r>
            </a:p>
          </p:txBody>
        </p:sp>
      </p:grpSp>
      <p:sp>
        <p:nvSpPr>
          <p:cNvPr id="52" name="Flowchart: Connector 51">
            <a:extLst>
              <a:ext uri="{FF2B5EF4-FFF2-40B4-BE49-F238E27FC236}">
                <a16:creationId xmlns:a16="http://schemas.microsoft.com/office/drawing/2014/main" xmlns="" id="{81AD0CE0-6203-4777-AAB7-CDE06241ED77}"/>
              </a:ext>
            </a:extLst>
          </p:cNvPr>
          <p:cNvSpPr/>
          <p:nvPr/>
        </p:nvSpPr>
        <p:spPr>
          <a:xfrm>
            <a:off x="2651919" y="4622704"/>
            <a:ext cx="246399" cy="248436"/>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a:solidFill>
                <a:prstClr val="white"/>
              </a:solidFill>
            </a:endParaRPr>
          </a:p>
        </p:txBody>
      </p:sp>
      <p:sp>
        <p:nvSpPr>
          <p:cNvPr id="53" name="TextBox 52">
            <a:extLst>
              <a:ext uri="{FF2B5EF4-FFF2-40B4-BE49-F238E27FC236}">
                <a16:creationId xmlns:a16="http://schemas.microsoft.com/office/drawing/2014/main" xmlns="" id="{07B3B04E-0705-480B-985C-A8AC2113E339}"/>
              </a:ext>
            </a:extLst>
          </p:cNvPr>
          <p:cNvSpPr txBox="1"/>
          <p:nvPr/>
        </p:nvSpPr>
        <p:spPr>
          <a:xfrm>
            <a:off x="5889241" y="553742"/>
            <a:ext cx="5642958" cy="1015663"/>
          </a:xfrm>
          <a:prstGeom prst="rect">
            <a:avLst/>
          </a:prstGeom>
          <a:noFill/>
        </p:spPr>
        <p:txBody>
          <a:bodyPr wrap="square" rtlCol="0">
            <a:spAutoFit/>
          </a:bodyPr>
          <a:lstStyle/>
          <a:p>
            <a:pPr algn="just"/>
            <a:r>
              <a:rPr lang="en-US" altLang="ko-KR" sz="2000" b="1" dirty="0" err="1">
                <a:solidFill>
                  <a:srgbClr val="7030A0"/>
                </a:solidFill>
                <a:latin typeface="Arial" panose="020B0604020202020204" pitchFamily="34" charset="0"/>
                <a:cs typeface="Arial" pitchFamily="34" charset="0"/>
              </a:rPr>
              <a:t>Đọc</a:t>
            </a:r>
            <a:r>
              <a:rPr lang="en-US" altLang="ko-KR" sz="2000" b="1" dirty="0">
                <a:solidFill>
                  <a:srgbClr val="7030A0"/>
                </a:solidFill>
                <a:latin typeface="Arial" panose="020B0604020202020204" pitchFamily="34" charset="0"/>
                <a:cs typeface="Arial" pitchFamily="34" charset="0"/>
              </a:rPr>
              <a:t> </a:t>
            </a:r>
            <a:r>
              <a:rPr lang="vi-VN" altLang="ko-KR" sz="2000" b="1" dirty="0">
                <a:solidFill>
                  <a:srgbClr val="7030A0"/>
                </a:solidFill>
                <a:latin typeface="Arial" panose="020B0604020202020204" pitchFamily="34" charset="0"/>
                <a:cs typeface="Arial" pitchFamily="34" charset="0"/>
              </a:rPr>
              <a:t>trôi chảy, lưu loát toàn bài. </a:t>
            </a:r>
            <a:r>
              <a:rPr lang="en-US" altLang="ko-KR" sz="2000" b="1" dirty="0" err="1">
                <a:solidFill>
                  <a:srgbClr val="7030A0"/>
                </a:solidFill>
                <a:latin typeface="Arial" panose="020B0604020202020204" pitchFamily="34" charset="0"/>
                <a:cs typeface="Arial" pitchFamily="34" charset="0"/>
              </a:rPr>
              <a:t>Đọc</a:t>
            </a:r>
            <a:r>
              <a:rPr lang="en-US" altLang="ko-KR" sz="2000" b="1" dirty="0">
                <a:solidFill>
                  <a:srgbClr val="7030A0"/>
                </a:solidFill>
                <a:latin typeface="Arial" panose="020B0604020202020204" pitchFamily="34" charset="0"/>
                <a:cs typeface="Arial" pitchFamily="34" charset="0"/>
              </a:rPr>
              <a:t> </a:t>
            </a:r>
            <a:r>
              <a:rPr lang="en-US" altLang="ko-KR" sz="2000" b="1" dirty="0" err="1">
                <a:solidFill>
                  <a:srgbClr val="7030A0"/>
                </a:solidFill>
                <a:latin typeface="Arial" panose="020B0604020202020204" pitchFamily="34" charset="0"/>
                <a:cs typeface="Arial" pitchFamily="34" charset="0"/>
              </a:rPr>
              <a:t>đúng</a:t>
            </a:r>
            <a:r>
              <a:rPr lang="en-US" altLang="ko-KR" sz="2000" b="1" dirty="0">
                <a:solidFill>
                  <a:srgbClr val="7030A0"/>
                </a:solidFill>
                <a:latin typeface="Arial" panose="020B0604020202020204" pitchFamily="34" charset="0"/>
                <a:cs typeface="Arial" pitchFamily="34" charset="0"/>
              </a:rPr>
              <a:t> </a:t>
            </a:r>
            <a:r>
              <a:rPr lang="en-US" altLang="ko-KR" sz="2000" b="1" dirty="0" err="1">
                <a:solidFill>
                  <a:srgbClr val="7030A0"/>
                </a:solidFill>
                <a:latin typeface="Arial" panose="020B0604020202020204" pitchFamily="34" charset="0"/>
                <a:cs typeface="Arial" pitchFamily="34" charset="0"/>
              </a:rPr>
              <a:t>các</a:t>
            </a:r>
            <a:r>
              <a:rPr lang="en-US" altLang="ko-KR" sz="2000" b="1" dirty="0">
                <a:solidFill>
                  <a:srgbClr val="7030A0"/>
                </a:solidFill>
                <a:latin typeface="Arial" panose="020B0604020202020204" pitchFamily="34" charset="0"/>
                <a:cs typeface="Arial" pitchFamily="34" charset="0"/>
              </a:rPr>
              <a:t> </a:t>
            </a:r>
            <a:r>
              <a:rPr lang="en-US" altLang="ko-KR" sz="2000" b="1" dirty="0" err="1">
                <a:solidFill>
                  <a:srgbClr val="7030A0"/>
                </a:solidFill>
                <a:latin typeface="Arial" panose="020B0604020202020204" pitchFamily="34" charset="0"/>
                <a:cs typeface="Arial" pitchFamily="34" charset="0"/>
              </a:rPr>
              <a:t>tiếng</a:t>
            </a:r>
            <a:r>
              <a:rPr lang="en-US" altLang="ko-KR" sz="2000" b="1" dirty="0">
                <a:solidFill>
                  <a:srgbClr val="7030A0"/>
                </a:solidFill>
                <a:latin typeface="Arial" panose="020B0604020202020204" pitchFamily="34" charset="0"/>
                <a:cs typeface="Arial" pitchFamily="34" charset="0"/>
              </a:rPr>
              <a:t>, </a:t>
            </a:r>
            <a:r>
              <a:rPr lang="en-US" altLang="ko-KR" sz="2000" b="1" dirty="0" err="1">
                <a:solidFill>
                  <a:srgbClr val="7030A0"/>
                </a:solidFill>
                <a:latin typeface="Arial" panose="020B0604020202020204" pitchFamily="34" charset="0"/>
                <a:cs typeface="Arial" pitchFamily="34" charset="0"/>
              </a:rPr>
              <a:t>từ</a:t>
            </a:r>
            <a:r>
              <a:rPr lang="en-US" altLang="ko-KR" sz="2000" b="1" dirty="0">
                <a:solidFill>
                  <a:srgbClr val="7030A0"/>
                </a:solidFill>
                <a:latin typeface="Arial" panose="020B0604020202020204" pitchFamily="34" charset="0"/>
                <a:cs typeface="Arial" pitchFamily="34" charset="0"/>
              </a:rPr>
              <a:t> </a:t>
            </a:r>
            <a:r>
              <a:rPr lang="en-US" altLang="ko-KR" sz="2000" b="1" dirty="0" err="1">
                <a:solidFill>
                  <a:srgbClr val="7030A0"/>
                </a:solidFill>
                <a:latin typeface="Arial" panose="020B0604020202020204" pitchFamily="34" charset="0"/>
                <a:cs typeface="Arial" pitchFamily="34" charset="0"/>
              </a:rPr>
              <a:t>khó</a:t>
            </a:r>
            <a:r>
              <a:rPr lang="en-US" altLang="ko-KR" sz="2000" b="1" dirty="0">
                <a:solidFill>
                  <a:srgbClr val="7030A0"/>
                </a:solidFill>
                <a:latin typeface="Arial" panose="020B0604020202020204" pitchFamily="34" charset="0"/>
                <a:cs typeface="Arial" pitchFamily="34" charset="0"/>
              </a:rPr>
              <a:t> </a:t>
            </a:r>
            <a:r>
              <a:rPr lang="en-US" altLang="ko-KR" sz="2000" b="1" dirty="0" err="1">
                <a:solidFill>
                  <a:srgbClr val="7030A0"/>
                </a:solidFill>
                <a:latin typeface="Arial" panose="020B0604020202020204" pitchFamily="34" charset="0"/>
                <a:cs typeface="Arial" pitchFamily="34" charset="0"/>
              </a:rPr>
              <a:t>dễ</a:t>
            </a:r>
            <a:r>
              <a:rPr lang="en-US" altLang="ko-KR" sz="2000" b="1" dirty="0">
                <a:solidFill>
                  <a:srgbClr val="7030A0"/>
                </a:solidFill>
                <a:latin typeface="Arial" panose="020B0604020202020204" pitchFamily="34" charset="0"/>
                <a:cs typeface="Arial" pitchFamily="34" charset="0"/>
              </a:rPr>
              <a:t> </a:t>
            </a:r>
            <a:r>
              <a:rPr lang="en-US" altLang="ko-KR" sz="2000" b="1" dirty="0" err="1">
                <a:solidFill>
                  <a:srgbClr val="7030A0"/>
                </a:solidFill>
                <a:latin typeface="Arial" panose="020B0604020202020204" pitchFamily="34" charset="0"/>
                <a:cs typeface="Arial" pitchFamily="34" charset="0"/>
              </a:rPr>
              <a:t>lẫn</a:t>
            </a:r>
            <a:r>
              <a:rPr lang="en-US" altLang="ko-KR" sz="2000" b="1" dirty="0">
                <a:solidFill>
                  <a:srgbClr val="7030A0"/>
                </a:solidFill>
                <a:latin typeface="Arial" panose="020B0604020202020204" pitchFamily="34" charset="0"/>
                <a:cs typeface="Arial" pitchFamily="34" charset="0"/>
              </a:rPr>
              <a:t> do </a:t>
            </a:r>
            <a:r>
              <a:rPr lang="en-US" altLang="ko-KR" sz="2000" b="1" dirty="0" err="1">
                <a:solidFill>
                  <a:srgbClr val="7030A0"/>
                </a:solidFill>
                <a:latin typeface="Arial" panose="020B0604020202020204" pitchFamily="34" charset="0"/>
                <a:cs typeface="Arial" pitchFamily="34" charset="0"/>
              </a:rPr>
              <a:t>ảnh</a:t>
            </a:r>
            <a:r>
              <a:rPr lang="en-US" altLang="ko-KR" sz="2000" b="1" dirty="0">
                <a:solidFill>
                  <a:srgbClr val="7030A0"/>
                </a:solidFill>
                <a:latin typeface="Arial" panose="020B0604020202020204" pitchFamily="34" charset="0"/>
                <a:cs typeface="Arial" pitchFamily="34" charset="0"/>
              </a:rPr>
              <a:t> </a:t>
            </a:r>
            <a:r>
              <a:rPr lang="en-US" altLang="ko-KR" sz="2000" b="1" dirty="0" err="1">
                <a:solidFill>
                  <a:srgbClr val="7030A0"/>
                </a:solidFill>
                <a:latin typeface="Arial" panose="020B0604020202020204" pitchFamily="34" charset="0"/>
                <a:cs typeface="Arial" pitchFamily="34" charset="0"/>
              </a:rPr>
              <a:t>hưởng</a:t>
            </a:r>
            <a:r>
              <a:rPr lang="en-US" altLang="ko-KR" sz="2000" b="1" dirty="0">
                <a:solidFill>
                  <a:srgbClr val="7030A0"/>
                </a:solidFill>
                <a:latin typeface="Arial" panose="020B0604020202020204" pitchFamily="34" charset="0"/>
                <a:cs typeface="Arial" pitchFamily="34" charset="0"/>
              </a:rPr>
              <a:t> </a:t>
            </a:r>
            <a:r>
              <a:rPr lang="en-US" altLang="ko-KR" sz="2000" b="1" dirty="0" err="1">
                <a:solidFill>
                  <a:srgbClr val="7030A0"/>
                </a:solidFill>
                <a:latin typeface="Arial" panose="020B0604020202020204" pitchFamily="34" charset="0"/>
                <a:cs typeface="Arial" pitchFamily="34" charset="0"/>
              </a:rPr>
              <a:t>của</a:t>
            </a:r>
            <a:r>
              <a:rPr lang="en-US" altLang="ko-KR" sz="2000" b="1" dirty="0">
                <a:solidFill>
                  <a:srgbClr val="7030A0"/>
                </a:solidFill>
                <a:latin typeface="Arial" panose="020B0604020202020204" pitchFamily="34" charset="0"/>
                <a:cs typeface="Arial" pitchFamily="34" charset="0"/>
              </a:rPr>
              <a:t> </a:t>
            </a:r>
            <a:r>
              <a:rPr lang="en-US" altLang="ko-KR" sz="2000" b="1" dirty="0" err="1">
                <a:solidFill>
                  <a:srgbClr val="7030A0"/>
                </a:solidFill>
                <a:latin typeface="Arial" panose="020B0604020202020204" pitchFamily="34" charset="0"/>
                <a:cs typeface="Arial" pitchFamily="34" charset="0"/>
              </a:rPr>
              <a:t>phương</a:t>
            </a:r>
            <a:r>
              <a:rPr lang="en-US" altLang="ko-KR" sz="2000" b="1" dirty="0">
                <a:solidFill>
                  <a:srgbClr val="7030A0"/>
                </a:solidFill>
                <a:latin typeface="Arial" panose="020B0604020202020204" pitchFamily="34" charset="0"/>
                <a:cs typeface="Arial" pitchFamily="34" charset="0"/>
              </a:rPr>
              <a:t> </a:t>
            </a:r>
            <a:r>
              <a:rPr lang="vi-VN" altLang="ko-KR" sz="2000" b="1" dirty="0">
                <a:solidFill>
                  <a:srgbClr val="7030A0"/>
                </a:solidFill>
                <a:latin typeface="Arial" panose="020B0604020202020204" pitchFamily="34" charset="0"/>
                <a:cs typeface="Arial" pitchFamily="34" charset="0"/>
              </a:rPr>
              <a:t>ngữ.</a:t>
            </a:r>
            <a:endParaRPr lang="en-US" altLang="ko-KR" sz="2000" b="1" dirty="0">
              <a:solidFill>
                <a:srgbClr val="7030A0"/>
              </a:solidFill>
              <a:latin typeface="Arial" panose="020B0604020202020204" pitchFamily="34" charset="0"/>
              <a:cs typeface="Arial" pitchFamily="34" charset="0"/>
            </a:endParaRPr>
          </a:p>
        </p:txBody>
      </p:sp>
      <p:sp>
        <p:nvSpPr>
          <p:cNvPr id="54" name="TextBox 53">
            <a:extLst>
              <a:ext uri="{FF2B5EF4-FFF2-40B4-BE49-F238E27FC236}">
                <a16:creationId xmlns:a16="http://schemas.microsoft.com/office/drawing/2014/main" xmlns="" id="{4FA8C294-DC5B-4F96-A311-F00EBA05D1E0}"/>
              </a:ext>
            </a:extLst>
          </p:cNvPr>
          <p:cNvSpPr txBox="1"/>
          <p:nvPr/>
        </p:nvSpPr>
        <p:spPr>
          <a:xfrm>
            <a:off x="6398467" y="5276073"/>
            <a:ext cx="4975861" cy="738664"/>
          </a:xfrm>
          <a:prstGeom prst="rect">
            <a:avLst/>
          </a:prstGeom>
          <a:noFill/>
        </p:spPr>
        <p:txBody>
          <a:bodyPr wrap="square" rtlCol="0">
            <a:spAutoFit/>
          </a:bodyPr>
          <a:lstStyle/>
          <a:p>
            <a:pPr algn="just"/>
            <a:r>
              <a:rPr lang="vi-VN" altLang="ko-KR" sz="2100" b="1" dirty="0">
                <a:solidFill>
                  <a:srgbClr val="7030A0"/>
                </a:solidFill>
                <a:cs typeface="Arial" pitchFamily="34" charset="0"/>
              </a:rPr>
              <a:t>Hiểu nghĩa các từ khó và ý nghĩa của bài văn.</a:t>
            </a:r>
            <a:endParaRPr lang="en-US" altLang="ko-KR" sz="2100" b="1" dirty="0">
              <a:solidFill>
                <a:srgbClr val="7030A0"/>
              </a:solidFill>
              <a:cs typeface="Arial" pitchFamily="34" charset="0"/>
            </a:endParaRPr>
          </a:p>
        </p:txBody>
      </p:sp>
      <p:sp>
        <p:nvSpPr>
          <p:cNvPr id="55" name="TextBox 54">
            <a:extLst>
              <a:ext uri="{FF2B5EF4-FFF2-40B4-BE49-F238E27FC236}">
                <a16:creationId xmlns:a16="http://schemas.microsoft.com/office/drawing/2014/main" xmlns="" id="{A615BAFE-DD69-4DED-8654-A23306E34B9E}"/>
              </a:ext>
            </a:extLst>
          </p:cNvPr>
          <p:cNvSpPr txBox="1"/>
          <p:nvPr/>
        </p:nvSpPr>
        <p:spPr>
          <a:xfrm>
            <a:off x="5941369" y="2764921"/>
            <a:ext cx="5764631" cy="1384995"/>
          </a:xfrm>
          <a:prstGeom prst="rect">
            <a:avLst/>
          </a:prstGeom>
          <a:noFill/>
        </p:spPr>
        <p:txBody>
          <a:bodyPr wrap="square" rtlCol="0">
            <a:spAutoFit/>
          </a:bodyPr>
          <a:lstStyle/>
          <a:p>
            <a:pPr algn="just"/>
            <a:r>
              <a:rPr lang="vi-VN" altLang="ko-KR" sz="2100" b="1" dirty="0">
                <a:solidFill>
                  <a:srgbClr val="7030A0"/>
                </a:solidFill>
                <a:latin typeface="Arial" panose="020B0604020202020204" pitchFamily="34" charset="0"/>
                <a:cs typeface="Arial" pitchFamily="34" charset="0"/>
              </a:rPr>
              <a:t>Đọc diễn cảm bài văn với giọng kể hào hứng, thể hiện sự khâm phục trí sáng tạo, tinh thần quyết tâm chống đói nghèo, lạc hậu của ông Phàn Phù Lìn.</a:t>
            </a:r>
            <a:endParaRPr lang="en-US" altLang="ko-KR" sz="2100" b="1" dirty="0">
              <a:solidFill>
                <a:srgbClr val="7030A0"/>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17092536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fltVal val="0"/>
                                          </p:val>
                                        </p:tav>
                                        <p:tav tm="100000">
                                          <p:val>
                                            <p:strVal val="#ppt_h"/>
                                          </p:val>
                                        </p:tav>
                                      </p:tavLst>
                                    </p:anim>
                                    <p:anim calcmode="lin" valueType="num">
                                      <p:cBhvr>
                                        <p:cTn id="9" dur="1000" fill="hold"/>
                                        <p:tgtEl>
                                          <p:spTgt spid="37"/>
                                        </p:tgtEl>
                                        <p:attrNameLst>
                                          <p:attrName>style.rotation</p:attrName>
                                        </p:attrNameLst>
                                      </p:cBhvr>
                                      <p:tavLst>
                                        <p:tav tm="0">
                                          <p:val>
                                            <p:fltVal val="90"/>
                                          </p:val>
                                        </p:tav>
                                        <p:tav tm="100000">
                                          <p:val>
                                            <p:fltVal val="0"/>
                                          </p:val>
                                        </p:tav>
                                      </p:tavLst>
                                    </p:anim>
                                    <p:animEffect transition="in" filter="fade">
                                      <p:cBhvr>
                                        <p:cTn id="10" dur="1000"/>
                                        <p:tgtEl>
                                          <p:spTgt spid="37"/>
                                        </p:tgtEl>
                                      </p:cBhvr>
                                    </p:animEffect>
                                  </p:childTnLst>
                                </p:cTn>
                              </p:par>
                              <p:par>
                                <p:cTn id="11" presetID="22" presetClass="entr" presetSubtype="8"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left)">
                                      <p:cBhvr>
                                        <p:cTn id="13" dur="5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wipe(down)">
                                      <p:cBhvr>
                                        <p:cTn id="18" dur="500"/>
                                        <p:tgtEl>
                                          <p:spTgt spid="39"/>
                                        </p:tgtEl>
                                      </p:cBhvr>
                                    </p:animEffect>
                                  </p:childTnLst>
                                </p:cTn>
                              </p:par>
                              <p:par>
                                <p:cTn id="19" presetID="22" presetClass="entr" presetSubtype="4"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down)">
                                      <p:cBhvr>
                                        <p:cTn id="21" dur="500"/>
                                        <p:tgtEl>
                                          <p:spTgt spid="4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down)">
                                      <p:cBhvr>
                                        <p:cTn id="24" dur="500"/>
                                        <p:tgtEl>
                                          <p:spTgt spid="38"/>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checkerboard(across)">
                                      <p:cBhvr>
                                        <p:cTn id="27" dur="500"/>
                                        <p:tgtEl>
                                          <p:spTgt spid="5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down)">
                                      <p:cBhvr>
                                        <p:cTn id="32" dur="500"/>
                                        <p:tgtEl>
                                          <p:spTgt spid="43"/>
                                        </p:tgtEl>
                                      </p:cBhvr>
                                    </p:animEffect>
                                  </p:childTnLst>
                                </p:cTn>
                              </p:par>
                              <p:par>
                                <p:cTn id="33" presetID="22" presetClass="entr" presetSubtype="4" fill="hold"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down)">
                                      <p:cBhvr>
                                        <p:cTn id="35" dur="500"/>
                                        <p:tgtEl>
                                          <p:spTgt spid="44"/>
                                        </p:tgtEl>
                                      </p:cBhvr>
                                    </p:animEffect>
                                  </p:childTnLst>
                                </p:cTn>
                              </p:par>
                              <p:par>
                                <p:cTn id="36" presetID="22" presetClass="entr" presetSubtype="4"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wipe(down)">
                                      <p:cBhvr>
                                        <p:cTn id="38" dur="500"/>
                                        <p:tgtEl>
                                          <p:spTgt spid="45"/>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checkerboard(across)">
                                      <p:cBhvr>
                                        <p:cTn id="41" dur="500"/>
                                        <p:tgtEl>
                                          <p:spTgt spid="5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ipe(down)">
                                      <p:cBhvr>
                                        <p:cTn id="46" dur="500"/>
                                        <p:tgtEl>
                                          <p:spTgt spid="48"/>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500"/>
                                        <p:tgtEl>
                                          <p:spTgt spid="52"/>
                                        </p:tgtEl>
                                      </p:cBhvr>
                                    </p:animEffect>
                                  </p:childTnLst>
                                </p:cTn>
                              </p:par>
                              <p:par>
                                <p:cTn id="50" presetID="22" presetClass="entr" presetSubtype="4" fill="hold"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wipe(down)">
                                      <p:cBhvr>
                                        <p:cTn id="52" dur="500"/>
                                        <p:tgtEl>
                                          <p:spTgt spid="49"/>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checkerboard(across)">
                                      <p:cBhvr>
                                        <p:cTn id="5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3" grpId="0" animBg="1"/>
      <p:bldP spid="48" grpId="0" animBg="1"/>
      <p:bldP spid="52" grpId="0" animBg="1"/>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19FC539A-E1B2-4E56-B2DB-D4B8D260888B}"/>
              </a:ext>
            </a:extLst>
          </p:cNvPr>
          <p:cNvGrpSpPr/>
          <p:nvPr/>
        </p:nvGrpSpPr>
        <p:grpSpPr>
          <a:xfrm>
            <a:off x="0" y="0"/>
            <a:ext cx="2024109" cy="2024109"/>
            <a:chOff x="0" y="0"/>
            <a:chExt cx="2024109" cy="2024109"/>
          </a:xfrm>
        </p:grpSpPr>
        <p:cxnSp>
          <p:nvCxnSpPr>
            <p:cNvPr id="3" name="Straight Connector 2">
              <a:extLst>
                <a:ext uri="{FF2B5EF4-FFF2-40B4-BE49-F238E27FC236}">
                  <a16:creationId xmlns:a16="http://schemas.microsoft.com/office/drawing/2014/main" xmlns=""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xmlns=""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xmlns=""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xmlns=""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xmlns=""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a16="http://schemas.microsoft.com/office/drawing/2014/main" xmlns=""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xmlns=""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xmlns=""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xmlns=""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xmlns=""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xmlns=""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xmlns=""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xmlns=""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xmlns=""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xmlns=""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xmlns=""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xmlns=""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xmlns=""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xmlns=""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sp>
        <p:nvSpPr>
          <p:cNvPr id="38" name="TextBox 37">
            <a:extLst>
              <a:ext uri="{FF2B5EF4-FFF2-40B4-BE49-F238E27FC236}">
                <a16:creationId xmlns:a16="http://schemas.microsoft.com/office/drawing/2014/main" xmlns="" id="{3B74F06E-4040-41DC-9552-C3436360F95A}"/>
              </a:ext>
            </a:extLst>
          </p:cNvPr>
          <p:cNvSpPr txBox="1"/>
          <p:nvPr/>
        </p:nvSpPr>
        <p:spPr>
          <a:xfrm>
            <a:off x="838939" y="15073"/>
            <a:ext cx="10875146" cy="461665"/>
          </a:xfrm>
          <a:prstGeom prst="rect">
            <a:avLst/>
          </a:prstGeom>
          <a:noFill/>
        </p:spPr>
        <p:txBody>
          <a:bodyPr wrap="square" rtlCol="0">
            <a:spAutoFit/>
          </a:bodyPr>
          <a:lstStyle/>
          <a:p>
            <a:pPr algn="ctr"/>
            <a:r>
              <a:rPr lang="vi-VN" sz="2400" b="1" dirty="0">
                <a:solidFill>
                  <a:srgbClr val="C00000"/>
                </a:solidFill>
              </a:rPr>
              <a:t>NGU CÔNG XÃ TRỊNH TƯỜNG</a:t>
            </a:r>
            <a:endParaRPr lang="en-US" sz="2400" b="1" dirty="0">
              <a:solidFill>
                <a:srgbClr val="C00000"/>
              </a:solidFill>
              <a:latin typeface="Gill Sans MT Condensed" panose="020B0506020104020203" pitchFamily="34" charset="0"/>
            </a:endParaRPr>
          </a:p>
        </p:txBody>
      </p:sp>
      <p:sp>
        <p:nvSpPr>
          <p:cNvPr id="32" name="TextBox 31">
            <a:extLst>
              <a:ext uri="{FF2B5EF4-FFF2-40B4-BE49-F238E27FC236}">
                <a16:creationId xmlns:a16="http://schemas.microsoft.com/office/drawing/2014/main" xmlns="" id="{6FFF0444-E7C4-45ED-87FC-74C12217FC14}"/>
              </a:ext>
            </a:extLst>
          </p:cNvPr>
          <p:cNvSpPr txBox="1"/>
          <p:nvPr/>
        </p:nvSpPr>
        <p:spPr>
          <a:xfrm>
            <a:off x="221181" y="428929"/>
            <a:ext cx="11742974" cy="6727996"/>
          </a:xfrm>
          <a:prstGeom prst="rect">
            <a:avLst/>
          </a:prstGeom>
          <a:noFill/>
        </p:spPr>
        <p:txBody>
          <a:bodyPr wrap="square">
            <a:spAutoFit/>
          </a:bodyPr>
          <a:lstStyle/>
          <a:p>
            <a:pPr algn="just">
              <a:lnSpc>
                <a:spcPct val="120000"/>
              </a:lnSpc>
            </a:pPr>
            <a:r>
              <a:rPr lang="vi-VN" sz="2200" b="0" i="0" dirty="0">
                <a:solidFill>
                  <a:srgbClr val="000000"/>
                </a:solidFill>
                <a:effectLst/>
                <a:latin typeface="Arial" panose="020B0604020202020204" pitchFamily="34" charset="0"/>
              </a:rPr>
              <a:t>	</a:t>
            </a:r>
            <a:r>
              <a:rPr lang="vi-VN" sz="1900" b="1" i="0" dirty="0">
                <a:solidFill>
                  <a:srgbClr val="1B6169"/>
                </a:solidFill>
                <a:effectLst/>
              </a:rPr>
              <a:t>Khách đến xã Trịnh Tường, huyện Bát Xát, tỉnh Lào Cai  sẽ không khỏi ngỡ ngàng thấy một dòng mương ngoằn ngoèo vắt ngang những đồi cao. Dân bản gọi dòng mương ấy là con nước ông Lìn. Để thay đổi tập quán làm lúa nương, ông Phàn Phù Lìn, người Dao ở thôn Phìn Ngan đã lần mò cả tháng trong rừng tìm nguồn nước. Nhưng tìm được nguồn nước rồi, mọi người vẫn không tin có thể dẫn nước về. Ông cùng vợ con đào suốt một năm trời được gần bốn cây số mương xuyên đồi dẫn nước từ rừng già về thôn, trồng một héc ta lúa nước để bà con tin. Rồi ông vận động mọi người cùng mở rộng con mương, vỡ thêm đất hoang trồng lúa.</a:t>
            </a:r>
          </a:p>
          <a:p>
            <a:pPr algn="just">
              <a:lnSpc>
                <a:spcPct val="120000"/>
              </a:lnSpc>
            </a:pPr>
            <a:r>
              <a:rPr lang="vi-VN" sz="1900" b="1" i="0" dirty="0">
                <a:solidFill>
                  <a:srgbClr val="1B6169"/>
                </a:solidFill>
                <a:effectLst/>
              </a:rPr>
              <a:t>     Con nước nhỏ đã làm thay đổi tập quán canh tác và cuộc sống của trên 50 hộ trong thôn. Những nương lúa quanh năm khát nước được thay dần bằng ruộng bậc thang. Những giống lúa lai cao sản được ông Lìn đưa về vận động bà con trồng cấy, nhờ vậy mà cả thôn không còn hộ đói. Từ khi nước được dẫn về thôn, nhà ai cũng cấy lúa nước chứ không phá rừng làm nương như trước nữa.</a:t>
            </a:r>
          </a:p>
          <a:p>
            <a:pPr algn="just">
              <a:lnSpc>
                <a:spcPct val="120000"/>
              </a:lnSpc>
            </a:pPr>
            <a:r>
              <a:rPr lang="vi-VN" sz="1900" b="1" i="0" dirty="0">
                <a:solidFill>
                  <a:srgbClr val="1B6169"/>
                </a:solidFill>
                <a:effectLst/>
              </a:rPr>
              <a:t>      Muốn có nước cấy lúa thì phải giữ rừng. Ông Lìn lặn lội đến các xã bạn học cách trồng cây thảo quả về hướng dẫn cho bà con cùng làm. Nhiều hộ trong thôn mỗi năm thu được mấy chục triệu đồng từ loại cây này. Riêng gia đình ông Lìn mỗi năm thu hai trăm triệu. Phìn Ngan từ thôn nghèo nhất đã vươn lên thành thôn có mức sống khá nhất của xã Trịnh Tường.</a:t>
            </a:r>
          </a:p>
          <a:p>
            <a:pPr algn="just">
              <a:lnSpc>
                <a:spcPct val="120000"/>
              </a:lnSpc>
            </a:pPr>
            <a:r>
              <a:rPr lang="vi-VN" sz="1900" b="1" i="0" dirty="0">
                <a:solidFill>
                  <a:srgbClr val="1B6169"/>
                </a:solidFill>
                <a:effectLst/>
              </a:rPr>
              <a:t>      Chuyện của Ngu Công xã Trịnh Tường nhanh chóng bay về Thủ đô. Ông Phàn Phù Lin vinh dự được Chủ tịch nước gửi thư khen ngợi.</a:t>
            </a:r>
          </a:p>
          <a:p>
            <a:pPr algn="r"/>
            <a:r>
              <a:rPr lang="vi-VN" sz="2000" b="0" i="1" dirty="0">
                <a:solidFill>
                  <a:srgbClr val="1B6169"/>
                </a:solidFill>
                <a:effectLst/>
                <a:latin typeface="OpenSans"/>
              </a:rPr>
              <a:t> Theo </a:t>
            </a:r>
            <a:r>
              <a:rPr lang="vi-VN" sz="2000" b="0" i="0" dirty="0">
                <a:solidFill>
                  <a:srgbClr val="1B6169"/>
                </a:solidFill>
                <a:effectLst/>
                <a:latin typeface="OpenSans"/>
              </a:rPr>
              <a:t>TRƯỜNG GIANG - NGỌC MINH</a:t>
            </a:r>
          </a:p>
          <a:p>
            <a:r>
              <a:rPr lang="vi-VN" sz="2000" b="1" i="0" dirty="0">
                <a:solidFill>
                  <a:srgbClr val="434168"/>
                </a:solidFill>
                <a:effectLst/>
                <a:latin typeface="Arial" panose="020B0604020202020204" pitchFamily="34" charset="0"/>
              </a:rPr>
              <a:t>	</a:t>
            </a:r>
          </a:p>
        </p:txBody>
      </p:sp>
    </p:spTree>
    <p:extLst>
      <p:ext uri="{BB962C8B-B14F-4D97-AF65-F5344CB8AC3E}">
        <p14:creationId xmlns:p14="http://schemas.microsoft.com/office/powerpoint/2010/main" val="904226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NKNOELEADERBOARD" val="211447434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2289</TotalTime>
  <Words>1427</Words>
  <Application>Microsoft Office PowerPoint</Application>
  <PresentationFormat>Widescreen</PresentationFormat>
  <Paragraphs>162</Paragraphs>
  <Slides>36</Slides>
  <Notes>8</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36</vt:i4>
      </vt:variant>
    </vt:vector>
  </HeadingPairs>
  <TitlesOfParts>
    <vt:vector size="52" baseType="lpstr">
      <vt:lpstr>맑은 고딕</vt:lpstr>
      <vt:lpstr>Microsoft YaHei</vt:lpstr>
      <vt:lpstr>#9Slide01 Tieu de ngan</vt:lpstr>
      <vt:lpstr>#9Slide02 Tieu de dai</vt:lpstr>
      <vt:lpstr>arial</vt:lpstr>
      <vt:lpstr>arial</vt:lpstr>
      <vt:lpstr>Calibri</vt:lpstr>
      <vt:lpstr>Calibri Light</vt:lpstr>
      <vt:lpstr>Fredoka One</vt:lpstr>
      <vt:lpstr>Gill Sans MT Condensed</vt:lpstr>
      <vt:lpstr>Open Sans</vt:lpstr>
      <vt:lpstr>OpenSans</vt:lpstr>
      <vt:lpstr>Roboto</vt:lpstr>
      <vt:lpstr>Times New Roman</vt:lpstr>
      <vt:lpstr>Vibur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Thế Công</dc:creator>
  <cp:lastModifiedBy>PRO</cp:lastModifiedBy>
  <cp:revision>161</cp:revision>
  <dcterms:created xsi:type="dcterms:W3CDTF">2021-12-09T10:35:11Z</dcterms:created>
  <dcterms:modified xsi:type="dcterms:W3CDTF">2022-12-25T06:57:38Z</dcterms:modified>
</cp:coreProperties>
</file>