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67" r:id="rId2"/>
    <p:sldId id="342" r:id="rId3"/>
    <p:sldId id="354" r:id="rId4"/>
    <p:sldId id="355" r:id="rId5"/>
    <p:sldId id="358" r:id="rId6"/>
    <p:sldId id="356" r:id="rId7"/>
    <p:sldId id="359" r:id="rId8"/>
    <p:sldId id="378" r:id="rId9"/>
    <p:sldId id="361" r:id="rId10"/>
    <p:sldId id="345" r:id="rId11"/>
    <p:sldId id="346" r:id="rId12"/>
    <p:sldId id="362" r:id="rId13"/>
    <p:sldId id="364" r:id="rId14"/>
    <p:sldId id="374" r:id="rId15"/>
    <p:sldId id="375" r:id="rId16"/>
    <p:sldId id="376" r:id="rId17"/>
    <p:sldId id="365" r:id="rId18"/>
    <p:sldId id="372" r:id="rId19"/>
    <p:sldId id="373" r:id="rId20"/>
    <p:sldId id="37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P001 4 hàng" panose="020B0603050302020204" pitchFamily="34" charset="-93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356C-4E29-4B51-8192-FB6AC9BA75D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4840-FF1B-46C7-AC67-9D82010F6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52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53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35.png"/><Relationship Id="rId26" Type="http://schemas.openxmlformats.org/officeDocument/2006/relationships/image" Target="../media/image40.png"/><Relationship Id="rId3" Type="http://schemas.openxmlformats.org/officeDocument/2006/relationships/slide" Target="slide20.xml"/><Relationship Id="rId21" Type="http://schemas.openxmlformats.org/officeDocument/2006/relationships/image" Target="../media/image37.png"/><Relationship Id="rId34" Type="http://schemas.openxmlformats.org/officeDocument/2006/relationships/image" Target="../media/image8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slide" Target="slide12.xml"/><Relationship Id="rId25" Type="http://schemas.openxmlformats.org/officeDocument/2006/relationships/slide" Target="slide14.xml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png"/><Relationship Id="rId20" Type="http://schemas.openxmlformats.org/officeDocument/2006/relationships/slide" Target="slide11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39.png"/><Relationship Id="rId32" Type="http://schemas.openxmlformats.org/officeDocument/2006/relationships/slide" Target="slide16.xml"/><Relationship Id="rId5" Type="http://schemas.openxmlformats.org/officeDocument/2006/relationships/image" Target="../media/image20.png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28" Type="http://schemas.openxmlformats.org/officeDocument/2006/relationships/slide" Target="slide15.xml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31" Type="http://schemas.openxmlformats.org/officeDocument/2006/relationships/image" Target="../media/image44.png"/><Relationship Id="rId4" Type="http://schemas.openxmlformats.org/officeDocument/2006/relationships/image" Target="../media/image19.jpeg"/><Relationship Id="rId9" Type="http://schemas.openxmlformats.org/officeDocument/2006/relationships/image" Target="../media/image29.png"/><Relationship Id="rId14" Type="http://schemas.openxmlformats.org/officeDocument/2006/relationships/image" Target="../media/image33.png"/><Relationship Id="rId22" Type="http://schemas.openxmlformats.org/officeDocument/2006/relationships/slide" Target="slide13.xml"/><Relationship Id="rId27" Type="http://schemas.openxmlformats.org/officeDocument/2006/relationships/image" Target="../media/image41.png"/><Relationship Id="rId30" Type="http://schemas.openxmlformats.org/officeDocument/2006/relationships/image" Target="../media/image43.png"/><Relationship Id="rId8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slide" Target="slide11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38592" y="181195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VIỆT </a:t>
            </a:r>
            <a:r>
              <a:rPr lang="vi-V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361632" y="628964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0574" y="1191185"/>
            <a:ext cx="11290852" cy="25375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vi-VN" b="1">
                <a:solidFill>
                  <a:srgbClr val="0070C0"/>
                </a:solidFill>
              </a:rPr>
              <a:t>Tuần 35</a:t>
            </a:r>
            <a:br>
              <a:rPr lang="vi-VN" dirty="0"/>
            </a:br>
            <a:r>
              <a:rPr lang="vi-VN" b="1" dirty="0">
                <a:solidFill>
                  <a:srgbClr val="FF0000"/>
                </a:solidFill>
              </a:rPr>
              <a:t>Ôn tập </a:t>
            </a:r>
            <a:r>
              <a:rPr lang="vi-VN" b="1">
                <a:solidFill>
                  <a:srgbClr val="FF0000"/>
                </a:solidFill>
              </a:rPr>
              <a:t>cuối năm</a:t>
            </a:r>
            <a:r>
              <a:rPr lang="en-US" b="1">
                <a:solidFill>
                  <a:srgbClr val="FF0000"/>
                </a:solidFill>
              </a:rPr>
              <a:t> - </a:t>
            </a:r>
            <a:r>
              <a:rPr lang="vi-VN" b="1">
                <a:solidFill>
                  <a:srgbClr val="FF0000"/>
                </a:solidFill>
              </a:rPr>
              <a:t>Tiết 1&amp;2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vSG3G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0518"/>
            <a:ext cx="12192000" cy="5617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97" y="2952238"/>
            <a:ext cx="3099317" cy="2915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21" y="3040289"/>
            <a:ext cx="2513051" cy="3025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3" y="2198461"/>
            <a:ext cx="2994597" cy="3756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8124646" y="5043261"/>
            <a:ext cx="2516559" cy="96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1141546" y="5275489"/>
            <a:ext cx="2659008" cy="987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971417-226F-46F7-8CC8-E7112D878A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216692" y="5493204"/>
            <a:ext cx="2516559" cy="8361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9C5552-4061-4E3D-A254-C560E9E70EED}"/>
              </a:ext>
            </a:extLst>
          </p:cNvPr>
          <p:cNvSpPr/>
          <p:nvPr/>
        </p:nvSpPr>
        <p:spPr>
          <a:xfrm>
            <a:off x="4535627" y="384175"/>
            <a:ext cx="3990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r>
              <a:rPr lang="vi-V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ỨU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ỪNG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>
            <a:hlinkClick r:id="rId10" action="ppaction://hlinksldjump"/>
            <a:extLst>
              <a:ext uri="{FF2B5EF4-FFF2-40B4-BE49-F238E27FC236}">
                <a16:creationId xmlns:a16="http://schemas.microsoft.com/office/drawing/2014/main" id="{758D59F8-3E73-4C6A-A3DD-42BAF0869861}"/>
              </a:ext>
            </a:extLst>
          </p:cNvPr>
          <p:cNvSpPr/>
          <p:nvPr/>
        </p:nvSpPr>
        <p:spPr>
          <a:xfrm>
            <a:off x="5210496" y="1576673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PLAY</a:t>
            </a:r>
          </a:p>
        </p:txBody>
      </p:sp>
      <p:pic>
        <p:nvPicPr>
          <p:cNvPr id="18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71" y="384176"/>
            <a:ext cx="1146629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vSG3Gk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744"/>
            <a:ext cx="12192000" cy="6468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39" y="2368754"/>
            <a:ext cx="3099317" cy="2915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876EF5-ED11-45F7-A447-DA981AAA01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821369"/>
            <a:ext cx="2820080" cy="2513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973C7-B163-446C-8A00-EF7B95DA8A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6221" r="64705" b="26723"/>
          <a:stretch/>
        </p:blipFill>
        <p:spPr>
          <a:xfrm>
            <a:off x="9570368" y="3854442"/>
            <a:ext cx="872213" cy="1224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D8472-0B11-4FE0-851C-FDB556A1E0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-582" r="-739" b="20861"/>
          <a:stretch/>
        </p:blipFill>
        <p:spPr>
          <a:xfrm>
            <a:off x="5557561" y="3006911"/>
            <a:ext cx="1904809" cy="2112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3" y="4183742"/>
            <a:ext cx="2513051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43" y="2153801"/>
            <a:ext cx="2994597" cy="2840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7805331" y="4317443"/>
            <a:ext cx="2516559" cy="1200961"/>
          </a:xfrm>
          <a:prstGeom prst="rect">
            <a:avLst/>
          </a:prstGeom>
        </p:spPr>
      </p:pic>
      <p:pic>
        <p:nvPicPr>
          <p:cNvPr id="10" name="图片 1" descr="d6cc56ac75d1c6f5a3534dbe8d578eb5">
            <a:extLst>
              <a:ext uri="{FF2B5EF4-FFF2-40B4-BE49-F238E27FC236}">
                <a16:creationId xmlns:a16="http://schemas.microsoft.com/office/drawing/2014/main" id="{4C229930-F665-471D-A6FA-AD67BCD6435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600" t="2607" r="-3657" b="-2607"/>
          <a:stretch/>
        </p:blipFill>
        <p:spPr>
          <a:xfrm flipH="1">
            <a:off x="2011445" y="4298542"/>
            <a:ext cx="2703429" cy="2559458"/>
          </a:xfrm>
          <a:prstGeom prst="rect">
            <a:avLst/>
          </a:prstGeom>
        </p:spPr>
      </p:pic>
      <p:pic>
        <p:nvPicPr>
          <p:cNvPr id="11" name="图片 1" descr="d6cc56ac75d1c6f5a3534dbe8d578eb5">
            <a:extLst>
              <a:ext uri="{FF2B5EF4-FFF2-40B4-BE49-F238E27FC236}">
                <a16:creationId xmlns:a16="http://schemas.microsoft.com/office/drawing/2014/main" id="{7AAA77F9-E09D-43C1-8BDA-A9F9D6974EE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170" t="55449" r="60001" b="7299"/>
          <a:stretch/>
        </p:blipFill>
        <p:spPr>
          <a:xfrm flipH="1">
            <a:off x="4927053" y="5767973"/>
            <a:ext cx="1230157" cy="1090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674021" y="5378933"/>
            <a:ext cx="3099317" cy="1479067"/>
          </a:xfrm>
          <a:prstGeom prst="rect">
            <a:avLst/>
          </a:prstGeom>
        </p:spPr>
      </p:pic>
      <p:pic>
        <p:nvPicPr>
          <p:cNvPr id="13" name="图片 1" descr="d6cc56ac75d1c6f5a3534dbe8d578eb5">
            <a:extLst>
              <a:ext uri="{FF2B5EF4-FFF2-40B4-BE49-F238E27FC236}">
                <a16:creationId xmlns:a16="http://schemas.microsoft.com/office/drawing/2014/main" id="{E5FF929C-747E-4EAC-9B86-3A93F46DCB4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170" t="55449" r="60001" b="7299"/>
          <a:stretch/>
        </p:blipFill>
        <p:spPr>
          <a:xfrm>
            <a:off x="4537938" y="3870934"/>
            <a:ext cx="1068469" cy="971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2128517" y="3800736"/>
            <a:ext cx="2659008" cy="1268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A01BFC-828D-4084-815B-7ADF725CE6B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16796" b="16796"/>
          <a:stretch/>
        </p:blipFill>
        <p:spPr>
          <a:xfrm>
            <a:off x="10426530" y="3574072"/>
            <a:ext cx="1766023" cy="1785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68F307-9BCF-4FD9-BDB7-CEC4ED10A42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2"/>
          <a:stretch/>
        </p:blipFill>
        <p:spPr>
          <a:xfrm>
            <a:off x="12192000" y="4981292"/>
            <a:ext cx="3636441" cy="2769052"/>
          </a:xfrm>
          <a:prstGeom prst="rect">
            <a:avLst/>
          </a:prstGeom>
        </p:spPr>
      </p:pic>
      <p:pic>
        <p:nvPicPr>
          <p:cNvPr id="17" name="Picture 16">
            <a:hlinkClick r:id="rId17" action="ppaction://hlinksldjump"/>
            <a:extLst>
              <a:ext uri="{FF2B5EF4-FFF2-40B4-BE49-F238E27FC236}">
                <a16:creationId xmlns:a16="http://schemas.microsoft.com/office/drawing/2014/main" id="{AE752379-2F4E-4DFE-BACA-7F74DE703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113" r="66860" b="69191"/>
          <a:stretch/>
        </p:blipFill>
        <p:spPr>
          <a:xfrm>
            <a:off x="5514068" y="907804"/>
            <a:ext cx="710119" cy="67193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E350DEA-6431-4193-95FA-471131022D67}"/>
              </a:ext>
            </a:extLst>
          </p:cNvPr>
          <p:cNvSpPr/>
          <p:nvPr/>
        </p:nvSpPr>
        <p:spPr>
          <a:xfrm>
            <a:off x="5641561" y="435429"/>
            <a:ext cx="544937" cy="478073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20" action="ppaction://hlinksldjump"/>
            <a:extLst>
              <a:ext uri="{FF2B5EF4-FFF2-40B4-BE49-F238E27FC236}">
                <a16:creationId xmlns:a16="http://schemas.microsoft.com/office/drawing/2014/main" id="{6434A0B5-A04C-49BE-9A7A-C2E25FEEF773}"/>
              </a:ext>
            </a:extLst>
          </p:cNvPr>
          <p:cNvSpPr/>
          <p:nvPr/>
        </p:nvSpPr>
        <p:spPr>
          <a:xfrm>
            <a:off x="6391239" y="449942"/>
            <a:ext cx="544937" cy="493041"/>
          </a:xfrm>
          <a:prstGeom prst="ellipse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hlinkClick r:id="rId22" action="ppaction://hlinksldjump"/>
            <a:extLst>
              <a:ext uri="{FF2B5EF4-FFF2-40B4-BE49-F238E27FC236}">
                <a16:creationId xmlns:a16="http://schemas.microsoft.com/office/drawing/2014/main" id="{7CEA9600-B541-493B-9168-A64F834ED4A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6" r="34233" b="69787"/>
          <a:stretch/>
        </p:blipFill>
        <p:spPr>
          <a:xfrm>
            <a:off x="6325218" y="847883"/>
            <a:ext cx="710119" cy="692521"/>
          </a:xfrm>
          <a:prstGeom prst="rect">
            <a:avLst/>
          </a:prstGeom>
        </p:spPr>
      </p:pic>
      <p:sp>
        <p:nvSpPr>
          <p:cNvPr id="21" name="Oval 20">
            <a:hlinkClick r:id="rId20" action="ppaction://hlinksldjump"/>
            <a:extLst>
              <a:ext uri="{FF2B5EF4-FFF2-40B4-BE49-F238E27FC236}">
                <a16:creationId xmlns:a16="http://schemas.microsoft.com/office/drawing/2014/main" id="{074E7F97-E732-422F-B6DE-1EB6C60AFFD5}"/>
              </a:ext>
            </a:extLst>
          </p:cNvPr>
          <p:cNvSpPr/>
          <p:nvPr/>
        </p:nvSpPr>
        <p:spPr>
          <a:xfrm>
            <a:off x="7030845" y="420914"/>
            <a:ext cx="544937" cy="449046"/>
          </a:xfrm>
          <a:prstGeom prst="ellipse">
            <a:avLst/>
          </a:prstGeom>
          <a:blipFill>
            <a:blip r:embed="rId24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hlinkClick r:id="rId25" action="ppaction://hlinksldjump"/>
            <a:extLst>
              <a:ext uri="{FF2B5EF4-FFF2-40B4-BE49-F238E27FC236}">
                <a16:creationId xmlns:a16="http://schemas.microsoft.com/office/drawing/2014/main" id="{7257AC56-4F8D-40CB-9602-D1B266029880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5" t="-216" r="3556" b="69191"/>
          <a:stretch/>
        </p:blipFill>
        <p:spPr>
          <a:xfrm>
            <a:off x="6978073" y="840839"/>
            <a:ext cx="716700" cy="713626"/>
          </a:xfrm>
          <a:prstGeom prst="rect">
            <a:avLst/>
          </a:prstGeom>
        </p:spPr>
      </p:pic>
      <p:sp>
        <p:nvSpPr>
          <p:cNvPr id="23" name="Oval 22">
            <a:hlinkClick r:id="rId20" action="ppaction://hlinksldjump"/>
            <a:extLst>
              <a:ext uri="{FF2B5EF4-FFF2-40B4-BE49-F238E27FC236}">
                <a16:creationId xmlns:a16="http://schemas.microsoft.com/office/drawing/2014/main" id="{98A68339-0866-4616-BFA3-2D5DC81B32CD}"/>
              </a:ext>
            </a:extLst>
          </p:cNvPr>
          <p:cNvSpPr/>
          <p:nvPr/>
        </p:nvSpPr>
        <p:spPr>
          <a:xfrm>
            <a:off x="7736936" y="391886"/>
            <a:ext cx="544937" cy="478980"/>
          </a:xfrm>
          <a:prstGeom prst="ellipse">
            <a:avLst/>
          </a:prstGeom>
          <a:blipFill>
            <a:blip r:embed="rId2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hlinkClick r:id="rId28" action="ppaction://hlinksldjump"/>
            <a:extLst>
              <a:ext uri="{FF2B5EF4-FFF2-40B4-BE49-F238E27FC236}">
                <a16:creationId xmlns:a16="http://schemas.microsoft.com/office/drawing/2014/main" id="{5CFCC060-718A-4862-8403-7AF355A7BB16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32100" r="66860" b="39409"/>
          <a:stretch/>
        </p:blipFill>
        <p:spPr>
          <a:xfrm>
            <a:off x="7734865" y="822739"/>
            <a:ext cx="675490" cy="6719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94D4D1-1EB1-4A9D-B8F9-1386FB55519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43" y="3818916"/>
            <a:ext cx="2832354" cy="3039084"/>
          </a:xfrm>
          <a:prstGeom prst="rect">
            <a:avLst/>
          </a:prstGeom>
        </p:spPr>
      </p:pic>
      <p:sp>
        <p:nvSpPr>
          <p:cNvPr id="26" name="Oval 25">
            <a:hlinkClick r:id="rId20" action="ppaction://hlinksldjump"/>
            <a:extLst>
              <a:ext uri="{FF2B5EF4-FFF2-40B4-BE49-F238E27FC236}">
                <a16:creationId xmlns:a16="http://schemas.microsoft.com/office/drawing/2014/main" id="{9738F22B-30A3-4A3A-97E6-8A5DEDB7E9C6}"/>
              </a:ext>
            </a:extLst>
          </p:cNvPr>
          <p:cNvSpPr/>
          <p:nvPr/>
        </p:nvSpPr>
        <p:spPr>
          <a:xfrm>
            <a:off x="8479093" y="406400"/>
            <a:ext cx="544937" cy="464466"/>
          </a:xfrm>
          <a:prstGeom prst="ellipse">
            <a:avLst/>
          </a:prstGeom>
          <a:blipFill>
            <a:blip r:embed="rId31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hlinkClick r:id="rId32" action="ppaction://hlinksldjump"/>
            <a:extLst>
              <a:ext uri="{FF2B5EF4-FFF2-40B4-BE49-F238E27FC236}">
                <a16:creationId xmlns:a16="http://schemas.microsoft.com/office/drawing/2014/main" id="{62D445A6-7D04-4ACE-A9EC-E65DA4B5155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31624" r="34666" b="39409"/>
          <a:stretch/>
        </p:blipFill>
        <p:spPr>
          <a:xfrm>
            <a:off x="8493450" y="842239"/>
            <a:ext cx="716701" cy="6831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3A03FF-0B4B-4F9D-A5FE-7699400054F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8" y="4140813"/>
            <a:ext cx="2945459" cy="2717187"/>
          </a:xfrm>
          <a:prstGeom prst="rect">
            <a:avLst/>
          </a:prstGeom>
        </p:spPr>
      </p:pic>
      <p:pic>
        <p:nvPicPr>
          <p:cNvPr id="29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004" y="413203"/>
            <a:ext cx="1186996" cy="124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29765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289E-6 L 3.33333E-6 0.00278 C -0.03894 -0.01988 -0.02305 -0.01595 -0.04844 -0.01595 L -0.58581 -1.50289E-6 " pathEditMode="relative" rAng="0" ptsTypes="AAAA">
                                      <p:cBhvr>
                                        <p:cTn id="9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02" y="450378"/>
            <a:ext cx="1069297" cy="9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7b017eac9ec39ed69c8e27b41f1df82a.jpg"/>
          <p:cNvPicPr>
            <a:picLocks noChangeAspect="1"/>
          </p:cNvPicPr>
          <p:nvPr/>
        </p:nvPicPr>
        <p:blipFill>
          <a:blip r:embed="rId4"/>
          <a:srcRect t="10558" b="6451"/>
          <a:stretch>
            <a:fillRect/>
          </a:stretch>
        </p:blipFill>
        <p:spPr>
          <a:xfrm>
            <a:off x="0" y="2968052"/>
            <a:ext cx="12192000" cy="3889948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57" y="5312229"/>
            <a:ext cx="2075543" cy="1894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6383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</a:rPr>
              <a:t>a) Các bạn nhỏ chuẩn bị những gì cho buổi học </a:t>
            </a:r>
            <a:r>
              <a:rPr lang="vi-VN" sz="4000">
                <a:solidFill>
                  <a:srgbClr val="002060"/>
                </a:solidFill>
              </a:rPr>
              <a:t>cuối năm </a:t>
            </a:r>
            <a:r>
              <a:rPr lang="vi-VN" sz="3000">
                <a:solidFill>
                  <a:srgbClr val="002060"/>
                </a:solidFill>
              </a:rPr>
              <a:t>?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23" y="846319"/>
            <a:ext cx="10403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C00000"/>
                </a:solidFill>
              </a:rPr>
              <a:t>- Đọc thầm bài“Buổi học cuối năm “và trả lời câu hỏi: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8197" y="4236506"/>
            <a:ext cx="65057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</a:rPr>
              <a:t>Các bạn nhỏ hí húi làm những chiếc túi bí mật của mình.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7e02bb98ded6b15c3e663bbbec8d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15"/>
            <a:ext cx="12191999" cy="642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9075" y="3657600"/>
            <a:ext cx="1078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</a:rPr>
              <a:t> b) Vì sao khi tạm biệt thầy giáo, mắt bạn nào cũng đỏ hoe?</a:t>
            </a:r>
            <a:r>
              <a:rPr lang="vi-VN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258" y="4244716"/>
            <a:ext cx="969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Chọn ý đúng: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682" y="4796852"/>
            <a:ext cx="809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  Vì các bạn buồn khi phải xa thầy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299" y="5413947"/>
            <a:ext cx="930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  Vì các bạn không thể gửi thư cho thầy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" name="Picture 7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02" y="450378"/>
            <a:ext cx="1069297" cy="9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1" descr="d6cc56ac75d1c6f5a3534dbe8d578eb5">
            <a:hlinkClick r:id="rId4" action="ppaction://hlinksldjump"/>
            <a:extLst>
              <a:ext uri="{FF2B5EF4-FFF2-40B4-BE49-F238E27FC236}">
                <a16:creationId xmlns:a16="http://schemas.microsoft.com/office/drawing/2014/main" id="{6EF02F2B-8AB6-46B7-BF47-E0944ECD1D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00" t="2607" r="-3657" b="-2607"/>
          <a:stretch/>
        </p:blipFill>
        <p:spPr>
          <a:xfrm>
            <a:off x="9926202" y="4572000"/>
            <a:ext cx="2265798" cy="2286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855626" y="4853224"/>
            <a:ext cx="472191" cy="4331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f8cb69f75c1861eae3b65bf33e6d69c.png"/>
          <p:cNvPicPr>
            <a:picLocks noChangeAspect="1"/>
          </p:cNvPicPr>
          <p:nvPr/>
        </p:nvPicPr>
        <p:blipFill>
          <a:blip r:embed="rId2"/>
          <a:srcRect b="5736"/>
          <a:stretch>
            <a:fillRect/>
          </a:stretch>
        </p:blipFill>
        <p:spPr>
          <a:xfrm>
            <a:off x="0" y="435430"/>
            <a:ext cx="12192000" cy="5665567"/>
          </a:xfrm>
          <a:prstGeom prst="rect">
            <a:avLst/>
          </a:prstGeom>
        </p:spPr>
      </p:pic>
      <p:pic>
        <p:nvPicPr>
          <p:cNvPr id="7" name="Picture 6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02" y="450378"/>
            <a:ext cx="1069297" cy="9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8456" y="996726"/>
            <a:ext cx="780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2.Chọn chữ: </a:t>
            </a:r>
            <a:r>
              <a:rPr lang="vi-VN" sz="4800" dirty="0">
                <a:solidFill>
                  <a:srgbClr val="C00000"/>
                </a:solidFill>
              </a:rPr>
              <a:t>ng</a:t>
            </a:r>
            <a:r>
              <a:rPr lang="vi-VN" sz="4800" dirty="0">
                <a:solidFill>
                  <a:srgbClr val="002060"/>
                </a:solidFill>
              </a:rPr>
              <a:t> </a:t>
            </a:r>
            <a:r>
              <a:rPr lang="vi-VN" sz="4800" dirty="0"/>
              <a:t>hay</a:t>
            </a:r>
            <a:r>
              <a:rPr lang="vi-VN" sz="4800" dirty="0">
                <a:solidFill>
                  <a:srgbClr val="002060"/>
                </a:solidFill>
              </a:rPr>
              <a:t> </a:t>
            </a:r>
            <a:r>
              <a:rPr lang="vi-VN" sz="4800" dirty="0">
                <a:solidFill>
                  <a:srgbClr val="C00000"/>
                </a:solidFill>
              </a:rPr>
              <a:t>ngh</a:t>
            </a:r>
            <a:r>
              <a:rPr lang="vi-VN" sz="4800" dirty="0"/>
              <a:t>?</a:t>
            </a:r>
            <a:endParaRPr lang="en-US" sz="4800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2563318"/>
            <a:ext cx="12192000" cy="36276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800" dirty="0">
                <a:solidFill>
                  <a:srgbClr val="002060"/>
                </a:solidFill>
              </a:rPr>
              <a:t>    </a:t>
            </a:r>
            <a:r>
              <a:rPr lang="vi-VN" sz="4400" dirty="0">
                <a:solidFill>
                  <a:srgbClr val="002060"/>
                </a:solidFill>
              </a:rPr>
              <a:t>Chúng tôi thích thú ......ắm những bức ảnh thầy giáo chụp chúng tôi.Trong ảnh, nhìn ai cũng vui và ngộ   ......ĩnh. Hôm ấy là .......ày tràn ......ập niềm vui.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4057" y="3003030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7074" y="4312765"/>
            <a:ext cx="135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ngh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012" y="4993034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9560" y="5021705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</a:rPr>
              <a:t>ng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EAFE68AA-391F-4804-95EE-B9967007A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5471886"/>
            <a:ext cx="1349829" cy="138611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191fef786ac8002432b6e8c418df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898"/>
            <a:ext cx="12192000" cy="5179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489" y="464695"/>
            <a:ext cx="10658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/>
              <a:t>3. Chọn vần: </a:t>
            </a:r>
            <a:r>
              <a:rPr lang="vi-VN" sz="6000" dirty="0">
                <a:solidFill>
                  <a:srgbClr val="C00000"/>
                </a:solidFill>
              </a:rPr>
              <a:t>ui</a:t>
            </a:r>
            <a:r>
              <a:rPr lang="vi-VN" sz="6000" dirty="0"/>
              <a:t> hay </a:t>
            </a:r>
            <a:r>
              <a:rPr lang="vi-VN" sz="6000" dirty="0">
                <a:solidFill>
                  <a:srgbClr val="C00000"/>
                </a:solidFill>
              </a:rPr>
              <a:t>uy</a:t>
            </a:r>
            <a:r>
              <a:rPr lang="vi-VN" sz="6000" dirty="0"/>
              <a:t>?</a:t>
            </a:r>
            <a:endParaRPr lang="en-US" sz="6000" dirty="0"/>
          </a:p>
        </p:txBody>
      </p:sp>
      <p:pic>
        <p:nvPicPr>
          <p:cNvPr id="4" name="Picture 3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02" y="450377"/>
            <a:ext cx="1069297" cy="10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8780" y="4347148"/>
            <a:ext cx="9248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</a:rPr>
              <a:t>Chúng tôi hí h..... Làm những chiếc t..... bí mật để tặng cha mẹ. T..... bận rộn nhưng chúng tôi rất v...... 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636302" y="4422099"/>
            <a:ext cx="134912" cy="1349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370944" y="4994224"/>
            <a:ext cx="134912" cy="1349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29599" y="4347148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9212" y="4964242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9599" y="4919274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9501" y="5563849"/>
            <a:ext cx="89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ui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29" y="5036457"/>
            <a:ext cx="1494971" cy="182154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75).png"/>
          <p:cNvPicPr>
            <a:picLocks noChangeAspect="1"/>
          </p:cNvPicPr>
          <p:nvPr/>
        </p:nvPicPr>
        <p:blipFill>
          <a:blip r:embed="rId2"/>
          <a:srcRect l="20736" t="46950" r="25671"/>
          <a:stretch>
            <a:fillRect/>
          </a:stretch>
        </p:blipFill>
        <p:spPr>
          <a:xfrm>
            <a:off x="0" y="464694"/>
            <a:ext cx="12192000" cy="6393305"/>
          </a:xfrm>
          <a:prstGeom prst="rect">
            <a:avLst/>
          </a:prstGeom>
        </p:spPr>
      </p:pic>
      <p:pic>
        <p:nvPicPr>
          <p:cNvPr id="3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02" y="450377"/>
            <a:ext cx="1069297" cy="10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bai-giang-dien-tu-1.png"/>
          <p:cNvPicPr>
            <a:picLocks noChangeAspect="1"/>
          </p:cNvPicPr>
          <p:nvPr/>
        </p:nvPicPr>
        <p:blipFill>
          <a:blip r:embed="rId2"/>
          <a:srcRect l="3689" t="6721" r="4344" b="7300"/>
          <a:stretch>
            <a:fillRect/>
          </a:stretch>
        </p:blipFill>
        <p:spPr>
          <a:xfrm flipH="1">
            <a:off x="1" y="464695"/>
            <a:ext cx="12191999" cy="6393305"/>
          </a:xfrm>
          <a:prstGeom prst="rect">
            <a:avLst/>
          </a:prstGeom>
        </p:spPr>
      </p:pic>
      <p:pic>
        <p:nvPicPr>
          <p:cNvPr id="3" name="Picture 2" descr="image (75).png"/>
          <p:cNvPicPr>
            <a:picLocks noChangeAspect="1"/>
          </p:cNvPicPr>
          <p:nvPr/>
        </p:nvPicPr>
        <p:blipFill>
          <a:blip r:embed="rId3"/>
          <a:srcRect l="20736" t="46950" r="25671"/>
          <a:stretch>
            <a:fillRect/>
          </a:stretch>
        </p:blipFill>
        <p:spPr>
          <a:xfrm>
            <a:off x="4646951" y="3837482"/>
            <a:ext cx="6026046" cy="3020518"/>
          </a:xfrm>
          <a:prstGeom prst="rect">
            <a:avLst/>
          </a:prstGeom>
        </p:spPr>
      </p:pic>
      <p:pic>
        <p:nvPicPr>
          <p:cNvPr id="4" name="Picture 3" descr="image (75).png"/>
          <p:cNvPicPr>
            <a:picLocks noChangeAspect="1"/>
          </p:cNvPicPr>
          <p:nvPr/>
        </p:nvPicPr>
        <p:blipFill>
          <a:blip r:embed="rId3"/>
          <a:srcRect l="10131" t="5835" r="23694" b="54416"/>
          <a:stretch>
            <a:fillRect/>
          </a:stretch>
        </p:blipFill>
        <p:spPr>
          <a:xfrm>
            <a:off x="2443397" y="644576"/>
            <a:ext cx="9748603" cy="3327817"/>
          </a:xfrm>
          <a:prstGeom prst="rect">
            <a:avLst/>
          </a:prstGeom>
        </p:spPr>
      </p:pic>
      <p:pic>
        <p:nvPicPr>
          <p:cNvPr id="5" name="Picture 4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02" y="450377"/>
            <a:ext cx="1069297" cy="10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27e9a11a9ee1c9f681549413f98f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49"/>
            <a:ext cx="12192000" cy="6381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010" y="1259172"/>
            <a:ext cx="3702570" cy="2218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8544" y="3507697"/>
            <a:ext cx="7420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002060"/>
                </a:solidFill>
              </a:rPr>
              <a:t>Luyện viết vở</a:t>
            </a:r>
            <a:endParaRPr lang="en-US" sz="80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02" y="450377"/>
            <a:ext cx="1069297" cy="10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484444" y="407593"/>
            <a:ext cx="10762938" cy="6450407"/>
          </a:xfrm>
          <a:prstGeom prst="rect">
            <a:avLst/>
          </a:prstGeom>
        </p:spPr>
      </p:pic>
      <p:pic>
        <p:nvPicPr>
          <p:cNvPr id="3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702" y="450377"/>
            <a:ext cx="1069297" cy="10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3180" y="689548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Tập chép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429" y="1291771"/>
            <a:ext cx="246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HP001 4 hàng" pitchFamily="34" charset="0"/>
              </a:rPr>
              <a:t>Nghe - viết: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6208" y="1262862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Cả nhà đi học</a:t>
            </a:r>
            <a:endParaRPr lang="en-US" sz="2800" b="1" dirty="0">
              <a:latin typeface="HP001 4 hàng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10743" y="1132114"/>
            <a:ext cx="156754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6264" y="2380461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Đưa con đến lớp mỗi ngày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2817" y="2974121"/>
            <a:ext cx="708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Như con, mẹ cũng “thưa thầy”. “chào cô”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6610" y="3512577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Chiều qua bố đón tình cờ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865" y="4078633"/>
            <a:ext cx="697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Con nghe bố cũng “chào cô”, “thưa thầy”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7097" y="4615185"/>
            <a:ext cx="544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Cả nhà đi học vui tha</a:t>
            </a:r>
            <a:r>
              <a:rPr lang="vi-VN" sz="2800" b="1" dirty="0">
                <a:latin typeface="HP001 4 hàng"/>
              </a:rPr>
              <a:t>y</a:t>
            </a:r>
            <a:r>
              <a:rPr lang="vi-VN" sz="2800" b="1" dirty="0">
                <a:latin typeface="HP001 4 hàng" pitchFamily="34" charset="0"/>
              </a:rPr>
              <a:t>.</a:t>
            </a:r>
          </a:p>
          <a:p>
            <a:pPr algn="ctr"/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352" y="5225262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</a:rPr>
              <a:t>Cao Xuân Sơn</a:t>
            </a:r>
            <a:endParaRPr lang="en-US" sz="2800" b="1" dirty="0">
              <a:latin typeface="HP001 4 hàng" pitchFamily="34" charset="0"/>
            </a:endParaRPr>
          </a:p>
        </p:txBody>
      </p: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DC1CDF7F-3FC1-4C72-8DC3-44C8F3835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8" y="5355771"/>
            <a:ext cx="1425722" cy="1502229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ecf2c48920913da911ba3ac41a36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59" y="449705"/>
            <a:ext cx="10508105" cy="6408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8822" y="3184265"/>
            <a:ext cx="5615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</a:rPr>
              <a:t>KHỞI ĐỘNG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09434"/>
            <a:ext cx="1219200" cy="11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855"/>
            <a:ext cx="9144000" cy="8999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55082" r="-1835"/>
          <a:stretch>
            <a:fillRect/>
          </a:stretch>
        </p:blipFill>
        <p:spPr>
          <a:xfrm>
            <a:off x="0" y="794479"/>
            <a:ext cx="12191999" cy="6063521"/>
          </a:xfrm>
          <a:prstGeom prst="rect">
            <a:avLst/>
          </a:prstGeom>
        </p:spPr>
      </p:pic>
      <p:pic>
        <p:nvPicPr>
          <p:cNvPr id="5" name="Picture 4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50378"/>
            <a:ext cx="1219200" cy="11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5950" y="304722"/>
            <a:ext cx="7786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C00000"/>
                </a:solidFill>
                <a:latin typeface="+mj-lt"/>
                <a:cs typeface="Segoe UI Semibold" pitchFamily="34" charset="0"/>
              </a:rPr>
              <a:t>Quan sát</a:t>
            </a:r>
            <a:endParaRPr lang="en-US" sz="6000" b="1" dirty="0">
              <a:solidFill>
                <a:srgbClr val="C00000"/>
              </a:solidFill>
              <a:latin typeface="+mj-lt"/>
              <a:cs typeface="Segoe UI Semibold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3743" r="-1049" b="7836"/>
          <a:stretch>
            <a:fillRect/>
          </a:stretch>
        </p:blipFill>
        <p:spPr>
          <a:xfrm>
            <a:off x="809469" y="884421"/>
            <a:ext cx="9653665" cy="5973579"/>
          </a:xfrm>
          <a:prstGeom prst="rect">
            <a:avLst/>
          </a:prstGeom>
        </p:spPr>
      </p:pic>
      <p:pic>
        <p:nvPicPr>
          <p:cNvPr id="5" name="Picture 4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50378"/>
            <a:ext cx="1219200" cy="11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1763" y="435249"/>
            <a:ext cx="1079293" cy="674024"/>
          </a:xfrm>
          <a:prstGeom prst="rect">
            <a:avLst/>
          </a:prstGeom>
        </p:spPr>
      </p:pic>
      <p:pic>
        <p:nvPicPr>
          <p:cNvPr id="7" name="Picture 6" descr="e73df00e42609066ea07b25743f3d6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074" y="4482058"/>
            <a:ext cx="1638925" cy="237594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71).png"/>
          <p:cNvPicPr>
            <a:picLocks noChangeAspect="1"/>
          </p:cNvPicPr>
          <p:nvPr/>
        </p:nvPicPr>
        <p:blipFill>
          <a:blip r:embed="rId3"/>
          <a:srcRect t="3743" r="-2461" b="42339"/>
          <a:stretch>
            <a:fillRect/>
          </a:stretch>
        </p:blipFill>
        <p:spPr>
          <a:xfrm>
            <a:off x="1918741" y="884421"/>
            <a:ext cx="9788577" cy="5973579"/>
          </a:xfrm>
          <a:prstGeom prst="rect">
            <a:avLst/>
          </a:prstGeom>
        </p:spPr>
      </p:pic>
      <p:pic>
        <p:nvPicPr>
          <p:cNvPr id="5" name="Picture 4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50378"/>
            <a:ext cx="1219200" cy="11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6301" y="435249"/>
            <a:ext cx="1079293" cy="674024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3075483" y="170244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981608" y="161250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300336" y="261684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670751" y="3051564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745700" y="347128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8636834" y="3456299"/>
            <a:ext cx="267323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045503" y="4430660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7107837" y="434071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709412" y="4805413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227759" y="4775434"/>
            <a:ext cx="582116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418414" y="5317578"/>
            <a:ext cx="582116" cy="26126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408501" y="2173574"/>
            <a:ext cx="5585597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254664" y="2188564"/>
            <a:ext cx="1148510" cy="2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737" y="2626193"/>
            <a:ext cx="7249505" cy="12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78111" y="3043003"/>
            <a:ext cx="47968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438481" y="3043003"/>
            <a:ext cx="6964693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33746" y="3477718"/>
            <a:ext cx="7264496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033746" y="3927423"/>
            <a:ext cx="5675539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834940" y="3912433"/>
            <a:ext cx="1568234" cy="1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018756" y="4362138"/>
            <a:ext cx="5345755" cy="32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348539" y="4811843"/>
            <a:ext cx="36518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305943" y="4799767"/>
            <a:ext cx="3037270" cy="27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928815" y="5246557"/>
            <a:ext cx="186803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892527" y="5249473"/>
            <a:ext cx="2437663" cy="1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018756" y="5681272"/>
            <a:ext cx="73094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03766" y="6145967"/>
            <a:ext cx="3651867" cy="2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85825" y="5234482"/>
            <a:ext cx="2872378" cy="1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0a759f8138be06b43a447b00c8a6e392.jpg"/>
          <p:cNvPicPr>
            <a:picLocks noChangeAspect="1"/>
          </p:cNvPicPr>
          <p:nvPr/>
        </p:nvPicPr>
        <p:blipFill>
          <a:blip r:embed="rId6"/>
          <a:srcRect r="1839" b="7322"/>
          <a:stretch>
            <a:fillRect/>
          </a:stretch>
        </p:blipFill>
        <p:spPr>
          <a:xfrm flipH="1">
            <a:off x="-1" y="3627620"/>
            <a:ext cx="1888761" cy="323038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4498"/>
            <a:ext cx="12191999" cy="6093502"/>
          </a:xfrm>
          <a:prstGeom prst="rect">
            <a:avLst/>
          </a:prstGeom>
        </p:spPr>
      </p:pic>
      <p:pic>
        <p:nvPicPr>
          <p:cNvPr id="5" name="Picture 4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50378"/>
            <a:ext cx="1219200" cy="11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2728" y="4197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Luyện đọc từ ngữ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0465" y="3013024"/>
            <a:ext cx="136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Tíu tít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9979" y="1351612"/>
            <a:ext cx="2261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Cuối năm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5226" y="3495207"/>
            <a:ext cx="251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Ngộ nghĩnh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8071" y="3989882"/>
            <a:ext cx="136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Hí húi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5009" y="2056151"/>
            <a:ext cx="208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Chiếc túi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0196" y="4319665"/>
            <a:ext cx="236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Tạm biệt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0057" y="2805659"/>
            <a:ext cx="206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Đỏ hoe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5849" y="1486525"/>
            <a:ext cx="305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Òa lên nức nở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6047" y="2146093"/>
            <a:ext cx="3837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Không thấy thiếu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-nền-powerpoint-màu-trắng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685"/>
            <a:ext cx="12191999" cy="6378315"/>
          </a:xfrm>
          <a:prstGeom prst="rect">
            <a:avLst/>
          </a:prstGeom>
        </p:spPr>
      </p:pic>
      <p:pic>
        <p:nvPicPr>
          <p:cNvPr id="5" name="Picture 4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730" y="450378"/>
            <a:ext cx="1114269" cy="10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8131" y="584616"/>
            <a:ext cx="751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Luyện đọc câu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573967"/>
            <a:ext cx="12192000" cy="16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Thầy giáo treo lên tường những bức ảnh ngộ nghĩnh thầy chụp chúng tôi.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426441" y="2143591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1624871" y="2076136"/>
            <a:ext cx="464695" cy="899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0" y="3345305"/>
            <a:ext cx="12192000" cy="16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/>
              <a:t>Chúng tôi hứa viết thư cho thầy để thầy không thấy thiếu chúng tôi trong mấy tháng hè.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057655" y="387745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45306" y="439461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990B0-1C3E-47FA-86AA-49546914AEB4}"/>
              </a:ext>
            </a:extLst>
          </p:cNvPr>
          <p:cNvCxnSpPr/>
          <p:nvPr/>
        </p:nvCxnSpPr>
        <p:spPr>
          <a:xfrm rot="5400000">
            <a:off x="4604806" y="2628220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C7FBBE-29EC-4518-9EB7-E81CB4984412}"/>
              </a:ext>
            </a:extLst>
          </p:cNvPr>
          <p:cNvCxnSpPr/>
          <p:nvPr/>
        </p:nvCxnSpPr>
        <p:spPr>
          <a:xfrm rot="5400000">
            <a:off x="4654994" y="2629307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17A019-3C82-43B5-A61C-4DA9649F48E2}"/>
              </a:ext>
            </a:extLst>
          </p:cNvPr>
          <p:cNvCxnSpPr/>
          <p:nvPr/>
        </p:nvCxnSpPr>
        <p:spPr>
          <a:xfrm rot="5400000">
            <a:off x="8104577" y="4394615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9674E7-CE3F-4194-A3DB-9DF8096A5762}"/>
              </a:ext>
            </a:extLst>
          </p:cNvPr>
          <p:cNvCxnSpPr/>
          <p:nvPr/>
        </p:nvCxnSpPr>
        <p:spPr>
          <a:xfrm rot="5400000">
            <a:off x="8048199" y="4378539"/>
            <a:ext cx="449705" cy="899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8424"/>
            <a:ext cx="12192000" cy="5479576"/>
          </a:xfrm>
          <a:prstGeom prst="rect">
            <a:avLst/>
          </a:prstGeom>
        </p:spPr>
      </p:pic>
      <p:pic>
        <p:nvPicPr>
          <p:cNvPr id="3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453736"/>
            <a:ext cx="1117600" cy="11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0114" y="603861"/>
            <a:ext cx="435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THƯ GIÃN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971" y="1407885"/>
            <a:ext cx="949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2060"/>
                </a:solidFill>
              </a:rPr>
              <a:t>TRÒ CHƠI: </a:t>
            </a:r>
            <a:r>
              <a:rPr lang="vi-VN" sz="5400" b="1" dirty="0">
                <a:solidFill>
                  <a:srgbClr val="C00000"/>
                </a:solidFill>
              </a:rPr>
              <a:t>CỨU RỪNG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11364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Cách chơi : </a:t>
            </a:r>
            <a:r>
              <a:rPr lang="vi-VN" sz="2000" dirty="0"/>
              <a:t>Click vào số 1 ở slide 6 -&gt; hiện Slide 7 -&gt; Click vào xe chữa cháy ở góc màn hình -&gt; quay về slide 6 -&gt; click vào xe chứa cháy bên trên slide -&gt; Sẽ hiện ra xe chữa cháy chạy vào khu rừng -&gt; click vào số 2-&gt; hiện slide 8 -&gt; tiếp tục click chuột slide 8 -&gt; hiện ra slide 9 -&gt; click chuột vào  chú lính cứu hỏa -&gt; quay về slide 6 -&gt; click vào lính cứu hỏa bên trên màn hình các vòi nước sẽ hiện ra ở khu rừng . Thực hiện click chuột vào các số với các bước lần lượt tương tự như hương dẫn . Cuối trò chơi quay về slide 6 -&gt; click vào màn hình -&gt; hiện ra slide 13. </a:t>
            </a:r>
            <a:endParaRPr lang="en-US" sz="2000" dirty="0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29" y="4209143"/>
            <a:ext cx="2838634" cy="2648857"/>
          </a:xfrm>
          <a:prstGeom prst="rect">
            <a:avLst/>
          </a:prstGeom>
        </p:spPr>
      </p:pic>
      <p:pic>
        <p:nvPicPr>
          <p:cNvPr id="7" name="Picture 2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257" y="1"/>
            <a:ext cx="1262744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4730138" y="0"/>
            <a:ext cx="3099317" cy="1378857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114"/>
            <a:ext cx="1944913" cy="1778001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487</Words>
  <Application>Microsoft Office PowerPoint</Application>
  <PresentationFormat>Màn hình rộng</PresentationFormat>
  <Paragraphs>64</Paragraphs>
  <Slides>20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6" baseType="lpstr">
      <vt:lpstr>Calibri</vt:lpstr>
      <vt:lpstr>UTM Avo</vt:lpstr>
      <vt:lpstr>Arial</vt:lpstr>
      <vt:lpstr>HP001 4 hàng</vt:lpstr>
      <vt:lpstr>Times New Roman</vt:lpstr>
      <vt:lpstr>Office Theme</vt:lpstr>
      <vt:lpstr>Tuần 35 Ôn tập cuối năm - Tiết 1&amp;2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phuongmaidtvh@gmail.com</cp:lastModifiedBy>
  <cp:revision>65</cp:revision>
  <dcterms:created xsi:type="dcterms:W3CDTF">2021-11-01T08:16:43Z</dcterms:created>
  <dcterms:modified xsi:type="dcterms:W3CDTF">2023-07-20T12:54:13Z</dcterms:modified>
</cp:coreProperties>
</file>