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2" r:id="rId2"/>
  </p:sldMasterIdLst>
  <p:notesMasterIdLst>
    <p:notesMasterId r:id="rId16"/>
  </p:notesMasterIdLst>
  <p:handoutMasterIdLst>
    <p:handoutMasterId r:id="rId17"/>
  </p:handoutMasterIdLst>
  <p:sldIdLst>
    <p:sldId id="269" r:id="rId3"/>
    <p:sldId id="282" r:id="rId4"/>
    <p:sldId id="257" r:id="rId5"/>
    <p:sldId id="258" r:id="rId6"/>
    <p:sldId id="259" r:id="rId7"/>
    <p:sldId id="281" r:id="rId8"/>
    <p:sldId id="270" r:id="rId9"/>
    <p:sldId id="260" r:id="rId10"/>
    <p:sldId id="261" r:id="rId11"/>
    <p:sldId id="264" r:id="rId12"/>
    <p:sldId id="263" r:id="rId13"/>
    <p:sldId id="265" r:id="rId14"/>
    <p:sldId id="280" r:id="rId15"/>
  </p:sldIdLst>
  <p:sldSz cx="12192000" cy="6858000"/>
  <p:notesSz cx="6858000" cy="9144000"/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3399"/>
    <a:srgbClr val="FFCCFF"/>
    <a:srgbClr val="CC9900"/>
    <a:srgbClr val="FFFF66"/>
    <a:srgbClr val="FFFF99"/>
    <a:srgbClr val="FF7C80"/>
    <a:srgbClr val="FF99F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700" autoAdjust="0"/>
  </p:normalViewPr>
  <p:slideViewPr>
    <p:cSldViewPr snapToGrid="0">
      <p:cViewPr varScale="1">
        <p:scale>
          <a:sx n="62" d="100"/>
          <a:sy n="62" d="100"/>
        </p:scale>
        <p:origin x="792" y="56"/>
      </p:cViewPr>
      <p:guideLst>
        <p:guide orient="horz" pos="2160"/>
        <p:guide pos="384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49814B-C289-48F3-8A3E-D6784B267A4B}" type="datetimeFigureOut">
              <a:rPr lang="zh-CN" altLang="en-US" smtClean="0"/>
              <a:t>2023/9/10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CD9E4C-8F67-446B-A8DF-5639CEEBBF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48962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1966BE-64A4-4A42-898B-C27C82D35052}" type="datetimeFigureOut">
              <a:rPr lang="zh-CN" altLang="en-US" smtClean="0"/>
              <a:t>2023/9/10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81183F-0210-4076-BF44-057CDDD7A00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26509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1183F-0210-4076-BF44-057CDDD7A005}" type="slidenum">
              <a:rPr lang="zh-CN" altLang="en-US" smtClean="0">
                <a:solidFill>
                  <a:prstClr val="black"/>
                </a:solidFill>
              </a:rPr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1183F-0210-4076-BF44-057CDDD7A005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1183F-0210-4076-BF44-057CDDD7A005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1183F-0210-4076-BF44-057CDDD7A005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1183F-0210-4076-BF44-057CDDD7A005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1183F-0210-4076-BF44-057CDDD7A005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1183F-0210-4076-BF44-057CDDD7A005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1183F-0210-4076-BF44-057CDDD7A005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1183F-0210-4076-BF44-057CDDD7A005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1183F-0210-4076-BF44-057CDDD7A005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1183F-0210-4076-BF44-057CDDD7A005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</p:spPr>
        <p:txBody>
          <a:bodyPr/>
          <a:lstStyle/>
          <a:p>
            <a:fld id="{1D8BD707-D9CF-40AE-B4C6-C98DA3205C09}" type="datetimeFigureOut">
              <a:rPr lang="en-US" smtClean="0"/>
              <a:t>9/10/2023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e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àu be Sinh nhật Chị em gái Bộ ảnh thủ công Bản thuyết trình Các sự kiện và Mối quan tâm Đặc biệt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4"/>
          <p:cNvSpPr txBox="1"/>
          <p:nvPr/>
        </p:nvSpPr>
        <p:spPr>
          <a:xfrm>
            <a:off x="2450465" y="2230120"/>
            <a:ext cx="7666990" cy="3537519"/>
          </a:xfrm>
          <a:prstGeom prst="roundRect">
            <a:avLst/>
          </a:prstGeom>
          <a:ln w="79375" cmpd="sng">
            <a:solidFill>
              <a:schemeClr val="accent1">
                <a:shade val="50000"/>
              </a:schemeClr>
            </a:solidFill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Hiếu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gương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887009" y="956667"/>
            <a:ext cx="9643717" cy="768062"/>
            <a:chOff x="887009" y="956667"/>
            <a:chExt cx="9643717" cy="768062"/>
          </a:xfrm>
        </p:grpSpPr>
        <p:sp>
          <p:nvSpPr>
            <p:cNvPr id="5" name="文本框 4"/>
            <p:cNvSpPr txBox="1"/>
            <p:nvPr/>
          </p:nvSpPr>
          <p:spPr>
            <a:xfrm>
              <a:off x="1348632" y="1017533"/>
              <a:ext cx="91820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3. </a:t>
              </a:r>
              <a:r>
                <a:rPr lang="en-US" sz="2400" b="1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Bài</a:t>
              </a:r>
              <a:r>
                <a:rPr 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văn</a:t>
              </a:r>
              <a:r>
                <a:rPr 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giúp</a:t>
              </a:r>
              <a:r>
                <a:rPr 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em</a:t>
              </a:r>
              <a:r>
                <a:rPr 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hiểu</a:t>
              </a:r>
              <a:r>
                <a:rPr 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điều</a:t>
              </a:r>
              <a:r>
                <a:rPr 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gì</a:t>
              </a:r>
              <a:r>
                <a:rPr 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về</a:t>
              </a:r>
              <a:r>
                <a:rPr 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truyền</a:t>
              </a:r>
              <a:r>
                <a:rPr 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thống</a:t>
              </a:r>
              <a:r>
                <a:rPr 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văn</a:t>
              </a:r>
              <a:r>
                <a:rPr 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hóa</a:t>
              </a:r>
              <a:r>
                <a:rPr 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Việt</a:t>
              </a:r>
              <a:r>
                <a:rPr 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Nam ?</a:t>
              </a:r>
              <a:endParaRPr lang="zh-CN" altLang="en-US" sz="2400" b="1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009" y="956667"/>
              <a:ext cx="461623" cy="768062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14" y="358185"/>
            <a:ext cx="4109830" cy="1657939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673838" y="413119"/>
            <a:ext cx="3552648" cy="1562064"/>
            <a:chOff x="561663" y="864964"/>
            <a:chExt cx="2499360" cy="1008264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1663" y="864964"/>
              <a:ext cx="2499360" cy="1008264"/>
            </a:xfrm>
            <a:prstGeom prst="rect">
              <a:avLst/>
            </a:prstGeom>
          </p:spPr>
        </p:pic>
        <p:sp>
          <p:nvSpPr>
            <p:cNvPr id="6" name="文本框 5"/>
            <p:cNvSpPr txBox="1"/>
            <p:nvPr/>
          </p:nvSpPr>
          <p:spPr>
            <a:xfrm>
              <a:off x="767645" y="1203877"/>
              <a:ext cx="2168879" cy="4171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600" b="1" dirty="0" err="1">
                  <a:solidFill>
                    <a:srgbClr val="E4007F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Luyện</a:t>
              </a:r>
              <a:r>
                <a:rPr lang="en-US" altLang="zh-CN" sz="3600" b="1" dirty="0">
                  <a:solidFill>
                    <a:srgbClr val="E4007F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600" b="1" dirty="0" err="1">
                  <a:solidFill>
                    <a:srgbClr val="E4007F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đọc</a:t>
              </a:r>
              <a:r>
                <a:rPr lang="en-US" altLang="zh-CN" sz="3600" b="1" dirty="0">
                  <a:solidFill>
                    <a:srgbClr val="E4007F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 hay</a:t>
              </a:r>
              <a:endParaRPr lang="zh-CN" altLang="en-US" sz="3600" b="1" dirty="0">
                <a:solidFill>
                  <a:srgbClr val="E4007F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857443" y="2149028"/>
            <a:ext cx="10511141" cy="3697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0" hangingPunct="0">
              <a:lnSpc>
                <a:spcPct val="150000"/>
              </a:lnSpc>
              <a:defRPr/>
            </a:pPr>
            <a:r>
              <a:rPr lang="en-US" sz="32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nay,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khách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thăm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Miếu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–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Quốc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Tử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Giám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còn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thấy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bên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giếng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Thiên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Quang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dưới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hàng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muỗm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già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cổ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kính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, 82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tấm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bia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khắc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tên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tuổi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1306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vị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tiến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sĩ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khoa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thi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năm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1442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khoa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thi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năm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1779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chứng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tích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nền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hiến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lâu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đời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文本框 6"/>
          <p:cNvSpPr txBox="1"/>
          <p:nvPr/>
        </p:nvSpPr>
        <p:spPr>
          <a:xfrm>
            <a:off x="857442" y="2152607"/>
            <a:ext cx="1051114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0" hangingPunct="0">
              <a:lnSpc>
                <a:spcPct val="150000"/>
              </a:lnSpc>
              <a:defRPr/>
            </a:pPr>
            <a:r>
              <a:rPr lang="en-US" sz="32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nay,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khách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thăm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Miếu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–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Quốc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Tử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Giám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còn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thấy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bên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giếng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Thiên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Quang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dưới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hàng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muỗm</a:t>
            </a:r>
            <a:r>
              <a:rPr lang="en-US" sz="3200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già</a:t>
            </a:r>
            <a:r>
              <a:rPr lang="en-US" sz="3200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cổ</a:t>
            </a:r>
            <a:r>
              <a:rPr lang="en-US" sz="3200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kính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, 82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tấm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bia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khắc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tên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tuổi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1306 </a:t>
            </a:r>
            <a:r>
              <a:rPr lang="en-US" sz="3200" b="1" u="sng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vị</a:t>
            </a:r>
            <a:r>
              <a:rPr lang="en-US" sz="3200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tiến</a:t>
            </a:r>
            <a:r>
              <a:rPr lang="en-US" sz="3200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sĩ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khoa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thi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năm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1442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khoa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thi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năm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1779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chứng</a:t>
            </a:r>
            <a:r>
              <a:rPr lang="en-US" sz="3200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tích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nền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văn</a:t>
            </a:r>
            <a:r>
              <a:rPr lang="en-US" sz="3200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hiến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lâu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đời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11" y="1002867"/>
            <a:ext cx="11190436" cy="4514316"/>
          </a:xfrm>
          <a:prstGeom prst="rect">
            <a:avLst/>
          </a:prstGeom>
        </p:spPr>
      </p:pic>
      <p:pic>
        <p:nvPicPr>
          <p:cNvPr id="6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345" y="1140391"/>
            <a:ext cx="10222172" cy="425326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699512" y="2524835"/>
            <a:ext cx="8461612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hào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GB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Miếu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giám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hiến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ta.</a:t>
            </a:r>
            <a:endParaRPr lang="zh-CN" altLang="en-US" sz="2800" b="1" dirty="0"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568406" y="1825635"/>
            <a:ext cx="30075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 err="1">
                <a:solidFill>
                  <a:srgbClr val="C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Nội</a:t>
            </a:r>
            <a:r>
              <a:rPr lang="en-US" altLang="zh-CN" sz="4000" b="1" dirty="0">
                <a:solidFill>
                  <a:srgbClr val="C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dung </a:t>
            </a:r>
            <a:r>
              <a:rPr lang="en-US" altLang="zh-CN" sz="4000" b="1" dirty="0" err="1">
                <a:solidFill>
                  <a:srgbClr val="C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bài</a:t>
            </a:r>
            <a:endParaRPr lang="zh-CN" altLang="en-US" sz="4000" b="1" dirty="0">
              <a:solidFill>
                <a:srgbClr val="C00000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2"/>
          <p:cNvGrpSpPr/>
          <p:nvPr/>
        </p:nvGrpSpPr>
        <p:grpSpPr>
          <a:xfrm>
            <a:off x="1001395" y="2686050"/>
            <a:ext cx="10188575" cy="3274695"/>
            <a:chOff x="0" y="0"/>
            <a:chExt cx="6350000" cy="6350000"/>
          </a:xfrm>
        </p:grpSpPr>
        <p:sp>
          <p:nvSpPr>
            <p:cNvPr id="13" name="Freeform 1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DC5D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2254885" y="2084705"/>
            <a:ext cx="3712845" cy="1515110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97EDAA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0" y="0"/>
            <a:ext cx="4174089" cy="1159135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020780" y="0"/>
            <a:ext cx="4174089" cy="1159135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017911" y="0"/>
            <a:ext cx="4174089" cy="1159135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9937589" y="1233951"/>
            <a:ext cx="2254411" cy="27432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73275" y="3599815"/>
            <a:ext cx="8324850" cy="14478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96770" y="2242185"/>
            <a:ext cx="4029075" cy="12001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103058" y="4796377"/>
            <a:ext cx="24785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altLang="zh-CN" sz="4000" b="1" dirty="0">
                <a:solidFill>
                  <a:srgbClr val="EA5506"/>
                </a:solidFill>
                <a:latin typeface="+mj-lt"/>
                <a:ea typeface="Microsoft YaHei" panose="020B0503020204020204" pitchFamily="34" charset="-122"/>
              </a:rPr>
              <a:t>Luyện đọc</a:t>
            </a:r>
            <a:endParaRPr lang="zh-CN" altLang="en-US" sz="4000" b="1" dirty="0">
              <a:solidFill>
                <a:srgbClr val="EA5506"/>
              </a:solidFill>
              <a:latin typeface="+mj-lt"/>
              <a:ea typeface="Microsoft YaHei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235230" y="4838067"/>
            <a:ext cx="29787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altLang="zh-CN" sz="4000" b="1" dirty="0">
                <a:solidFill>
                  <a:srgbClr val="A50A76"/>
                </a:solidFill>
                <a:latin typeface="+mj-lt"/>
                <a:ea typeface="Microsoft YaHei" panose="020B0503020204020204" pitchFamily="34" charset="-122"/>
              </a:rPr>
              <a:t>Tìm hiểu bài</a:t>
            </a:r>
            <a:endParaRPr lang="zh-CN" altLang="en-US" sz="4000" b="1" dirty="0">
              <a:solidFill>
                <a:srgbClr val="A50A76"/>
              </a:solidFill>
              <a:latin typeface="+mj-lt"/>
              <a:ea typeface="Microsoft YaHei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621666" y="4843029"/>
            <a:ext cx="34050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altLang="zh-CN" sz="4000" b="1" dirty="0">
                <a:solidFill>
                  <a:srgbClr val="009944"/>
                </a:solidFill>
                <a:latin typeface="+mj-lt"/>
                <a:ea typeface="Microsoft YaHei" panose="020B0503020204020204" pitchFamily="34" charset="-122"/>
              </a:rPr>
              <a:t>Luyện đọc hay</a:t>
            </a:r>
            <a:endParaRPr lang="zh-CN" altLang="en-US" sz="4000" b="1" dirty="0">
              <a:solidFill>
                <a:srgbClr val="009944"/>
              </a:solidFill>
              <a:latin typeface="+mj-lt"/>
              <a:ea typeface="Microsoft YaHei" panose="020B0503020204020204" pitchFamily="34" charset="-122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1613933" y="3314787"/>
            <a:ext cx="1456814" cy="1434640"/>
          </a:xfrm>
          <a:prstGeom prst="ellipse">
            <a:avLst/>
          </a:prstGeom>
          <a:noFill/>
          <a:ln w="57150">
            <a:solidFill>
              <a:srgbClr val="EA550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4993760" y="3272473"/>
            <a:ext cx="1461632" cy="1476954"/>
          </a:xfrm>
          <a:prstGeom prst="ellipse">
            <a:avLst/>
          </a:prstGeom>
          <a:noFill/>
          <a:ln w="57150">
            <a:solidFill>
              <a:srgbClr val="A50A7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8549084" y="3243754"/>
            <a:ext cx="1550264" cy="1502125"/>
          </a:xfrm>
          <a:prstGeom prst="ellipse">
            <a:avLst/>
          </a:prstGeom>
          <a:noFill/>
          <a:ln w="57150">
            <a:solidFill>
              <a:srgbClr val="00994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extBox 2"/>
          <p:cNvSpPr txBox="1"/>
          <p:nvPr/>
        </p:nvSpPr>
        <p:spPr>
          <a:xfrm>
            <a:off x="2076207" y="3543146"/>
            <a:ext cx="6960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b="1" dirty="0">
                <a:latin typeface="+mj-lt"/>
              </a:rPr>
              <a:t>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474368" y="3533152"/>
            <a:ext cx="6960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b="1" dirty="0">
                <a:latin typeface="+mj-lt"/>
              </a:rPr>
              <a:t>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058082" y="3533152"/>
            <a:ext cx="6960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b="1" dirty="0">
                <a:latin typeface="+mj-lt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4537168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0"/>
                            </p:stCondLst>
                            <p:childTnLst>
                              <p:par>
                                <p:cTn id="35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5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5147329" y="2796224"/>
            <a:ext cx="15762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altLang="zh-CN" sz="4000" b="1" dirty="0">
                <a:solidFill>
                  <a:srgbClr val="A50A76"/>
                </a:solidFill>
                <a:latin typeface="+mj-lt"/>
                <a:ea typeface="Microsoft YaHei" panose="020B0503020204020204" pitchFamily="34" charset="-122"/>
              </a:rPr>
              <a:t>Video </a:t>
            </a:r>
            <a:endParaRPr lang="zh-CN" altLang="en-US" sz="4000" b="1" dirty="0">
              <a:solidFill>
                <a:srgbClr val="A50A76"/>
              </a:solidFill>
              <a:latin typeface="+mj-lt"/>
              <a:ea typeface="Microsoft YaHei" panose="020B0503020204020204" pitchFamily="34" charset="-122"/>
            </a:endParaRPr>
          </a:p>
        </p:txBody>
      </p:sp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045" y="125894"/>
            <a:ext cx="2229079" cy="899231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187444" y="193691"/>
            <a:ext cx="2190440" cy="755376"/>
            <a:chOff x="580867" y="891391"/>
            <a:chExt cx="2499360" cy="1008264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867" y="891391"/>
              <a:ext cx="2499360" cy="1008264"/>
            </a:xfrm>
            <a:prstGeom prst="rect">
              <a:avLst/>
            </a:prstGeom>
          </p:spPr>
        </p:pic>
        <p:sp>
          <p:nvSpPr>
            <p:cNvPr id="4" name="文本框 3"/>
            <p:cNvSpPr txBox="1"/>
            <p:nvPr/>
          </p:nvSpPr>
          <p:spPr>
            <a:xfrm>
              <a:off x="939604" y="1100534"/>
              <a:ext cx="1781887" cy="6162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dirty="0" err="1">
                  <a:solidFill>
                    <a:srgbClr val="E4007F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Luyện</a:t>
              </a:r>
              <a:r>
                <a:rPr lang="en-US" altLang="zh-CN" sz="2400" b="1" dirty="0">
                  <a:solidFill>
                    <a:srgbClr val="E4007F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400" b="1" dirty="0" err="1">
                  <a:solidFill>
                    <a:srgbClr val="E4007F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đọc</a:t>
              </a:r>
              <a:endParaRPr lang="zh-CN" altLang="en-US" sz="2400" b="1" dirty="0">
                <a:solidFill>
                  <a:srgbClr val="E4007F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367464" y="812043"/>
            <a:ext cx="11399501" cy="61401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       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Đến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thăm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Văn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Miếu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–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Quốc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Tử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Giám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ở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Thủ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đô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Hà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Nội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,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ngôi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trường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được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coi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là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trường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đại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học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đầu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tiên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của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Việt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Nam,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khách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nước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ngoài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không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khỏi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ngạc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nhiên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khi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biết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rằng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từ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năm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1075,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nước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ta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đã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mở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khoa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thi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tiến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sĩ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.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Ngót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10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thế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kỉ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,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tính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từ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khoa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thi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năm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1075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đến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khoa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thi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cuối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cùng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vào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năm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1919,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các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triều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vua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Việt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Nam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đã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tổ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chức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được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185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khoa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thi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,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lấy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đỗ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gần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3000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tiến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sĩ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,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cụ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thể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như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sau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endParaRPr lang="en-US" altLang="zh-CN" sz="2000" dirty="0"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altLang="zh-CN" sz="2000" dirty="0"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altLang="zh-CN" sz="2000" dirty="0"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US" altLang="zh-CN" sz="2000" dirty="0"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US" altLang="zh-CN" sz="2000" dirty="0"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US" altLang="zh-CN" dirty="0"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US" altLang="zh-CN" dirty="0"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        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Ngày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nay,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khách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vào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thăm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Văn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Miếu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–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Quốc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Tử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Giám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còn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thấy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bên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giếng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Thiên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Quang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,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dưới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những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hàng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muỗm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già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cổ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kính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, 82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tấm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bia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khắc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tên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tuổi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1306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vị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tiến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sĩ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từ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khoa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thi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năm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1442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đến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khoa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thi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năm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1779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như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chứng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tích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về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một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nền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văn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hiến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lâu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đời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4326036" y="363915"/>
            <a:ext cx="32912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Nghìn</a:t>
            </a: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năm</a:t>
            </a: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văn</a:t>
            </a: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hiến</a:t>
            </a:r>
            <a:endParaRPr lang="zh-CN" altLang="en-US" sz="2800" b="1" dirty="0">
              <a:solidFill>
                <a:srgbClr val="C00000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453566" y="2620371"/>
          <a:ext cx="7200000" cy="29260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80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4206"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Triều</a:t>
                      </a:r>
                      <a:r>
                        <a:rPr lang="en-US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đại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khoa</a:t>
                      </a:r>
                      <a:r>
                        <a:rPr lang="en-US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</a:t>
                      </a:r>
                      <a:r>
                        <a:rPr lang="en-US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sĩ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trạng</a:t>
                      </a:r>
                      <a:r>
                        <a:rPr lang="en-US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4500">
                <a:tc>
                  <a:txBody>
                    <a:bodyPr/>
                    <a:lstStyle/>
                    <a:p>
                      <a:pPr algn="l"/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Lý</a:t>
                      </a:r>
                      <a:r>
                        <a:rPr lang="en-US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6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4500">
                <a:tc>
                  <a:txBody>
                    <a:bodyPr/>
                    <a:lstStyle/>
                    <a:p>
                      <a:pPr algn="l"/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Trần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14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51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9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4500">
                <a:tc>
                  <a:txBody>
                    <a:bodyPr/>
                    <a:lstStyle/>
                    <a:p>
                      <a:pPr algn="l"/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Hồ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2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12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4500">
                <a:tc>
                  <a:txBody>
                    <a:bodyPr/>
                    <a:lstStyle/>
                    <a:p>
                      <a:pPr algn="l"/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Lê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1780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45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Mạc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21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484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45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Nguyễn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38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558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4500">
                <a:tc>
                  <a:txBody>
                    <a:bodyPr/>
                    <a:lstStyle/>
                    <a:p>
                      <a:pPr algn="l"/>
                      <a:r>
                        <a:rPr lang="en-US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Tổng</a:t>
                      </a:r>
                      <a:r>
                        <a:rPr lang="en-US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cộng</a:t>
                      </a:r>
                      <a:endParaRPr lang="vi-VN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185</a:t>
                      </a:r>
                      <a:endParaRPr lang="vi-VN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2896</a:t>
                      </a:r>
                      <a:endParaRPr lang="vi-VN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</a:t>
                      </a:r>
                      <a:endParaRPr lang="vi-VN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772275" y="2080736"/>
            <a:ext cx="323190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>
                <a:latin typeface="Times New Roman" panose="02020603050405020304" pitchFamily="18" charset="0"/>
              </a:rPr>
              <a:t>Quốc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Tử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Giám</a:t>
            </a:r>
            <a:endParaRPr lang="en-US" sz="2800" b="1" dirty="0">
              <a:latin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giếng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Th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iên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Quang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hàng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m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uỗm</a:t>
            </a:r>
            <a:endParaRPr lang="zh-CN" altLang="en-US" sz="2800" dirty="0">
              <a:solidFill>
                <a:srgbClr val="C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03369" y="974351"/>
            <a:ext cx="25058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Luyện</a:t>
            </a:r>
            <a:r>
              <a:rPr lang="en-US" altLang="zh-CN" sz="3200" b="1" dirty="0">
                <a:solidFill>
                  <a:srgbClr val="C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đọc</a:t>
            </a:r>
            <a:r>
              <a:rPr lang="en-US" altLang="zh-CN" sz="3200" b="1" dirty="0">
                <a:solidFill>
                  <a:srgbClr val="C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từ</a:t>
            </a:r>
            <a:endParaRPr lang="zh-CN" altLang="en-US" sz="3200" b="1" dirty="0">
              <a:solidFill>
                <a:srgbClr val="C00000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文本框 2"/>
          <p:cNvSpPr txBox="1"/>
          <p:nvPr/>
        </p:nvSpPr>
        <p:spPr>
          <a:xfrm>
            <a:off x="5240740" y="1948020"/>
            <a:ext cx="6032310" cy="3677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2800" b="1" dirty="0">
                <a:latin typeface="Times New Roman" panose="02020603050405020304" pitchFamily="18" charset="0"/>
              </a:rPr>
              <a:t>- </a:t>
            </a:r>
            <a:r>
              <a:rPr lang="en-US" sz="2800" b="1" dirty="0" err="1">
                <a:latin typeface="Times New Roman" panose="02020603050405020304" pitchFamily="18" charset="0"/>
              </a:rPr>
              <a:t>Triều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đại</a:t>
            </a:r>
            <a:r>
              <a:rPr lang="en-US" sz="2800" b="1" dirty="0">
                <a:latin typeface="Times New Roman" panose="02020603050405020304" pitchFamily="18" charset="0"/>
              </a:rPr>
              <a:t>/ </a:t>
            </a:r>
            <a:r>
              <a:rPr lang="en-US" sz="2800" b="1" dirty="0" err="1">
                <a:latin typeface="Times New Roman" panose="02020603050405020304" pitchFamily="18" charset="0"/>
              </a:rPr>
              <a:t>Lý</a:t>
            </a:r>
            <a:r>
              <a:rPr lang="en-US" sz="2800" b="1" dirty="0">
                <a:latin typeface="Times New Roman" panose="02020603050405020304" pitchFamily="18" charset="0"/>
              </a:rPr>
              <a:t>/ </a:t>
            </a:r>
            <a:r>
              <a:rPr lang="en-US" sz="2800" b="1" dirty="0" err="1">
                <a:latin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khoa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thi</a:t>
            </a:r>
            <a:r>
              <a:rPr lang="en-US" sz="2800" b="1" dirty="0">
                <a:latin typeface="Times New Roman" panose="02020603050405020304" pitchFamily="18" charset="0"/>
              </a:rPr>
              <a:t>/ 6/ </a:t>
            </a:r>
            <a:r>
              <a:rPr lang="en-US" sz="2800" b="1" dirty="0" err="1">
                <a:latin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tiến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sĩ</a:t>
            </a:r>
            <a:r>
              <a:rPr lang="en-US" sz="2800" b="1" dirty="0">
                <a:latin typeface="Times New Roman" panose="02020603050405020304" pitchFamily="18" charset="0"/>
              </a:rPr>
              <a:t>/ 11/ </a:t>
            </a:r>
            <a:r>
              <a:rPr lang="en-US" sz="2800" b="1" dirty="0" err="1">
                <a:latin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trạng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nguyên</a:t>
            </a:r>
            <a:r>
              <a:rPr lang="en-US" sz="2800" b="1" dirty="0">
                <a:latin typeface="Times New Roman" panose="02020603050405020304" pitchFamily="18" charset="0"/>
              </a:rPr>
              <a:t>/ 0/.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2800" b="1" dirty="0">
                <a:latin typeface="Times New Roman" panose="02020603050405020304" pitchFamily="18" charset="0"/>
              </a:rPr>
              <a:t>  - </a:t>
            </a:r>
            <a:r>
              <a:rPr lang="en-US" sz="2800" b="1" dirty="0" err="1">
                <a:latin typeface="Times New Roman" panose="02020603050405020304" pitchFamily="18" charset="0"/>
              </a:rPr>
              <a:t>Triều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đại</a:t>
            </a:r>
            <a:r>
              <a:rPr lang="en-US" sz="2800" b="1" dirty="0">
                <a:latin typeface="Times New Roman" panose="02020603050405020304" pitchFamily="18" charset="0"/>
              </a:rPr>
              <a:t>/ </a:t>
            </a:r>
            <a:r>
              <a:rPr lang="en-US" sz="2800" b="1" dirty="0" err="1">
                <a:latin typeface="Times New Roman" panose="02020603050405020304" pitchFamily="18" charset="0"/>
              </a:rPr>
              <a:t>Trần</a:t>
            </a:r>
            <a:r>
              <a:rPr lang="en-US" sz="2800" b="1" dirty="0">
                <a:latin typeface="Times New Roman" panose="02020603050405020304" pitchFamily="18" charset="0"/>
              </a:rPr>
              <a:t>/ …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2800" b="1" dirty="0">
                <a:latin typeface="Times New Roman" panose="02020603050405020304" pitchFamily="18" charset="0"/>
              </a:rPr>
              <a:t>  -</a:t>
            </a:r>
            <a:r>
              <a:rPr lang="en-US" sz="2800" b="1" dirty="0" err="1">
                <a:latin typeface="Times New Roman" panose="02020603050405020304" pitchFamily="18" charset="0"/>
              </a:rPr>
              <a:t>Tổng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cộng</a:t>
            </a:r>
            <a:r>
              <a:rPr lang="en-US" sz="2800" b="1" dirty="0">
                <a:latin typeface="Times New Roman" panose="02020603050405020304" pitchFamily="18" charset="0"/>
              </a:rPr>
              <a:t>/ </a:t>
            </a:r>
            <a:r>
              <a:rPr lang="en-US" sz="2800" b="1" dirty="0" err="1">
                <a:latin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khoa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thi</a:t>
            </a:r>
            <a:r>
              <a:rPr lang="en-US" sz="2800" b="1" dirty="0">
                <a:latin typeface="Times New Roman" panose="02020603050405020304" pitchFamily="18" charset="0"/>
              </a:rPr>
              <a:t>/ 185/ </a:t>
            </a:r>
            <a:r>
              <a:rPr lang="en-US" sz="2800" b="1" dirty="0" err="1">
                <a:latin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tiến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sĩ</a:t>
            </a:r>
            <a:r>
              <a:rPr lang="en-US" sz="2800" b="1" dirty="0">
                <a:latin typeface="Times New Roman" panose="02020603050405020304" pitchFamily="18" charset="0"/>
              </a:rPr>
              <a:t>/ 2896/ </a:t>
            </a:r>
            <a:r>
              <a:rPr lang="en-US" sz="2800" b="1" dirty="0" err="1">
                <a:latin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trạng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nguyên</a:t>
            </a:r>
            <a:r>
              <a:rPr lang="en-US" sz="2800" b="1" dirty="0">
                <a:latin typeface="Times New Roman" panose="02020603050405020304" pitchFamily="18" charset="0"/>
              </a:rPr>
              <a:t>/ 47/.</a:t>
            </a:r>
          </a:p>
        </p:txBody>
      </p:sp>
      <p:sp>
        <p:nvSpPr>
          <p:cNvPr id="8" name="文本框 4"/>
          <p:cNvSpPr txBox="1"/>
          <p:nvPr/>
        </p:nvSpPr>
        <p:spPr>
          <a:xfrm>
            <a:off x="5954021" y="932074"/>
            <a:ext cx="46057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Luyện</a:t>
            </a:r>
            <a:r>
              <a:rPr lang="en-US" altLang="zh-CN" sz="3200" b="1" dirty="0">
                <a:solidFill>
                  <a:srgbClr val="C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đọc</a:t>
            </a:r>
            <a:r>
              <a:rPr lang="en-US" altLang="zh-CN" sz="3200" b="1" dirty="0">
                <a:solidFill>
                  <a:srgbClr val="C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bảng</a:t>
            </a:r>
            <a:r>
              <a:rPr lang="en-US" altLang="zh-CN" sz="3200" b="1" dirty="0">
                <a:solidFill>
                  <a:srgbClr val="C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thống</a:t>
            </a:r>
            <a:r>
              <a:rPr lang="en-US" altLang="zh-CN" sz="3200" b="1" dirty="0">
                <a:solidFill>
                  <a:srgbClr val="C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kê</a:t>
            </a:r>
            <a:endParaRPr lang="zh-CN" altLang="en-US" sz="3200" b="1" dirty="0">
              <a:solidFill>
                <a:srgbClr val="C00000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4408227" y="1209480"/>
            <a:ext cx="0" cy="4477050"/>
          </a:xfrm>
          <a:prstGeom prst="line">
            <a:avLst/>
          </a:prstGeom>
          <a:ln w="5715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00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8620" y="833755"/>
            <a:ext cx="6770370" cy="3940810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1061720" y="4401820"/>
            <a:ext cx="7698105" cy="2066290"/>
            <a:chOff x="5384298" y="3978951"/>
            <a:chExt cx="6038682" cy="1337060"/>
          </a:xfrm>
        </p:grpSpPr>
        <p:sp>
          <p:nvSpPr>
            <p:cNvPr id="6" name="椭圆 31"/>
            <p:cNvSpPr/>
            <p:nvPr/>
          </p:nvSpPr>
          <p:spPr>
            <a:xfrm flipH="1">
              <a:off x="5384298" y="4380648"/>
              <a:ext cx="5832648" cy="935363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  <a:gd name="connsiteX0-333" fmla="*/ 128078 w 687378"/>
                <a:gd name="connsiteY0-334" fmla="*/ 58090 h 647015"/>
                <a:gd name="connsiteX1-335" fmla="*/ 571432 w 687378"/>
                <a:gd name="connsiteY1-336" fmla="*/ 16673 h 647015"/>
                <a:gd name="connsiteX2-337" fmla="*/ 659670 w 687378"/>
                <a:gd name="connsiteY2-338" fmla="*/ 330492 h 647015"/>
                <a:gd name="connsiteX3-339" fmla="*/ 331423 w 687378"/>
                <a:gd name="connsiteY3-340" fmla="*/ 647015 h 647015"/>
                <a:gd name="connsiteX4-341" fmla="*/ 3176 w 687378"/>
                <a:gd name="connsiteY4-342" fmla="*/ 330492 h 647015"/>
                <a:gd name="connsiteX5-343" fmla="*/ 62645 w 687378"/>
                <a:gd name="connsiteY5-344" fmla="*/ 127576 h 647015"/>
                <a:gd name="connsiteX0-345" fmla="*/ 128078 w 677145"/>
                <a:gd name="connsiteY0-346" fmla="*/ 58090 h 663933"/>
                <a:gd name="connsiteX1-347" fmla="*/ 571432 w 677145"/>
                <a:gd name="connsiteY1-348" fmla="*/ 16673 h 663933"/>
                <a:gd name="connsiteX2-349" fmla="*/ 659670 w 677145"/>
                <a:gd name="connsiteY2-350" fmla="*/ 330492 h 663933"/>
                <a:gd name="connsiteX3-351" fmla="*/ 559815 w 677145"/>
                <a:gd name="connsiteY3-352" fmla="*/ 663933 h 663933"/>
                <a:gd name="connsiteX4-353" fmla="*/ 3176 w 677145"/>
                <a:gd name="connsiteY4-354" fmla="*/ 330492 h 663933"/>
                <a:gd name="connsiteX5-355" fmla="*/ 62645 w 677145"/>
                <a:gd name="connsiteY5-356" fmla="*/ 127576 h 663933"/>
                <a:gd name="connsiteX0-357" fmla="*/ 101940 w 644966"/>
                <a:gd name="connsiteY0-358" fmla="*/ 58090 h 685888"/>
                <a:gd name="connsiteX1-359" fmla="*/ 545294 w 644966"/>
                <a:gd name="connsiteY1-360" fmla="*/ 16673 h 685888"/>
                <a:gd name="connsiteX2-361" fmla="*/ 633532 w 644966"/>
                <a:gd name="connsiteY2-362" fmla="*/ 330492 h 685888"/>
                <a:gd name="connsiteX3-363" fmla="*/ 533677 w 644966"/>
                <a:gd name="connsiteY3-364" fmla="*/ 663933 h 685888"/>
                <a:gd name="connsiteX4-365" fmla="*/ 10874 w 644966"/>
                <a:gd name="connsiteY4-366" fmla="*/ 575801 h 685888"/>
                <a:gd name="connsiteX5-367" fmla="*/ 36507 w 644966"/>
                <a:gd name="connsiteY5-368" fmla="*/ 127576 h 685888"/>
                <a:gd name="connsiteX0-369" fmla="*/ 101940 w 642626"/>
                <a:gd name="connsiteY0-370" fmla="*/ 58090 h 654766"/>
                <a:gd name="connsiteX1-371" fmla="*/ 545294 w 642626"/>
                <a:gd name="connsiteY1-372" fmla="*/ 16673 h 654766"/>
                <a:gd name="connsiteX2-373" fmla="*/ 633532 w 642626"/>
                <a:gd name="connsiteY2-374" fmla="*/ 330492 h 654766"/>
                <a:gd name="connsiteX3-375" fmla="*/ 567513 w 642626"/>
                <a:gd name="connsiteY3-376" fmla="*/ 613179 h 654766"/>
                <a:gd name="connsiteX4-377" fmla="*/ 10874 w 642626"/>
                <a:gd name="connsiteY4-378" fmla="*/ 575801 h 654766"/>
                <a:gd name="connsiteX5-379" fmla="*/ 36507 w 642626"/>
                <a:gd name="connsiteY5-380" fmla="*/ 127576 h 654766"/>
                <a:gd name="connsiteX0-381" fmla="*/ 101940 w 642626"/>
                <a:gd name="connsiteY0-382" fmla="*/ 30477 h 627153"/>
                <a:gd name="connsiteX1-383" fmla="*/ 545294 w 642626"/>
                <a:gd name="connsiteY1-384" fmla="*/ 31354 h 627153"/>
                <a:gd name="connsiteX2-385" fmla="*/ 633532 w 642626"/>
                <a:gd name="connsiteY2-386" fmla="*/ 302879 h 627153"/>
                <a:gd name="connsiteX3-387" fmla="*/ 567513 w 642626"/>
                <a:gd name="connsiteY3-388" fmla="*/ 585566 h 627153"/>
                <a:gd name="connsiteX4-389" fmla="*/ 10874 w 642626"/>
                <a:gd name="connsiteY4-390" fmla="*/ 548188 h 627153"/>
                <a:gd name="connsiteX5-391" fmla="*/ 36507 w 642626"/>
                <a:gd name="connsiteY5-392" fmla="*/ 99963 h 627153"/>
                <a:gd name="connsiteX0-393" fmla="*/ 101940 w 641803"/>
                <a:gd name="connsiteY0-394" fmla="*/ 32533 h 629209"/>
                <a:gd name="connsiteX1-395" fmla="*/ 545294 w 641803"/>
                <a:gd name="connsiteY1-396" fmla="*/ 33410 h 629209"/>
                <a:gd name="connsiteX2-397" fmla="*/ 633532 w 641803"/>
                <a:gd name="connsiteY2-398" fmla="*/ 304935 h 629209"/>
                <a:gd name="connsiteX3-399" fmla="*/ 567513 w 641803"/>
                <a:gd name="connsiteY3-400" fmla="*/ 587622 h 629209"/>
                <a:gd name="connsiteX4-401" fmla="*/ 10874 w 641803"/>
                <a:gd name="connsiteY4-402" fmla="*/ 550244 h 629209"/>
                <a:gd name="connsiteX5-403" fmla="*/ 36507 w 641803"/>
                <a:gd name="connsiteY5-404" fmla="*/ 102019 h 629209"/>
                <a:gd name="connsiteX0-405" fmla="*/ 93785 w 633648"/>
                <a:gd name="connsiteY0-406" fmla="*/ 32533 h 629209"/>
                <a:gd name="connsiteX1-407" fmla="*/ 537139 w 633648"/>
                <a:gd name="connsiteY1-408" fmla="*/ 33410 h 629209"/>
                <a:gd name="connsiteX2-409" fmla="*/ 625377 w 633648"/>
                <a:gd name="connsiteY2-410" fmla="*/ 304935 h 629209"/>
                <a:gd name="connsiteX3-411" fmla="*/ 559358 w 633648"/>
                <a:gd name="connsiteY3-412" fmla="*/ 587622 h 629209"/>
                <a:gd name="connsiteX4-413" fmla="*/ 2719 w 633648"/>
                <a:gd name="connsiteY4-414" fmla="*/ 550244 h 629209"/>
                <a:gd name="connsiteX5-415" fmla="*/ 28352 w 633648"/>
                <a:gd name="connsiteY5-416" fmla="*/ 102019 h 629209"/>
                <a:gd name="connsiteX0-417" fmla="*/ 103603 w 643466"/>
                <a:gd name="connsiteY0-418" fmla="*/ 32533 h 629209"/>
                <a:gd name="connsiteX1-419" fmla="*/ 546957 w 643466"/>
                <a:gd name="connsiteY1-420" fmla="*/ 33410 h 629209"/>
                <a:gd name="connsiteX2-421" fmla="*/ 635195 w 643466"/>
                <a:gd name="connsiteY2-422" fmla="*/ 304935 h 629209"/>
                <a:gd name="connsiteX3-423" fmla="*/ 569176 w 643466"/>
                <a:gd name="connsiteY3-424" fmla="*/ 587622 h 629209"/>
                <a:gd name="connsiteX4-425" fmla="*/ 12537 w 643466"/>
                <a:gd name="connsiteY4-426" fmla="*/ 550244 h 629209"/>
                <a:gd name="connsiteX5-427" fmla="*/ 4334 w 643466"/>
                <a:gd name="connsiteY5-428" fmla="*/ 102019 h 629209"/>
                <a:gd name="connsiteX0-429" fmla="*/ 103603 w 643466"/>
                <a:gd name="connsiteY0-430" fmla="*/ 32533 h 613248"/>
                <a:gd name="connsiteX1-431" fmla="*/ 546957 w 643466"/>
                <a:gd name="connsiteY1-432" fmla="*/ 33410 h 613248"/>
                <a:gd name="connsiteX2-433" fmla="*/ 635195 w 643466"/>
                <a:gd name="connsiteY2-434" fmla="*/ 304935 h 613248"/>
                <a:gd name="connsiteX3-435" fmla="*/ 569176 w 643466"/>
                <a:gd name="connsiteY3-436" fmla="*/ 587622 h 613248"/>
                <a:gd name="connsiteX4-437" fmla="*/ 12537 w 643466"/>
                <a:gd name="connsiteY4-438" fmla="*/ 518643 h 613248"/>
                <a:gd name="connsiteX5-439" fmla="*/ 4334 w 643466"/>
                <a:gd name="connsiteY5-440" fmla="*/ 102019 h 613248"/>
                <a:gd name="connsiteX0-441" fmla="*/ 103603 w 622280"/>
                <a:gd name="connsiteY0-442" fmla="*/ 51723 h 632438"/>
                <a:gd name="connsiteX1-443" fmla="*/ 546957 w 622280"/>
                <a:gd name="connsiteY1-444" fmla="*/ 52600 h 632438"/>
                <a:gd name="connsiteX2-445" fmla="*/ 569176 w 622280"/>
                <a:gd name="connsiteY2-446" fmla="*/ 606812 h 632438"/>
                <a:gd name="connsiteX3-447" fmla="*/ 12537 w 622280"/>
                <a:gd name="connsiteY3-448" fmla="*/ 537833 h 632438"/>
                <a:gd name="connsiteX4-449" fmla="*/ 4334 w 622280"/>
                <a:gd name="connsiteY4-450" fmla="*/ 121209 h 632438"/>
                <a:gd name="connsiteX0-451" fmla="*/ 103603 w 640916"/>
                <a:gd name="connsiteY0-452" fmla="*/ 51277 h 628066"/>
                <a:gd name="connsiteX1-453" fmla="*/ 546957 w 640916"/>
                <a:gd name="connsiteY1-454" fmla="*/ 52154 h 628066"/>
                <a:gd name="connsiteX2-455" fmla="*/ 595444 w 640916"/>
                <a:gd name="connsiteY2-456" fmla="*/ 600046 h 628066"/>
                <a:gd name="connsiteX3-457" fmla="*/ 12537 w 640916"/>
                <a:gd name="connsiteY3-458" fmla="*/ 537387 h 628066"/>
                <a:gd name="connsiteX4-459" fmla="*/ 4334 w 640916"/>
                <a:gd name="connsiteY4-460" fmla="*/ 120763 h 628066"/>
                <a:gd name="connsiteX0-461" fmla="*/ 103603 w 629940"/>
                <a:gd name="connsiteY0-462" fmla="*/ 26437 h 603226"/>
                <a:gd name="connsiteX1-463" fmla="*/ 546957 w 629940"/>
                <a:gd name="connsiteY1-464" fmla="*/ 27314 h 603226"/>
                <a:gd name="connsiteX2-465" fmla="*/ 595444 w 629940"/>
                <a:gd name="connsiteY2-466" fmla="*/ 575206 h 603226"/>
                <a:gd name="connsiteX3-467" fmla="*/ 12537 w 629940"/>
                <a:gd name="connsiteY3-468" fmla="*/ 512547 h 603226"/>
                <a:gd name="connsiteX4-469" fmla="*/ 4334 w 629940"/>
                <a:gd name="connsiteY4-470" fmla="*/ 95923 h 603226"/>
                <a:gd name="connsiteX0-471" fmla="*/ 103603 w 651443"/>
                <a:gd name="connsiteY0-472" fmla="*/ 20041 h 614843"/>
                <a:gd name="connsiteX1-473" fmla="*/ 608249 w 651443"/>
                <a:gd name="connsiteY1-474" fmla="*/ 39879 h 614843"/>
                <a:gd name="connsiteX2-475" fmla="*/ 595444 w 651443"/>
                <a:gd name="connsiteY2-476" fmla="*/ 568810 h 614843"/>
                <a:gd name="connsiteX3-477" fmla="*/ 12537 w 651443"/>
                <a:gd name="connsiteY3-478" fmla="*/ 506151 h 614843"/>
                <a:gd name="connsiteX4-479" fmla="*/ 4334 w 651443"/>
                <a:gd name="connsiteY4-480" fmla="*/ 89527 h 614843"/>
                <a:gd name="connsiteX0-481" fmla="*/ 103603 w 640788"/>
                <a:gd name="connsiteY0-482" fmla="*/ 20041 h 614843"/>
                <a:gd name="connsiteX1-483" fmla="*/ 581981 w 640788"/>
                <a:gd name="connsiteY1-484" fmla="*/ 39879 h 614843"/>
                <a:gd name="connsiteX2-485" fmla="*/ 595444 w 640788"/>
                <a:gd name="connsiteY2-486" fmla="*/ 568810 h 614843"/>
                <a:gd name="connsiteX3-487" fmla="*/ 12537 w 640788"/>
                <a:gd name="connsiteY3-488" fmla="*/ 506151 h 614843"/>
                <a:gd name="connsiteX4-489" fmla="*/ 4334 w 640788"/>
                <a:gd name="connsiteY4-490" fmla="*/ 89527 h 614843"/>
                <a:gd name="connsiteX0-491" fmla="*/ 103603 w 673655"/>
                <a:gd name="connsiteY0-492" fmla="*/ 38763 h 618146"/>
                <a:gd name="connsiteX1-493" fmla="*/ 581981 w 673655"/>
                <a:gd name="connsiteY1-494" fmla="*/ 58601 h 618146"/>
                <a:gd name="connsiteX2-495" fmla="*/ 621713 w 673655"/>
                <a:gd name="connsiteY2-496" fmla="*/ 562250 h 618146"/>
                <a:gd name="connsiteX3-497" fmla="*/ 12537 w 673655"/>
                <a:gd name="connsiteY3-498" fmla="*/ 524873 h 618146"/>
                <a:gd name="connsiteX4-499" fmla="*/ 4334 w 673655"/>
                <a:gd name="connsiteY4-500" fmla="*/ 108249 h 618146"/>
                <a:gd name="connsiteX0-501" fmla="*/ 103603 w 654750"/>
                <a:gd name="connsiteY0-502" fmla="*/ 38763 h 605787"/>
                <a:gd name="connsiteX1-503" fmla="*/ 581981 w 654750"/>
                <a:gd name="connsiteY1-504" fmla="*/ 58601 h 605787"/>
                <a:gd name="connsiteX2-505" fmla="*/ 621713 w 654750"/>
                <a:gd name="connsiteY2-506" fmla="*/ 562250 h 605787"/>
                <a:gd name="connsiteX3-507" fmla="*/ 12537 w 654750"/>
                <a:gd name="connsiteY3-508" fmla="*/ 524873 h 605787"/>
                <a:gd name="connsiteX4-509" fmla="*/ 4334 w 654750"/>
                <a:gd name="connsiteY4-510" fmla="*/ 108249 h 605787"/>
                <a:gd name="connsiteX0-511" fmla="*/ 103603 w 643734"/>
                <a:gd name="connsiteY0-512" fmla="*/ 31800 h 598824"/>
                <a:gd name="connsiteX1-513" fmla="*/ 581981 w 643734"/>
                <a:gd name="connsiteY1-514" fmla="*/ 51638 h 598824"/>
                <a:gd name="connsiteX2-515" fmla="*/ 621713 w 643734"/>
                <a:gd name="connsiteY2-516" fmla="*/ 555287 h 598824"/>
                <a:gd name="connsiteX3-517" fmla="*/ 12537 w 643734"/>
                <a:gd name="connsiteY3-518" fmla="*/ 517910 h 598824"/>
                <a:gd name="connsiteX4-519" fmla="*/ 4334 w 643734"/>
                <a:gd name="connsiteY4-520" fmla="*/ 101286 h 598824"/>
                <a:gd name="connsiteX0-521" fmla="*/ 103603 w 643734"/>
                <a:gd name="connsiteY0-522" fmla="*/ 24551 h 591575"/>
                <a:gd name="connsiteX1-523" fmla="*/ 581981 w 643734"/>
                <a:gd name="connsiteY1-524" fmla="*/ 44389 h 591575"/>
                <a:gd name="connsiteX2-525" fmla="*/ 621713 w 643734"/>
                <a:gd name="connsiteY2-526" fmla="*/ 548038 h 591575"/>
                <a:gd name="connsiteX3-527" fmla="*/ 12537 w 643734"/>
                <a:gd name="connsiteY3-528" fmla="*/ 510661 h 591575"/>
                <a:gd name="connsiteX4-529" fmla="*/ 4334 w 643734"/>
                <a:gd name="connsiteY4-530" fmla="*/ 94037 h 591575"/>
                <a:gd name="connsiteX0-531" fmla="*/ 103603 w 643734"/>
                <a:gd name="connsiteY0-532" fmla="*/ 20135 h 587159"/>
                <a:gd name="connsiteX1-533" fmla="*/ 581981 w 643734"/>
                <a:gd name="connsiteY1-534" fmla="*/ 39973 h 587159"/>
                <a:gd name="connsiteX2-535" fmla="*/ 621713 w 643734"/>
                <a:gd name="connsiteY2-536" fmla="*/ 543622 h 587159"/>
                <a:gd name="connsiteX3-537" fmla="*/ 12537 w 643734"/>
                <a:gd name="connsiteY3-538" fmla="*/ 506245 h 587159"/>
                <a:gd name="connsiteX4-539" fmla="*/ 4334 w 643734"/>
                <a:gd name="connsiteY4-540" fmla="*/ 89621 h 587159"/>
                <a:gd name="connsiteX0-541" fmla="*/ 51067 w 657504"/>
                <a:gd name="connsiteY0-542" fmla="*/ 31623 h 592327"/>
                <a:gd name="connsiteX1-543" fmla="*/ 581981 w 657504"/>
                <a:gd name="connsiteY1-544" fmla="*/ 45141 h 592327"/>
                <a:gd name="connsiteX2-545" fmla="*/ 621713 w 657504"/>
                <a:gd name="connsiteY2-546" fmla="*/ 548790 h 592327"/>
                <a:gd name="connsiteX3-547" fmla="*/ 12537 w 657504"/>
                <a:gd name="connsiteY3-548" fmla="*/ 511413 h 592327"/>
                <a:gd name="connsiteX4-549" fmla="*/ 4334 w 657504"/>
                <a:gd name="connsiteY4-550" fmla="*/ 94789 h 592327"/>
                <a:gd name="connsiteX0-551" fmla="*/ 51067 w 676118"/>
                <a:gd name="connsiteY0-552" fmla="*/ 31623 h 604686"/>
                <a:gd name="connsiteX1-553" fmla="*/ 581981 w 676118"/>
                <a:gd name="connsiteY1-554" fmla="*/ 45141 h 604686"/>
                <a:gd name="connsiteX2-555" fmla="*/ 621713 w 676118"/>
                <a:gd name="connsiteY2-556" fmla="*/ 548790 h 604686"/>
                <a:gd name="connsiteX3-557" fmla="*/ 12537 w 676118"/>
                <a:gd name="connsiteY3-558" fmla="*/ 511413 h 604686"/>
                <a:gd name="connsiteX4-559" fmla="*/ 4334 w 676118"/>
                <a:gd name="connsiteY4-560" fmla="*/ 94789 h 604686"/>
                <a:gd name="connsiteX0-561" fmla="*/ 51067 w 659741"/>
                <a:gd name="connsiteY0-562" fmla="*/ 18182 h 591245"/>
                <a:gd name="connsiteX1-563" fmla="*/ 581981 w 659741"/>
                <a:gd name="connsiteY1-564" fmla="*/ 31700 h 591245"/>
                <a:gd name="connsiteX2-565" fmla="*/ 621713 w 659741"/>
                <a:gd name="connsiteY2-566" fmla="*/ 535349 h 591245"/>
                <a:gd name="connsiteX3-567" fmla="*/ 12537 w 659741"/>
                <a:gd name="connsiteY3-568" fmla="*/ 497972 h 591245"/>
                <a:gd name="connsiteX4-569" fmla="*/ 4334 w 659741"/>
                <a:gd name="connsiteY4-570" fmla="*/ 81348 h 591245"/>
                <a:gd name="connsiteX0-571" fmla="*/ 51067 w 671131"/>
                <a:gd name="connsiteY0-572" fmla="*/ 18182 h 591245"/>
                <a:gd name="connsiteX1-573" fmla="*/ 617005 w 671131"/>
                <a:gd name="connsiteY1-574" fmla="*/ 31700 h 591245"/>
                <a:gd name="connsiteX2-575" fmla="*/ 621713 w 671131"/>
                <a:gd name="connsiteY2-576" fmla="*/ 535349 h 591245"/>
                <a:gd name="connsiteX3-577" fmla="*/ 12537 w 671131"/>
                <a:gd name="connsiteY3-578" fmla="*/ 497972 h 591245"/>
                <a:gd name="connsiteX4-579" fmla="*/ 4334 w 671131"/>
                <a:gd name="connsiteY4-580" fmla="*/ 81348 h 591245"/>
                <a:gd name="connsiteX0-581" fmla="*/ 51067 w 648099"/>
                <a:gd name="connsiteY0-582" fmla="*/ 18182 h 578886"/>
                <a:gd name="connsiteX1-583" fmla="*/ 617005 w 648099"/>
                <a:gd name="connsiteY1-584" fmla="*/ 31700 h 578886"/>
                <a:gd name="connsiteX2-585" fmla="*/ 621713 w 648099"/>
                <a:gd name="connsiteY2-586" fmla="*/ 535349 h 578886"/>
                <a:gd name="connsiteX3-587" fmla="*/ 12537 w 648099"/>
                <a:gd name="connsiteY3-588" fmla="*/ 497972 h 578886"/>
                <a:gd name="connsiteX4-589" fmla="*/ 4334 w 648099"/>
                <a:gd name="connsiteY4-590" fmla="*/ 81348 h 578886"/>
                <a:gd name="connsiteX0-591" fmla="*/ 51067 w 648099"/>
                <a:gd name="connsiteY0-592" fmla="*/ 18182 h 565791"/>
                <a:gd name="connsiteX1-593" fmla="*/ 617005 w 648099"/>
                <a:gd name="connsiteY1-594" fmla="*/ 31700 h 565791"/>
                <a:gd name="connsiteX2-595" fmla="*/ 621713 w 648099"/>
                <a:gd name="connsiteY2-596" fmla="*/ 535349 h 565791"/>
                <a:gd name="connsiteX3-597" fmla="*/ 12537 w 648099"/>
                <a:gd name="connsiteY3-598" fmla="*/ 497972 h 565791"/>
                <a:gd name="connsiteX4-599" fmla="*/ 4334 w 648099"/>
                <a:gd name="connsiteY4-600" fmla="*/ 81348 h 56579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48099" h="565791">
                  <a:moveTo>
                    <a:pt x="51067" y="18182"/>
                  </a:moveTo>
                  <a:cubicBezTo>
                    <a:pt x="281003" y="7261"/>
                    <a:pt x="591945" y="-22893"/>
                    <a:pt x="617005" y="31700"/>
                  </a:cubicBezTo>
                  <a:cubicBezTo>
                    <a:pt x="642065" y="86293"/>
                    <a:pt x="669922" y="489239"/>
                    <a:pt x="621713" y="535349"/>
                  </a:cubicBezTo>
                  <a:cubicBezTo>
                    <a:pt x="573504" y="581459"/>
                    <a:pt x="32838" y="579874"/>
                    <a:pt x="12537" y="497972"/>
                  </a:cubicBezTo>
                  <a:cubicBezTo>
                    <a:pt x="992" y="378148"/>
                    <a:pt x="-4426" y="189998"/>
                    <a:pt x="4334" y="81348"/>
                  </a:cubicBezTo>
                </a:path>
              </a:pathLst>
            </a:custGeom>
            <a:noFill/>
            <a:ln w="25400" cap="rnd">
              <a:solidFill>
                <a:schemeClr val="tx1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pic>
          <p:nvPicPr>
            <p:cNvPr id="7" name="图片 3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649460" y="3978951"/>
              <a:ext cx="773520" cy="711544"/>
            </a:xfrm>
            <a:prstGeom prst="rect">
              <a:avLst/>
            </a:prstGeom>
          </p:spPr>
        </p:pic>
      </p:grpSp>
      <p:sp>
        <p:nvSpPr>
          <p:cNvPr id="230" name="Google Shape;230;p11"/>
          <p:cNvSpPr/>
          <p:nvPr/>
        </p:nvSpPr>
        <p:spPr>
          <a:xfrm rot="-646182">
            <a:off x="876300" y="605790"/>
            <a:ext cx="4156710" cy="1604010"/>
          </a:xfrm>
          <a:custGeom>
            <a:avLst/>
            <a:gdLst/>
            <a:ahLst/>
            <a:cxnLst/>
            <a:rect l="l" t="t" r="r" b="b"/>
            <a:pathLst>
              <a:path w="1206500" h="1003300" extrusionOk="0">
                <a:moveTo>
                  <a:pt x="0" y="463550"/>
                </a:moveTo>
                <a:lnTo>
                  <a:pt x="965200" y="0"/>
                </a:lnTo>
                <a:lnTo>
                  <a:pt x="920750" y="139700"/>
                </a:lnTo>
                <a:lnTo>
                  <a:pt x="984250" y="177800"/>
                </a:lnTo>
                <a:lnTo>
                  <a:pt x="977900" y="254000"/>
                </a:lnTo>
                <a:lnTo>
                  <a:pt x="1054100" y="254000"/>
                </a:lnTo>
                <a:lnTo>
                  <a:pt x="1143000" y="228600"/>
                </a:lnTo>
                <a:lnTo>
                  <a:pt x="1155700" y="361950"/>
                </a:lnTo>
                <a:lnTo>
                  <a:pt x="1041400" y="482600"/>
                </a:lnTo>
                <a:lnTo>
                  <a:pt x="1187450" y="400050"/>
                </a:lnTo>
                <a:lnTo>
                  <a:pt x="1085850" y="552450"/>
                </a:lnTo>
                <a:lnTo>
                  <a:pt x="1206500" y="520700"/>
                </a:lnTo>
                <a:lnTo>
                  <a:pt x="171450" y="1003300"/>
                </a:lnTo>
                <a:lnTo>
                  <a:pt x="209550" y="946150"/>
                </a:lnTo>
                <a:lnTo>
                  <a:pt x="292100" y="876300"/>
                </a:lnTo>
                <a:lnTo>
                  <a:pt x="133350" y="863600"/>
                </a:lnTo>
                <a:lnTo>
                  <a:pt x="222250" y="774700"/>
                </a:lnTo>
                <a:lnTo>
                  <a:pt x="101600" y="762000"/>
                </a:lnTo>
                <a:lnTo>
                  <a:pt x="190500" y="647700"/>
                </a:lnTo>
                <a:lnTo>
                  <a:pt x="57150" y="615950"/>
                </a:lnTo>
                <a:lnTo>
                  <a:pt x="57150" y="565150"/>
                </a:lnTo>
                <a:lnTo>
                  <a:pt x="133350" y="514350"/>
                </a:lnTo>
                <a:lnTo>
                  <a:pt x="0" y="463550"/>
                </a:lnTo>
                <a:close/>
              </a:path>
            </a:pathLst>
          </a:custGeom>
          <a:solidFill>
            <a:srgbClr val="BFBFBF">
              <a:alpha val="6392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imes New Roman" panose="02020603050405020304" pitchFamily="18" charset="0"/>
              <a:ea typeface="Arial" panose="020B0604020202020204"/>
              <a:cs typeface="Times New Roman" panose="02020603050405020304" pitchFamily="18" charset="0"/>
              <a:sym typeface="Arial" panose="020B0604020202020204"/>
            </a:endParaRPr>
          </a:p>
        </p:txBody>
      </p:sp>
      <p:sp>
        <p:nvSpPr>
          <p:cNvPr id="3" name="Google Shape;230;p11"/>
          <p:cNvSpPr/>
          <p:nvPr/>
        </p:nvSpPr>
        <p:spPr>
          <a:xfrm rot="-646182">
            <a:off x="7886700" y="3522980"/>
            <a:ext cx="4156710" cy="1604010"/>
          </a:xfrm>
          <a:custGeom>
            <a:avLst/>
            <a:gdLst/>
            <a:ahLst/>
            <a:cxnLst/>
            <a:rect l="l" t="t" r="r" b="b"/>
            <a:pathLst>
              <a:path w="1206500" h="1003300" extrusionOk="0">
                <a:moveTo>
                  <a:pt x="0" y="463550"/>
                </a:moveTo>
                <a:lnTo>
                  <a:pt x="965200" y="0"/>
                </a:lnTo>
                <a:lnTo>
                  <a:pt x="920750" y="139700"/>
                </a:lnTo>
                <a:lnTo>
                  <a:pt x="984250" y="177800"/>
                </a:lnTo>
                <a:lnTo>
                  <a:pt x="977900" y="254000"/>
                </a:lnTo>
                <a:lnTo>
                  <a:pt x="1054100" y="254000"/>
                </a:lnTo>
                <a:lnTo>
                  <a:pt x="1143000" y="228600"/>
                </a:lnTo>
                <a:lnTo>
                  <a:pt x="1155700" y="361950"/>
                </a:lnTo>
                <a:lnTo>
                  <a:pt x="1041400" y="482600"/>
                </a:lnTo>
                <a:lnTo>
                  <a:pt x="1187450" y="400050"/>
                </a:lnTo>
                <a:lnTo>
                  <a:pt x="1085850" y="552450"/>
                </a:lnTo>
                <a:lnTo>
                  <a:pt x="1206500" y="520700"/>
                </a:lnTo>
                <a:lnTo>
                  <a:pt x="171450" y="1003300"/>
                </a:lnTo>
                <a:lnTo>
                  <a:pt x="209550" y="946150"/>
                </a:lnTo>
                <a:lnTo>
                  <a:pt x="292100" y="876300"/>
                </a:lnTo>
                <a:lnTo>
                  <a:pt x="133350" y="863600"/>
                </a:lnTo>
                <a:lnTo>
                  <a:pt x="222250" y="774700"/>
                </a:lnTo>
                <a:lnTo>
                  <a:pt x="101600" y="762000"/>
                </a:lnTo>
                <a:lnTo>
                  <a:pt x="190500" y="647700"/>
                </a:lnTo>
                <a:lnTo>
                  <a:pt x="57150" y="615950"/>
                </a:lnTo>
                <a:lnTo>
                  <a:pt x="57150" y="565150"/>
                </a:lnTo>
                <a:lnTo>
                  <a:pt x="133350" y="514350"/>
                </a:lnTo>
                <a:lnTo>
                  <a:pt x="0" y="463550"/>
                </a:lnTo>
                <a:close/>
              </a:path>
            </a:pathLst>
          </a:custGeom>
          <a:solidFill>
            <a:srgbClr val="BFBFBF">
              <a:alpha val="6392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imes New Roman" panose="02020603050405020304" pitchFamily="18" charset="0"/>
              <a:ea typeface="Arial" panose="020B0604020202020204"/>
              <a:cs typeface="Times New Roman" panose="02020603050405020304" pitchFamily="18" charset="0"/>
              <a:sym typeface="Arial" panose="020B060402020202020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1840" y="5022850"/>
            <a:ext cx="5514975" cy="1238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069648" y="1017665"/>
            <a:ext cx="3463916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Văn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hiến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truyền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thống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văn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hóa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lâu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đời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tốt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đẹp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.</a:t>
            </a:r>
            <a:endParaRPr lang="en-US" altLang="en-US" sz="2400" b="1" dirty="0">
              <a:solidFill>
                <a:schemeClr val="tx1"/>
              </a:solidFill>
              <a:latin typeface="Times New Roman" panose="02020603050405020304" pitchFamily="18" charset="0"/>
              <a:ea typeface="Microsoft YaHei" panose="020B0503020204020204" pitchFamily="34" charset="-122"/>
            </a:endParaRPr>
          </a:p>
        </p:txBody>
      </p:sp>
      <p:sp>
        <p:nvSpPr>
          <p:cNvPr id="7" name="文本框 2"/>
          <p:cNvSpPr txBox="1"/>
          <p:nvPr/>
        </p:nvSpPr>
        <p:spPr>
          <a:xfrm>
            <a:off x="7954423" y="1017665"/>
            <a:ext cx="3605231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Văn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Miếu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nơi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thờ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Khổng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Tử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những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người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công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mở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mang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giáo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dục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thời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xưa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9" name="文本框 2"/>
          <p:cNvSpPr txBox="1"/>
          <p:nvPr/>
        </p:nvSpPr>
        <p:spPr>
          <a:xfrm>
            <a:off x="413507" y="3714032"/>
            <a:ext cx="3286716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Quốc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Tử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Giám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trường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Nho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học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cao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cấp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thời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xưa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đặt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ở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khu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vực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b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Văn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Miếu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0" name="文本框 2"/>
          <p:cNvSpPr txBox="1"/>
          <p:nvPr/>
        </p:nvSpPr>
        <p:spPr>
          <a:xfrm>
            <a:off x="4069649" y="3645792"/>
            <a:ext cx="3463916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Tiến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sĩ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: ở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đây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chỉ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người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đỗ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kì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thi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quốc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gia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về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Nho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học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thời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xưa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b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(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thi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Hội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).</a:t>
            </a:r>
          </a:p>
        </p:txBody>
      </p:sp>
      <p:sp>
        <p:nvSpPr>
          <p:cNvPr id="11" name="文本框 2"/>
          <p:cNvSpPr txBox="1"/>
          <p:nvPr/>
        </p:nvSpPr>
        <p:spPr>
          <a:xfrm>
            <a:off x="7954422" y="3666611"/>
            <a:ext cx="3605231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Chứng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tích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vết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tích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hay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hiện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vật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còn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lưu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lại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làm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chứng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cho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sự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việc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b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đã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qua.</a:t>
            </a:r>
            <a:endParaRPr lang="en-US" altLang="en-US" sz="2400" b="1" dirty="0">
              <a:solidFill>
                <a:schemeClr val="tx1"/>
              </a:solidFill>
              <a:latin typeface="Times New Roman" panose="02020603050405020304" pitchFamily="18" charset="0"/>
              <a:ea typeface="Microsoft YaHei" panose="020B0503020204020204" pitchFamily="34" charset="-122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35409" y="1396931"/>
            <a:ext cx="3717278" cy="1016856"/>
            <a:chOff x="274691" y="1386400"/>
            <a:chExt cx="3717278" cy="1016856"/>
          </a:xfrm>
        </p:grpSpPr>
        <p:sp>
          <p:nvSpPr>
            <p:cNvPr id="5" name="文本框 4"/>
            <p:cNvSpPr txBox="1"/>
            <p:nvPr/>
          </p:nvSpPr>
          <p:spPr>
            <a:xfrm>
              <a:off x="1196011" y="1609490"/>
              <a:ext cx="279595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600" b="1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Giải</a:t>
              </a:r>
              <a:r>
                <a:rPr lang="en-US" altLang="zh-CN" sz="3600" b="1" dirty="0">
                  <a:solidFill>
                    <a:srgbClr val="C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600" b="1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nghĩa</a:t>
              </a:r>
              <a:r>
                <a:rPr lang="en-US" altLang="zh-CN" sz="3600" b="1" dirty="0">
                  <a:solidFill>
                    <a:srgbClr val="C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600" b="1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từ</a:t>
              </a:r>
              <a:endParaRPr lang="zh-CN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691" y="1386400"/>
              <a:ext cx="1131028" cy="1016856"/>
            </a:xfrm>
            <a:prstGeom prst="rect">
              <a:avLst/>
            </a:prstGeom>
          </p:spPr>
        </p:pic>
      </p:grpSp>
      <p:cxnSp>
        <p:nvCxnSpPr>
          <p:cNvPr id="6" name="Straight Connector 5"/>
          <p:cNvCxnSpPr/>
          <p:nvPr/>
        </p:nvCxnSpPr>
        <p:spPr>
          <a:xfrm>
            <a:off x="7779225" y="879089"/>
            <a:ext cx="0" cy="5139578"/>
          </a:xfrm>
          <a:prstGeom prst="line">
            <a:avLst/>
          </a:prstGeom>
          <a:ln w="19050">
            <a:solidFill>
              <a:schemeClr val="accent4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879983" y="912692"/>
            <a:ext cx="0" cy="5139578"/>
          </a:xfrm>
          <a:prstGeom prst="line">
            <a:avLst/>
          </a:prstGeom>
          <a:ln w="19050">
            <a:solidFill>
              <a:schemeClr val="accent4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586054" y="3455185"/>
            <a:ext cx="10973600" cy="0"/>
          </a:xfrm>
          <a:prstGeom prst="line">
            <a:avLst/>
          </a:prstGeom>
          <a:ln w="19050">
            <a:solidFill>
              <a:schemeClr val="accent4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832" y="368886"/>
            <a:ext cx="3266740" cy="1317831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478086" y="440352"/>
            <a:ext cx="3002091" cy="1203856"/>
            <a:chOff x="580867" y="891391"/>
            <a:chExt cx="2499360" cy="1008264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867" y="891391"/>
              <a:ext cx="2499360" cy="1008264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/>
          </p:nvSpPr>
          <p:spPr>
            <a:xfrm>
              <a:off x="818292" y="1168443"/>
              <a:ext cx="2012790" cy="4897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b="1" dirty="0" err="1">
                  <a:solidFill>
                    <a:srgbClr val="E4007F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Tìm</a:t>
              </a:r>
              <a:r>
                <a:rPr lang="en-US" altLang="zh-CN" sz="3200" b="1" dirty="0">
                  <a:solidFill>
                    <a:srgbClr val="E4007F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b="1" dirty="0" err="1">
                  <a:solidFill>
                    <a:srgbClr val="E4007F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hiểu</a:t>
              </a:r>
              <a:r>
                <a:rPr lang="en-US" altLang="zh-CN" sz="3200" b="1" dirty="0">
                  <a:solidFill>
                    <a:srgbClr val="E4007F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b="1" dirty="0" err="1">
                  <a:solidFill>
                    <a:srgbClr val="E4007F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  <a:cs typeface="Times New Roman" panose="02020603050405020304" pitchFamily="18" charset="0"/>
                </a:rPr>
                <a:t>bài</a:t>
              </a:r>
              <a:endParaRPr lang="zh-CN" altLang="en-US" sz="3200" b="1" dirty="0">
                <a:solidFill>
                  <a:srgbClr val="E4007F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11" name="文本框 9"/>
          <p:cNvSpPr txBox="1"/>
          <p:nvPr/>
        </p:nvSpPr>
        <p:spPr>
          <a:xfrm>
            <a:off x="478615" y="2592261"/>
            <a:ext cx="650980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Miếu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1075,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1075.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1919.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185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đỗ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3000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(2896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78615" y="1610436"/>
            <a:ext cx="6509802" cy="1198880"/>
            <a:chOff x="887009" y="1726001"/>
            <a:chExt cx="6438900" cy="1198880"/>
          </a:xfrm>
        </p:grpSpPr>
        <p:sp>
          <p:nvSpPr>
            <p:cNvPr id="10" name="文本框 9"/>
            <p:cNvSpPr txBox="1"/>
            <p:nvPr/>
          </p:nvSpPr>
          <p:spPr>
            <a:xfrm>
              <a:off x="1441364" y="1726001"/>
              <a:ext cx="5884545" cy="11988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1.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Đến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thăm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Văn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Miếu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khách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nước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ngoài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ngạc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nhiên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vì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điều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gì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?</a:t>
              </a:r>
              <a:endPara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009" y="1786961"/>
              <a:ext cx="461623" cy="768062"/>
            </a:xfrm>
            <a:prstGeom prst="rect">
              <a:avLst/>
            </a:prstGeom>
          </p:spPr>
        </p:pic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1922" y="1610436"/>
            <a:ext cx="4601504" cy="4018376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9"/>
          <p:cNvSpPr txBox="1"/>
          <p:nvPr/>
        </p:nvSpPr>
        <p:spPr>
          <a:xfrm>
            <a:off x="464089" y="443207"/>
            <a:ext cx="110682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lướt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spcBef>
                <a:spcPct val="50000"/>
              </a:spcBef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Triều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>
              <a:spcBef>
                <a:spcPct val="50000"/>
              </a:spcBef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Triều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zh-CN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本框 2"/>
          <p:cNvSpPr txBox="1"/>
          <p:nvPr/>
        </p:nvSpPr>
        <p:spPr>
          <a:xfrm>
            <a:off x="1460312" y="5800995"/>
            <a:ext cx="68807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676102" y="1933219"/>
          <a:ext cx="7164000" cy="29260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79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91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91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91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4206"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Triều</a:t>
                      </a:r>
                      <a:r>
                        <a:rPr lang="en-US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đại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khoa</a:t>
                      </a:r>
                      <a:r>
                        <a:rPr lang="en-US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</a:t>
                      </a:r>
                      <a:r>
                        <a:rPr lang="en-US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sĩ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trạng</a:t>
                      </a:r>
                      <a:r>
                        <a:rPr lang="en-US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4500">
                <a:tc>
                  <a:txBody>
                    <a:bodyPr/>
                    <a:lstStyle/>
                    <a:p>
                      <a:pPr algn="l"/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Lý</a:t>
                      </a:r>
                      <a:r>
                        <a:rPr lang="en-US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6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4500">
                <a:tc>
                  <a:txBody>
                    <a:bodyPr/>
                    <a:lstStyle/>
                    <a:p>
                      <a:pPr algn="l"/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Trần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14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51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9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4500">
                <a:tc>
                  <a:txBody>
                    <a:bodyPr/>
                    <a:lstStyle/>
                    <a:p>
                      <a:pPr algn="l"/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Hồ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2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12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4500">
                <a:tc>
                  <a:txBody>
                    <a:bodyPr/>
                    <a:lstStyle/>
                    <a:p>
                      <a:pPr algn="l"/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Lê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1780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45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Mạc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21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484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45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Nguyễn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38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558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4500">
                <a:tc>
                  <a:txBody>
                    <a:bodyPr/>
                    <a:lstStyle/>
                    <a:p>
                      <a:pPr algn="l"/>
                      <a:r>
                        <a:rPr lang="en-US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Tổng</a:t>
                      </a:r>
                      <a:r>
                        <a:rPr lang="en-US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cộng</a:t>
                      </a:r>
                      <a:endParaRPr lang="vi-VN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185</a:t>
                      </a:r>
                      <a:endParaRPr lang="vi-VN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2896</a:t>
                      </a:r>
                      <a:endParaRPr lang="vi-VN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</a:t>
                      </a:r>
                      <a:endParaRPr lang="vi-VN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Rounded Rectangle 2"/>
          <p:cNvSpPr/>
          <p:nvPr/>
        </p:nvSpPr>
        <p:spPr>
          <a:xfrm>
            <a:off x="655092" y="3370997"/>
            <a:ext cx="7124131" cy="405765"/>
          </a:xfrm>
          <a:prstGeom prst="roundRect">
            <a:avLst/>
          </a:prstGeom>
          <a:noFill/>
          <a:ln w="38100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11" name="Straight Arrow Connector 10"/>
          <p:cNvCxnSpPr>
            <a:stCxn id="3" idx="3"/>
          </p:cNvCxnSpPr>
          <p:nvPr/>
        </p:nvCxnSpPr>
        <p:spPr>
          <a:xfrm flipV="1">
            <a:off x="7779223" y="3573879"/>
            <a:ext cx="370765" cy="1"/>
          </a:xfrm>
          <a:prstGeom prst="straightConnector1">
            <a:avLst/>
          </a:prstGeom>
          <a:ln w="38100">
            <a:solidFill>
              <a:srgbClr val="FF33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149989" y="2862883"/>
            <a:ext cx="3505200" cy="1477328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Triều</a:t>
            </a:r>
            <a:r>
              <a:rPr lang="en-US" sz="20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0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20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0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0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0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0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20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0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0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104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0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0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0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20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0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1780</a:t>
            </a:r>
            <a:endParaRPr lang="vi-VN" sz="2000" b="1" dirty="0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682389" y="4910882"/>
            <a:ext cx="6892120" cy="849972"/>
            <a:chOff x="682389" y="4910882"/>
            <a:chExt cx="6892120" cy="849972"/>
          </a:xfrm>
        </p:grpSpPr>
        <p:sp>
          <p:nvSpPr>
            <p:cNvPr id="8" name="文本框 2"/>
            <p:cNvSpPr txBox="1"/>
            <p:nvPr/>
          </p:nvSpPr>
          <p:spPr>
            <a:xfrm>
              <a:off x="1460312" y="5229363"/>
              <a:ext cx="61141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dirty="0" err="1">
                  <a:solidFill>
                    <a:schemeClr val="accent4">
                      <a:lumMod val="50000"/>
                    </a:schemeClr>
                  </a:solidFill>
                  <a:latin typeface="Times New Roman" panose="02020603050405020304" pitchFamily="18" charset="0"/>
                </a:rPr>
                <a:t>Bảng</a:t>
              </a:r>
              <a:r>
                <a:rPr lang="en-US" sz="2400" b="1" dirty="0">
                  <a:solidFill>
                    <a:schemeClr val="accent4">
                      <a:lumMod val="50000"/>
                    </a:schemeClr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chemeClr val="accent4">
                      <a:lumMod val="50000"/>
                    </a:schemeClr>
                  </a:solidFill>
                  <a:latin typeface="Times New Roman" panose="02020603050405020304" pitchFamily="18" charset="0"/>
                </a:rPr>
                <a:t>thống</a:t>
              </a:r>
              <a:r>
                <a:rPr lang="en-US" sz="2400" b="1" dirty="0">
                  <a:solidFill>
                    <a:schemeClr val="accent4">
                      <a:lumMod val="50000"/>
                    </a:schemeClr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chemeClr val="accent4">
                      <a:lumMod val="50000"/>
                    </a:schemeClr>
                  </a:solidFill>
                  <a:latin typeface="Times New Roman" panose="02020603050405020304" pitchFamily="18" charset="0"/>
                </a:rPr>
                <a:t>kê</a:t>
              </a:r>
              <a:r>
                <a:rPr lang="en-US" sz="2400" b="1" dirty="0">
                  <a:solidFill>
                    <a:schemeClr val="accent4">
                      <a:lumMod val="50000"/>
                    </a:schemeClr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chemeClr val="accent4">
                      <a:lumMod val="50000"/>
                    </a:schemeClr>
                  </a:solidFill>
                  <a:latin typeface="Times New Roman" panose="02020603050405020304" pitchFamily="18" charset="0"/>
                </a:rPr>
                <a:t>cho</a:t>
              </a:r>
              <a:r>
                <a:rPr lang="en-US" sz="2400" b="1" dirty="0">
                  <a:solidFill>
                    <a:schemeClr val="accent4">
                      <a:lumMod val="50000"/>
                    </a:schemeClr>
                  </a:solidFill>
                  <a:latin typeface="Times New Roman" panose="02020603050405020304" pitchFamily="18" charset="0"/>
                </a:rPr>
                <a:t> ta </a:t>
              </a:r>
              <a:r>
                <a:rPr lang="en-US" sz="2400" b="1" dirty="0" err="1">
                  <a:solidFill>
                    <a:schemeClr val="accent4">
                      <a:lumMod val="50000"/>
                    </a:schemeClr>
                  </a:solidFill>
                  <a:latin typeface="Times New Roman" panose="02020603050405020304" pitchFamily="18" charset="0"/>
                </a:rPr>
                <a:t>biết</a:t>
              </a:r>
              <a:r>
                <a:rPr lang="en-US" sz="2400" b="1" dirty="0">
                  <a:solidFill>
                    <a:schemeClr val="accent4">
                      <a:lumMod val="50000"/>
                    </a:schemeClr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chemeClr val="accent4">
                      <a:lumMod val="50000"/>
                    </a:schemeClr>
                  </a:solidFill>
                  <a:latin typeface="Times New Roman" panose="02020603050405020304" pitchFamily="18" charset="0"/>
                </a:rPr>
                <a:t>điều</a:t>
              </a:r>
              <a:r>
                <a:rPr lang="en-US" sz="2400" b="1" dirty="0">
                  <a:solidFill>
                    <a:schemeClr val="accent4">
                      <a:lumMod val="50000"/>
                    </a:schemeClr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chemeClr val="accent4">
                      <a:lumMod val="50000"/>
                    </a:schemeClr>
                  </a:solidFill>
                  <a:latin typeface="Times New Roman" panose="02020603050405020304" pitchFamily="18" charset="0"/>
                </a:rPr>
                <a:t>gì</a:t>
              </a:r>
              <a:r>
                <a:rPr lang="en-US" sz="2400" b="1" dirty="0">
                  <a:solidFill>
                    <a:schemeClr val="accent4">
                      <a:lumMod val="50000"/>
                    </a:schemeClr>
                  </a:solidFill>
                  <a:latin typeface="Times New Roman" panose="02020603050405020304" pitchFamily="18" charset="0"/>
                </a:rPr>
                <a:t>?</a:t>
              </a: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389" y="4910882"/>
              <a:ext cx="777923" cy="849972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3" grpId="0" animBg="1"/>
      <p:bldP spid="1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消防安全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844</Words>
  <Application>Microsoft Office PowerPoint</Application>
  <PresentationFormat>Widescreen</PresentationFormat>
  <Paragraphs>131</Paragraphs>
  <Slides>13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Microsoft YaHei</vt:lpstr>
      <vt:lpstr>Arial</vt:lpstr>
      <vt:lpstr>Calibri</vt:lpstr>
      <vt:lpstr>Calibri Light</vt:lpstr>
      <vt:lpstr>Times New Roman</vt:lpstr>
      <vt:lpstr>Wingdings</vt:lpstr>
      <vt:lpstr>字魂59号-创粗黑</vt:lpstr>
      <vt:lpstr>Office 主题</vt:lpstr>
      <vt:lpstr>1_Office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消防安全</dc:title>
  <dc:creator>Administrator</dc:creator>
  <cp:lastModifiedBy>Phan Khánh Linh</cp:lastModifiedBy>
  <cp:revision>194</cp:revision>
  <dcterms:created xsi:type="dcterms:W3CDTF">2015-05-05T08:02:00Z</dcterms:created>
  <dcterms:modified xsi:type="dcterms:W3CDTF">2023-09-09T17:38:46Z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6C47AACFDD804693B0B54EE14B705F7C</vt:lpwstr>
  </property>
  <property fmtid="{D5CDD505-2E9C-101B-9397-08002B2CF9AE}" pid="3" name="KSOProductBuildVer">
    <vt:lpwstr>2057-11.2.0.10296</vt:lpwstr>
  </property>
</Properties>
</file>