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0" r:id="rId2"/>
    <p:sldMasterId id="2147483712" r:id="rId3"/>
    <p:sldMasterId id="2147483724" r:id="rId4"/>
  </p:sldMasterIdLst>
  <p:notesMasterIdLst>
    <p:notesMasterId r:id="rId28"/>
  </p:notesMasterIdLst>
  <p:sldIdLst>
    <p:sldId id="372" r:id="rId5"/>
    <p:sldId id="373" r:id="rId6"/>
    <p:sldId id="374" r:id="rId7"/>
    <p:sldId id="375" r:id="rId8"/>
    <p:sldId id="376" r:id="rId9"/>
    <p:sldId id="377" r:id="rId10"/>
    <p:sldId id="379" r:id="rId11"/>
    <p:sldId id="378" r:id="rId12"/>
    <p:sldId id="380" r:id="rId13"/>
    <p:sldId id="381" r:id="rId14"/>
    <p:sldId id="382" r:id="rId15"/>
    <p:sldId id="383" r:id="rId16"/>
    <p:sldId id="384" r:id="rId17"/>
    <p:sldId id="386" r:id="rId18"/>
    <p:sldId id="387" r:id="rId19"/>
    <p:sldId id="388" r:id="rId20"/>
    <p:sldId id="392" r:id="rId21"/>
    <p:sldId id="393" r:id="rId22"/>
    <p:sldId id="394" r:id="rId23"/>
    <p:sldId id="395" r:id="rId24"/>
    <p:sldId id="397" r:id="rId25"/>
    <p:sldId id="398"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p:cViewPr varScale="1">
        <p:scale>
          <a:sx n="75" d="100"/>
          <a:sy n="75" d="100"/>
        </p:scale>
        <p:origin x="2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3249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9632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8049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092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0359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33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9499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3759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7673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3312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9128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5115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9538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771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5765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1810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5599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6337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9515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5582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6433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5744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67425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207317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13.jp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13.jp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13.jp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13.jpg"/><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13.jpg"/><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34.png"/><Relationship Id="rId5" Type="http://schemas.openxmlformats.org/officeDocument/2006/relationships/image" Target="../media/image13.jpg"/><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13.jpg"/><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audio" Target="../media/audio1.wav"/><Relationship Id="rId9"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6.xml"/><Relationship Id="rId7" Type="http://schemas.openxmlformats.org/officeDocument/2006/relationships/image" Target="../media/image40.png"/><Relationship Id="rId12" Type="http://schemas.openxmlformats.org/officeDocument/2006/relationships/audio" Target="../media/audio1.wav"/><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9.gif"/><Relationship Id="rId11" Type="http://schemas.openxmlformats.org/officeDocument/2006/relationships/image" Target="../media/image18.png"/><Relationship Id="rId5" Type="http://schemas.openxmlformats.org/officeDocument/2006/relationships/image" Target="../media/image36.jpg"/><Relationship Id="rId10" Type="http://schemas.openxmlformats.org/officeDocument/2006/relationships/image" Target="../media/image38.png"/><Relationship Id="rId4" Type="http://schemas.openxmlformats.org/officeDocument/2006/relationships/audio" Target="../media/audio1.wav"/><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6.xml"/><Relationship Id="rId7" Type="http://schemas.openxmlformats.org/officeDocument/2006/relationships/image" Target="../media/image38.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3.png"/><Relationship Id="rId5" Type="http://schemas.openxmlformats.org/officeDocument/2006/relationships/image" Target="../media/image36.jpg"/><Relationship Id="rId4" Type="http://schemas.openxmlformats.org/officeDocument/2006/relationships/audio" Target="../media/audio1.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audio" Target="../media/audio1.wav"/><Relationship Id="rId4" Type="http://schemas.openxmlformats.org/officeDocument/2006/relationships/image" Target="../media/image7.pn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6.xml"/><Relationship Id="rId7" Type="http://schemas.openxmlformats.org/officeDocument/2006/relationships/image" Target="../media/image39.gif"/><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3.png"/><Relationship Id="rId5" Type="http://schemas.openxmlformats.org/officeDocument/2006/relationships/image" Target="../media/image36.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6.xml"/><Relationship Id="rId7" Type="http://schemas.openxmlformats.org/officeDocument/2006/relationships/image" Target="../media/image39.gif"/><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3.png"/><Relationship Id="rId5" Type="http://schemas.openxmlformats.org/officeDocument/2006/relationships/image" Target="../media/image36.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slideLayout" Target="../slideLayouts/slideLayout26.xml"/><Relationship Id="rId7" Type="http://schemas.openxmlformats.org/officeDocument/2006/relationships/image" Target="../media/image43.png"/><Relationship Id="rId12" Type="http://schemas.openxmlformats.org/officeDocument/2006/relationships/image" Target="../media/image51.png"/><Relationship Id="rId2" Type="http://schemas.openxmlformats.org/officeDocument/2006/relationships/audio" Target="../media/media17.mp3"/><Relationship Id="rId16" Type="http://schemas.openxmlformats.org/officeDocument/2006/relationships/audio" Target="../media/audio1.wav"/><Relationship Id="rId1" Type="http://schemas.microsoft.com/office/2007/relationships/media" Target="../media/media17.mp3"/><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36.jpg"/><Relationship Id="rId15" Type="http://schemas.openxmlformats.org/officeDocument/2006/relationships/image" Target="../media/image18.png"/><Relationship Id="rId10" Type="http://schemas.openxmlformats.org/officeDocument/2006/relationships/image" Target="../media/image49.png"/><Relationship Id="rId4" Type="http://schemas.openxmlformats.org/officeDocument/2006/relationships/audio" Target="../media/audio1.wav"/><Relationship Id="rId9" Type="http://schemas.openxmlformats.org/officeDocument/2006/relationships/image" Target="../media/image48.png"/><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gif"/><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3.jpg"/><Relationship Id="rId12"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8.png"/><Relationship Id="rId1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3.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3" Type="http://schemas.microsoft.com/office/2007/relationships/media" Target="../media/media4.mp3"/><Relationship Id="rId7" Type="http://schemas.openxmlformats.org/officeDocument/2006/relationships/image" Target="../media/image13.jpg"/><Relationship Id="rId12" Type="http://schemas.openxmlformats.org/officeDocument/2006/relationships/image" Target="../media/image19.png"/><Relationship Id="rId2" Type="http://schemas.openxmlformats.org/officeDocument/2006/relationships/audio" Target="../media/media3.mp3"/><Relationship Id="rId16" Type="http://schemas.openxmlformats.org/officeDocument/2006/relationships/audio" Target="../media/audio1.wav"/><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audio" Target="../media/media4.mp3"/><Relationship Id="rId9" Type="http://schemas.openxmlformats.org/officeDocument/2006/relationships/image" Target="../media/image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13.jp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microsoft.com/office/2007/relationships/media" Target="../media/media7.mp3"/><Relationship Id="rId7" Type="http://schemas.openxmlformats.org/officeDocument/2006/relationships/image" Target="../media/image13.jpg"/><Relationship Id="rId12" Type="http://schemas.openxmlformats.org/officeDocument/2006/relationships/image" Target="../media/image2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2.xml"/><Relationship Id="rId1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audio" Target="../media/media7.mp3"/><Relationship Id="rId9" Type="http://schemas.openxmlformats.org/officeDocument/2006/relationships/image" Target="../media/image8.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13.jpg"/><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png"/><Relationship Id="rId3" Type="http://schemas.microsoft.com/office/2007/relationships/media" Target="../media/media10.mp3"/><Relationship Id="rId7" Type="http://schemas.openxmlformats.org/officeDocument/2006/relationships/image" Target="../media/image13.jpg"/><Relationship Id="rId12" Type="http://schemas.openxmlformats.org/officeDocument/2006/relationships/image" Target="../media/image26.png"/><Relationship Id="rId2" Type="http://schemas.openxmlformats.org/officeDocument/2006/relationships/audio" Target="../media/media9.mp3"/><Relationship Id="rId16" Type="http://schemas.openxmlformats.org/officeDocument/2006/relationships/audio" Target="../media/audio1.wav"/><Relationship Id="rId1" Type="http://schemas.microsoft.com/office/2007/relationships/media" Target="../media/media9.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audio" Target="../media/media10.mp3"/><Relationship Id="rId9" Type="http://schemas.openxmlformats.org/officeDocument/2006/relationships/image" Target="../media/image8.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6008" y="1984917"/>
            <a:ext cx="3560957" cy="116951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207941"/>
            <a:ext cx="12192000" cy="465005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19131"/>
            <a:ext cx="6713034" cy="153886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2053" y="3154431"/>
            <a:ext cx="645967" cy="146419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2351" y="3238093"/>
            <a:ext cx="541558" cy="1131652"/>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1222" y="3339857"/>
            <a:ext cx="607018" cy="1261373"/>
          </a:xfrm>
          <a:prstGeom prst="rect">
            <a:avLst/>
          </a:prstGeom>
        </p:spPr>
      </p:pic>
      <p:sp>
        <p:nvSpPr>
          <p:cNvPr id="21" name="Rectangle 20"/>
          <p:cNvSpPr/>
          <p:nvPr/>
        </p:nvSpPr>
        <p:spPr>
          <a:xfrm>
            <a:off x="8091925" y="529634"/>
            <a:ext cx="4123968" cy="517065"/>
          </a:xfrm>
          <a:prstGeom prst="rect">
            <a:avLst/>
          </a:prstGeom>
        </p:spPr>
        <p:txBody>
          <a:bodyPr wrap="square">
            <a:spAutoFit/>
          </a:bodyPr>
          <a:lstStyle/>
          <a:p>
            <a:pPr algn="ctr">
              <a:lnSpc>
                <a:spcPct val="115000"/>
              </a:lnSpc>
              <a:spcAft>
                <a:spcPts val="0"/>
              </a:spcAft>
            </a:pPr>
            <a:r>
              <a:rPr lang="vi-VN" sz="2400"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Nhạc và lời: Huỳnh Ngọc La Sơn</a:t>
            </a:r>
            <a:endParaRPr lang="en-US" sz="2400" dirty="0">
              <a:solidFill>
                <a:schemeClr val="bg1"/>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22" name="Rectangle 21"/>
          <p:cNvSpPr/>
          <p:nvPr/>
        </p:nvSpPr>
        <p:spPr>
          <a:xfrm>
            <a:off x="3879235" y="36595"/>
            <a:ext cx="1675459" cy="558038"/>
          </a:xfrm>
          <a:prstGeom prst="rect">
            <a:avLst/>
          </a:prstGeom>
        </p:spPr>
        <p:txBody>
          <a:bodyPr wrap="none">
            <a:spAutoFit/>
          </a:bodyPr>
          <a:lstStyle/>
          <a:p>
            <a:pPr algn="ctr">
              <a:lnSpc>
                <a:spcPct val="115000"/>
              </a:lnSpc>
              <a:spcAft>
                <a:spcPts val="0"/>
              </a:spcAft>
            </a:pPr>
            <a:r>
              <a:rPr lang="en-US" sz="2800"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TIẾT 20  </a:t>
            </a:r>
          </a:p>
        </p:txBody>
      </p:sp>
      <p:sp>
        <p:nvSpPr>
          <p:cNvPr id="23" name="Rectangle 22"/>
          <p:cNvSpPr/>
          <p:nvPr/>
        </p:nvSpPr>
        <p:spPr>
          <a:xfrm>
            <a:off x="5014075" y="3816"/>
            <a:ext cx="7073847" cy="491481"/>
          </a:xfrm>
          <a:prstGeom prst="rect">
            <a:avLst/>
          </a:prstGeom>
        </p:spPr>
        <p:txBody>
          <a:bodyPr wrap="square">
            <a:spAutoFit/>
          </a:bodyPr>
          <a:lstStyle/>
          <a:p>
            <a:pPr algn="ctr">
              <a:lnSpc>
                <a:spcPct val="115000"/>
              </a:lnSpc>
              <a:spcAft>
                <a:spcPts val="0"/>
              </a:spcAft>
            </a:pPr>
            <a:r>
              <a:rPr lang="vi-VN" sz="2400" dirty="0">
                <a:solidFill>
                  <a:schemeClr val="bg1"/>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400" dirty="0">
                <a:solidFill>
                  <a:schemeClr val="bg1"/>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400"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HẠT MƯA KỂ CHUYỆN</a:t>
            </a:r>
            <a:endParaRPr lang="en-US" sz="2400" dirty="0">
              <a:solidFill>
                <a:schemeClr val="bg1"/>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0"/>
            <a:ext cx="4025590" cy="1289706"/>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43033" y="124974"/>
            <a:ext cx="444889" cy="376769"/>
          </a:xfrm>
          <a:prstGeom prst="rect">
            <a:avLst/>
          </a:prstGeom>
        </p:spPr>
      </p:pic>
      <p:sp>
        <p:nvSpPr>
          <p:cNvPr id="13" name="Rectangle 12"/>
          <p:cNvSpPr/>
          <p:nvPr/>
        </p:nvSpPr>
        <p:spPr>
          <a:xfrm>
            <a:off x="5626296" y="1165433"/>
            <a:ext cx="4141957" cy="517065"/>
          </a:xfrm>
          <a:prstGeom prst="rect">
            <a:avLst/>
          </a:prstGeom>
        </p:spPr>
        <p:txBody>
          <a:bodyPr wrap="square">
            <a:spAutoFit/>
          </a:bodyPr>
          <a:lstStyle/>
          <a:p>
            <a:pPr algn="ctr">
              <a:lnSpc>
                <a:spcPct val="115000"/>
              </a:lnSpc>
              <a:spcAft>
                <a:spcPts val="0"/>
              </a:spcAft>
            </a:pPr>
            <a:r>
              <a:rPr lang="vi-VN" sz="2400"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3</a:t>
            </a:r>
            <a:endParaRPr lang="en-US" sz="2400" dirty="0">
              <a:solidFill>
                <a:schemeClr val="bg1"/>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2581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217886" y="98785"/>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5+6</a:t>
            </a: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95776" y="12033"/>
            <a:ext cx="10183544" cy="4047011"/>
          </a:xfrm>
          <a:prstGeom prst="rect">
            <a:avLst/>
          </a:prstGeom>
        </p:spPr>
      </p:pic>
      <p:pic>
        <p:nvPicPr>
          <p:cNvPr id="3"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649153" y="3449444"/>
            <a:ext cx="609600" cy="609600"/>
          </a:xfrm>
          <a:prstGeom prst="rect">
            <a:avLst/>
          </a:prstGeom>
        </p:spPr>
      </p:pic>
    </p:spTree>
    <p:extLst>
      <p:ext uri="{BB962C8B-B14F-4D97-AF65-F5344CB8AC3E}">
        <p14:creationId xmlns:p14="http://schemas.microsoft.com/office/powerpoint/2010/main" val="623072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217886" y="98785"/>
            <a:ext cx="41825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7+8(câu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giống câu 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19506" y="650543"/>
            <a:ext cx="10572492" cy="2778457"/>
          </a:xfrm>
          <a:prstGeom prst="rect">
            <a:avLst/>
          </a:prstGeom>
        </p:spPr>
      </p:pic>
      <p:pic>
        <p:nvPicPr>
          <p:cNvPr id="3" name="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330498" y="4079543"/>
            <a:ext cx="609600" cy="609600"/>
          </a:xfrm>
          <a:prstGeom prst="rect">
            <a:avLst/>
          </a:prstGeom>
        </p:spPr>
      </p:pic>
    </p:spTree>
    <p:extLst>
      <p:ext uri="{BB962C8B-B14F-4D97-AF65-F5344CB8AC3E}">
        <p14:creationId xmlns:p14="http://schemas.microsoft.com/office/powerpoint/2010/main" val="1300884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217886" y="98785"/>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lang="en-US" sz="2800" dirty="0">
                <a:solidFill>
                  <a:prstClr val="black"/>
                </a:solidFill>
                <a:latin typeface="Times New Roman" panose="02020603050405020304" pitchFamily="18" charset="0"/>
                <a:cs typeface="Times New Roman" panose="02020603050405020304" pitchFamily="18" charset="0"/>
              </a:rPr>
              <a:t>+6+7+8</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4809" y="0"/>
            <a:ext cx="8287189" cy="4311785"/>
          </a:xfrm>
          <a:prstGeom prst="rect">
            <a:avLst/>
          </a:prstGeom>
        </p:spPr>
      </p:pic>
      <p:pic>
        <p:nvPicPr>
          <p:cNvPr id="9" name="56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4137" y="903937"/>
            <a:ext cx="609600" cy="609600"/>
          </a:xfrm>
          <a:prstGeom prst="rect">
            <a:avLst/>
          </a:prstGeom>
        </p:spPr>
      </p:pic>
    </p:spTree>
    <p:extLst>
      <p:ext uri="{BB962C8B-B14F-4D97-AF65-F5344CB8AC3E}">
        <p14:creationId xmlns:p14="http://schemas.microsoft.com/office/powerpoint/2010/main" val="1509668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1001" y="0"/>
            <a:ext cx="9430998" cy="3836020"/>
          </a:xfrm>
          <a:prstGeom prst="rect">
            <a:avLst/>
          </a:prstGeom>
        </p:spPr>
      </p:pic>
      <p:sp>
        <p:nvSpPr>
          <p:cNvPr id="10" name="Rectangle 9"/>
          <p:cNvSpPr/>
          <p:nvPr/>
        </p:nvSpPr>
        <p:spPr>
          <a:xfrm>
            <a:off x="3858322" y="122663"/>
            <a:ext cx="56460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9+10(câu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giống câu 1 và câu 3)</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9" name="9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8425" y="98425"/>
            <a:ext cx="609600" cy="609600"/>
          </a:xfrm>
          <a:prstGeom prst="rect">
            <a:avLst/>
          </a:prstGeom>
        </p:spPr>
      </p:pic>
    </p:spTree>
    <p:extLst>
      <p:ext uri="{BB962C8B-B14F-4D97-AF65-F5344CB8AC3E}">
        <p14:creationId xmlns:p14="http://schemas.microsoft.com/office/powerpoint/2010/main" val="3992681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227658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vỗ</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tay theo nhịp</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3630" y="0"/>
            <a:ext cx="4413080" cy="1349298"/>
          </a:xfrm>
          <a:prstGeom prst="rect">
            <a:avLst/>
          </a:prstGeom>
        </p:spPr>
      </p:pic>
      <p:pic>
        <p:nvPicPr>
          <p:cNvPr id="10"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53488" y="2277214"/>
            <a:ext cx="609600" cy="609600"/>
          </a:xfrm>
          <a:prstGeom prst="rect">
            <a:avLst/>
          </a:prstGeom>
        </p:spPr>
      </p:pic>
    </p:spTree>
    <p:extLst>
      <p:ext uri="{BB962C8B-B14F-4D97-AF65-F5344CB8AC3E}">
        <p14:creationId xmlns:p14="http://schemas.microsoft.com/office/powerpoint/2010/main" val="2818783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28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44165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vỗ</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tay hoặc gõ đệm theo hình tiết tấu</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43" y="538435"/>
            <a:ext cx="6708772" cy="1511348"/>
          </a:xfrm>
          <a:prstGeom prst="rect">
            <a:avLst/>
          </a:prstGeom>
        </p:spPr>
      </p:pic>
      <p:pic>
        <p:nvPicPr>
          <p:cNvPr id="10"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53488" y="2277214"/>
            <a:ext cx="609600" cy="609600"/>
          </a:xfrm>
          <a:prstGeom prst="rect">
            <a:avLst/>
          </a:prstGeom>
        </p:spPr>
      </p:pic>
    </p:spTree>
    <p:extLst>
      <p:ext uri="{BB962C8B-B14F-4D97-AF65-F5344CB8AC3E}">
        <p14:creationId xmlns:p14="http://schemas.microsoft.com/office/powerpoint/2010/main" val="731089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28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225734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vận</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động cơ thể</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 y="459307"/>
            <a:ext cx="6668430" cy="1945763"/>
          </a:xfrm>
          <a:prstGeom prst="rect">
            <a:avLst/>
          </a:prstGeom>
        </p:spPr>
      </p:pic>
      <p:pic>
        <p:nvPicPr>
          <p:cNvPr id="10"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30579" y="2563992"/>
            <a:ext cx="609600" cy="609600"/>
          </a:xfrm>
          <a:prstGeom prst="rect">
            <a:avLst/>
          </a:prstGeom>
        </p:spPr>
      </p:pic>
    </p:spTree>
    <p:extLst>
      <p:ext uri="{BB962C8B-B14F-4D97-AF65-F5344CB8AC3E}">
        <p14:creationId xmlns:p14="http://schemas.microsoft.com/office/powerpoint/2010/main" val="2395171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28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227603" y="95181"/>
            <a:ext cx="3802566"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dirty="0">
                <a:solidFill>
                  <a:prstClr val="black"/>
                </a:solidFill>
                <a:latin typeface="Times New Roman"/>
                <a:ea typeface="Calibri"/>
              </a:rPr>
              <a:t>Ôn </a:t>
            </a: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Đọc cao độ và thế tay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9158" y="1044767"/>
            <a:ext cx="8702842" cy="1862236"/>
          </a:xfrm>
          <a:prstGeom prst="rect">
            <a:avLst/>
          </a:prstGeom>
        </p:spPr>
      </p:pic>
      <p:pic>
        <p:nvPicPr>
          <p:cNvPr id="13"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41740" y="3574091"/>
            <a:ext cx="609600" cy="6096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8886" y="4850780"/>
            <a:ext cx="2918148" cy="2007220"/>
          </a:xfrm>
          <a:prstGeom prst="rect">
            <a:avLst/>
          </a:prstGeom>
        </p:spPr>
      </p:pic>
      <p:sp>
        <p:nvSpPr>
          <p:cNvPr id="3" name="Rectangle 2"/>
          <p:cNvSpPr/>
          <p:nvPr/>
        </p:nvSpPr>
        <p:spPr>
          <a:xfrm>
            <a:off x="178378" y="95181"/>
            <a:ext cx="3454792" cy="491481"/>
          </a:xfrm>
          <a:prstGeom prst="rect">
            <a:avLst/>
          </a:prstGeom>
        </p:spPr>
        <p:txBody>
          <a:bodyPr wrap="none">
            <a:spAutoFit/>
          </a:bodyPr>
          <a:lstStyle/>
          <a:p>
            <a:pPr algn="ctr">
              <a:lnSpc>
                <a:spcPct val="115000"/>
              </a:lnSpc>
              <a:spcAft>
                <a:spcPts val="0"/>
              </a:spcAft>
            </a:pPr>
            <a:r>
              <a:rPr lang="vi-VN" sz="2400"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3</a:t>
            </a:r>
            <a:endParaRPr lang="en-US" sz="2400"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7" name="TextBox 6"/>
          <p:cNvSpPr txBox="1"/>
          <p:nvPr/>
        </p:nvSpPr>
        <p:spPr>
          <a:xfrm>
            <a:off x="178378" y="741512"/>
            <a:ext cx="3310780"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Luyện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242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30"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54925"/>
            <a:ext cx="4491269"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dirty="0">
                <a:solidFill>
                  <a:prstClr val="black"/>
                </a:solidFill>
                <a:latin typeface="Times New Roman"/>
                <a:ea typeface="Calibri"/>
              </a:rPr>
              <a:t>Ôn </a:t>
            </a: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Gõ hoặc vỗ tay theo tiết tấu</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3065" y="1784105"/>
            <a:ext cx="285576" cy="29219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3940" y="820375"/>
            <a:ext cx="514286" cy="761905"/>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6814" y="777580"/>
            <a:ext cx="1338720" cy="985651"/>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191" y="653877"/>
            <a:ext cx="896761" cy="896761"/>
          </a:xfrm>
          <a:prstGeom prst="rect">
            <a:avLst/>
          </a:prstGeom>
        </p:spPr>
      </p:pic>
      <p:cxnSp>
        <p:nvCxnSpPr>
          <p:cNvPr id="9" name="Straight Connector 8"/>
          <p:cNvCxnSpPr/>
          <p:nvPr/>
        </p:nvCxnSpPr>
        <p:spPr>
          <a:xfrm>
            <a:off x="3444287" y="813366"/>
            <a:ext cx="0" cy="825190"/>
          </a:xfrm>
          <a:prstGeom prst="line">
            <a:avLst/>
          </a:prstGeom>
        </p:spPr>
        <p:style>
          <a:lnRef idx="3">
            <a:schemeClr val="dk1"/>
          </a:lnRef>
          <a:fillRef idx="0">
            <a:schemeClr val="dk1"/>
          </a:fillRef>
          <a:effectRef idx="2">
            <a:schemeClr val="dk1"/>
          </a:effectRef>
          <a:fontRef idx="minor">
            <a:schemeClr val="tx1"/>
          </a:fontRef>
        </p:style>
      </p:cxn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9404" y="912437"/>
            <a:ext cx="514286" cy="761905"/>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3465" y="777580"/>
            <a:ext cx="896761" cy="896761"/>
          </a:xfrm>
          <a:prstGeom prst="rect">
            <a:avLst/>
          </a:prstGeom>
        </p:spPr>
      </p:pic>
      <p:cxnSp>
        <p:nvCxnSpPr>
          <p:cNvPr id="34" name="Straight Connector 33"/>
          <p:cNvCxnSpPr/>
          <p:nvPr/>
        </p:nvCxnSpPr>
        <p:spPr>
          <a:xfrm>
            <a:off x="5425149" y="1105011"/>
            <a:ext cx="0" cy="82519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9434465" y="911411"/>
            <a:ext cx="0" cy="825190"/>
          </a:xfrm>
          <a:prstGeom prst="line">
            <a:avLst/>
          </a:prstGeom>
        </p:spPr>
        <p:style>
          <a:lnRef idx="3">
            <a:schemeClr val="dk1"/>
          </a:lnRef>
          <a:fillRef idx="0">
            <a:schemeClr val="dk1"/>
          </a:fillRef>
          <a:effectRef idx="2">
            <a:schemeClr val="dk1"/>
          </a:effectRef>
          <a:fontRef idx="minor">
            <a:schemeClr val="tx1"/>
          </a:fontRef>
        </p:style>
      </p:cxnSp>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26561" y="974697"/>
            <a:ext cx="514286" cy="761905"/>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0622" y="839840"/>
            <a:ext cx="896761" cy="896761"/>
          </a:xfrm>
          <a:prstGeom prst="rect">
            <a:avLst/>
          </a:prstGeom>
        </p:spPr>
      </p:pic>
      <p:cxnSp>
        <p:nvCxnSpPr>
          <p:cNvPr id="11" name="Straight Connector 10"/>
          <p:cNvCxnSpPr/>
          <p:nvPr/>
        </p:nvCxnSpPr>
        <p:spPr>
          <a:xfrm>
            <a:off x="11856108" y="911411"/>
            <a:ext cx="0" cy="82519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12028982" y="911411"/>
            <a:ext cx="0" cy="825190"/>
          </a:xfrm>
          <a:prstGeom prst="line">
            <a:avLst/>
          </a:prstGeom>
        </p:spPr>
        <p:style>
          <a:lnRef idx="3">
            <a:schemeClr val="dk1"/>
          </a:lnRef>
          <a:fillRef idx="0">
            <a:schemeClr val="dk1"/>
          </a:fillRef>
          <a:effectRef idx="2">
            <a:schemeClr val="dk1"/>
          </a:effectRef>
          <a:fontRef idx="minor">
            <a:schemeClr val="tx1"/>
          </a:fontRef>
        </p:style>
      </p:cxnSp>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3732" y="839840"/>
            <a:ext cx="1338720" cy="985651"/>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9057" y="1825491"/>
            <a:ext cx="285576" cy="292191"/>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9416" y="1784104"/>
            <a:ext cx="285576" cy="292191"/>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3901" y="1820225"/>
            <a:ext cx="285576" cy="292191"/>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3816" y="1820225"/>
            <a:ext cx="285576" cy="292191"/>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7073" y="1825490"/>
            <a:ext cx="285576" cy="292191"/>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1257" y="1930199"/>
            <a:ext cx="285576" cy="292191"/>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28886" y="4850780"/>
            <a:ext cx="2918148" cy="2007220"/>
          </a:xfrm>
          <a:prstGeom prst="rect">
            <a:avLst/>
          </a:prstGeom>
        </p:spPr>
      </p:pic>
      <p:pic>
        <p:nvPicPr>
          <p:cNvPr id="25" name="T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236547" y="2578389"/>
            <a:ext cx="609600" cy="609600"/>
          </a:xfrm>
          <a:prstGeom prst="rect">
            <a:avLst/>
          </a:prstGeom>
        </p:spPr>
      </p:pic>
    </p:spTree>
    <p:extLst>
      <p:ext uri="{BB962C8B-B14F-4D97-AF65-F5344CB8AC3E}">
        <p14:creationId xmlns:p14="http://schemas.microsoft.com/office/powerpoint/2010/main" val="773023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7" fill="hold"/>
                                        <p:tgtEl>
                                          <p:spTgt spid="25"/>
                                        </p:tgtEl>
                                      </p:cBhvr>
                                    </p:cmd>
                                  </p:childTnLst>
                                </p:cTn>
                              </p:par>
                            </p:childTnLst>
                          </p:cTn>
                        </p:par>
                      </p:childTnLst>
                    </p:cTn>
                  </p:par>
                </p:childTnLst>
              </p:cTn>
              <p:nextCondLst>
                <p:cond evt="onClick" delay="0">
                  <p:tgtEl>
                    <p:spTgt spid="25"/>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2611" y="572438"/>
            <a:ext cx="9669389" cy="2825885"/>
          </a:xfrm>
          <a:prstGeom prst="rect">
            <a:avLst/>
          </a:prstGeom>
        </p:spPr>
      </p:pic>
      <p:sp>
        <p:nvSpPr>
          <p:cNvPr id="8" name="Rectangle 7"/>
          <p:cNvSpPr/>
          <p:nvPr/>
        </p:nvSpPr>
        <p:spPr>
          <a:xfrm>
            <a:off x="5880036" y="0"/>
            <a:ext cx="368081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cả bài các hình thức</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8886" y="4850780"/>
            <a:ext cx="2918148" cy="2007220"/>
          </a:xfrm>
          <a:prstGeom prst="rect">
            <a:avLst/>
          </a:prstGeom>
        </p:spPr>
      </p:pic>
      <p:pic>
        <p:nvPicPr>
          <p:cNvPr id="2" name="BĐN s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29953" y="3659043"/>
            <a:ext cx="609600" cy="609600"/>
          </a:xfrm>
          <a:prstGeom prst="rect">
            <a:avLst/>
          </a:prstGeom>
        </p:spPr>
      </p:pic>
    </p:spTree>
    <p:extLst>
      <p:ext uri="{BB962C8B-B14F-4D97-AF65-F5344CB8AC3E}">
        <p14:creationId xmlns:p14="http://schemas.microsoft.com/office/powerpoint/2010/main" val="98669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1415"/>
            <a:ext cx="12191998" cy="306658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6205" y="3985889"/>
            <a:ext cx="541558" cy="113165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9" name="TextBox 8"/>
          <p:cNvSpPr txBox="1"/>
          <p:nvPr/>
        </p:nvSpPr>
        <p:spPr>
          <a:xfrm>
            <a:off x="4287247" y="15115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Hình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9263623" y="81801"/>
            <a:ext cx="2731838" cy="587853"/>
          </a:xfrm>
          <a:prstGeom prst="rect">
            <a:avLst/>
          </a:prstGeom>
        </p:spPr>
        <p:txBody>
          <a:bodyPr wrap="none">
            <a:spAutoFit/>
          </a:bodyPr>
          <a:lstStyle/>
          <a:p>
            <a:pPr algn="just">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pic>
        <p:nvPicPr>
          <p:cNvPr id="1026" name="Picture 2" descr="Huỳnh Ngọc La Sơ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25030" y="805443"/>
            <a:ext cx="3570431" cy="34859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524" y="1029603"/>
            <a:ext cx="8128017" cy="2169825"/>
          </a:xfrm>
          <a:prstGeom prst="rect">
            <a:avLst/>
          </a:prstGeom>
        </p:spPr>
        <p:txBody>
          <a:bodyPr wrap="square">
            <a:spAutoFit/>
          </a:bodyPr>
          <a:lstStyle/>
          <a:p>
            <a:pPr algn="just">
              <a:lnSpc>
                <a:spcPct val="150000"/>
              </a:lnSpc>
            </a:pPr>
            <a:r>
              <a:rPr lang="vi-VN" dirty="0">
                <a:solidFill>
                  <a:srgbClr val="040C28"/>
                </a:solidFill>
                <a:latin typeface="Times New Roman" panose="02020603050405020304" pitchFamily="18" charset="0"/>
                <a:cs typeface="Times New Roman" panose="02020603050405020304" pitchFamily="18" charset="0"/>
              </a:rPr>
              <a:t>Nhạc sĩ Huỳnh Ngọc La Sơn</a:t>
            </a:r>
            <a:r>
              <a:rPr lang="vi-VN" dirty="0">
                <a:solidFill>
                  <a:srgbClr val="202124"/>
                </a:solidFill>
                <a:latin typeface="Times New Roman" panose="02020603050405020304" pitchFamily="18" charset="0"/>
                <a:cs typeface="Times New Roman" panose="02020603050405020304" pitchFamily="18" charset="0"/>
              </a:rPr>
              <a:t> (bút danh: </a:t>
            </a:r>
            <a:r>
              <a:rPr lang="vi-VN" dirty="0">
                <a:solidFill>
                  <a:srgbClr val="040C28"/>
                </a:solidFill>
                <a:latin typeface="Times New Roman" panose="02020603050405020304" pitchFamily="18" charset="0"/>
                <a:cs typeface="Times New Roman" panose="02020603050405020304" pitchFamily="18" charset="0"/>
              </a:rPr>
              <a:t>La Sơn</a:t>
            </a:r>
            <a:r>
              <a:rPr lang="vi-VN" dirty="0">
                <a:solidFill>
                  <a:srgbClr val="202124"/>
                </a:solidFill>
                <a:latin typeface="Times New Roman" panose="02020603050405020304" pitchFamily="18" charset="0"/>
                <a:cs typeface="Times New Roman" panose="02020603050405020304" pitchFamily="18" charset="0"/>
              </a:rPr>
              <a:t>) sinh ngày 1 tháng 5 năm 1957 tại Thừa Thiên - Huế, hiện sống tại Thành phố Buôn Mê Thuật. Các tác phẩm tiêu biểu </a:t>
            </a:r>
            <a:r>
              <a:rPr lang="vi-VN" dirty="0">
                <a:latin typeface="Times New Roman" panose="02020603050405020304" pitchFamily="18" charset="0"/>
                <a:cs typeface="Times New Roman" panose="02020603050405020304" pitchFamily="18" charset="0"/>
              </a:rPr>
              <a:t>Từ cao nguyên em hát, Mưa mùa hè, Em mơ, Tuổi hoa; trăng ơi có nghe, hạt mưa rơi.</a:t>
            </a:r>
          </a:p>
          <a:p>
            <a:pPr algn="just">
              <a:lnSpc>
                <a:spcPct val="150000"/>
              </a:lnSpc>
            </a:pPr>
            <a:br>
              <a:rPr lang="vi-VN" dirty="0">
                <a:latin typeface="Times New Roman" panose="02020603050405020304" pitchFamily="18" charset="0"/>
                <a:cs typeface="Times New Roman" panose="02020603050405020304" pitchFamily="18" charset="0"/>
              </a:rPr>
            </a:br>
            <a:endParaRPr lang="vi-VN"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372813" y="2410311"/>
            <a:ext cx="6928341" cy="1289071"/>
          </a:xfrm>
          <a:prstGeom prst="rect">
            <a:avLst/>
          </a:prstGeom>
          <a:noFill/>
        </p:spPr>
        <p:txBody>
          <a:bodyPr wrap="square" rtlCol="0">
            <a:spAutoFit/>
          </a:bodyPr>
          <a:lstStyle/>
          <a:p>
            <a:pPr algn="just">
              <a:lnSpc>
                <a:spcPct val="150000"/>
              </a:lnSpc>
            </a:pPr>
            <a:r>
              <a:rPr lang="vi-VN" dirty="0">
                <a:latin typeface="Times New Roman" panose="02020603050405020304" pitchFamily="18" charset="0"/>
                <a:cs typeface="Times New Roman" panose="02020603050405020304" pitchFamily="18" charset="0"/>
              </a:rPr>
              <a:t>Bài hát Hạt mưa kể chuyện có sắc thái nhí nhảnh, hồn nhiên có nội dung tả về những âm thanh sống động của hạt mưa được tác tả tưởng tượng như lời ru, bước chân... Như những câu chuyện trong cuộc sống tươi đẹp</a:t>
            </a:r>
          </a:p>
        </p:txBody>
      </p:sp>
      <p:sp>
        <p:nvSpPr>
          <p:cNvPr id="13" name="Rectangle 12"/>
          <p:cNvSpPr/>
          <p:nvPr/>
        </p:nvSpPr>
        <p:spPr>
          <a:xfrm>
            <a:off x="866273" y="-32156"/>
            <a:ext cx="3320718" cy="517065"/>
          </a:xfrm>
          <a:prstGeom prst="rect">
            <a:avLst/>
          </a:prstGeom>
        </p:spPr>
        <p:txBody>
          <a:bodyPr wrap="square">
            <a:spAutoFit/>
          </a:bodyPr>
          <a:lstStyle/>
          <a:p>
            <a:pPr algn="ctr">
              <a:lnSpc>
                <a:spcPct val="115000"/>
              </a:lnSpc>
              <a:spcAft>
                <a:spcPts val="0"/>
              </a:spcAft>
            </a:pPr>
            <a:r>
              <a:rPr lang="en-US" sz="2400"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HẠT MƯA KỂ CHUYỆN</a:t>
            </a:r>
            <a:endParaRPr lang="en-US" sz="2400"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944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style.rotation</p:attrName>
                                        </p:attrNameLst>
                                      </p:cBhvr>
                                      <p:tavLst>
                                        <p:tav tm="0">
                                          <p:val>
                                            <p:fltVal val="90"/>
                                          </p:val>
                                        </p:tav>
                                        <p:tav tm="100000">
                                          <p:val>
                                            <p:fltVal val="0"/>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2611" y="0"/>
            <a:ext cx="9669389" cy="3300761"/>
          </a:xfrm>
          <a:prstGeom prst="rect">
            <a:avLst/>
          </a:prstGeom>
        </p:spPr>
      </p:pic>
      <p:sp>
        <p:nvSpPr>
          <p:cNvPr id="34" name="Rectangle 33"/>
          <p:cNvSpPr/>
          <p:nvPr/>
        </p:nvSpPr>
        <p:spPr>
          <a:xfrm>
            <a:off x="2812849" y="89210"/>
            <a:ext cx="340509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vỗ tay theo phách</a:t>
            </a:r>
          </a:p>
        </p:txBody>
      </p: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0664" y="1962331"/>
            <a:ext cx="281364" cy="281364"/>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1346" y="4358426"/>
            <a:ext cx="3365905" cy="2317639"/>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4996" y="1962331"/>
            <a:ext cx="281364" cy="281364"/>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3573" y="1962331"/>
            <a:ext cx="281364" cy="281364"/>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8244" y="1962331"/>
            <a:ext cx="281364" cy="281364"/>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4202" y="1962331"/>
            <a:ext cx="281364" cy="281364"/>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2118" y="2988243"/>
            <a:ext cx="281364" cy="281364"/>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0849" y="3019397"/>
            <a:ext cx="281364" cy="281364"/>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7305" y="3019397"/>
            <a:ext cx="281364" cy="281364"/>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7006" y="3019397"/>
            <a:ext cx="281364" cy="281364"/>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1280" y="3019397"/>
            <a:ext cx="281364" cy="281364"/>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0723" y="1962331"/>
            <a:ext cx="281364" cy="281364"/>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57201" y="1962331"/>
            <a:ext cx="281364" cy="281364"/>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9565" y="1928027"/>
            <a:ext cx="281364" cy="281364"/>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7531" y="2971958"/>
            <a:ext cx="281364" cy="281364"/>
          </a:xfrm>
          <a:prstGeom prst="rect">
            <a:avLst/>
          </a:prstGeom>
        </p:spPr>
      </p:pic>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7604" y="2973942"/>
            <a:ext cx="281364" cy="281364"/>
          </a:xfrm>
          <a:prstGeom prst="rect">
            <a:avLst/>
          </a:prstGeom>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6519" y="2971958"/>
            <a:ext cx="281364" cy="281364"/>
          </a:xfrm>
          <a:prstGeom prst="rect">
            <a:avLst/>
          </a:prstGeom>
        </p:spPr>
      </p:pic>
      <p:pic>
        <p:nvPicPr>
          <p:cNvPr id="21" name="BĐN s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1881" y="874279"/>
            <a:ext cx="609600" cy="609600"/>
          </a:xfrm>
          <a:prstGeom prst="rect">
            <a:avLst/>
          </a:prstGeom>
        </p:spPr>
      </p:pic>
    </p:spTree>
    <p:extLst>
      <p:ext uri="{BB962C8B-B14F-4D97-AF65-F5344CB8AC3E}">
        <p14:creationId xmlns:p14="http://schemas.microsoft.com/office/powerpoint/2010/main" val="203746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52"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2611" y="0"/>
            <a:ext cx="9669389" cy="3300761"/>
          </a:xfrm>
          <a:prstGeom prst="rect">
            <a:avLst/>
          </a:prstGeom>
        </p:spPr>
      </p:pic>
      <p:sp>
        <p:nvSpPr>
          <p:cNvPr id="34" name="Rectangle 33"/>
          <p:cNvSpPr/>
          <p:nvPr/>
        </p:nvSpPr>
        <p:spPr>
          <a:xfrm>
            <a:off x="2812849" y="89210"/>
            <a:ext cx="32175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vỗ tay theo nhịp</a:t>
            </a:r>
          </a:p>
        </p:txBody>
      </p: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0664" y="1962331"/>
            <a:ext cx="281364" cy="281364"/>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3573" y="1962331"/>
            <a:ext cx="281364" cy="281364"/>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8244" y="1962331"/>
            <a:ext cx="281364" cy="281364"/>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4202" y="1962331"/>
            <a:ext cx="281364" cy="281364"/>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2118" y="2988243"/>
            <a:ext cx="281364" cy="281364"/>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0849" y="3019397"/>
            <a:ext cx="281364" cy="281364"/>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7305" y="3019397"/>
            <a:ext cx="281364" cy="281364"/>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1280" y="3019397"/>
            <a:ext cx="281364" cy="281364"/>
          </a:xfrm>
          <a:prstGeom prst="rect">
            <a:avLst/>
          </a:prstGeom>
        </p:spPr>
      </p:pic>
      <p:sp>
        <p:nvSpPr>
          <p:cNvPr id="15" name="Rectangle 14"/>
          <p:cNvSpPr/>
          <p:nvPr/>
        </p:nvSpPr>
        <p:spPr>
          <a:xfrm>
            <a:off x="4388318" y="3544823"/>
            <a:ext cx="47708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nối tiếp kết hợp vỗ tay theo nhịp</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3367" y="4809161"/>
            <a:ext cx="2759970" cy="1920244"/>
          </a:xfrm>
          <a:prstGeom prst="rect">
            <a:avLst/>
          </a:prstGeom>
        </p:spPr>
      </p:pic>
      <p:pic>
        <p:nvPicPr>
          <p:cNvPr id="14" name="BĐN s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1881" y="874279"/>
            <a:ext cx="609600" cy="609600"/>
          </a:xfrm>
          <a:prstGeom prst="rect">
            <a:avLst/>
          </a:prstGeom>
        </p:spPr>
      </p:pic>
    </p:spTree>
    <p:extLst>
      <p:ext uri="{BB962C8B-B14F-4D97-AF65-F5344CB8AC3E}">
        <p14:creationId xmlns:p14="http://schemas.microsoft.com/office/powerpoint/2010/main" val="1177853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1252" fill="hold"/>
                                        <p:tgtEl>
                                          <p:spTgt spid="14"/>
                                        </p:tgtEl>
                                      </p:cBhvr>
                                    </p:cmd>
                                  </p:childTnLst>
                                </p:cTn>
                              </p:par>
                            </p:childTnLst>
                          </p:cTn>
                        </p:par>
                      </p:childTnLst>
                    </p:cTn>
                  </p:par>
                </p:childTnLst>
              </p:cTn>
              <p:nextCondLst>
                <p:cond evt="onClick" delay="0">
                  <p:tgtEl>
                    <p:spTgt spid="14"/>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5664629" y="163591"/>
            <a:ext cx="33185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nhạc ký hiệu bàn tay</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2553" y="5124667"/>
            <a:ext cx="4200000" cy="1733333"/>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2611" y="0"/>
            <a:ext cx="9669389" cy="3300761"/>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6192" y="1996068"/>
            <a:ext cx="445706" cy="261411"/>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6271" y="3039350"/>
            <a:ext cx="445706" cy="261411"/>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1120" y="2040570"/>
            <a:ext cx="363394" cy="172406"/>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9124" y="2040570"/>
            <a:ext cx="363394" cy="172406"/>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0045" y="1967124"/>
            <a:ext cx="377455" cy="319297"/>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1541" y="2981464"/>
            <a:ext cx="377455" cy="319297"/>
          </a:xfrm>
          <a:prstGeom prst="rect">
            <a:avLst/>
          </a:pr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95725" y="3010406"/>
            <a:ext cx="377455" cy="319297"/>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18735" y="2005698"/>
            <a:ext cx="344747" cy="207278"/>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47914" y="2040570"/>
            <a:ext cx="344747" cy="207278"/>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85549" y="2005698"/>
            <a:ext cx="324396" cy="262656"/>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53714" y="2981464"/>
            <a:ext cx="510915" cy="327860"/>
          </a:xfrm>
          <a:prstGeom prst="rect">
            <a:avLst/>
          </a:prstGeom>
        </p:spPr>
      </p:pic>
      <p:pic>
        <p:nvPicPr>
          <p:cNvPr id="46" name="Picture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6248" y="3010406"/>
            <a:ext cx="510915" cy="327860"/>
          </a:xfrm>
          <a:prstGeom prst="rect">
            <a:avLst/>
          </a:prstGeom>
        </p:spPr>
      </p:pic>
      <p:pic>
        <p:nvPicPr>
          <p:cNvPr id="47" name="Picture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23897" y="3025259"/>
            <a:ext cx="372846" cy="275502"/>
          </a:xfrm>
          <a:prstGeom prst="rect">
            <a:avLst/>
          </a:prstGeom>
        </p:spPr>
      </p:pic>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3522" y="3054201"/>
            <a:ext cx="372846" cy="275502"/>
          </a:xfrm>
          <a:prstGeom prst="rect">
            <a:avLst/>
          </a:prstGeom>
        </p:spPr>
      </p:pic>
      <p:sp>
        <p:nvSpPr>
          <p:cNvPr id="49" name="Rectangle 48"/>
          <p:cNvSpPr/>
          <p:nvPr/>
        </p:nvSpPr>
        <p:spPr>
          <a:xfrm>
            <a:off x="2475805" y="75272"/>
            <a:ext cx="37032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ọc nhạc ký hiệu bàn tay</a:t>
            </a:r>
          </a:p>
        </p:txBody>
      </p:sp>
      <p:pic>
        <p:nvPicPr>
          <p:cNvPr id="20" name="BĐN s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1881" y="874279"/>
            <a:ext cx="609600" cy="609600"/>
          </a:xfrm>
          <a:prstGeom prst="rect">
            <a:avLst/>
          </a:prstGeom>
        </p:spPr>
      </p:pic>
    </p:spTree>
    <p:extLst>
      <p:ext uri="{BB962C8B-B14F-4D97-AF65-F5344CB8AC3E}">
        <p14:creationId xmlns:p14="http://schemas.microsoft.com/office/powerpoint/2010/main" val="439593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6"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52"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2"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39633" y="1004538"/>
            <a:ext cx="609600" cy="609600"/>
          </a:xfrm>
          <a:prstGeom prst="rect">
            <a:avLst/>
          </a:prstGeom>
        </p:spPr>
      </p:pic>
      <p:pic>
        <p:nvPicPr>
          <p:cNvPr id="9" name="Hạt mưa kể chuyện - Nhạc Karaoke - Lớp 4 Kết nối tri thức với cuộc số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00618" y="1066762"/>
            <a:ext cx="609600" cy="609600"/>
          </a:xfrm>
          <a:prstGeom prst="rect">
            <a:avLst/>
          </a:prstGeom>
        </p:spPr>
      </p:pic>
    </p:spTree>
    <p:extLst>
      <p:ext uri="{BB962C8B-B14F-4D97-AF65-F5344CB8AC3E}">
        <p14:creationId xmlns:p14="http://schemas.microsoft.com/office/powerpoint/2010/main" val="2049567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4"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2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6380"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9" name="Rectangle 8"/>
          <p:cNvSpPr/>
          <p:nvPr/>
        </p:nvSpPr>
        <p:spPr>
          <a:xfrm>
            <a:off x="23522" y="35540"/>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Đọc lời ca</a:t>
            </a:r>
          </a:p>
        </p:txBody>
      </p:sp>
      <p:sp>
        <p:nvSpPr>
          <p:cNvPr id="3" name="Rectangle 2"/>
          <p:cNvSpPr/>
          <p:nvPr/>
        </p:nvSpPr>
        <p:spPr>
          <a:xfrm>
            <a:off x="4123525" y="-198364"/>
            <a:ext cx="8212233" cy="5632311"/>
          </a:xfrm>
          <a:prstGeom prst="rect">
            <a:avLst/>
          </a:prstGeom>
        </p:spPr>
        <p:txBody>
          <a:bodyPr wrap="square">
            <a:spAutoFit/>
          </a:bodyPr>
          <a:lstStyle/>
          <a:p>
            <a:pPr>
              <a:lnSpc>
                <a:spcPct val="150000"/>
              </a:lnSpc>
            </a:pPr>
            <a:r>
              <a:rPr lang="vi-VN" sz="2400" dirty="0">
                <a:solidFill>
                  <a:srgbClr val="333333"/>
                </a:solidFill>
                <a:latin typeface="Times New Roman" panose="02020603050405020304" pitchFamily="18" charset="0"/>
                <a:cs typeface="Times New Roman" panose="02020603050405020304" pitchFamily="18" charset="0"/>
              </a:rPr>
              <a:t>Câu 1: Hạt mưa kể chuyện gì</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Tí tách tí tách mưa rơi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2: </a:t>
            </a:r>
            <a:r>
              <a:rPr lang="vi-VN" sz="2400" dirty="0">
                <a:solidFill>
                  <a:srgbClr val="333333"/>
                </a:solidFill>
                <a:latin typeface="Times New Roman" panose="02020603050405020304" pitchFamily="18" charset="0"/>
                <a:cs typeface="Times New Roman" panose="02020603050405020304" pitchFamily="18" charset="0"/>
              </a:rPr>
              <a:t>Mưa đi qua đồng ruộng</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Cây lúa ngả nghiêng cười.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3: </a:t>
            </a:r>
            <a:r>
              <a:rPr lang="vi-VN" sz="2400" dirty="0">
                <a:solidFill>
                  <a:srgbClr val="333333"/>
                </a:solidFill>
                <a:latin typeface="Times New Roman" panose="02020603050405020304" pitchFamily="18" charset="0"/>
                <a:cs typeface="Times New Roman" panose="02020603050405020304" pitchFamily="18" charset="0"/>
              </a:rPr>
              <a:t>Hạt mưa kể chuyện gì</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Tí tách tí tách mưa tuôn</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4: </a:t>
            </a:r>
            <a:r>
              <a:rPr lang="vi-VN" sz="2400" dirty="0">
                <a:solidFill>
                  <a:srgbClr val="333333"/>
                </a:solidFill>
                <a:latin typeface="Times New Roman" panose="02020603050405020304" pitchFamily="18" charset="0"/>
                <a:cs typeface="Times New Roman" panose="02020603050405020304" pitchFamily="18" charset="0"/>
              </a:rPr>
              <a:t>Êm êm lời ru của mẹ</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Bao la như suối nguồn.</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5: </a:t>
            </a:r>
            <a:r>
              <a:rPr lang="vi-VN" sz="2400" dirty="0">
                <a:solidFill>
                  <a:srgbClr val="333333"/>
                </a:solidFill>
                <a:latin typeface="Times New Roman" panose="02020603050405020304" pitchFamily="18" charset="0"/>
                <a:cs typeface="Times New Roman" panose="02020603050405020304" pitchFamily="18" charset="0"/>
              </a:rPr>
              <a:t>Mưa qua dòng sông lớn</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Chảy về đâu, sóng ơi?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6: </a:t>
            </a:r>
            <a:r>
              <a:rPr lang="vi-VN" sz="2400" dirty="0">
                <a:solidFill>
                  <a:srgbClr val="333333"/>
                </a:solidFill>
                <a:latin typeface="Times New Roman" panose="02020603050405020304" pitchFamily="18" charset="0"/>
                <a:cs typeface="Times New Roman" panose="02020603050405020304" pitchFamily="18" charset="0"/>
              </a:rPr>
              <a:t>Mưa băng qua biển rộng</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Theo sóng nhấp nhô thuyền trôi.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7: </a:t>
            </a:r>
            <a:r>
              <a:rPr lang="vi-VN" sz="2400" dirty="0">
                <a:solidFill>
                  <a:srgbClr val="333333"/>
                </a:solidFill>
                <a:latin typeface="Times New Roman" panose="02020603050405020304" pitchFamily="18" charset="0"/>
                <a:cs typeface="Times New Roman" panose="02020603050405020304" pitchFamily="18" charset="0"/>
              </a:rPr>
              <a:t>Mưa rơi nhẹ trên phố</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Theo nhịp chân bước nhanh</a:t>
            </a:r>
          </a:p>
          <a:p>
            <a:pPr>
              <a:lnSpc>
                <a:spcPct val="150000"/>
              </a:lnSpc>
            </a:pPr>
            <a:r>
              <a:rPr lang="vi-VN" sz="2400" dirty="0">
                <a:latin typeface="Times New Roman" panose="02020603050405020304" pitchFamily="18" charset="0"/>
                <a:cs typeface="Times New Roman" panose="02020603050405020304" pitchFamily="18" charset="0"/>
              </a:rPr>
              <a:t>Câu 8: </a:t>
            </a:r>
            <a:r>
              <a:rPr lang="vi-VN" sz="2400" dirty="0">
                <a:solidFill>
                  <a:srgbClr val="333333"/>
                </a:solidFill>
                <a:latin typeface="Times New Roman" panose="02020603050405020304" pitchFamily="18" charset="0"/>
                <a:cs typeface="Times New Roman" panose="02020603050405020304" pitchFamily="18" charset="0"/>
              </a:rPr>
              <a:t>Mưa ru ngàn câu hát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Hồn nhiên như chiếc lá xanh.</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9: </a:t>
            </a:r>
            <a:r>
              <a:rPr lang="vi-VN" sz="2400" dirty="0">
                <a:solidFill>
                  <a:srgbClr val="333333"/>
                </a:solidFill>
                <a:latin typeface="Times New Roman" panose="02020603050405020304" pitchFamily="18" charset="0"/>
                <a:cs typeface="Times New Roman" panose="02020603050405020304" pitchFamily="18" charset="0"/>
              </a:rPr>
              <a:t>Hạt mưa kể chuyện gì</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Tí tách tí tách trên vai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10: </a:t>
            </a:r>
            <a:r>
              <a:rPr lang="vi-VN" sz="2400" dirty="0">
                <a:solidFill>
                  <a:srgbClr val="333333"/>
                </a:solidFill>
                <a:latin typeface="Times New Roman" panose="02020603050405020304" pitchFamily="18" charset="0"/>
                <a:cs typeface="Times New Roman" panose="02020603050405020304" pitchFamily="18" charset="0"/>
              </a:rPr>
              <a:t>Dừng chân bên lớp học</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Lắng nghe chúng em đọc bài.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28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0" y="-9847"/>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p>
        </p:txBody>
      </p:sp>
      <p:sp>
        <p:nvSpPr>
          <p:cNvPr id="12" name="Rectangle 11"/>
          <p:cNvSpPr/>
          <p:nvPr/>
        </p:nvSpPr>
        <p:spPr>
          <a:xfrm>
            <a:off x="775412" y="644254"/>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p>
        </p:txBody>
      </p:sp>
      <p:sp>
        <p:nvSpPr>
          <p:cNvPr id="13" name="Rectangle 12"/>
          <p:cNvSpPr/>
          <p:nvPr/>
        </p:nvSpPr>
        <p:spPr>
          <a:xfrm>
            <a:off x="1121787" y="2388323"/>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9840" y="0"/>
            <a:ext cx="9992158" cy="1405054"/>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49177" y="2388323"/>
            <a:ext cx="8242823" cy="1337465"/>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07991" y="2319622"/>
            <a:ext cx="1841184" cy="1406166"/>
          </a:xfrm>
          <a:prstGeom prst="rect">
            <a:avLst/>
          </a:prstGeom>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865951" y="1427856"/>
            <a:ext cx="609600" cy="609600"/>
          </a:xfrm>
          <a:prstGeom prst="rect">
            <a:avLst/>
          </a:prstGeom>
        </p:spPr>
      </p:pic>
      <p:pic>
        <p:nvPicPr>
          <p:cNvPr id="9" name="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845194" y="4040962"/>
            <a:ext cx="609600" cy="609600"/>
          </a:xfrm>
          <a:prstGeom prst="rect">
            <a:avLst/>
          </a:prstGeom>
        </p:spPr>
      </p:pic>
    </p:spTree>
    <p:extLst>
      <p:ext uri="{BB962C8B-B14F-4D97-AF65-F5344CB8AC3E}">
        <p14:creationId xmlns:p14="http://schemas.microsoft.com/office/powerpoint/2010/main" val="4030189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105" fill="hold"/>
                                        <p:tgtEl>
                                          <p:spTgt spid="3"/>
                                        </p:tgtEl>
                                      </p:cBhvr>
                                    </p:cmd>
                                  </p:childTnLst>
                                </p:cTn>
                              </p:par>
                            </p:childTnLst>
                          </p:cTn>
                        </p:par>
                      </p:childTnLst>
                    </p:cTn>
                  </p:par>
                </p:childTnLst>
              </p:cTn>
              <p:nextCondLst>
                <p:cond evt="onClick" delay="0">
                  <p:tgtEl>
                    <p:spTgt spid="3"/>
                  </p:tgtEl>
                </p:cond>
              </p:nextCondLst>
            </p:seq>
            <p:audio>
              <p:cMediaNode vol="80000">
                <p:cTn id="26" fill="hold" display="0">
                  <p:stCondLst>
                    <p:cond delay="indefinite"/>
                  </p:stCondLst>
                  <p:endCondLst>
                    <p:cond evt="onStopAudio" delay="0">
                      <p:tgtEl>
                        <p:sldTgt/>
                      </p:tgtEl>
                    </p:cond>
                  </p:endCondLst>
                </p:cTn>
                <p:tgtEl>
                  <p:spTgt spid="3"/>
                </p:tgtEl>
              </p:cMediaNode>
            </p:audio>
            <p:audio>
              <p:cMediaNode vol="80000">
                <p:cTn id="27" fill="hold" display="0">
                  <p:stCondLst>
                    <p:cond delay="indefinite"/>
                  </p:stCondLst>
                  <p:endCondLst>
                    <p:cond evt="onStopAudio" delay="0">
                      <p:tgtEl>
                        <p:sldTgt/>
                      </p:tgtEl>
                    </p:cond>
                  </p:endCondLst>
                </p:cTn>
                <p:tgtEl>
                  <p:spTgt spid="9"/>
                </p:tgtEl>
              </p:cMediaNode>
            </p:audio>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0" y="90655"/>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0825" y="0"/>
            <a:ext cx="10662283" cy="2770801"/>
          </a:xfrm>
          <a:prstGeom prst="rect">
            <a:avLst/>
          </a:prstGeom>
        </p:spPr>
      </p:pic>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81966" y="3424902"/>
            <a:ext cx="609600" cy="609600"/>
          </a:xfrm>
          <a:prstGeom prst="rect">
            <a:avLst/>
          </a:prstGeom>
        </p:spPr>
      </p:pic>
    </p:spTree>
    <p:extLst>
      <p:ext uri="{BB962C8B-B14F-4D97-AF65-F5344CB8AC3E}">
        <p14:creationId xmlns:p14="http://schemas.microsoft.com/office/powerpoint/2010/main" val="2465371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35659" y="171178"/>
            <a:ext cx="8456341" cy="2105672"/>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50228" y="2992323"/>
            <a:ext cx="8165197" cy="2025726"/>
          </a:xfrm>
          <a:prstGeom prst="rect">
            <a:avLst/>
          </a:prstGeom>
        </p:spPr>
      </p:pic>
      <p:sp>
        <p:nvSpPr>
          <p:cNvPr id="11" name="Rectangle 10"/>
          <p:cNvSpPr/>
          <p:nvPr/>
        </p:nvSpPr>
        <p:spPr>
          <a:xfrm>
            <a:off x="3850226" y="2961221"/>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p>
        </p:txBody>
      </p:sp>
      <p:sp>
        <p:nvSpPr>
          <p:cNvPr id="13" name="Rectangle 12"/>
          <p:cNvSpPr/>
          <p:nvPr/>
        </p:nvSpPr>
        <p:spPr>
          <a:xfrm>
            <a:off x="3735659" y="68985"/>
            <a:ext cx="29450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en-US" sz="2800" dirty="0">
                <a:solidFill>
                  <a:prstClr val="black"/>
                </a:solidFill>
                <a:latin typeface="Times New Roman" panose="02020603050405020304" pitchFamily="18" charset="0"/>
                <a:cs typeface="Times New Roman" panose="02020603050405020304" pitchFamily="18" charset="0"/>
              </a:rPr>
              <a:t>3(giống câu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045988" y="1345334"/>
            <a:ext cx="609600" cy="609600"/>
          </a:xfrm>
          <a:prstGeom prst="rect">
            <a:avLst/>
          </a:prstGeom>
        </p:spPr>
      </p:pic>
      <p:pic>
        <p:nvPicPr>
          <p:cNvPr id="14"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001512" y="4236582"/>
            <a:ext cx="609600" cy="609600"/>
          </a:xfrm>
          <a:prstGeom prst="rect">
            <a:avLst/>
          </a:prstGeom>
        </p:spPr>
      </p:pic>
    </p:spTree>
    <p:extLst>
      <p:ext uri="{BB962C8B-B14F-4D97-AF65-F5344CB8AC3E}">
        <p14:creationId xmlns:p14="http://schemas.microsoft.com/office/powerpoint/2010/main" val="86125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5"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948"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audio>
              <p:cMediaNode vol="80000">
                <p:cTn id="23" fill="hold" display="0">
                  <p:stCondLst>
                    <p:cond delay="indefinite"/>
                  </p:stCondLst>
                  <p:endCondLst>
                    <p:cond evt="onStopAudio" delay="0">
                      <p:tgtEl>
                        <p:sldTgt/>
                      </p:tgtEl>
                    </p:cond>
                  </p:endCondLst>
                </p:cTn>
                <p:tgtEl>
                  <p:spTgt spid="14"/>
                </p:tgtEl>
              </p:cMediaNode>
            </p:audio>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217886" y="98785"/>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1+2+3+4</a:t>
            </a: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6364" y="0"/>
            <a:ext cx="8334259" cy="4439614"/>
          </a:xfrm>
          <a:prstGeom prst="rect">
            <a:avLst/>
          </a:prstGeom>
        </p:spPr>
      </p:pic>
      <p:pic>
        <p:nvPicPr>
          <p:cNvPr id="3" name="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39337" y="859297"/>
            <a:ext cx="609600" cy="609600"/>
          </a:xfrm>
          <a:prstGeom prst="rect">
            <a:avLst/>
          </a:prstGeom>
        </p:spPr>
      </p:pic>
    </p:spTree>
    <p:extLst>
      <p:ext uri="{BB962C8B-B14F-4D97-AF65-F5344CB8AC3E}">
        <p14:creationId xmlns:p14="http://schemas.microsoft.com/office/powerpoint/2010/main" val="3637940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217886" y="98785"/>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38703" y="535259"/>
            <a:ext cx="3853295" cy="15466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33384" y="622006"/>
            <a:ext cx="7005318" cy="1459888"/>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69123" y="2735994"/>
            <a:ext cx="8522875" cy="2282055"/>
          </a:xfrm>
          <a:prstGeom prst="rect">
            <a:avLst/>
          </a:prstGeom>
        </p:spPr>
      </p:pic>
      <p:sp>
        <p:nvSpPr>
          <p:cNvPr id="12" name="Rectangle 11"/>
          <p:cNvSpPr/>
          <p:nvPr/>
        </p:nvSpPr>
        <p:spPr>
          <a:xfrm>
            <a:off x="2294543" y="2811176"/>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en-US" sz="2800" dirty="0">
                <a:solidFill>
                  <a:prstClr val="black"/>
                </a:solidFill>
                <a:latin typeface="Times New Roman" panose="02020603050405020304" pitchFamily="18" charset="0"/>
                <a:cs typeface="Times New Roman" panose="02020603050405020304" pitchFamily="18" charset="0"/>
              </a:rPr>
              <a:t>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053406" y="2025089"/>
            <a:ext cx="609600" cy="609600"/>
          </a:xfrm>
          <a:prstGeom prst="rect">
            <a:avLst/>
          </a:prstGeom>
        </p:spPr>
      </p:pic>
      <p:pic>
        <p:nvPicPr>
          <p:cNvPr id="15" name="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013516" y="4208288"/>
            <a:ext cx="609600" cy="609600"/>
          </a:xfrm>
          <a:prstGeom prst="rect">
            <a:avLst/>
          </a:prstGeom>
        </p:spPr>
      </p:pic>
    </p:spTree>
    <p:extLst>
      <p:ext uri="{BB962C8B-B14F-4D97-AF65-F5344CB8AC3E}">
        <p14:creationId xmlns:p14="http://schemas.microsoft.com/office/powerpoint/2010/main" val="1316392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124" fill="hold"/>
                                        <p:tgtEl>
                                          <p:spTgt spid="14"/>
                                        </p:tgtEl>
                                      </p:cBhvr>
                                    </p:cmd>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14"/>
                </p:tgtEl>
              </p:cMediaNode>
            </p:audio>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12" grpId="0"/>
    </p:bld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2937</TotalTime>
  <Words>465</Words>
  <Application>Microsoft Office PowerPoint</Application>
  <PresentationFormat>Widescreen</PresentationFormat>
  <Paragraphs>42</Paragraphs>
  <Slides>23</Slides>
  <Notes>0</Notes>
  <HiddenSlides>0</HiddenSlides>
  <MMClips>23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#9Slide05 Dancing Script</vt:lpstr>
      <vt:lpstr>Arial</vt:lpstr>
      <vt:lpstr>Calibri</vt:lpstr>
      <vt:lpstr>Tahoma</vt:lpstr>
      <vt:lpstr>Times New Roman</vt:lpstr>
      <vt:lpstr>Wingdings</vt:lpstr>
      <vt:lpstr>Textured</vt:lpstr>
      <vt:lpstr>2_Office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184</cp:revision>
  <dcterms:created xsi:type="dcterms:W3CDTF">2022-07-19T08:03:09Z</dcterms:created>
  <dcterms:modified xsi:type="dcterms:W3CDTF">2024-01-18T06:14:48Z</dcterms:modified>
</cp:coreProperties>
</file>