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85" r:id="rId4"/>
    <p:sldId id="288" r:id="rId5"/>
    <p:sldId id="278" r:id="rId6"/>
    <p:sldId id="279" r:id="rId7"/>
    <p:sldId id="280" r:id="rId8"/>
    <p:sldId id="281" r:id="rId9"/>
    <p:sldId id="263" r:id="rId10"/>
    <p:sldId id="287" r:id="rId11"/>
    <p:sldId id="300" r:id="rId12"/>
    <p:sldId id="301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B45EF-610E-44D1-98C3-8AB96976B1C1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0FEA3-7B37-41ED-9C03-CE6D3B41C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36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77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79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6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8D28D-354F-46EC-B388-144B73AD7E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974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0FAF4-2E16-4405-82FA-737CCF3528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648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036AA-D57E-404A-A0EF-654C2F2C3C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69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1CB10-AE67-4ED9-900E-13E284562E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677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1400-E276-4DEE-BCB9-FC87F7A75C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05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42B1-5077-44EE-8CB7-3C0658C7C3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514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13DC9-4E59-4442-ADF4-E057285212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653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04A74-74B3-4EDD-8618-09C9525EA5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77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39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ABCCF-FD12-404E-ADA4-3688A16C8C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748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F0BA4-39A1-4A08-9D4B-107CD547639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54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7CBD2-2FE2-422A-B571-756B5D2951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878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7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8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56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03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51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5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70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B66F8-2065-413D-B594-185C149A986C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7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5068E-C558-46EF-BF7C-F2C879F664F9}" type="slidenum">
              <a:rPr lang="en-US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86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microsoft.com/office/2007/relationships/media" Target="../media/media4.mp3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gif"/><Relationship Id="rId5" Type="http://schemas.openxmlformats.org/officeDocument/2006/relationships/slideLayout" Target="../slideLayouts/slideLayout2.xml"/><Relationship Id="rId10" Type="http://schemas.openxmlformats.org/officeDocument/2006/relationships/hyperlink" Target="https://vi.wikipedia.org/wiki/1925" TargetMode="External"/><Relationship Id="rId4" Type="http://schemas.openxmlformats.org/officeDocument/2006/relationships/audio" Target="../media/media4.mp3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gif"/><Relationship Id="rId5" Type="http://schemas.openxmlformats.org/officeDocument/2006/relationships/image" Target="../media/image29.png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gif"/><Relationship Id="rId5" Type="http://schemas.openxmlformats.org/officeDocument/2006/relationships/image" Target="../media/image31.jpeg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gif"/><Relationship Id="rId5" Type="http://schemas.openxmlformats.org/officeDocument/2006/relationships/image" Target="../media/image32.jpeg"/><Relationship Id="rId4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microsoft.com/office/2007/relationships/media" Target="../media/media4.mp3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gi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microsoft.com/office/2007/relationships/media" Target="../media/media3.mp3"/><Relationship Id="rId7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gi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28.gif"/><Relationship Id="rId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media" Target="../media/media1.mp3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audio" Target="../media/media1.mp3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media" Target="../media/media1.mp3"/><Relationship Id="rId7" Type="http://schemas.openxmlformats.org/officeDocument/2006/relationships/image" Target="../media/image16.jpeg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20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jpeg"/><Relationship Id="rId4" Type="http://schemas.openxmlformats.org/officeDocument/2006/relationships/audio" Target="../media/media1.mp3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21085842">
            <a:off x="413611" y="603579"/>
            <a:ext cx="6199634" cy="159313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Chào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mừng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quý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thầy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cô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và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các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em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học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sinh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2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tap chung xuat s - P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7" y="980728"/>
            <a:ext cx="5738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 ĐỌC NHẠC SỐ 8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554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4"/>
            <a:ext cx="9104668" cy="3414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5736" y="548680"/>
            <a:ext cx="6192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BẦU TRỜI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(Trích) Nguyễn Văn Quỳ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122" name="Picture 2" descr="C:\Users\Administrator\Desktop\z2390601945087_adcf6f9cc338bee7b4e210302e52eb5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" r="1" b="863"/>
          <a:stretch/>
        </p:blipFill>
        <p:spPr bwMode="auto">
          <a:xfrm>
            <a:off x="47219" y="3438306"/>
            <a:ext cx="9065336" cy="261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" y="14513"/>
            <a:ext cx="16478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 BAI TDN8 BAU TROI X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9610" y="2303006"/>
            <a:ext cx="609600" cy="609600"/>
          </a:xfrm>
          <a:prstGeom prst="rect">
            <a:avLst/>
          </a:prstGeom>
        </p:spPr>
      </p:pic>
      <p:pic>
        <p:nvPicPr>
          <p:cNvPr id="5" name="MP4 TDN BAU TROI XA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34790" y="176026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78D1E0-C498-49DA-A1DE-B010F1D79BF5}"/>
              </a:ext>
            </a:extLst>
          </p:cNvPr>
          <p:cNvSpPr txBox="1"/>
          <p:nvPr/>
        </p:nvSpPr>
        <p:spPr>
          <a:xfrm>
            <a:off x="5220072" y="2379166"/>
            <a:ext cx="37444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Nguyễn Văn Quỳ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 (sinh năm </a:t>
            </a:r>
            <a:r>
              <a:rPr kumimoji="0" lang="vi-VN" sz="240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10" tooltip="19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1925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TĐN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2/4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633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62"/>
            <a:ext cx="9163503" cy="37170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5736" y="60362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 CAO ĐỘ-TIẾT TẤU</a:t>
            </a:r>
          </a:p>
        </p:txBody>
      </p:sp>
      <p:pic>
        <p:nvPicPr>
          <p:cNvPr id="2051" name="Picture 3" descr="C:\Users\Administrator\Desktop\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78" y="23339"/>
            <a:ext cx="16478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LCD DE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99792" y="3472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503" cy="3212976"/>
          </a:xfrm>
          <a:prstGeom prst="rect">
            <a:avLst/>
          </a:prstGeom>
        </p:spPr>
      </p:pic>
      <p:pic>
        <p:nvPicPr>
          <p:cNvPr id="5" name="Picture 2" descr="BT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09" b="9767"/>
          <a:stretch>
            <a:fillRect/>
          </a:stretch>
        </p:blipFill>
        <p:spPr bwMode="auto">
          <a:xfrm>
            <a:off x="0" y="3212976"/>
            <a:ext cx="9163503" cy="324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87624" y="533586"/>
            <a:ext cx="7956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 TÊN NỐT NHẠC-HÌNH NỐT NHẠC</a:t>
            </a:r>
          </a:p>
        </p:txBody>
      </p:sp>
    </p:spTree>
    <p:extLst>
      <p:ext uri="{BB962C8B-B14F-4D97-AF65-F5344CB8AC3E}">
        <p14:creationId xmlns:p14="http://schemas.microsoft.com/office/powerpoint/2010/main" val="2481945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62"/>
            <a:ext cx="9163503" cy="35846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9" y="2996953"/>
            <a:ext cx="1647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pic>
        <p:nvPicPr>
          <p:cNvPr id="3074" name="Picture 2" descr="C:\Users\Administrator\Desktop\C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5" y="3861047"/>
            <a:ext cx="8874395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830"/>
            <a:ext cx="16478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2" y="188640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TẬP ĐỌC NHẠC TỪNG CÂU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8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5627" y="55557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4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62"/>
            <a:ext cx="9163503" cy="40887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1119" y="3140968"/>
            <a:ext cx="241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</a:p>
        </p:txBody>
      </p:sp>
      <p:pic>
        <p:nvPicPr>
          <p:cNvPr id="4098" name="Picture 2" descr="C:\Users\Administrator\Desktop\C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1"/>
          <a:stretch/>
        </p:blipFill>
        <p:spPr bwMode="auto">
          <a:xfrm>
            <a:off x="97753" y="4149080"/>
            <a:ext cx="904624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329"/>
            <a:ext cx="2414737" cy="172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3717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8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" y="73473"/>
            <a:ext cx="9163503" cy="34995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665" y="548680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 NHẠC CẢ BÀI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istrator\Desktop\z2390601945087_adcf6f9cc338bee7b4e210302e52eb5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" r="1" b="863"/>
          <a:stretch/>
        </p:blipFill>
        <p:spPr bwMode="auto">
          <a:xfrm>
            <a:off x="57849" y="3734829"/>
            <a:ext cx="9065336" cy="261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78" y="23339"/>
            <a:ext cx="16478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 BAI TDN8 BAU TROI X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5536" y="3373590"/>
            <a:ext cx="609600" cy="609600"/>
          </a:xfrm>
          <a:prstGeom prst="rect">
            <a:avLst/>
          </a:prstGeom>
        </p:spPr>
      </p:pic>
      <p:pic>
        <p:nvPicPr>
          <p:cNvPr id="5" name="MP4 TDN BAU TROI XA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34790" y="1760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3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1" y="0"/>
            <a:ext cx="9163503" cy="39330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5" y="332656"/>
            <a:ext cx="640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 NHẠC VÀ 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NGHÉP LỜI</a:t>
            </a:r>
          </a:p>
        </p:txBody>
      </p:sp>
      <p:pic>
        <p:nvPicPr>
          <p:cNvPr id="5122" name="Picture 2" descr="C:\Users\Administrator\Desktop\z2390601945087_adcf6f9cc338bee7b4e210302e52eb5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b="3636"/>
          <a:stretch/>
        </p:blipFill>
        <p:spPr bwMode="auto">
          <a:xfrm>
            <a:off x="28511" y="3956395"/>
            <a:ext cx="904666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78" y="23339"/>
            <a:ext cx="16478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P4 TDN BAU TROI X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53903" y="2132856"/>
            <a:ext cx="609600" cy="609600"/>
          </a:xfrm>
          <a:prstGeom prst="rect">
            <a:avLst/>
          </a:prstGeom>
        </p:spPr>
      </p:pic>
      <p:pic>
        <p:nvPicPr>
          <p:cNvPr id="8" name="CA BAI TDN8 BAU TROI XAH.mp3">
            <a:hlinkClick r:id="" action="ppaction://media"/>
            <a:extLst>
              <a:ext uri="{FF2B5EF4-FFF2-40B4-BE49-F238E27FC236}">
                <a16:creationId xmlns:a16="http://schemas.microsoft.com/office/drawing/2014/main" id="{8ED19DEF-51AA-4B2D-A564-DDA8126BFC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3528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6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50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0662" y="3355124"/>
            <a:ext cx="288032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 NHẠC</a:t>
            </a:r>
          </a:p>
        </p:txBody>
      </p:sp>
      <p:sp>
        <p:nvSpPr>
          <p:cNvPr id="3" name="Notched Right Arrow 2"/>
          <p:cNvSpPr/>
          <p:nvPr/>
        </p:nvSpPr>
        <p:spPr>
          <a:xfrm>
            <a:off x="1247" y="2634174"/>
            <a:ext cx="2376264" cy="2088232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TỔ 1</a:t>
            </a:r>
          </a:p>
        </p:txBody>
      </p:sp>
      <p:sp>
        <p:nvSpPr>
          <p:cNvPr id="9" name="Notched Right Arrow 8"/>
          <p:cNvSpPr/>
          <p:nvPr/>
        </p:nvSpPr>
        <p:spPr>
          <a:xfrm>
            <a:off x="-22301" y="4800065"/>
            <a:ext cx="2376264" cy="2088232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TỔ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50662" y="5521015"/>
            <a:ext cx="288032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NGÉP LỜI</a:t>
            </a:r>
          </a:p>
        </p:txBody>
      </p:sp>
      <p:pic>
        <p:nvPicPr>
          <p:cNvPr id="6148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78" y="23339"/>
            <a:ext cx="16478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MP4 TDN BAU TROI X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3848" y="4329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0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539396">
            <a:off x="5852270" y="586321"/>
            <a:ext cx="3482822" cy="138499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2800" i="1" dirty="0" err="1">
                <a:solidFill>
                  <a:srgbClr val="7030A0"/>
                </a:solidFill>
              </a:rPr>
              <a:t>Chúc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thầy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cô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mạnh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khỏe,các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bạn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học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sinh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chăm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ngoan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học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giỏi</a:t>
            </a:r>
            <a:endParaRPr lang="en-US" sz="2800" i="1" dirty="0">
              <a:solidFill>
                <a:srgbClr val="7030A0"/>
              </a:solidFill>
            </a:endParaRPr>
          </a:p>
        </p:txBody>
      </p:sp>
      <p:pic>
        <p:nvPicPr>
          <p:cNvPr id="5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0331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9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76872"/>
            <a:ext cx="6048672" cy="41928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07904" y="188638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29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87623" y="846305"/>
            <a:ext cx="78488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NHẠC: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 đọc nhạc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5" name="TextBox 1"/>
          <p:cNvSpPr txBox="1"/>
          <p:nvPr/>
        </p:nvSpPr>
        <p:spPr>
          <a:xfrm rot="20764901">
            <a:off x="2992854" y="5479819"/>
            <a:ext cx="3943857" cy="523220"/>
          </a:xfrm>
          <a:prstGeom prst="rect">
            <a:avLst/>
          </a:prstGeo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CHỦ ĐỀ: TÌNH HỮU NGHỊ</a:t>
            </a:r>
          </a:p>
        </p:txBody>
      </p:sp>
    </p:spTree>
    <p:extLst>
      <p:ext uri="{BB962C8B-B14F-4D97-AF65-F5344CB8AC3E}">
        <p14:creationId xmlns:p14="http://schemas.microsoft.com/office/powerpoint/2010/main" val="3171432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95736" y="160512"/>
            <a:ext cx="54006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THIẾU NHI THẾ GIỚI LIÊN HOAN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08104" y="651466"/>
            <a:ext cx="3168352" cy="3385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lang="vi-VN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và lời: Lưu Hữu Phước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2" descr="TNTGLH">
            <a:extLst>
              <a:ext uri="{FF2B5EF4-FFF2-40B4-BE49-F238E27FC236}">
                <a16:creationId xmlns:a16="http://schemas.microsoft.com/office/drawing/2014/main" id="{2B5C739C-9CD4-46FD-82EE-60C07F982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9" b="41615"/>
          <a:stretch>
            <a:fillRect/>
          </a:stretch>
        </p:blipFill>
        <p:spPr bwMode="auto">
          <a:xfrm>
            <a:off x="323529" y="1019309"/>
            <a:ext cx="8352927" cy="543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ài 10 - Thiếu Nhi Thế Giới Liên Hoan - Âm Nhạc Lớp 4 -- Tập Hát Theo Lời - CD Bộ Giáo Dục.mp3">
            <a:hlinkClick r:id="" action="ppaction://media"/>
            <a:extLst>
              <a:ext uri="{FF2B5EF4-FFF2-40B4-BE49-F238E27FC236}">
                <a16:creationId xmlns:a16="http://schemas.microsoft.com/office/drawing/2014/main" id="{17402A1A-89ED-4D4D-BA4B-85A7759537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1700808"/>
            <a:ext cx="504056" cy="504056"/>
          </a:xfrm>
          <a:prstGeom prst="rect">
            <a:avLst/>
          </a:prstGeom>
        </p:spPr>
      </p:pic>
      <p:pic>
        <p:nvPicPr>
          <p:cNvPr id="9" name="THIEU NHI TG LHOAN E'truog.mp3">
            <a:hlinkClick r:id="" action="ppaction://media"/>
            <a:extLst>
              <a:ext uri="{FF2B5EF4-FFF2-40B4-BE49-F238E27FC236}">
                <a16:creationId xmlns:a16="http://schemas.microsoft.com/office/drawing/2014/main" id="{7478CA2B-0CB7-41F3-B892-D5D1375176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416" y="288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0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8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7" y="980728"/>
            <a:ext cx="5738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1: ÔN BÀI HÁT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 NHI THẾ GIỚI LIÊN HOAN</a:t>
            </a:r>
            <a:endParaRPr lang="en-US" sz="2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0962" y="6273225"/>
            <a:ext cx="554461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2.HĐ THỰC HÀNH –LUYỆN TẬP</a:t>
            </a:r>
          </a:p>
        </p:txBody>
      </p:sp>
    </p:spTree>
    <p:extLst>
      <p:ext uri="{BB962C8B-B14F-4D97-AF65-F5344CB8AC3E}">
        <p14:creationId xmlns:p14="http://schemas.microsoft.com/office/powerpoint/2010/main" val="2956611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5517232"/>
            <a:ext cx="5425587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HÁT LĨNH XƯỚNG-HÒA GIỌNG. LỜI 2 CHIA TƯƠNG TỰ</a:t>
            </a:r>
          </a:p>
        </p:txBody>
      </p:sp>
      <p:sp>
        <p:nvSpPr>
          <p:cNvPr id="2" name="Right Arrow 1"/>
          <p:cNvSpPr/>
          <p:nvPr/>
        </p:nvSpPr>
        <p:spPr>
          <a:xfrm>
            <a:off x="1115108" y="332656"/>
            <a:ext cx="1677175" cy="129614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HS NỮ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123492" y="1628800"/>
            <a:ext cx="1774068" cy="136815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HS NAM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123492" y="3020825"/>
            <a:ext cx="1774068" cy="136815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CẢ LỚP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78785" y="809003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</a:rPr>
              <a:t>Ngàn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dặm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xa</a:t>
            </a:r>
            <a:r>
              <a:rPr lang="en-US" sz="2800" dirty="0">
                <a:solidFill>
                  <a:srgbClr val="FFFF00"/>
                </a:solidFill>
              </a:rPr>
              <a:t>…</a:t>
            </a:r>
            <a:r>
              <a:rPr lang="en-US" sz="2800" dirty="0" err="1">
                <a:solidFill>
                  <a:srgbClr val="FFFF00"/>
                </a:solidFill>
              </a:rPr>
              <a:t>thân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tình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7560" y="2051266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</a:rPr>
              <a:t>Loài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giặc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kia</a:t>
            </a:r>
            <a:r>
              <a:rPr lang="en-US" sz="2800" dirty="0">
                <a:solidFill>
                  <a:srgbClr val="FFFF00"/>
                </a:solidFill>
              </a:rPr>
              <a:t>…</a:t>
            </a:r>
            <a:r>
              <a:rPr lang="en-US" sz="2800" dirty="0" err="1">
                <a:solidFill>
                  <a:srgbClr val="FFFF00"/>
                </a:solidFill>
              </a:rPr>
              <a:t>thái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bình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9303" y="3443291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</a:rPr>
              <a:t>Vui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liên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hoan</a:t>
            </a:r>
            <a:r>
              <a:rPr lang="en-US" sz="2800" dirty="0">
                <a:solidFill>
                  <a:srgbClr val="FFFF00"/>
                </a:solidFill>
              </a:rPr>
              <a:t>…</a:t>
            </a:r>
            <a:r>
              <a:rPr lang="en-US" sz="2800" dirty="0" err="1">
                <a:solidFill>
                  <a:srgbClr val="FFFF00"/>
                </a:solidFill>
              </a:rPr>
              <a:t>yêu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đời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2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765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8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39" y="6165304"/>
            <a:ext cx="8100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Ôn hát kết hợp gõ đệm theo phách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87612"/>
            <a:ext cx="8748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FF"/>
                </a:solidFill>
              </a:rPr>
              <a:t>CÂU 1: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vi-VN" sz="2800" dirty="0">
                <a:solidFill>
                  <a:srgbClr val="002060"/>
                </a:solidFill>
              </a:rPr>
              <a:t>Ngàn dặm xa </a:t>
            </a:r>
            <a:r>
              <a:rPr lang="en-US" sz="2800" dirty="0">
                <a:solidFill>
                  <a:srgbClr val="002060"/>
                </a:solidFill>
              </a:rPr>
              <a:t>      </a:t>
            </a:r>
            <a:r>
              <a:rPr lang="vi-VN" sz="2800" dirty="0">
                <a:solidFill>
                  <a:srgbClr val="002060"/>
                </a:solidFill>
              </a:rPr>
              <a:t>khôn ngăn anh em kết đoàn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39" y="1407730"/>
            <a:ext cx="90364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FF"/>
                </a:solidFill>
              </a:rPr>
              <a:t>CÂU 8: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vi-VN" sz="2000" dirty="0">
                <a:solidFill>
                  <a:srgbClr val="002060"/>
                </a:solidFill>
              </a:rPr>
              <a:t>Trông tương lai tươi sáng tiến lên theo nhịp đời</a:t>
            </a:r>
            <a:r>
              <a:rPr lang="en-US" sz="2000" dirty="0">
                <a:solidFill>
                  <a:srgbClr val="002060"/>
                </a:solidFill>
              </a:rPr>
              <a:t>.  </a:t>
            </a:r>
            <a:r>
              <a:rPr lang="vi-VN" sz="2000" dirty="0">
                <a:solidFill>
                  <a:srgbClr val="002060"/>
                </a:solidFill>
              </a:rPr>
              <a:t>Vang khúc ca yêu đời</a:t>
            </a:r>
            <a:br>
              <a:rPr lang="vi-VN" sz="2000" dirty="0">
                <a:solidFill>
                  <a:srgbClr val="002060"/>
                </a:solidFill>
              </a:rPr>
            </a:b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744" y="596469"/>
            <a:ext cx="443973" cy="4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71" y="1934121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9" y="537617"/>
            <a:ext cx="442540" cy="4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574476"/>
            <a:ext cx="442540" cy="4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27196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18184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547" y="554385"/>
            <a:ext cx="475366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201" y="596469"/>
            <a:ext cx="381746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18" y="554385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853" y="1961728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34121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986" y="1952868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822" y="1934121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600" y="1914750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770" y="1961728"/>
            <a:ext cx="452719" cy="41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1947924"/>
            <a:ext cx="360040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98" y="1961728"/>
            <a:ext cx="452719" cy="41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832" y="1980385"/>
            <a:ext cx="31707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942" y="1934121"/>
            <a:ext cx="31707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86511" y="2423212"/>
            <a:ext cx="954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4 </a:t>
            </a:r>
            <a:r>
              <a:rPr lang="en-US" i="1" dirty="0" err="1">
                <a:solidFill>
                  <a:srgbClr val="FF0000"/>
                </a:solidFill>
              </a:rPr>
              <a:t>phách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27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60434" y="4365104"/>
            <a:ext cx="609600" cy="609600"/>
          </a:xfrm>
          <a:prstGeom prst="rect">
            <a:avLst/>
          </a:prstGeom>
        </p:spPr>
      </p:pic>
      <p:pic>
        <p:nvPicPr>
          <p:cNvPr id="28" name="Bài 10 - Thiếu Nhi Thế Giới Liên Hoan - Âm Nhạc Lớp 4 -- Tập Hát Theo Lời - CD Bộ Giáo Dục.mp3">
            <a:hlinkClick r:id="" action="ppaction://media"/>
            <a:extLst>
              <a:ext uri="{FF2B5EF4-FFF2-40B4-BE49-F238E27FC236}">
                <a16:creationId xmlns:a16="http://schemas.microsoft.com/office/drawing/2014/main" id="{6CCB12CE-4941-4715-9BE0-947786E7CB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9468" y="965772"/>
            <a:ext cx="542863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130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6237312"/>
            <a:ext cx="8208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Ôn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Hát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gõ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đệm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theo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bằng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cụ</a:t>
            </a:r>
            <a:r>
              <a:rPr lang="en-US" sz="2800" b="1" dirty="0">
                <a:solidFill>
                  <a:srgbClr val="FF0000"/>
                </a:solidFill>
              </a:rPr>
              <a:t> song loan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-87612"/>
            <a:ext cx="8748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FF"/>
                </a:solidFill>
              </a:rPr>
              <a:t>CÂU 1: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vi-VN" sz="2800" dirty="0">
                <a:solidFill>
                  <a:srgbClr val="002060"/>
                </a:solidFill>
              </a:rPr>
              <a:t>Ngàn dặm xa</a:t>
            </a:r>
            <a:r>
              <a:rPr lang="en-US" sz="2800" dirty="0">
                <a:solidFill>
                  <a:srgbClr val="002060"/>
                </a:solidFill>
              </a:rPr>
              <a:t>  </a:t>
            </a:r>
            <a:r>
              <a:rPr lang="vi-VN" sz="2800" dirty="0">
                <a:solidFill>
                  <a:srgbClr val="002060"/>
                </a:solidFill>
              </a:rPr>
              <a:t> khôn ngăn anh em kết đoàn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412776"/>
            <a:ext cx="90364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FF"/>
                </a:solidFill>
              </a:rPr>
              <a:t>CÂU 8: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vi-VN" sz="2000" dirty="0">
                <a:solidFill>
                  <a:srgbClr val="002060"/>
                </a:solidFill>
              </a:rPr>
              <a:t>Trông tương lai tươi sáng tiến lên theo nhịp đời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  <a:r>
              <a:rPr lang="vi-VN" sz="2000" dirty="0">
                <a:solidFill>
                  <a:srgbClr val="002060"/>
                </a:solidFill>
              </a:rPr>
              <a:t>Vang khúc ca yêu đời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921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135" y="578754"/>
            <a:ext cx="445492" cy="44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989" y="620688"/>
            <a:ext cx="462121" cy="46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45" y="2035758"/>
            <a:ext cx="384338" cy="38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834" y="547730"/>
            <a:ext cx="394525" cy="39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751" y="595522"/>
            <a:ext cx="445492" cy="44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242" y="2041809"/>
            <a:ext cx="410918" cy="41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87" y="2059108"/>
            <a:ext cx="389955" cy="38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090" y="2097229"/>
            <a:ext cx="407253" cy="41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592" y="2065086"/>
            <a:ext cx="407253" cy="4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120" y="2041809"/>
            <a:ext cx="407253" cy="4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67" y="2062199"/>
            <a:ext cx="407253" cy="41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345" y="2059107"/>
            <a:ext cx="407253" cy="41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000" y="5013176"/>
            <a:ext cx="609600" cy="609600"/>
          </a:xfrm>
          <a:prstGeom prst="rect">
            <a:avLst/>
          </a:prstGeom>
        </p:spPr>
      </p:pic>
      <p:pic>
        <p:nvPicPr>
          <p:cNvPr id="19" name="Bài 10 - Thiếu Nhi Thế Giới Liên Hoan - Âm Nhạc Lớp 4 -- Tập Hát Theo Lời - CD Bộ Giáo Dục.mp3">
            <a:hlinkClick r:id="" action="ppaction://media"/>
            <a:extLst>
              <a:ext uri="{FF2B5EF4-FFF2-40B4-BE49-F238E27FC236}">
                <a16:creationId xmlns:a16="http://schemas.microsoft.com/office/drawing/2014/main" id="{158B9571-407D-4516-818A-48C7B16D88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0002" y="942256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1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13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05393"/>
            <a:ext cx="8877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   TỔ 1 HÁT: </a:t>
            </a:r>
            <a:r>
              <a:rPr lang="en-US" sz="2000" b="1" dirty="0" err="1">
                <a:solidFill>
                  <a:srgbClr val="FF00FF"/>
                </a:solidFill>
              </a:rPr>
              <a:t>Ngàn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dặm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xa</a:t>
            </a:r>
            <a:r>
              <a:rPr lang="en-US" sz="2000" b="1" dirty="0">
                <a:solidFill>
                  <a:srgbClr val="FF00FF"/>
                </a:solidFill>
              </a:rPr>
              <a:t>…</a:t>
            </a:r>
            <a:r>
              <a:rPr lang="en-US" sz="2000" b="1" dirty="0" err="1">
                <a:solidFill>
                  <a:srgbClr val="FF00FF"/>
                </a:solidFill>
              </a:rPr>
              <a:t>thân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tính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gõ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đệm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gõ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đệm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theo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phách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bằng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thanh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phách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611" y="1152623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TỔ 2 HÁT: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Loài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giặc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lia</a:t>
            </a:r>
            <a:r>
              <a:rPr lang="en-US" sz="2000" b="1" dirty="0">
                <a:solidFill>
                  <a:srgbClr val="FF00FF"/>
                </a:solidFill>
              </a:rPr>
              <a:t>…</a:t>
            </a:r>
            <a:r>
              <a:rPr lang="en-US" sz="2000" b="1" dirty="0" err="1">
                <a:solidFill>
                  <a:srgbClr val="FF00FF"/>
                </a:solidFill>
              </a:rPr>
              <a:t>thái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bình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gõ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đệm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theo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phách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bằng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thanh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phách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4433" y="1988840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CẢ LỚP HÁT :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Vui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liên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hoan</a:t>
            </a:r>
            <a:r>
              <a:rPr lang="en-US" sz="2000" b="1" dirty="0">
                <a:solidFill>
                  <a:srgbClr val="FF00FF"/>
                </a:solidFill>
              </a:rPr>
              <a:t>…</a:t>
            </a:r>
            <a:r>
              <a:rPr lang="en-US" sz="2000" b="1" dirty="0" err="1">
                <a:solidFill>
                  <a:srgbClr val="FF00FF"/>
                </a:solidFill>
              </a:rPr>
              <a:t>yêu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đời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gõ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đệm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theo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nhịp</a:t>
            </a:r>
            <a:r>
              <a:rPr lang="en-US" sz="2000" b="1" dirty="0">
                <a:solidFill>
                  <a:srgbClr val="002060"/>
                </a:solidFill>
              </a:rPr>
              <a:t>  </a:t>
            </a:r>
            <a:r>
              <a:rPr lang="en-US" sz="2000" b="1" dirty="0" err="1">
                <a:solidFill>
                  <a:srgbClr val="002060"/>
                </a:solidFill>
              </a:rPr>
              <a:t>bằng</a:t>
            </a:r>
            <a:r>
              <a:rPr lang="en-US" sz="2000" b="1" dirty="0">
                <a:solidFill>
                  <a:srgbClr val="002060"/>
                </a:solidFill>
              </a:rPr>
              <a:t> song loan</a:t>
            </a:r>
          </a:p>
        </p:txBody>
      </p:sp>
    </p:spTree>
    <p:extLst>
      <p:ext uri="{BB962C8B-B14F-4D97-AF65-F5344CB8AC3E}">
        <p14:creationId xmlns:p14="http://schemas.microsoft.com/office/powerpoint/2010/main" val="3729304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2360" y="3206112"/>
            <a:ext cx="982719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3. HĐ VẬN DỤNG-SÁNG TẠO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62311" y="5805264"/>
            <a:ext cx="237626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TRÒ CHƠI: </a:t>
            </a:r>
            <a:r>
              <a:rPr lang="en-US" sz="2800" b="1" dirty="0" err="1">
                <a:solidFill>
                  <a:srgbClr val="FF0000"/>
                </a:solidFill>
              </a:rPr>
              <a:t>Gõ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tấu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988840" y="1621522"/>
            <a:ext cx="2844824" cy="26776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Chia </a:t>
            </a:r>
            <a:r>
              <a:rPr lang="en-US" sz="2400" dirty="0" err="1">
                <a:solidFill>
                  <a:srgbClr val="FF0000"/>
                </a:solidFill>
              </a:rPr>
              <a:t>lớp</a:t>
            </a:r>
            <a:r>
              <a:rPr lang="en-US" sz="2400" dirty="0">
                <a:solidFill>
                  <a:srgbClr val="FF0000"/>
                </a:solidFill>
              </a:rPr>
              <a:t> 3 </a:t>
            </a:r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Gõ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mẫu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từng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nghe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tiết</a:t>
            </a:r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en-US" sz="2400" dirty="0" err="1">
                <a:solidFill>
                  <a:srgbClr val="FF0000"/>
                </a:solidFill>
              </a:rPr>
              <a:t>tấu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của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của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mình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được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phân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công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các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bạn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thảo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luân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tập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gõ.Mời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diện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lên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gõ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lại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47218"/>
            <a:ext cx="452423" cy="935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26" y="3938254"/>
            <a:ext cx="296977" cy="1048153"/>
          </a:xfrm>
          <a:prstGeom prst="rect">
            <a:avLst/>
          </a:prstGeom>
        </p:spPr>
      </p:pic>
      <p:pic>
        <p:nvPicPr>
          <p:cNvPr id="4098" name="Picture 2" descr="C:\Users\Administrator\Desktop\hinh nen dep pp\TOG NOT NHAC+KY HIEU B TA\2 NOT TRA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82843"/>
            <a:ext cx="432048" cy="106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01406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47218"/>
            <a:ext cx="452423" cy="9357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93603"/>
            <a:ext cx="452423" cy="935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13" y="637755"/>
            <a:ext cx="452423" cy="9357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524" y="619290"/>
            <a:ext cx="452423" cy="935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01" y="593602"/>
            <a:ext cx="452423" cy="9357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676" y="457371"/>
            <a:ext cx="296977" cy="1048153"/>
          </a:xfrm>
          <a:prstGeom prst="rect">
            <a:avLst/>
          </a:prstGeom>
        </p:spPr>
      </p:pic>
      <p:pic>
        <p:nvPicPr>
          <p:cNvPr id="19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7371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93603"/>
            <a:ext cx="452423" cy="9357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623" y="593603"/>
            <a:ext cx="452423" cy="935723"/>
          </a:xfrm>
          <a:prstGeom prst="rect">
            <a:avLst/>
          </a:prstGeom>
        </p:spPr>
      </p:pic>
      <p:pic>
        <p:nvPicPr>
          <p:cNvPr id="23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65424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68512" y="1730331"/>
            <a:ext cx="7375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</a:rPr>
              <a:t>Ca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vang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lên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vang</a:t>
            </a:r>
            <a:r>
              <a:rPr lang="en-US" sz="2800" i="1" dirty="0">
                <a:solidFill>
                  <a:srgbClr val="FF0000"/>
                </a:solidFill>
              </a:rPr>
              <a:t>     </a:t>
            </a:r>
            <a:r>
              <a:rPr lang="en-US" sz="2800" i="1" dirty="0" err="1">
                <a:solidFill>
                  <a:srgbClr val="FF0000"/>
                </a:solidFill>
              </a:rPr>
              <a:t>lên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tay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nắm</a:t>
            </a:r>
            <a:r>
              <a:rPr lang="en-US" sz="2800" i="1" dirty="0">
                <a:solidFill>
                  <a:srgbClr val="FF0000"/>
                </a:solidFill>
              </a:rPr>
              <a:t>    </a:t>
            </a:r>
            <a:r>
              <a:rPr lang="en-US" sz="2800" i="1" dirty="0" err="1">
                <a:solidFill>
                  <a:srgbClr val="FF0000"/>
                </a:solidFill>
              </a:rPr>
              <a:t>tay</a:t>
            </a:r>
            <a:r>
              <a:rPr lang="en-US" sz="2800" i="1" dirty="0">
                <a:solidFill>
                  <a:srgbClr val="FF0000"/>
                </a:solidFill>
              </a:rPr>
              <a:t> qua </a:t>
            </a:r>
            <a:r>
              <a:rPr lang="en-US" sz="2800" i="1" dirty="0" err="1">
                <a:solidFill>
                  <a:srgbClr val="FF0000"/>
                </a:solidFill>
              </a:rPr>
              <a:t>biển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núi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53" y="2213918"/>
            <a:ext cx="296977" cy="10481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908" y="2213919"/>
            <a:ext cx="296977" cy="1048153"/>
          </a:xfrm>
          <a:prstGeom prst="rect">
            <a:avLst/>
          </a:prstGeom>
        </p:spPr>
      </p:pic>
      <p:pic>
        <p:nvPicPr>
          <p:cNvPr id="27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136" y="2235987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36" y="2235986"/>
            <a:ext cx="296977" cy="10481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 flipV="1">
            <a:off x="2897192" y="2848271"/>
            <a:ext cx="402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36" y="3871372"/>
            <a:ext cx="452423" cy="9357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447" y="2365981"/>
            <a:ext cx="452423" cy="93572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658" y="537387"/>
            <a:ext cx="296977" cy="104815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143" y="2307950"/>
            <a:ext cx="296977" cy="10481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637" y="2307948"/>
            <a:ext cx="296977" cy="1048153"/>
          </a:xfrm>
          <a:prstGeom prst="rect">
            <a:avLst/>
          </a:prstGeom>
        </p:spPr>
      </p:pic>
      <p:pic>
        <p:nvPicPr>
          <p:cNvPr id="38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53" y="3816304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934" y="2313685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735" y="3800216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435" y="2235987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istrator\Desktop\hinh nen dep pp\TOG NOT NHAC+KY HIEU B TA\2 NOT TRA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891" y="3863934"/>
            <a:ext cx="432048" cy="106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Desktop\hinh nen dep pp\TOG NOT NHAC+KY HIEU B TA\2 NOT TRA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786" y="2313685"/>
            <a:ext cx="432048" cy="106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95895" y="3320063"/>
            <a:ext cx="6630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</a:rPr>
              <a:t>Vui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liên</a:t>
            </a:r>
            <a:r>
              <a:rPr lang="en-US" sz="3200" i="1" dirty="0">
                <a:solidFill>
                  <a:srgbClr val="FF0000"/>
                </a:solidFill>
              </a:rPr>
              <a:t>    </a:t>
            </a:r>
            <a:r>
              <a:rPr lang="en-US" sz="3200" i="1" dirty="0" err="1">
                <a:solidFill>
                  <a:srgbClr val="FF0000"/>
                </a:solidFill>
              </a:rPr>
              <a:t>hoan</a:t>
            </a:r>
            <a:r>
              <a:rPr lang="en-US" sz="3200" i="1" dirty="0">
                <a:solidFill>
                  <a:srgbClr val="FF0000"/>
                </a:solidFill>
              </a:rPr>
              <a:t>  </a:t>
            </a:r>
            <a:r>
              <a:rPr lang="en-US" sz="3200" i="1" dirty="0" err="1">
                <a:solidFill>
                  <a:srgbClr val="FF0000"/>
                </a:solidFill>
              </a:rPr>
              <a:t>thiếu</a:t>
            </a:r>
            <a:r>
              <a:rPr lang="en-US" sz="3200" i="1" dirty="0">
                <a:solidFill>
                  <a:srgbClr val="FF0000"/>
                </a:solidFill>
              </a:rPr>
              <a:t>  </a:t>
            </a:r>
            <a:r>
              <a:rPr lang="en-US" sz="3200" i="1" dirty="0" err="1">
                <a:solidFill>
                  <a:srgbClr val="FF0000"/>
                </a:solidFill>
              </a:rPr>
              <a:t>nhi</a:t>
            </a:r>
            <a:r>
              <a:rPr lang="en-US" sz="3200" i="1" dirty="0">
                <a:solidFill>
                  <a:srgbClr val="FF0000"/>
                </a:solidFill>
              </a:rPr>
              <a:t>  </a:t>
            </a:r>
            <a:r>
              <a:rPr lang="en-US" sz="3200" i="1" dirty="0" err="1">
                <a:solidFill>
                  <a:srgbClr val="FF0000"/>
                </a:solidFill>
              </a:rPr>
              <a:t>thế</a:t>
            </a:r>
            <a:r>
              <a:rPr lang="en-US" sz="3200" i="1" dirty="0">
                <a:solidFill>
                  <a:srgbClr val="FF0000"/>
                </a:solidFill>
              </a:rPr>
              <a:t>        </a:t>
            </a:r>
            <a:r>
              <a:rPr lang="en-US" sz="3200" i="1" dirty="0" err="1">
                <a:solidFill>
                  <a:srgbClr val="FF0000"/>
                </a:solidFill>
              </a:rPr>
              <a:t>giới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 flipH="1" flipV="1">
            <a:off x="1433210" y="4398520"/>
            <a:ext cx="402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481" y="3900760"/>
            <a:ext cx="296977" cy="104815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79" y="3863934"/>
            <a:ext cx="296977" cy="104815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06346" y="4912087"/>
            <a:ext cx="654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    </a:t>
            </a:r>
            <a:r>
              <a:rPr lang="en-US" sz="3200" i="1" dirty="0" err="1">
                <a:solidFill>
                  <a:srgbClr val="FF0000"/>
                </a:solidFill>
              </a:rPr>
              <a:t>Vang</a:t>
            </a:r>
            <a:r>
              <a:rPr lang="en-US" sz="3200" i="1" dirty="0">
                <a:solidFill>
                  <a:srgbClr val="FF0000"/>
                </a:solidFill>
              </a:rPr>
              <a:t>   </a:t>
            </a:r>
            <a:r>
              <a:rPr lang="en-US" sz="3200" i="1" dirty="0" err="1">
                <a:solidFill>
                  <a:srgbClr val="FF0000"/>
                </a:solidFill>
              </a:rPr>
              <a:t>khúc</a:t>
            </a:r>
            <a:r>
              <a:rPr lang="en-US" sz="3200" i="1" dirty="0">
                <a:solidFill>
                  <a:srgbClr val="FF0000"/>
                </a:solidFill>
              </a:rPr>
              <a:t>   </a:t>
            </a:r>
            <a:r>
              <a:rPr lang="en-US" sz="3200" i="1" dirty="0" err="1">
                <a:solidFill>
                  <a:srgbClr val="FF0000"/>
                </a:solidFill>
              </a:rPr>
              <a:t>ca</a:t>
            </a:r>
            <a:r>
              <a:rPr lang="en-US" sz="3200" i="1" dirty="0">
                <a:solidFill>
                  <a:srgbClr val="FF0000"/>
                </a:solidFill>
              </a:rPr>
              <a:t>        </a:t>
            </a:r>
            <a:r>
              <a:rPr lang="en-US" sz="3200" i="1" dirty="0" err="1">
                <a:solidFill>
                  <a:srgbClr val="FF0000"/>
                </a:solidFill>
              </a:rPr>
              <a:t>yêu</a:t>
            </a:r>
            <a:r>
              <a:rPr lang="en-US" sz="3200" i="1" dirty="0">
                <a:solidFill>
                  <a:srgbClr val="FF0000"/>
                </a:solidFill>
              </a:rPr>
              <a:t>            </a:t>
            </a:r>
            <a:r>
              <a:rPr lang="en-US" sz="3200" i="1" dirty="0" err="1">
                <a:solidFill>
                  <a:srgbClr val="FF0000"/>
                </a:solidFill>
              </a:rPr>
              <a:t>đời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45" name="Isosceles Triangle 44"/>
          <p:cNvSpPr/>
          <p:nvPr/>
        </p:nvSpPr>
        <p:spPr>
          <a:xfrm>
            <a:off x="25422" y="592666"/>
            <a:ext cx="882615" cy="1399275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208933" y="1208947"/>
            <a:ext cx="254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" name="Isosceles Triangle 51"/>
          <p:cNvSpPr/>
          <p:nvPr/>
        </p:nvSpPr>
        <p:spPr>
          <a:xfrm>
            <a:off x="22451" y="2307948"/>
            <a:ext cx="882615" cy="1399275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64325" y="2832024"/>
            <a:ext cx="604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4" name="Isosceles Triangle 53"/>
          <p:cNvSpPr/>
          <p:nvPr/>
        </p:nvSpPr>
        <p:spPr>
          <a:xfrm>
            <a:off x="66986" y="4018561"/>
            <a:ext cx="882615" cy="1399275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205889" y="4496588"/>
            <a:ext cx="604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50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9601" y="59775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6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412</Words>
  <Application>Microsoft Office PowerPoint</Application>
  <PresentationFormat>On-screen Show (4:3)</PresentationFormat>
  <Paragraphs>56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.VnTime</vt:lpstr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102</cp:revision>
  <dcterms:created xsi:type="dcterms:W3CDTF">2021-03-20T09:13:10Z</dcterms:created>
  <dcterms:modified xsi:type="dcterms:W3CDTF">2023-04-02T01:27:47Z</dcterms:modified>
</cp:coreProperties>
</file>