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710" r:id="rId2"/>
  </p:sldMasterIdLst>
  <p:notesMasterIdLst>
    <p:notesMasterId r:id="rId21"/>
  </p:notesMasterIdLst>
  <p:sldIdLst>
    <p:sldId id="289" r:id="rId3"/>
    <p:sldId id="288" r:id="rId4"/>
    <p:sldId id="277" r:id="rId5"/>
    <p:sldId id="290" r:id="rId6"/>
    <p:sldId id="292" r:id="rId7"/>
    <p:sldId id="293" r:id="rId8"/>
    <p:sldId id="294" r:id="rId9"/>
    <p:sldId id="295" r:id="rId10"/>
    <p:sldId id="297" r:id="rId11"/>
    <p:sldId id="298" r:id="rId12"/>
    <p:sldId id="300" r:id="rId13"/>
    <p:sldId id="302" r:id="rId14"/>
    <p:sldId id="303" r:id="rId15"/>
    <p:sldId id="307" r:id="rId16"/>
    <p:sldId id="308" r:id="rId17"/>
    <p:sldId id="309" r:id="rId18"/>
    <p:sldId id="310" r:id="rId19"/>
    <p:sldId id="311"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99"/>
    <a:srgbClr val="59073E"/>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247" autoAdjust="0"/>
    <p:restoredTop sz="94660"/>
  </p:normalViewPr>
  <p:slideViewPr>
    <p:cSldViewPr snapToGrid="0">
      <p:cViewPr varScale="1">
        <p:scale>
          <a:sx n="66" d="100"/>
          <a:sy n="66" d="100"/>
        </p:scale>
        <p:origin x="508" y="4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DE1700-524B-47CE-80BF-8F47F993F39D}" type="datetimeFigureOut">
              <a:rPr lang="en-US" smtClean="0"/>
              <a:t>2/9/2023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CABE92-A9EB-4DCF-9F4B-53A776D88E38}" type="slidenum">
              <a:rPr lang="en-US" smtClean="0"/>
              <a:t>‹#›</a:t>
            </a:fld>
            <a:endParaRPr lang="en-US"/>
          </a:p>
        </p:txBody>
      </p:sp>
    </p:spTree>
    <p:extLst>
      <p:ext uri="{BB962C8B-B14F-4D97-AF65-F5344CB8AC3E}">
        <p14:creationId xmlns:p14="http://schemas.microsoft.com/office/powerpoint/2010/main" val="9199564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2/9/2023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264676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2/9/2023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4349919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2/9/2023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2509588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27CBB5-CA7C-47DE-A8DB-216B0EC2CAF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07F639-05DB-4756-8123-99BB3598F65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110896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27CBB5-CA7C-47DE-A8DB-216B0EC2CAF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07F639-05DB-4756-8123-99BB3598F65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597549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27CBB5-CA7C-47DE-A8DB-216B0EC2CAF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07F639-05DB-4756-8123-99BB3598F65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458213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27CBB5-CA7C-47DE-A8DB-216B0EC2CAF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07F639-05DB-4756-8123-99BB3598F65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933439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8" y="1535114"/>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27CBB5-CA7C-47DE-A8DB-216B0EC2CAF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07F639-05DB-4756-8123-99BB3598F65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587404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27CBB5-CA7C-47DE-A8DB-216B0EC2CAF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07F639-05DB-4756-8123-99BB3598F65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505339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27CBB5-CA7C-47DE-A8DB-216B0EC2CAF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07F639-05DB-4756-8123-99BB3598F65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101745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19" y="273050"/>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6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19" y="1435104"/>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27CBB5-CA7C-47DE-A8DB-216B0EC2CAF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07F639-05DB-4756-8123-99BB3598F65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302176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2/9/2023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8426496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47"/>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27CBB5-CA7C-47DE-A8DB-216B0EC2CAF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07F639-05DB-4756-8123-99BB3598F65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146559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27CBB5-CA7C-47DE-A8DB-216B0EC2CAF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07F639-05DB-4756-8123-99BB3598F65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917166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27CBB5-CA7C-47DE-A8DB-216B0EC2CAF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07F639-05DB-4756-8123-99BB3598F65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389569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2/9/2023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0712693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2/9/2023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7772692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2/9/2023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8" name="Footer Placeholder 7"/>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9" name="Slide Number Placeholder 8"/>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4782292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2/9/2023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4" name="Footer Placeholder 3"/>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Slide Number Placeholder 4"/>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993662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2/9/2023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3" name="Footer Placeholder 2"/>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4" name="Slide Number Placeholder 3"/>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9977103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2/9/2023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8459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2/9/2023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2228544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2/9/2023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672026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727CBB5-CA7C-47DE-A8DB-216B0EC2CAF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307F639-05DB-4756-8123-99BB3598F65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81728657"/>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3.jpg"/><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3.jp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8" Type="http://schemas.openxmlformats.org/officeDocument/2006/relationships/image" Target="../media/image34.png"/><Relationship Id="rId3" Type="http://schemas.microsoft.com/office/2007/relationships/media" Target="../media/media7.mp3"/><Relationship Id="rId7" Type="http://schemas.openxmlformats.org/officeDocument/2006/relationships/image" Target="../media/image8.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33.jpg"/><Relationship Id="rId5" Type="http://schemas.openxmlformats.org/officeDocument/2006/relationships/slideLayout" Target="../slideLayouts/slideLayout7.xml"/><Relationship Id="rId4" Type="http://schemas.openxmlformats.org/officeDocument/2006/relationships/audio" Target="../media/media7.mp3"/><Relationship Id="rId9" Type="http://schemas.openxmlformats.org/officeDocument/2006/relationships/image" Target="../media/image18.png"/></Relationships>
</file>

<file path=ppt/slides/_rels/slide13.xml.rels><?xml version="1.0" encoding="UTF-8" standalone="yes"?>
<Relationships xmlns="http://schemas.openxmlformats.org/package/2006/relationships"><Relationship Id="rId8" Type="http://schemas.openxmlformats.org/officeDocument/2006/relationships/audio" Target="../media/media9.mp3"/><Relationship Id="rId13" Type="http://schemas.openxmlformats.org/officeDocument/2006/relationships/image" Target="../media/image18.png"/><Relationship Id="rId3" Type="http://schemas.microsoft.com/office/2007/relationships/media" Target="../media/media7.mp3"/><Relationship Id="rId7" Type="http://schemas.microsoft.com/office/2007/relationships/media" Target="../media/media9.mp3"/><Relationship Id="rId12" Type="http://schemas.openxmlformats.org/officeDocument/2006/relationships/image" Target="../media/image34.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audio" Target="../media/media8.mp3"/><Relationship Id="rId11" Type="http://schemas.openxmlformats.org/officeDocument/2006/relationships/image" Target="../media/image8.png"/><Relationship Id="rId5" Type="http://schemas.microsoft.com/office/2007/relationships/media" Target="../media/media8.mp3"/><Relationship Id="rId10" Type="http://schemas.openxmlformats.org/officeDocument/2006/relationships/image" Target="../media/image33.jpg"/><Relationship Id="rId4" Type="http://schemas.openxmlformats.org/officeDocument/2006/relationships/audio" Target="../media/media7.mp3"/><Relationship Id="rId9"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39.png"/><Relationship Id="rId2" Type="http://schemas.openxmlformats.org/officeDocument/2006/relationships/image" Target="../media/image33.jpg"/><Relationship Id="rId1" Type="http://schemas.openxmlformats.org/officeDocument/2006/relationships/slideLayout" Target="../slideLayouts/slideLayout7.xml"/><Relationship Id="rId6" Type="http://schemas.openxmlformats.org/officeDocument/2006/relationships/image" Target="../media/image38.jpeg"/><Relationship Id="rId5" Type="http://schemas.openxmlformats.org/officeDocument/2006/relationships/image" Target="../media/image12.png"/><Relationship Id="rId4" Type="http://schemas.openxmlformats.org/officeDocument/2006/relationships/image" Target="../media/image9.gif"/></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3.jp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jpeg"/><Relationship Id="rId4" Type="http://schemas.openxmlformats.org/officeDocument/2006/relationships/image" Target="../media/image9.gif"/></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3.jpg"/><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3.jpg"/><Relationship Id="rId1" Type="http://schemas.openxmlformats.org/officeDocument/2006/relationships/slideLayout" Target="../slideLayouts/slideLayout7.xml"/><Relationship Id="rId5" Type="http://schemas.openxmlformats.org/officeDocument/2006/relationships/image" Target="../media/image9.gif"/><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7.xml"/><Relationship Id="rId7" Type="http://schemas.openxmlformats.org/officeDocument/2006/relationships/image" Target="../media/image9.gif"/><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39.png"/><Relationship Id="rId5" Type="http://schemas.openxmlformats.org/officeDocument/2006/relationships/image" Target="../media/image8.png"/><Relationship Id="rId4" Type="http://schemas.openxmlformats.org/officeDocument/2006/relationships/image" Target="../media/image33.jp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gif"/><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gif"/><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microsoft.com/office/2007/relationships/media" Target="../media/media2.mp3"/><Relationship Id="rId7" Type="http://schemas.openxmlformats.org/officeDocument/2006/relationships/image" Target="../media/image1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5.png"/><Relationship Id="rId5" Type="http://schemas.openxmlformats.org/officeDocument/2006/relationships/slideLayout" Target="../slideLayouts/slideLayout13.xml"/><Relationship Id="rId10" Type="http://schemas.openxmlformats.org/officeDocument/2006/relationships/image" Target="../media/image19.png"/><Relationship Id="rId4" Type="http://schemas.openxmlformats.org/officeDocument/2006/relationships/audio" Target="../media/media2.mp3"/><Relationship Id="rId9"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13.xml"/><Relationship Id="rId7" Type="http://schemas.openxmlformats.org/officeDocument/2006/relationships/image" Target="../media/image21.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0.png"/><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slideLayout" Target="../slideLayouts/slideLayout13.xml"/><Relationship Id="rId7" Type="http://schemas.openxmlformats.org/officeDocument/2006/relationships/image" Target="../media/image18.png"/><Relationship Id="rId12" Type="http://schemas.openxmlformats.org/officeDocument/2006/relationships/image" Target="../media/image26.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1.png"/><Relationship Id="rId11" Type="http://schemas.openxmlformats.org/officeDocument/2006/relationships/image" Target="../media/image25.png"/><Relationship Id="rId5" Type="http://schemas.openxmlformats.org/officeDocument/2006/relationships/image" Target="../media/image16.png"/><Relationship Id="rId15" Type="http://schemas.openxmlformats.org/officeDocument/2006/relationships/image" Target="../media/image29.png"/><Relationship Id="rId10" Type="http://schemas.openxmlformats.org/officeDocument/2006/relationships/image" Target="../media/image24.png"/><Relationship Id="rId4" Type="http://schemas.openxmlformats.org/officeDocument/2006/relationships/image" Target="../media/image15.png"/><Relationship Id="rId9" Type="http://schemas.openxmlformats.org/officeDocument/2006/relationships/image" Target="../media/image23.png"/><Relationship Id="rId14" Type="http://schemas.openxmlformats.org/officeDocument/2006/relationships/image" Target="../media/image28.png"/></Relationships>
</file>

<file path=ppt/slides/_rels/slide7.xml.rels><?xml version="1.0" encoding="UTF-8" standalone="yes"?>
<Relationships xmlns="http://schemas.openxmlformats.org/package/2006/relationships"><Relationship Id="rId8" Type="http://schemas.openxmlformats.org/officeDocument/2006/relationships/image" Target="../media/image31.gif"/><Relationship Id="rId3" Type="http://schemas.openxmlformats.org/officeDocument/2006/relationships/slideLayout" Target="../slideLayouts/slideLayout13.xml"/><Relationship Id="rId7" Type="http://schemas.openxmlformats.org/officeDocument/2006/relationships/image" Target="../media/image30.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1.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18.png"/></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13.xml"/><Relationship Id="rId7" Type="http://schemas.openxmlformats.org/officeDocument/2006/relationships/image" Target="../media/image30.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1.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32.png"/></Relationships>
</file>

<file path=ppt/slides/_rels/slide9.xml.rels><?xml version="1.0" encoding="UTF-8" standalone="yes"?>
<Relationships xmlns="http://schemas.openxmlformats.org/package/2006/relationships"><Relationship Id="rId8" Type="http://schemas.openxmlformats.org/officeDocument/2006/relationships/image" Target="../media/image34.png"/><Relationship Id="rId3" Type="http://schemas.microsoft.com/office/2007/relationships/media" Target="../media/media5.mp3"/><Relationship Id="rId7" Type="http://schemas.openxmlformats.org/officeDocument/2006/relationships/image" Target="../media/image8.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33.jpg"/><Relationship Id="rId5" Type="http://schemas.openxmlformats.org/officeDocument/2006/relationships/slideLayout" Target="../slideLayouts/slideLayout7.xml"/><Relationship Id="rId10" Type="http://schemas.openxmlformats.org/officeDocument/2006/relationships/image" Target="../media/image18.png"/><Relationship Id="rId4" Type="http://schemas.openxmlformats.org/officeDocument/2006/relationships/audio" Target="../media/media5.mp3"/><Relationship Id="rId9"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6467061" y="0"/>
            <a:ext cx="365759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Chuẩn bị đồ dùng học tập</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0946" y="163925"/>
            <a:ext cx="4270917" cy="2571867"/>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54965" y="976853"/>
            <a:ext cx="1472397" cy="2067429"/>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74620" y="591015"/>
            <a:ext cx="1897568" cy="1897568"/>
          </a:xfrm>
          <a:prstGeom prst="rect">
            <a:avLst/>
          </a:prstGeom>
        </p:spPr>
      </p:pic>
    </p:spTree>
    <p:extLst>
      <p:ext uri="{BB962C8B-B14F-4D97-AF65-F5344CB8AC3E}">
        <p14:creationId xmlns:p14="http://schemas.microsoft.com/office/powerpoint/2010/main" val="4632825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382429"/>
            <a:ext cx="12192000" cy="2497497"/>
          </a:xfrm>
          <a:prstGeom prst="rect">
            <a:avLst/>
          </a:prstGeom>
        </p:spPr>
      </p:pic>
      <p:pic>
        <p:nvPicPr>
          <p:cNvPr id="35" name="Picture 3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8971" y="3104696"/>
            <a:ext cx="1807714" cy="3619099"/>
          </a:xfrm>
          <a:prstGeom prst="rect">
            <a:avLst/>
          </a:prstGeom>
        </p:spPr>
      </p:pic>
      <p:sp>
        <p:nvSpPr>
          <p:cNvPr id="10" name="Rectangle 9"/>
          <p:cNvSpPr/>
          <p:nvPr/>
        </p:nvSpPr>
        <p:spPr>
          <a:xfrm>
            <a:off x="4158114" y="0"/>
            <a:ext cx="4677878" cy="742511"/>
          </a:xfrm>
          <a:prstGeom prst="rect">
            <a:avLst/>
          </a:prstGeom>
        </p:spPr>
        <p:txBody>
          <a:bodyPr wrap="square">
            <a:spAutoFit/>
          </a:bodyPr>
          <a:lstStyle/>
          <a:p>
            <a:pPr algn="just">
              <a:lnSpc>
                <a:spcPct val="150000"/>
              </a:lnSpc>
            </a:pPr>
            <a:r>
              <a:rPr lang="en-US" sz="3200" b="1" dirty="0" err="1">
                <a:solidFill>
                  <a:srgbClr val="FFFF00"/>
                </a:solidFill>
                <a:latin typeface="Times New Roman"/>
                <a:ea typeface="Calibri"/>
              </a:rPr>
              <a:t>Cấu</a:t>
            </a:r>
            <a:r>
              <a:rPr lang="en-US" sz="3200" b="1" dirty="0">
                <a:solidFill>
                  <a:srgbClr val="FFFF00"/>
                </a:solidFill>
                <a:latin typeface="Times New Roman"/>
                <a:ea typeface="Calibri"/>
              </a:rPr>
              <a:t> tạo đàn Vi-Ô-Lông</a:t>
            </a: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45656" y="1145406"/>
            <a:ext cx="7883911" cy="5578389"/>
          </a:xfrm>
          <a:prstGeom prst="rect">
            <a:avLst/>
          </a:prstGeom>
        </p:spPr>
      </p:pic>
    </p:spTree>
    <p:extLst>
      <p:ext uri="{BB962C8B-B14F-4D97-AF65-F5344CB8AC3E}">
        <p14:creationId xmlns:p14="http://schemas.microsoft.com/office/powerpoint/2010/main" val="35521161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411269"/>
            <a:ext cx="12192000" cy="2497497"/>
          </a:xfrm>
          <a:prstGeom prst="rect">
            <a:avLst/>
          </a:prstGeom>
        </p:spPr>
      </p:pic>
      <p:pic>
        <p:nvPicPr>
          <p:cNvPr id="35" name="Picture 3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5424" y="3928981"/>
            <a:ext cx="1186415" cy="2678072"/>
          </a:xfrm>
          <a:prstGeom prst="rect">
            <a:avLst/>
          </a:prstGeom>
        </p:spPr>
      </p:pic>
      <p:sp>
        <p:nvSpPr>
          <p:cNvPr id="10" name="Rectangle 9"/>
          <p:cNvSpPr/>
          <p:nvPr/>
        </p:nvSpPr>
        <p:spPr>
          <a:xfrm>
            <a:off x="1690599" y="163351"/>
            <a:ext cx="3904763" cy="579967"/>
          </a:xfrm>
          <a:prstGeom prst="rect">
            <a:avLst/>
          </a:prstGeom>
        </p:spPr>
        <p:txBody>
          <a:bodyPr wrap="square">
            <a:spAutoFit/>
          </a:bodyPr>
          <a:lstStyle/>
          <a:p>
            <a:pPr algn="just">
              <a:lnSpc>
                <a:spcPct val="150000"/>
              </a:lnSpc>
            </a:pPr>
            <a:r>
              <a:rPr lang="en-US" sz="2400" dirty="0">
                <a:latin typeface="Times New Roman"/>
                <a:ea typeface="Calibri"/>
              </a:rPr>
              <a:t>Trả lời câu hỏi</a:t>
            </a:r>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9114" y="743318"/>
            <a:ext cx="10730333" cy="2605696"/>
          </a:xfrm>
          <a:prstGeom prst="rect">
            <a:avLst/>
          </a:prstGeom>
        </p:spPr>
      </p:pic>
      <p:sp>
        <p:nvSpPr>
          <p:cNvPr id="5" name="TextBox 4"/>
          <p:cNvSpPr txBox="1"/>
          <p:nvPr/>
        </p:nvSpPr>
        <p:spPr>
          <a:xfrm>
            <a:off x="1690599" y="3898838"/>
            <a:ext cx="7020264" cy="523220"/>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sz="2800" i="1" dirty="0">
                <a:latin typeface="Times New Roman" panose="02020603050405020304" pitchFamily="18" charset="0"/>
                <a:cs typeface="Times New Roman" panose="02020603050405020304" pitchFamily="18" charset="0"/>
              </a:rPr>
              <a:t>Cần đàn, dây đàn, hộp đàn, ngựa đàn, vĩ đàn</a:t>
            </a:r>
          </a:p>
        </p:txBody>
      </p:sp>
      <p:sp>
        <p:nvSpPr>
          <p:cNvPr id="6" name="Rectangle 5"/>
          <p:cNvSpPr/>
          <p:nvPr/>
        </p:nvSpPr>
        <p:spPr>
          <a:xfrm>
            <a:off x="1690599" y="4829106"/>
            <a:ext cx="9917468" cy="954107"/>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r>
              <a:rPr lang="en-US" sz="2800" i="1" dirty="0">
                <a:latin typeface="Times New Roman" panose="02020603050405020304" pitchFamily="18" charset="0"/>
                <a:cs typeface="Times New Roman" panose="02020603050405020304" pitchFamily="18" charset="0"/>
              </a:rPr>
              <a:t>Âm sắc mà vĩ cầm phát ra  </a:t>
            </a:r>
            <a:r>
              <a:rPr lang="en-US" sz="2800" i="1" dirty="0" err="1">
                <a:latin typeface="Times New Roman" panose="02020603050405020304" pitchFamily="18" charset="0"/>
                <a:cs typeface="Times New Roman" panose="02020603050405020304" pitchFamily="18" charset="0"/>
              </a:rPr>
              <a:t>mềm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mại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thanh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tao</a:t>
            </a:r>
            <a:r>
              <a:rPr lang="en-US" sz="2800" i="1" dirty="0">
                <a:latin typeface="Times New Roman" panose="02020603050405020304" pitchFamily="18" charset="0"/>
                <a:cs typeface="Times New Roman" panose="02020603050405020304" pitchFamily="18" charset="0"/>
              </a:rPr>
              <a:t>, khi thì cao vút khi thì da diết những nốt trung trầm ấm</a:t>
            </a:r>
          </a:p>
        </p:txBody>
      </p:sp>
    </p:spTree>
    <p:extLst>
      <p:ext uri="{BB962C8B-B14F-4D97-AF65-F5344CB8AC3E}">
        <p14:creationId xmlns:p14="http://schemas.microsoft.com/office/powerpoint/2010/main" val="39326714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6"/>
          <a:srcRect/>
          <a:stretch>
            <a:fillRect/>
          </a:stretch>
        </a:blipFill>
        <a:effectLst/>
      </p:bgPr>
    </p:bg>
    <p:spTree>
      <p:nvGrpSpPr>
        <p:cNvPr id="1" name=""/>
        <p:cNvGrpSpPr/>
        <p:nvPr/>
      </p:nvGrpSpPr>
      <p:grpSpPr>
        <a:xfrm>
          <a:off x="0" y="0"/>
          <a:ext cx="0" cy="0"/>
          <a:chOff x="0" y="0"/>
          <a:chExt cx="0" cy="0"/>
        </a:xfrm>
      </p:grpSpPr>
      <p:pic>
        <p:nvPicPr>
          <p:cNvPr id="25" name="Picture 2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4382429"/>
            <a:ext cx="12192000" cy="2497497"/>
          </a:xfrm>
          <a:prstGeom prst="rect">
            <a:avLst/>
          </a:prstGeom>
        </p:spPr>
      </p:pic>
      <p:pic>
        <p:nvPicPr>
          <p:cNvPr id="35" name="Picture 3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8720" y="3431406"/>
            <a:ext cx="1186415" cy="2853253"/>
          </a:xfrm>
          <a:prstGeom prst="rect">
            <a:avLst/>
          </a:prstGeom>
        </p:spPr>
      </p:pic>
      <p:sp>
        <p:nvSpPr>
          <p:cNvPr id="2" name="Rectangle 1"/>
          <p:cNvSpPr/>
          <p:nvPr/>
        </p:nvSpPr>
        <p:spPr>
          <a:xfrm>
            <a:off x="2781701" y="189612"/>
            <a:ext cx="7863840" cy="1657890"/>
          </a:xfrm>
          <a:prstGeom prst="rect">
            <a:avLst/>
          </a:prstGeom>
        </p:spPr>
        <p:txBody>
          <a:bodyPr wrap="square">
            <a:spAutoFit/>
          </a:bodyPr>
          <a:lstStyle/>
          <a:p>
            <a:pPr algn="just" fontAlgn="base">
              <a:lnSpc>
                <a:spcPct val="115000"/>
              </a:lnSpc>
              <a:spcAft>
                <a:spcPts val="800"/>
              </a:spcAft>
            </a:pP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N</a:t>
            </a:r>
            <a:r>
              <a:rPr lang="vi-VN"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ghe nhạc cụ</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vi-ô-lông, tem-bơ-rin</a:t>
            </a:r>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p>
          <a:p>
            <a:pPr algn="just" fontAlgn="base">
              <a:lnSpc>
                <a:spcPct val="115000"/>
              </a:lnSpc>
              <a:spcAft>
                <a:spcPts val="800"/>
              </a:spcAft>
            </a:pPr>
            <a:r>
              <a:rPr lang="vi-VN" sz="2400" dirty="0">
                <a:latin typeface="Times New Roman" panose="02020603050405020304" pitchFamily="18" charset="0"/>
                <a:cs typeface="Times New Roman" panose="02020603050405020304" pitchFamily="18" charset="0"/>
              </a:rPr>
              <a:t> </a:t>
            </a:r>
            <a:r>
              <a:rPr lang="vi-VN" sz="2400" i="1" dirty="0">
                <a:latin typeface="Times New Roman" panose="02020603050405020304" pitchFamily="18" charset="0"/>
                <a:cs typeface="Times New Roman" panose="02020603050405020304" pitchFamily="18" charset="0"/>
              </a:rPr>
              <a:t>Em thấy nhạc cụ</a:t>
            </a:r>
            <a:r>
              <a:rPr lang="en-US" sz="2400" dirty="0">
                <a:latin typeface="Times New Roman" panose="02020603050405020304" pitchFamily="18" charset="0"/>
                <a:cs typeface="Times New Roman" panose="02020603050405020304" pitchFamily="18" charset="0"/>
              </a:rPr>
              <a:t> </a:t>
            </a:r>
            <a:r>
              <a:rPr lang="vi-VN" sz="2400" i="1" dirty="0">
                <a:latin typeface="Times New Roman" panose="02020603050405020304" pitchFamily="18" charset="0"/>
                <a:cs typeface="Times New Roman" panose="02020603050405020304" pitchFamily="18" charset="0"/>
              </a:rPr>
              <a:t>nào phát ra âm thanh cao hơn và ngược lại?</a:t>
            </a:r>
            <a:endParaRPr lang="en-US" sz="2400" dirty="0">
              <a:latin typeface="Times New Roman" panose="02020603050405020304" pitchFamily="18" charset="0"/>
              <a:cs typeface="Times New Roman" panose="02020603050405020304" pitchFamily="18" charset="0"/>
            </a:endParaRPr>
          </a:p>
          <a:p>
            <a:r>
              <a:rPr lang="vi-VN" sz="24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p:txBody>
      </p:sp>
      <p:sp>
        <p:nvSpPr>
          <p:cNvPr id="5" name="Rectangle 4"/>
          <p:cNvSpPr/>
          <p:nvPr/>
        </p:nvSpPr>
        <p:spPr>
          <a:xfrm>
            <a:off x="2614411" y="1874259"/>
            <a:ext cx="1809278" cy="584775"/>
          </a:xfrm>
          <a:prstGeom prst="rect">
            <a:avLst/>
          </a:prstGeom>
        </p:spPr>
        <p:txBody>
          <a:bodyPr wrap="none">
            <a:spAutoFit/>
          </a:bodyPr>
          <a:lstStyle/>
          <a:p>
            <a:r>
              <a:rPr lang="en-US"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V</a:t>
            </a:r>
            <a:r>
              <a:rPr lang="vi-VN" sz="32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i-ô-lông</a:t>
            </a:r>
            <a:endParaRPr lang="en-US" sz="3200" b="1" dirty="0">
              <a:solidFill>
                <a:srgbClr val="FFFF00"/>
              </a:solidFill>
            </a:endParaRPr>
          </a:p>
        </p:txBody>
      </p:sp>
      <p:sp>
        <p:nvSpPr>
          <p:cNvPr id="6" name="Rectangle 5"/>
          <p:cNvSpPr/>
          <p:nvPr/>
        </p:nvSpPr>
        <p:spPr>
          <a:xfrm>
            <a:off x="8412480" y="1874259"/>
            <a:ext cx="2233061" cy="523220"/>
          </a:xfrm>
          <a:prstGeom prst="rect">
            <a:avLst/>
          </a:prstGeom>
        </p:spPr>
        <p:txBody>
          <a:bodyPr wrap="square">
            <a:spAutoFit/>
          </a:bodyPr>
          <a:lstStyle/>
          <a:p>
            <a:r>
              <a:rPr lang="en-US" sz="28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a:t>
            </a:r>
            <a:r>
              <a:rPr lang="vi-VN" sz="28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em-bơ-rin</a:t>
            </a:r>
            <a:endParaRPr lang="en-US" sz="2800" b="1" dirty="0">
              <a:solidFill>
                <a:srgbClr val="FFFF00"/>
              </a:solidFill>
            </a:endParaRPr>
          </a:p>
        </p:txBody>
      </p:sp>
      <p:pic>
        <p:nvPicPr>
          <p:cNvPr id="8" name="AM SAC VIOLO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3214250" y="2518525"/>
            <a:ext cx="609600" cy="609600"/>
          </a:xfrm>
          <a:prstGeom prst="rect">
            <a:avLst/>
          </a:prstGeom>
        </p:spPr>
      </p:pic>
      <p:pic>
        <p:nvPicPr>
          <p:cNvPr id="10" name="am sac tem temporin">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9033486" y="2492206"/>
            <a:ext cx="609600" cy="609600"/>
          </a:xfrm>
          <a:prstGeom prst="rect">
            <a:avLst/>
          </a:prstGeom>
        </p:spPr>
      </p:pic>
      <p:sp>
        <p:nvSpPr>
          <p:cNvPr id="13" name="Rectangle 12"/>
          <p:cNvSpPr/>
          <p:nvPr/>
        </p:nvSpPr>
        <p:spPr>
          <a:xfrm>
            <a:off x="3455469" y="3593810"/>
            <a:ext cx="6538749" cy="523220"/>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r>
              <a:rPr lang="en-US" sz="2800" dirty="0">
                <a:latin typeface="Times New Roman" panose="02020603050405020304" pitchFamily="18" charset="0"/>
                <a:ea typeface="Times New Roman" panose="02020603050405020304" pitchFamily="18" charset="0"/>
                <a:cs typeface="Times New Roman" panose="02020603050405020304" pitchFamily="18" charset="0"/>
              </a:rPr>
              <a:t>Âm thanhV</a:t>
            </a:r>
            <a:r>
              <a:rPr lang="vi-VN" sz="2800" dirty="0">
                <a:latin typeface="Times New Roman" panose="02020603050405020304" pitchFamily="18" charset="0"/>
                <a:ea typeface="Times New Roman" panose="02020603050405020304" pitchFamily="18" charset="0"/>
                <a:cs typeface="Times New Roman" panose="02020603050405020304" pitchFamily="18" charset="0"/>
              </a:rPr>
              <a:t>i-ô-lông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cao, Tem-bơ-rin thấp</a:t>
            </a:r>
            <a:endParaRPr lang="en-US" sz="2800" dirty="0"/>
          </a:p>
        </p:txBody>
      </p:sp>
    </p:spTree>
    <p:extLst>
      <p:ext uri="{BB962C8B-B14F-4D97-AF65-F5344CB8AC3E}">
        <p14:creationId xmlns:p14="http://schemas.microsoft.com/office/powerpoint/2010/main" val="37816139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8"/>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16953" fill="hold"/>
                                        <p:tgtEl>
                                          <p:spTgt spid="8"/>
                                        </p:tgtEl>
                                      </p:cBhvr>
                                    </p:cmd>
                                  </p:childTnLst>
                                </p:cTn>
                              </p:par>
                            </p:childTnLst>
                          </p:cTn>
                        </p:par>
                      </p:childTnLst>
                    </p:cTn>
                  </p:par>
                </p:childTnLst>
              </p:cTn>
              <p:nextCondLst>
                <p:cond evt="onClick" delay="0">
                  <p:tgtEl>
                    <p:spTgt spid="8"/>
                  </p:tgtEl>
                </p:cond>
              </p:nextCondLst>
            </p:seq>
            <p:audio>
              <p:cMediaNode vol="80000">
                <p:cTn id="14" fill="hold" display="0">
                  <p:stCondLst>
                    <p:cond delay="indefinite"/>
                  </p:stCondLst>
                  <p:endCondLst>
                    <p:cond evt="onStopAudio" delay="0">
                      <p:tgtEl>
                        <p:sldTgt/>
                      </p:tgtEl>
                    </p:cond>
                  </p:endCondLst>
                </p:cTn>
                <p:tgtEl>
                  <p:spTgt spid="8"/>
                </p:tgtEl>
              </p:cMediaNode>
            </p:audio>
            <p:seq concurrent="1" nextAc="seek">
              <p:cTn id="15" restart="whenNotActive" fill="hold" evtFilter="cancelBubble" nodeType="interactiveSeq">
                <p:stCondLst>
                  <p:cond evt="onClick" delay="0">
                    <p:tgtEl>
                      <p:spTgt spid="10"/>
                    </p:tgtEl>
                  </p:cond>
                </p:stCondLst>
                <p:endSync evt="end" delay="0">
                  <p:rtn val="all"/>
                </p:endSync>
                <p:childTnLst>
                  <p:par>
                    <p:cTn id="16" fill="hold">
                      <p:stCondLst>
                        <p:cond delay="0"/>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3343" fill="hold"/>
                                        <p:tgtEl>
                                          <p:spTgt spid="10"/>
                                        </p:tgtEl>
                                      </p:cBhvr>
                                    </p:cmd>
                                  </p:childTnLst>
                                </p:cTn>
                              </p:par>
                            </p:childTnLst>
                          </p:cTn>
                        </p:par>
                      </p:childTnLst>
                    </p:cTn>
                  </p:par>
                </p:childTnLst>
              </p:cTn>
              <p:nextCondLst>
                <p:cond evt="onClick" delay="0">
                  <p:tgtEl>
                    <p:spTgt spid="10"/>
                  </p:tgtEl>
                </p:cond>
              </p:nextCondLst>
            </p:seq>
            <p:audio>
              <p:cMediaNode vol="80000">
                <p:cTn id="20" fill="hold" display="0">
                  <p:stCondLst>
                    <p:cond delay="indefinite"/>
                  </p:stCondLst>
                  <p:endCondLst>
                    <p:cond evt="onStopAudio" delay="0">
                      <p:tgtEl>
                        <p:sldTgt/>
                      </p:tgtEl>
                    </p:cond>
                  </p:endCondLst>
                </p:cTn>
                <p:tgtEl>
                  <p:spTgt spid="10"/>
                </p:tgtEl>
              </p:cMediaNode>
            </p:audio>
          </p:childTnLst>
        </p:cTn>
      </p:par>
    </p:tnLst>
    <p:bldLst>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0"/>
          <a:srcRect/>
          <a:stretch>
            <a:fillRect/>
          </a:stretch>
        </a:blipFill>
        <a:effectLst/>
      </p:bgPr>
    </p:bg>
    <p:spTree>
      <p:nvGrpSpPr>
        <p:cNvPr id="1" name=""/>
        <p:cNvGrpSpPr/>
        <p:nvPr/>
      </p:nvGrpSpPr>
      <p:grpSpPr>
        <a:xfrm>
          <a:off x="0" y="0"/>
          <a:ext cx="0" cy="0"/>
          <a:chOff x="0" y="0"/>
          <a:chExt cx="0" cy="0"/>
        </a:xfrm>
      </p:grpSpPr>
      <p:pic>
        <p:nvPicPr>
          <p:cNvPr id="25" name="Picture 2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4382429"/>
            <a:ext cx="12192000" cy="2497497"/>
          </a:xfrm>
          <a:prstGeom prst="rect">
            <a:avLst/>
          </a:prstGeom>
        </p:spPr>
      </p:pic>
      <p:pic>
        <p:nvPicPr>
          <p:cNvPr id="35" name="Picture 3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62139" y="3915207"/>
            <a:ext cx="1762914" cy="2877954"/>
          </a:xfrm>
          <a:prstGeom prst="rect">
            <a:avLst/>
          </a:prstGeom>
        </p:spPr>
      </p:pic>
      <p:sp>
        <p:nvSpPr>
          <p:cNvPr id="5" name="Rectangle 4"/>
          <p:cNvSpPr/>
          <p:nvPr/>
        </p:nvSpPr>
        <p:spPr>
          <a:xfrm>
            <a:off x="562027" y="2401406"/>
            <a:ext cx="1742785" cy="461665"/>
          </a:xfrm>
          <a:prstGeom prst="rect">
            <a:avLst/>
          </a:prstGeom>
        </p:spPr>
        <p:style>
          <a:lnRef idx="0">
            <a:schemeClr val="accent3"/>
          </a:lnRef>
          <a:fillRef idx="3">
            <a:schemeClr val="accent3"/>
          </a:fillRef>
          <a:effectRef idx="3">
            <a:schemeClr val="accent3"/>
          </a:effectRef>
          <a:fontRef idx="minor">
            <a:schemeClr val="lt1"/>
          </a:fontRef>
        </p:style>
        <p:txBody>
          <a:bodyPr wrap="none">
            <a:spAutoFit/>
          </a:bodyPr>
          <a:lstStyle/>
          <a:p>
            <a:r>
              <a:rPr lang="en-US" sz="2400" b="1" dirty="0">
                <a:solidFill>
                  <a:schemeClr val="bg1"/>
                </a:solidFill>
                <a:latin typeface="Times New Roman" panose="02020603050405020304" pitchFamily="18" charset="0"/>
                <a:cs typeface="Times New Roman" panose="02020603050405020304" pitchFamily="18" charset="0"/>
              </a:rPr>
              <a:t>Âm thanh 1</a:t>
            </a:r>
            <a:endParaRPr lang="en-US" sz="2400" b="1" dirty="0">
              <a:solidFill>
                <a:schemeClr val="bg1"/>
              </a:solidFill>
            </a:endParaRPr>
          </a:p>
        </p:txBody>
      </p:sp>
      <p:pic>
        <p:nvPicPr>
          <p:cNvPr id="8" name="AM SAC VIOLO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38804" y="3001386"/>
            <a:ext cx="609600" cy="609600"/>
          </a:xfrm>
          <a:prstGeom prst="rect">
            <a:avLst/>
          </a:prstGeom>
        </p:spPr>
      </p:pic>
      <p:pic>
        <p:nvPicPr>
          <p:cNvPr id="12" name="am sac tem temporin">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7419411" y="3024304"/>
            <a:ext cx="609600" cy="609600"/>
          </a:xfrm>
          <a:prstGeom prst="rect">
            <a:avLst/>
          </a:prstGeom>
        </p:spPr>
      </p:pic>
      <p:pic>
        <p:nvPicPr>
          <p:cNvPr id="3" name="piano chuc mug nam mnoi">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3995377" y="3013150"/>
            <a:ext cx="609600" cy="609600"/>
          </a:xfrm>
          <a:prstGeom prst="rect">
            <a:avLst/>
          </a:prstGeom>
        </p:spPr>
      </p:pic>
      <p:sp>
        <p:nvSpPr>
          <p:cNvPr id="4" name="Rectangle 3"/>
          <p:cNvSpPr/>
          <p:nvPr/>
        </p:nvSpPr>
        <p:spPr>
          <a:xfrm>
            <a:off x="327258" y="843768"/>
            <a:ext cx="11727209" cy="1043619"/>
          </a:xfrm>
          <a:prstGeom prst="rect">
            <a:avLst/>
          </a:prstGeom>
        </p:spPr>
        <p:txBody>
          <a:bodyPr wrap="square">
            <a:spAutoFit/>
          </a:bodyPr>
          <a:lstStyle/>
          <a:p>
            <a:pPr algn="just" fontAlgn="base">
              <a:lnSpc>
                <a:spcPct val="115000"/>
              </a:lnSpc>
              <a:spcAft>
                <a:spcPts val="800"/>
              </a:spcAft>
            </a:pPr>
            <a:r>
              <a:rPr lang="en-US" sz="28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Có </a:t>
            </a:r>
            <a:r>
              <a:rPr lang="vi-VN" sz="28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4 câu nhạc bao gồm 2 câu của nhạc cụ vi-ô-lông, 1 câu của nhạc cụ pi-a-nô, 1 câu của nhạc cụ tem-bơ-rin</a:t>
            </a:r>
            <a:r>
              <a:rPr lang="en-US" sz="28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rgbClr val="FFFF00"/>
                </a:solidFill>
                <a:latin typeface="Times New Roman" panose="02020603050405020304" pitchFamily="18" charset="0"/>
                <a:cs typeface="Times New Roman" panose="02020603050405020304" pitchFamily="18" charset="0"/>
              </a:rPr>
              <a:t>để cả lớp thực hành nghe và phân biệt. </a:t>
            </a:r>
            <a:endParaRPr lang="en-US"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5" name="Rectangle 14"/>
          <p:cNvSpPr/>
          <p:nvPr/>
        </p:nvSpPr>
        <p:spPr>
          <a:xfrm>
            <a:off x="9942897" y="2329601"/>
            <a:ext cx="1874461" cy="461665"/>
          </a:xfrm>
          <a:prstGeom prst="rect">
            <a:avLst/>
          </a:prstGeom>
        </p:spPr>
        <p:style>
          <a:lnRef idx="1">
            <a:schemeClr val="accent3"/>
          </a:lnRef>
          <a:fillRef idx="3">
            <a:schemeClr val="accent3"/>
          </a:fillRef>
          <a:effectRef idx="2">
            <a:schemeClr val="accent3"/>
          </a:effectRef>
          <a:fontRef idx="minor">
            <a:schemeClr val="lt1"/>
          </a:fontRef>
        </p:style>
        <p:txBody>
          <a:bodyPr wrap="square">
            <a:spAutoFit/>
          </a:bodyPr>
          <a:lstStyle/>
          <a:p>
            <a:r>
              <a:rPr lang="en-US" sz="2400" b="1" dirty="0">
                <a:solidFill>
                  <a:schemeClr val="bg1"/>
                </a:solidFill>
                <a:latin typeface="Times New Roman" panose="02020603050405020304" pitchFamily="18" charset="0"/>
                <a:cs typeface="Times New Roman" panose="02020603050405020304" pitchFamily="18" charset="0"/>
              </a:rPr>
              <a:t>Âm thanh 4</a:t>
            </a:r>
            <a:endParaRPr lang="en-US" sz="2400" b="1" dirty="0">
              <a:solidFill>
                <a:schemeClr val="bg1"/>
              </a:solidFill>
            </a:endParaRPr>
          </a:p>
        </p:txBody>
      </p:sp>
      <p:sp>
        <p:nvSpPr>
          <p:cNvPr id="17" name="Rectangle 16"/>
          <p:cNvSpPr/>
          <p:nvPr/>
        </p:nvSpPr>
        <p:spPr>
          <a:xfrm>
            <a:off x="6791181" y="2413632"/>
            <a:ext cx="2057762" cy="461665"/>
          </a:xfrm>
          <a:prstGeom prst="rect">
            <a:avLst/>
          </a:prstGeom>
        </p:spPr>
        <p:style>
          <a:lnRef idx="1">
            <a:schemeClr val="accent3"/>
          </a:lnRef>
          <a:fillRef idx="3">
            <a:schemeClr val="accent3"/>
          </a:fillRef>
          <a:effectRef idx="2">
            <a:schemeClr val="accent3"/>
          </a:effectRef>
          <a:fontRef idx="minor">
            <a:schemeClr val="lt1"/>
          </a:fontRef>
        </p:style>
        <p:txBody>
          <a:bodyPr wrap="square">
            <a:spAutoFit/>
          </a:bodyPr>
          <a:lstStyle/>
          <a:p>
            <a:r>
              <a:rPr lang="en-US" sz="2400" b="1" dirty="0">
                <a:solidFill>
                  <a:schemeClr val="bg1"/>
                </a:solidFill>
                <a:latin typeface="Times New Roman" panose="02020603050405020304" pitchFamily="18" charset="0"/>
                <a:cs typeface="Times New Roman" panose="02020603050405020304" pitchFamily="18" charset="0"/>
              </a:rPr>
              <a:t>Âm thanh 3</a:t>
            </a:r>
            <a:endParaRPr lang="en-US" sz="2400" b="1" dirty="0">
              <a:solidFill>
                <a:schemeClr val="bg1"/>
              </a:solidFill>
            </a:endParaRPr>
          </a:p>
        </p:txBody>
      </p:sp>
      <p:sp>
        <p:nvSpPr>
          <p:cNvPr id="18" name="Rectangle 17"/>
          <p:cNvSpPr/>
          <p:nvPr/>
        </p:nvSpPr>
        <p:spPr>
          <a:xfrm>
            <a:off x="3712420" y="2422698"/>
            <a:ext cx="1742785" cy="461665"/>
          </a:xfrm>
          <a:prstGeom prst="rect">
            <a:avLst/>
          </a:prstGeom>
        </p:spPr>
        <p:style>
          <a:lnRef idx="1">
            <a:schemeClr val="accent3"/>
          </a:lnRef>
          <a:fillRef idx="3">
            <a:schemeClr val="accent3"/>
          </a:fillRef>
          <a:effectRef idx="2">
            <a:schemeClr val="accent3"/>
          </a:effectRef>
          <a:fontRef idx="minor">
            <a:schemeClr val="lt1"/>
          </a:fontRef>
        </p:style>
        <p:txBody>
          <a:bodyPr wrap="none">
            <a:spAutoFit/>
          </a:bodyPr>
          <a:lstStyle/>
          <a:p>
            <a:r>
              <a:rPr lang="en-US" sz="2400" b="1" dirty="0">
                <a:solidFill>
                  <a:schemeClr val="bg1"/>
                </a:solidFill>
                <a:latin typeface="Times New Roman" panose="02020603050405020304" pitchFamily="18" charset="0"/>
                <a:cs typeface="Times New Roman" panose="02020603050405020304" pitchFamily="18" charset="0"/>
              </a:rPr>
              <a:t>Âm thanh 2</a:t>
            </a:r>
            <a:endParaRPr lang="en-US" sz="2400" b="1" dirty="0">
              <a:solidFill>
                <a:schemeClr val="bg1"/>
              </a:solidFill>
            </a:endParaRPr>
          </a:p>
        </p:txBody>
      </p:sp>
      <p:pic>
        <p:nvPicPr>
          <p:cNvPr id="7" name="violong 2">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10456734" y="3024747"/>
            <a:ext cx="609600" cy="609600"/>
          </a:xfrm>
          <a:prstGeom prst="rect">
            <a:avLst/>
          </a:prstGeom>
        </p:spPr>
      </p:pic>
      <p:sp>
        <p:nvSpPr>
          <p:cNvPr id="20" name="Rectangle 19"/>
          <p:cNvSpPr/>
          <p:nvPr/>
        </p:nvSpPr>
        <p:spPr>
          <a:xfrm>
            <a:off x="3268568" y="48430"/>
            <a:ext cx="6044540" cy="646331"/>
          </a:xfrm>
          <a:prstGeom prst="rect">
            <a:avLst/>
          </a:prstGeom>
        </p:spPr>
        <p:txBody>
          <a:bodyPr wrap="none">
            <a:spAutoFit/>
          </a:bodyPr>
          <a:lstStyle/>
          <a:p>
            <a:pPr algn="just">
              <a:lnSpc>
                <a:spcPct val="150000"/>
              </a:lnSpc>
            </a:pPr>
            <a:r>
              <a:rPr lang="en-US" sz="2400" b="1" dirty="0">
                <a:solidFill>
                  <a:schemeClr val="bg1"/>
                </a:solidFill>
                <a:latin typeface="Times New Roman"/>
                <a:ea typeface="Arial"/>
              </a:rPr>
              <a:t>HOẠT ĐỘNG VẬN DỤNG TRẢI NGHIỆM</a:t>
            </a:r>
            <a:endParaRPr lang="en-US" sz="2400" dirty="0">
              <a:solidFill>
                <a:schemeClr val="bg1"/>
              </a:solidFill>
              <a:latin typeface="Times New Roman"/>
              <a:ea typeface="Calibri"/>
            </a:endParaRPr>
          </a:p>
        </p:txBody>
      </p:sp>
    </p:spTree>
    <p:extLst>
      <p:ext uri="{BB962C8B-B14F-4D97-AF65-F5344CB8AC3E}">
        <p14:creationId xmlns:p14="http://schemas.microsoft.com/office/powerpoint/2010/main" val="21975215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953"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343" fill="hold"/>
                                        <p:tgtEl>
                                          <p:spTgt spid="12"/>
                                        </p:tgtEl>
                                      </p:cBhvr>
                                    </p:cmd>
                                  </p:childTnLst>
                                </p:cTn>
                              </p:par>
                            </p:childTnLst>
                          </p:cTn>
                        </p:par>
                      </p:childTnLst>
                    </p:cTn>
                  </p:par>
                </p:childTnLst>
              </p:cTn>
              <p:nextCondLst>
                <p:cond evt="onClick" delay="0">
                  <p:tgtEl>
                    <p:spTgt spid="12"/>
                  </p:tgtEl>
                </p:cond>
              </p:nextCondLst>
            </p:seq>
            <p:audio>
              <p:cMediaNode vol="80000">
                <p:cTn id="13" fill="hold" display="0">
                  <p:stCondLst>
                    <p:cond delay="indefinite"/>
                  </p:stCondLst>
                  <p:endCondLst>
                    <p:cond evt="onStopAudio" delay="0">
                      <p:tgtEl>
                        <p:sldTgt/>
                      </p:tgtEl>
                    </p:cond>
                  </p:endCondLst>
                </p:cTn>
                <p:tgtEl>
                  <p:spTgt spid="12"/>
                </p:tgtEl>
              </p:cMediaNode>
            </p:audio>
            <p:seq concurrent="1" nextAc="seek">
              <p:cTn id="14" restart="whenNotActive" fill="hold" evtFilter="cancelBubble" nodeType="interactiveSeq">
                <p:stCondLst>
                  <p:cond evt="onClick" delay="0">
                    <p:tgtEl>
                      <p:spTgt spid="3"/>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27506" fill="hold"/>
                                        <p:tgtEl>
                                          <p:spTgt spid="3"/>
                                        </p:tgtEl>
                                      </p:cBhvr>
                                    </p:cmd>
                                  </p:childTnLst>
                                </p:cTn>
                              </p:par>
                            </p:childTnLst>
                          </p:cTn>
                        </p:par>
                      </p:childTnLst>
                    </p:cTn>
                  </p:par>
                </p:childTnLst>
              </p:cTn>
              <p:nextCondLst>
                <p:cond evt="onClick" delay="0">
                  <p:tgtEl>
                    <p:spTgt spid="3"/>
                  </p:tgtEl>
                </p:cond>
              </p:nextCondLst>
            </p:seq>
            <p:audio>
              <p:cMediaNode vol="80000">
                <p:cTn id="19" fill="hold" display="0">
                  <p:stCondLst>
                    <p:cond delay="indefinite"/>
                  </p:stCondLst>
                  <p:endCondLst>
                    <p:cond evt="onStopAudio" delay="0">
                      <p:tgtEl>
                        <p:sldTgt/>
                      </p:tgtEl>
                    </p:cond>
                  </p:endCondLst>
                </p:cTn>
                <p:tgtEl>
                  <p:spTgt spid="3"/>
                </p:tgtEl>
              </p:cMediaNode>
            </p:audio>
            <p:seq concurrent="1" nextAc="seek">
              <p:cTn id="20" restart="whenNotActive" fill="hold" evtFilter="cancelBubble" nodeType="interactiveSeq">
                <p:stCondLst>
                  <p:cond evt="onClick" delay="0">
                    <p:tgtEl>
                      <p:spTgt spid="7"/>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9404" fill="hold"/>
                                        <p:tgtEl>
                                          <p:spTgt spid="7"/>
                                        </p:tgtEl>
                                      </p:cBhvr>
                                    </p:cmd>
                                  </p:childTnLst>
                                </p:cTn>
                              </p:par>
                            </p:childTnLst>
                          </p:cTn>
                        </p:par>
                      </p:childTnLst>
                    </p:cTn>
                  </p:par>
                </p:childTnLst>
              </p:cTn>
              <p:nextCondLst>
                <p:cond evt="onClick" delay="0">
                  <p:tgtEl>
                    <p:spTgt spid="7"/>
                  </p:tgtEl>
                </p:cond>
              </p:nextCondLst>
            </p:seq>
            <p:audio>
              <p:cMediaNode vol="80000">
                <p:cTn id="25"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958683"/>
            <a:ext cx="12192000" cy="2921243"/>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501" y="3352198"/>
            <a:ext cx="1879187" cy="2067106"/>
          </a:xfrm>
          <a:prstGeom prst="rect">
            <a:avLst/>
          </a:prstGeom>
        </p:spPr>
      </p:pic>
      <p:sp>
        <p:nvSpPr>
          <p:cNvPr id="15" name="Rectangle 14"/>
          <p:cNvSpPr/>
          <p:nvPr/>
        </p:nvSpPr>
        <p:spPr>
          <a:xfrm>
            <a:off x="290725" y="1092650"/>
            <a:ext cx="5145201" cy="385362"/>
          </a:xfrm>
          <a:prstGeom prst="rect">
            <a:avLst/>
          </a:prstGeom>
        </p:spPr>
        <p:txBody>
          <a:bodyPr wrap="squar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NỘI DUNG </a:t>
            </a:r>
            <a:r>
              <a:rPr kumimoji="0" lang="en-US" b="1" i="0" u="none" strike="noStrike" kern="1200" cap="none" spc="0" normalizeH="0" baseline="0" noProof="0" dirty="0">
                <a:ln>
                  <a:noFill/>
                </a:ln>
                <a:solidFill>
                  <a:schemeClr val="bg1"/>
                </a:solidFill>
                <a:effectLst/>
                <a:uLnTx/>
                <a:uFillTx/>
                <a:latin typeface="Times New Roman" panose="02020603050405020304" pitchFamily="18" charset="0"/>
                <a:ea typeface="Calibri" panose="020F0502020204030204" pitchFamily="34" charset="0"/>
                <a:cs typeface="Times New Roman" panose="02020603050405020304" pitchFamily="18" charset="0"/>
              </a:rPr>
              <a:t>NGHE NHẠC</a:t>
            </a:r>
            <a:r>
              <a:rPr kumimoji="0" lang="en-US" b="1" i="0" u="none" strike="noStrike" kern="1200" cap="none" spc="0" normalizeH="0" noProof="0" dirty="0">
                <a:ln>
                  <a:noFill/>
                </a:ln>
                <a:solidFill>
                  <a:schemeClr val="bg1"/>
                </a:solidFill>
                <a:effectLst/>
                <a:uLnTx/>
                <a:uFillTx/>
                <a:latin typeface="Times New Roman" panose="02020603050405020304" pitchFamily="18" charset="0"/>
                <a:ea typeface="Calibri" panose="020F0502020204030204" pitchFamily="34" charset="0"/>
                <a:cs typeface="Times New Roman" panose="02020603050405020304" pitchFamily="18" charset="0"/>
              </a:rPr>
              <a:t> BÀI MÙA XUÂN ƠI</a:t>
            </a:r>
            <a:endParaRPr kumimoji="0" lang="en-US" b="1" i="0" u="none" strike="noStrike" kern="1200" cap="none" spc="0" normalizeH="0" baseline="0" noProof="0" dirty="0">
              <a:ln>
                <a:noFill/>
              </a:ln>
              <a:solidFill>
                <a:schemeClr val="bg1"/>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0725" y="188627"/>
            <a:ext cx="1505755" cy="669555"/>
          </a:xfrm>
          <a:prstGeom prst="rect">
            <a:avLst/>
          </a:prstGeom>
        </p:spPr>
      </p:pic>
      <p:pic>
        <p:nvPicPr>
          <p:cNvPr id="17" name="Picture 16" descr="Hình ảnh mùa xuân đẹp nhất tại Việt Nam, trên thế giới 2022"/>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79466" y="1135599"/>
            <a:ext cx="5869110" cy="443319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8" name="Picture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96480" y="3429000"/>
            <a:ext cx="3839329" cy="3412272"/>
          </a:xfrm>
          <a:prstGeom prst="rect">
            <a:avLst/>
          </a:prstGeom>
        </p:spPr>
      </p:pic>
      <p:sp>
        <p:nvSpPr>
          <p:cNvPr id="2" name="TextBox 1"/>
          <p:cNvSpPr txBox="1"/>
          <p:nvPr/>
        </p:nvSpPr>
        <p:spPr>
          <a:xfrm>
            <a:off x="962440" y="1986919"/>
            <a:ext cx="4473486"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Đây là hình ảnh mùa nào?</a:t>
            </a:r>
          </a:p>
        </p:txBody>
      </p:sp>
      <p:sp>
        <p:nvSpPr>
          <p:cNvPr id="20" name="TextBox 19"/>
          <p:cNvSpPr txBox="1"/>
          <p:nvPr/>
        </p:nvSpPr>
        <p:spPr>
          <a:xfrm>
            <a:off x="3460797" y="2778212"/>
            <a:ext cx="2318669"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Mùa xuân</a:t>
            </a:r>
          </a:p>
        </p:txBody>
      </p:sp>
      <p:sp>
        <p:nvSpPr>
          <p:cNvPr id="21" name="Rectangle 20"/>
          <p:cNvSpPr/>
          <p:nvPr/>
        </p:nvSpPr>
        <p:spPr>
          <a:xfrm>
            <a:off x="3120548" y="266317"/>
            <a:ext cx="6110904" cy="579967"/>
          </a:xfrm>
          <a:prstGeom prst="rect">
            <a:avLst/>
          </a:prstGeom>
        </p:spPr>
        <p:txBody>
          <a:bodyPr wrap="none">
            <a:spAutoFit/>
          </a:bodyPr>
          <a:lstStyle/>
          <a:p>
            <a:pPr marL="3810" marR="0" lvl="0" indent="0" algn="l"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Times New Roman" panose="02020603050405020304" pitchFamily="18" charset="0"/>
                <a:ea typeface="Arial"/>
                <a:cs typeface="Times New Roman" panose="02020603050405020304" pitchFamily="18" charset="0"/>
              </a:rPr>
              <a:t>HOẠT ĐỘNG HÌNH THÀNH KIẾN THỨC </a:t>
            </a:r>
            <a:endParaRPr kumimoji="0" lang="en-US" sz="2400" b="0" i="0" u="none" strike="noStrike" kern="1200" cap="none" spc="0" normalizeH="0" baseline="0" noProof="0" dirty="0">
              <a:ln>
                <a:noFill/>
              </a:ln>
              <a:solidFill>
                <a:srgbClr val="FFFF00"/>
              </a:solidFill>
              <a:effectLst/>
              <a:uLnTx/>
              <a:uFillTx/>
              <a:latin typeface="Times New Roman" panose="02020603050405020304" pitchFamily="18" charset="0"/>
              <a:ea typeface="Calibri"/>
              <a:cs typeface="Times New Roman" panose="02020603050405020304" pitchFamily="18" charset="0"/>
            </a:endParaRPr>
          </a:p>
        </p:txBody>
      </p:sp>
    </p:spTree>
    <p:extLst>
      <p:ext uri="{BB962C8B-B14F-4D97-AF65-F5344CB8AC3E}">
        <p14:creationId xmlns:p14="http://schemas.microsoft.com/office/powerpoint/2010/main" val="11676899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958683"/>
            <a:ext cx="12192000" cy="2921243"/>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33861" y="-299959"/>
            <a:ext cx="1879187" cy="2067106"/>
          </a:xfrm>
          <a:prstGeom prst="rect">
            <a:avLst/>
          </a:prstGeom>
        </p:spPr>
      </p:pic>
      <p:sp>
        <p:nvSpPr>
          <p:cNvPr id="11" name="TextBox 10"/>
          <p:cNvSpPr txBox="1"/>
          <p:nvPr/>
        </p:nvSpPr>
        <p:spPr>
          <a:xfrm>
            <a:off x="2849079" y="167091"/>
            <a:ext cx="615054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Giới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thiệu</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tác</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giả</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tác</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phẩm</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p>
        </p:txBody>
      </p:sp>
      <p:sp>
        <p:nvSpPr>
          <p:cNvPr id="3" name="Rectangle 2"/>
          <p:cNvSpPr/>
          <p:nvPr/>
        </p:nvSpPr>
        <p:spPr>
          <a:xfrm>
            <a:off x="221381" y="733594"/>
            <a:ext cx="8181474" cy="2606676"/>
          </a:xfrm>
          <a:prstGeom prst="rect">
            <a:avLst/>
          </a:prstGeom>
        </p:spPr>
        <p:txBody>
          <a:bodyPr wrap="square">
            <a:spAutoFit/>
          </a:bodyPr>
          <a:lstStyle/>
          <a:p>
            <a:pPr algn="just">
              <a:lnSpc>
                <a:spcPct val="115000"/>
              </a:lnSpc>
              <a:spcAft>
                <a:spcPts val="1000"/>
              </a:spcAft>
            </a:pPr>
            <a:r>
              <a:rPr lang="en-US" sz="2400"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Nguyễn Ngọc Thiện (sinh năm 1951) là một nhạc sĩ Việt Nam. Nhạc ông mang phong cách trẻ trung, nhẹ nhàng, trữ tình thường nói về tình yêu và tuổi trẻ. Ngoài ra, ông còn là một nha sĩ, được Nhà nước Việt Nam phong tặng danh hiệu "Thầy thuốc ưu tú" Các ca khúc </a:t>
            </a:r>
            <a:r>
              <a:rPr lang="vi-VN" sz="2400"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thiếu nhi </a:t>
            </a:r>
            <a:r>
              <a:rPr lang="en-US" sz="2400"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của ông </a:t>
            </a:r>
            <a:r>
              <a:rPr lang="vi-VN" sz="2400" i="1"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ơi cuộc sống mến thương, bông hồng tặng mẹ và cô...</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3" name="Picture 12" descr="C:\Users\ADMIN\Desktop\nguyen-ngoc-thien.jpg"/>
          <p:cNvPicPr/>
          <p:nvPr/>
        </p:nvPicPr>
        <p:blipFill>
          <a:blip r:embed="rId5">
            <a:extLst>
              <a:ext uri="{28A0092B-C50C-407E-A947-70E740481C1C}">
                <a14:useLocalDpi xmlns:a14="http://schemas.microsoft.com/office/drawing/2010/main" val="0"/>
              </a:ext>
            </a:extLst>
          </a:blip>
          <a:srcRect/>
          <a:stretch>
            <a:fillRect/>
          </a:stretch>
        </p:blipFill>
        <p:spPr bwMode="auto">
          <a:xfrm>
            <a:off x="8749364" y="1444767"/>
            <a:ext cx="3036935" cy="3407344"/>
          </a:xfrm>
          <a:prstGeom prst="ellipse">
            <a:avLst/>
          </a:prstGeom>
          <a:ln>
            <a:noFill/>
          </a:ln>
          <a:effectLst>
            <a:softEdge rad="112500"/>
          </a:effectLst>
        </p:spPr>
      </p:pic>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253" y="4774131"/>
            <a:ext cx="2752826" cy="2425585"/>
          </a:xfrm>
          <a:prstGeom prst="rect">
            <a:avLst/>
          </a:prstGeom>
        </p:spPr>
      </p:pic>
      <p:sp>
        <p:nvSpPr>
          <p:cNvPr id="4" name="Rectangle 3"/>
          <p:cNvSpPr/>
          <p:nvPr/>
        </p:nvSpPr>
        <p:spPr>
          <a:xfrm>
            <a:off x="192505" y="3265782"/>
            <a:ext cx="8248851" cy="1332481"/>
          </a:xfrm>
          <a:prstGeom prst="rect">
            <a:avLst/>
          </a:prstGeom>
        </p:spPr>
        <p:txBody>
          <a:bodyPr wrap="square">
            <a:spAutoFit/>
          </a:bodyPr>
          <a:lstStyle/>
          <a:p>
            <a:pPr algn="just">
              <a:lnSpc>
                <a:spcPct val="115000"/>
              </a:lnSpc>
              <a:spcAft>
                <a:spcPts val="1000"/>
              </a:spcAft>
            </a:pPr>
            <a:r>
              <a:rPr lang="en-US" sz="2000"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42021"/>
                </a:solidFill>
                <a:latin typeface="Times New Roman" panose="02020603050405020304" pitchFamily="18" charset="0"/>
                <a:ea typeface="Calibri" panose="020F0502020204030204" pitchFamily="34" charset="0"/>
                <a:cs typeface="Times New Roman" panose="02020603050405020304" pitchFamily="18" charset="0"/>
              </a:rPr>
              <a:t>Bài</a:t>
            </a:r>
            <a:r>
              <a:rPr lang="en-US" sz="2400"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42021"/>
                </a:solidFill>
                <a:latin typeface="Times New Roman" panose="02020603050405020304" pitchFamily="18" charset="0"/>
                <a:ea typeface="Calibri" panose="020F0502020204030204" pitchFamily="34" charset="0"/>
                <a:cs typeface="Times New Roman" panose="02020603050405020304" pitchFamily="18" charset="0"/>
              </a:rPr>
              <a:t>hát</a:t>
            </a:r>
            <a:r>
              <a:rPr lang="vi-VN" sz="2400" i="1"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“Mùa xuân ơi” </a:t>
            </a:r>
            <a:r>
              <a:rPr lang="vi-VN" sz="2400"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là một bài hát đã ghi lại cảm xúc v</a:t>
            </a:r>
            <a:r>
              <a:rPr lang="en-US" sz="2400"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u</a:t>
            </a:r>
            <a:r>
              <a:rPr lang="vi-VN" sz="2400"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i sướng gập tràn khi mùa xuân về đ</a:t>
            </a:r>
            <a:r>
              <a:rPr lang="en-US" sz="2400"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ể</a:t>
            </a:r>
            <a:r>
              <a:rPr lang="vi-VN" sz="2400"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 mọi người cùng đón giao thừa ngày tết và chúc cho nhau luôn bình a</a:t>
            </a:r>
            <a:r>
              <a:rPr lang="en-US" sz="2400"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n</a:t>
            </a:r>
            <a:r>
              <a:rPr lang="vi-VN" sz="2400"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42021"/>
                </a:solidFill>
                <a:latin typeface="Times New Roman" panose="02020603050405020304" pitchFamily="18" charset="0"/>
                <a:ea typeface="Calibri" panose="020F0502020204030204" pitchFamily="34" charset="0"/>
                <a:cs typeface="Times New Roman" panose="02020603050405020304" pitchFamily="18" charset="0"/>
              </a:rPr>
              <a:t>hạnh</a:t>
            </a:r>
            <a:r>
              <a:rPr lang="en-US" sz="2400"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42021"/>
                </a:solidFill>
                <a:latin typeface="Times New Roman" panose="02020603050405020304" pitchFamily="18" charset="0"/>
                <a:ea typeface="Calibri" panose="020F0502020204030204" pitchFamily="34" charset="0"/>
                <a:cs typeface="Times New Roman" panose="02020603050405020304" pitchFamily="18" charset="0"/>
              </a:rPr>
              <a:t>phúc</a:t>
            </a:r>
            <a:r>
              <a:rPr lang="vi-VN" sz="2400"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22439E19-7B44-152A-8DC6-6A4623E06513}"/>
              </a:ext>
            </a:extLst>
          </p:cNvPr>
          <p:cNvSpPr txBox="1"/>
          <p:nvPr/>
        </p:nvSpPr>
        <p:spPr>
          <a:xfrm>
            <a:off x="8749364" y="5413233"/>
            <a:ext cx="3036935" cy="369332"/>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b="1" dirty="0" err="1">
                <a:latin typeface="Times New Roman" panose="02020603050405020304" pitchFamily="18" charset="0"/>
                <a:cs typeface="Times New Roman" panose="02020603050405020304" pitchFamily="18" charset="0"/>
              </a:rPr>
              <a:t>Nhạc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sĩ</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Nguyễn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Ngọc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Thiện</a:t>
            </a:r>
            <a:endParaRPr 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608380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958683"/>
            <a:ext cx="12192000" cy="2921243"/>
          </a:xfrm>
          <a:prstGeom prst="rect">
            <a:avLst/>
          </a:prstGeom>
        </p:spPr>
      </p:pic>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4340994"/>
            <a:ext cx="2618072" cy="2538932"/>
          </a:xfrm>
          <a:prstGeom prst="rect">
            <a:avLst/>
          </a:prstGeom>
        </p:spPr>
      </p:pic>
      <p:sp>
        <p:nvSpPr>
          <p:cNvPr id="28" name="Rectangle 27"/>
          <p:cNvSpPr/>
          <p:nvPr/>
        </p:nvSpPr>
        <p:spPr>
          <a:xfrm>
            <a:off x="13044" y="-24796"/>
            <a:ext cx="3054041" cy="553998"/>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lang="en-US" sz="2000" noProof="0" dirty="0">
                <a:solidFill>
                  <a:prstClr val="black"/>
                </a:solidFill>
                <a:latin typeface="Times New Roman"/>
                <a:ea typeface="Calibri"/>
              </a:rPr>
              <a:t>Xem, nghe bài Mùa xuân ơi</a:t>
            </a:r>
            <a:endParaRPr kumimoji="0" lang="en-US" sz="2000" b="0" i="0" u="none" strike="noStrike" kern="1200" cap="none" spc="0" normalizeH="0" baseline="0" noProof="0" dirty="0">
              <a:ln>
                <a:noFill/>
              </a:ln>
              <a:solidFill>
                <a:prstClr val="black"/>
              </a:solidFill>
              <a:effectLst/>
              <a:uLnTx/>
              <a:uFillTx/>
              <a:latin typeface="Times New Roman"/>
              <a:ea typeface="Calibri"/>
              <a:cs typeface="+mn-cs"/>
            </a:endParaRP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96945" y="1057878"/>
            <a:ext cx="8213841" cy="4197515"/>
          </a:xfrm>
          <a:prstGeom prst="rect">
            <a:avLst/>
          </a:prstGeom>
        </p:spPr>
      </p:pic>
    </p:spTree>
    <p:extLst>
      <p:ext uri="{BB962C8B-B14F-4D97-AF65-F5344CB8AC3E}">
        <p14:creationId xmlns:p14="http://schemas.microsoft.com/office/powerpoint/2010/main" val="34882607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958683"/>
            <a:ext cx="12192000" cy="2921243"/>
          </a:xfrm>
          <a:prstGeom prst="rect">
            <a:avLst/>
          </a:prstGeom>
        </p:spPr>
      </p:pic>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467654"/>
            <a:ext cx="3839329" cy="3412272"/>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46064" y="3532626"/>
            <a:ext cx="950889" cy="1045978"/>
          </a:xfrm>
          <a:prstGeom prst="rect">
            <a:avLst/>
          </a:prstGeom>
        </p:spPr>
      </p:pic>
      <p:sp>
        <p:nvSpPr>
          <p:cNvPr id="28" name="Rectangle 27"/>
          <p:cNvSpPr/>
          <p:nvPr/>
        </p:nvSpPr>
        <p:spPr>
          <a:xfrm>
            <a:off x="107026" y="1002"/>
            <a:ext cx="1684051" cy="553998"/>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lang="en-US" sz="2000" noProof="0" dirty="0">
                <a:solidFill>
                  <a:prstClr val="black"/>
                </a:solidFill>
                <a:latin typeface="Times New Roman"/>
                <a:ea typeface="Calibri"/>
              </a:rPr>
              <a:t>Trả lời câu hỏi</a:t>
            </a:r>
            <a:endParaRPr kumimoji="0" lang="en-US" sz="2000" b="0" i="0" u="none" strike="noStrike" kern="1200" cap="none" spc="0" normalizeH="0" baseline="0" noProof="0" dirty="0">
              <a:ln>
                <a:noFill/>
              </a:ln>
              <a:solidFill>
                <a:prstClr val="black"/>
              </a:solidFill>
              <a:effectLst/>
              <a:uLnTx/>
              <a:uFillTx/>
              <a:latin typeface="Times New Roman"/>
              <a:ea typeface="Calibri"/>
              <a:cs typeface="+mn-cs"/>
            </a:endParaRPr>
          </a:p>
        </p:txBody>
      </p:sp>
      <p:sp>
        <p:nvSpPr>
          <p:cNvPr id="4" name="Rectangle 3"/>
          <p:cNvSpPr/>
          <p:nvPr/>
        </p:nvSpPr>
        <p:spPr>
          <a:xfrm>
            <a:off x="1588168" y="682758"/>
            <a:ext cx="8280407" cy="1435778"/>
          </a:xfrm>
          <a:prstGeom prst="rect">
            <a:avLst/>
          </a:prstGeom>
        </p:spPr>
        <p:txBody>
          <a:bodyPr wrap="square">
            <a:spAutoFit/>
          </a:bodyPr>
          <a:lstStyle/>
          <a:p>
            <a:pPr algn="just">
              <a:lnSpc>
                <a:spcPct val="150000"/>
              </a:lnSpc>
              <a:spcAft>
                <a:spcPts val="1000"/>
              </a:spcAft>
            </a:pPr>
            <a:r>
              <a:rPr lang="en-US" sz="2800" i="1"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 Em cảm nhận như thế nào khi nghe bài hát?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1000"/>
              </a:spcAft>
            </a:pPr>
            <a:r>
              <a:rPr lang="en-US" sz="2800" i="1"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 Khi nghe bài hát này, em nhớ tới điều gì?</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627457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pic>
        <p:nvPicPr>
          <p:cNvPr id="25" name="Picture 2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958683"/>
            <a:ext cx="12192000" cy="2921243"/>
          </a:xfrm>
          <a:prstGeom prst="rect">
            <a:avLst/>
          </a:prstGeom>
        </p:spPr>
      </p:pic>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3467654"/>
            <a:ext cx="3839329" cy="3412272"/>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46064" y="3532626"/>
            <a:ext cx="950889" cy="1045978"/>
          </a:xfrm>
          <a:prstGeom prst="rect">
            <a:avLst/>
          </a:prstGeom>
        </p:spPr>
      </p:pic>
      <p:sp>
        <p:nvSpPr>
          <p:cNvPr id="2" name="Rectangle 1"/>
          <p:cNvSpPr/>
          <p:nvPr/>
        </p:nvSpPr>
        <p:spPr>
          <a:xfrm>
            <a:off x="263953" y="253131"/>
            <a:ext cx="4633000" cy="461665"/>
          </a:xfrm>
          <a:prstGeom prst="rect">
            <a:avLst/>
          </a:prstGeom>
        </p:spPr>
        <p:txBody>
          <a:bodyPr wrap="none">
            <a:spAutoFit/>
          </a:bodyPr>
          <a:lstStyle/>
          <a:p>
            <a:r>
              <a:rPr lang="en-US" sz="2400" dirty="0">
                <a:solidFill>
                  <a:srgbClr val="242021"/>
                </a:solidFill>
                <a:latin typeface="Times New Roman" panose="02020603050405020304" pitchFamily="18" charset="0"/>
                <a:ea typeface="Calibri" panose="020F0502020204030204" pitchFamily="34" charset="0"/>
              </a:rPr>
              <a:t>Vận động theo nhịp điệu của bài hát</a:t>
            </a:r>
            <a:endParaRPr lang="en-US" sz="3200" dirty="0"/>
          </a:p>
        </p:txBody>
      </p:sp>
      <p:pic>
        <p:nvPicPr>
          <p:cNvPr id="3" name="Mùa Xuân Ơi - Hoa Mặt Trời Kids - Nhạc Tết Thiếu Nhi Sôi Độ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449270" y="1168942"/>
            <a:ext cx="609600" cy="609600"/>
          </a:xfrm>
          <a:prstGeom prst="rect">
            <a:avLst/>
          </a:prstGeom>
        </p:spPr>
      </p:pic>
    </p:spTree>
    <p:extLst>
      <p:ext uri="{BB962C8B-B14F-4D97-AF65-F5344CB8AC3E}">
        <p14:creationId xmlns:p14="http://schemas.microsoft.com/office/powerpoint/2010/main" val="24963749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506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366217" y="29960"/>
            <a:ext cx="3089307" cy="523220"/>
          </a:xfrm>
          <a:prstGeom prst="rect">
            <a:avLst/>
          </a:prstGeom>
        </p:spPr>
        <p:txBody>
          <a:bodyPr wrap="none">
            <a:spAutoFit/>
          </a:bodyPr>
          <a:lstStyle/>
          <a:p>
            <a:r>
              <a:rPr lang="pt-BR" sz="2800" b="1" dirty="0">
                <a:effectLst/>
                <a:latin typeface="Times New Roman" panose="02020603050405020304" pitchFamily="18" charset="0"/>
                <a:ea typeface="Calibri" panose="020F0502020204030204" pitchFamily="34" charset="0"/>
                <a:cs typeface="Times New Roman" panose="02020603050405020304" pitchFamily="18" charset="0"/>
              </a:rPr>
              <a:t>H</a:t>
            </a:r>
            <a:r>
              <a:rPr lang="vi-VN" sz="2800" b="1" dirty="0">
                <a:effectLst/>
                <a:latin typeface="Times New Roman" panose="02020603050405020304" pitchFamily="18" charset="0"/>
                <a:ea typeface="Calibri" panose="020F0502020204030204" pitchFamily="34" charset="0"/>
                <a:cs typeface="Times New Roman" panose="02020603050405020304" pitchFamily="18" charset="0"/>
              </a:rPr>
              <a:t>oạt động</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Mở đầu</a:t>
            </a:r>
            <a:endParaRPr lang="en-US" sz="3600" dirty="0">
              <a:latin typeface="Times New Roman" panose="02020603050405020304" pitchFamily="18" charset="0"/>
              <a:cs typeface="Times New Roman" panose="02020603050405020304" pitchFamily="18" charset="0"/>
            </a:endParaRPr>
          </a:p>
        </p:txBody>
      </p:sp>
      <p:sp>
        <p:nvSpPr>
          <p:cNvPr id="3" name="Rectangle 2"/>
          <p:cNvSpPr/>
          <p:nvPr/>
        </p:nvSpPr>
        <p:spPr>
          <a:xfrm>
            <a:off x="2559632" y="547034"/>
            <a:ext cx="6702476" cy="417871"/>
          </a:xfrm>
          <a:prstGeom prst="rect">
            <a:avLst/>
          </a:prstGeom>
        </p:spPr>
        <p:txBody>
          <a:bodyPr wrap="none">
            <a:spAutoFit/>
          </a:bodyPr>
          <a:lstStyle/>
          <a:p>
            <a:pPr algn="just">
              <a:lnSpc>
                <a:spcPct val="115000"/>
              </a:lnSpc>
              <a:spcAft>
                <a:spcPts val="800"/>
              </a:spcAft>
            </a:pP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Q</a:t>
            </a:r>
            <a:r>
              <a:rPr lang="vi-VN"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uy định nốt nhạc </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từ Đồ đến Si </a:t>
            </a:r>
            <a:r>
              <a:rPr lang="vi-VN"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với một số bộ phận trên cơ thể.</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75" y="1230782"/>
            <a:ext cx="3462325" cy="5152722"/>
          </a:xfrm>
          <a:prstGeom prst="rect">
            <a:avLst/>
          </a:prstGeom>
        </p:spPr>
      </p:pic>
      <p:sp>
        <p:nvSpPr>
          <p:cNvPr id="15" name="TextBox 14"/>
          <p:cNvSpPr txBox="1"/>
          <p:nvPr/>
        </p:nvSpPr>
        <p:spPr>
          <a:xfrm>
            <a:off x="4366217" y="5872787"/>
            <a:ext cx="651510" cy="461665"/>
          </a:xfrm>
          <a:prstGeom prst="rect">
            <a:avLst/>
          </a:prstGeom>
          <a:noFill/>
        </p:spPr>
        <p:txBody>
          <a:bodyPr wrap="square" rtlCol="0">
            <a:spAutoFit/>
          </a:bodyPr>
          <a:lstStyle/>
          <a:p>
            <a:r>
              <a:rPr lang="en-US" sz="2400" dirty="0">
                <a:solidFill>
                  <a:srgbClr val="FF0000"/>
                </a:solidFill>
                <a:latin typeface="Times New Roman" panose="02020603050405020304" pitchFamily="18" charset="0"/>
                <a:cs typeface="Times New Roman" panose="02020603050405020304" pitchFamily="18" charset="0"/>
              </a:rPr>
              <a:t>Đồ </a:t>
            </a:r>
          </a:p>
        </p:txBody>
      </p:sp>
      <p:sp>
        <p:nvSpPr>
          <p:cNvPr id="18" name="TextBox 17"/>
          <p:cNvSpPr txBox="1"/>
          <p:nvPr/>
        </p:nvSpPr>
        <p:spPr>
          <a:xfrm>
            <a:off x="3967643" y="2226279"/>
            <a:ext cx="651510" cy="461665"/>
          </a:xfrm>
          <a:prstGeom prst="rect">
            <a:avLst/>
          </a:prstGeom>
          <a:noFill/>
        </p:spPr>
        <p:txBody>
          <a:bodyPr wrap="square" rtlCol="0">
            <a:spAutoFit/>
          </a:bodyPr>
          <a:lstStyle/>
          <a:p>
            <a:r>
              <a:rPr lang="en-US" sz="2400" dirty="0">
                <a:solidFill>
                  <a:srgbClr val="FF0000"/>
                </a:solidFill>
                <a:latin typeface="Times New Roman" panose="02020603050405020304" pitchFamily="18" charset="0"/>
                <a:cs typeface="Times New Roman" panose="02020603050405020304" pitchFamily="18" charset="0"/>
              </a:rPr>
              <a:t>Si </a:t>
            </a:r>
          </a:p>
        </p:txBody>
      </p:sp>
      <p:sp>
        <p:nvSpPr>
          <p:cNvPr id="20" name="TextBox 19"/>
          <p:cNvSpPr txBox="1"/>
          <p:nvPr/>
        </p:nvSpPr>
        <p:spPr>
          <a:xfrm>
            <a:off x="3426728" y="2578434"/>
            <a:ext cx="651510" cy="461665"/>
          </a:xfrm>
          <a:prstGeom prst="rect">
            <a:avLst/>
          </a:prstGeom>
          <a:noFill/>
        </p:spPr>
        <p:txBody>
          <a:bodyPr wrap="square" rtlCol="0">
            <a:spAutoFit/>
          </a:bodyPr>
          <a:lstStyle/>
          <a:p>
            <a:r>
              <a:rPr lang="en-US" sz="2400" dirty="0">
                <a:solidFill>
                  <a:srgbClr val="FF0000"/>
                </a:solidFill>
                <a:latin typeface="Times New Roman" panose="02020603050405020304" pitchFamily="18" charset="0"/>
                <a:cs typeface="Times New Roman" panose="02020603050405020304" pitchFamily="18" charset="0"/>
              </a:rPr>
              <a:t>La </a:t>
            </a:r>
          </a:p>
        </p:txBody>
      </p:sp>
      <p:sp>
        <p:nvSpPr>
          <p:cNvPr id="21" name="TextBox 20"/>
          <p:cNvSpPr txBox="1"/>
          <p:nvPr/>
        </p:nvSpPr>
        <p:spPr>
          <a:xfrm>
            <a:off x="3798228" y="3030766"/>
            <a:ext cx="815340" cy="461665"/>
          </a:xfrm>
          <a:prstGeom prst="rect">
            <a:avLst/>
          </a:prstGeom>
          <a:noFill/>
        </p:spPr>
        <p:txBody>
          <a:bodyPr wrap="square" rtlCol="0">
            <a:spAutoFit/>
          </a:bodyPr>
          <a:lstStyle/>
          <a:p>
            <a:r>
              <a:rPr lang="en-US" sz="2400" dirty="0">
                <a:solidFill>
                  <a:srgbClr val="FF0000"/>
                </a:solidFill>
                <a:latin typeface="Times New Roman" panose="02020603050405020304" pitchFamily="18" charset="0"/>
                <a:cs typeface="Times New Roman" panose="02020603050405020304" pitchFamily="18" charset="0"/>
              </a:rPr>
              <a:t>Son</a:t>
            </a:r>
          </a:p>
        </p:txBody>
      </p:sp>
      <p:sp>
        <p:nvSpPr>
          <p:cNvPr id="22" name="TextBox 21"/>
          <p:cNvSpPr txBox="1"/>
          <p:nvPr/>
        </p:nvSpPr>
        <p:spPr>
          <a:xfrm>
            <a:off x="3798228" y="3938522"/>
            <a:ext cx="651510" cy="461665"/>
          </a:xfrm>
          <a:prstGeom prst="rect">
            <a:avLst/>
          </a:prstGeom>
          <a:noFill/>
        </p:spPr>
        <p:txBody>
          <a:bodyPr wrap="square" rtlCol="0">
            <a:spAutoFit/>
          </a:bodyPr>
          <a:lstStyle/>
          <a:p>
            <a:r>
              <a:rPr lang="en-US" sz="2400" dirty="0">
                <a:solidFill>
                  <a:srgbClr val="FF0000"/>
                </a:solidFill>
                <a:latin typeface="Times New Roman" panose="02020603050405020304" pitchFamily="18" charset="0"/>
                <a:cs typeface="Times New Roman" panose="02020603050405020304" pitchFamily="18" charset="0"/>
              </a:rPr>
              <a:t>Pha </a:t>
            </a:r>
          </a:p>
        </p:txBody>
      </p:sp>
      <p:sp>
        <p:nvSpPr>
          <p:cNvPr id="23" name="TextBox 22"/>
          <p:cNvSpPr txBox="1"/>
          <p:nvPr/>
        </p:nvSpPr>
        <p:spPr>
          <a:xfrm>
            <a:off x="3773462" y="4423090"/>
            <a:ext cx="651510" cy="461665"/>
          </a:xfrm>
          <a:prstGeom prst="rect">
            <a:avLst/>
          </a:prstGeom>
          <a:noFill/>
        </p:spPr>
        <p:txBody>
          <a:bodyPr wrap="square" rtlCol="0">
            <a:spAutoFit/>
          </a:bodyPr>
          <a:lstStyle/>
          <a:p>
            <a:r>
              <a:rPr lang="en-US" sz="2400" dirty="0">
                <a:solidFill>
                  <a:srgbClr val="FF0000"/>
                </a:solidFill>
                <a:latin typeface="Times New Roman" panose="02020603050405020304" pitchFamily="18" charset="0"/>
                <a:cs typeface="Times New Roman" panose="02020603050405020304" pitchFamily="18" charset="0"/>
              </a:rPr>
              <a:t>Mi </a:t>
            </a:r>
          </a:p>
        </p:txBody>
      </p:sp>
      <p:sp>
        <p:nvSpPr>
          <p:cNvPr id="24" name="TextBox 23"/>
          <p:cNvSpPr txBox="1"/>
          <p:nvPr/>
        </p:nvSpPr>
        <p:spPr>
          <a:xfrm>
            <a:off x="3783332" y="4884755"/>
            <a:ext cx="651510" cy="461665"/>
          </a:xfrm>
          <a:prstGeom prst="rect">
            <a:avLst/>
          </a:prstGeom>
          <a:noFill/>
        </p:spPr>
        <p:txBody>
          <a:bodyPr wrap="square" rtlCol="0">
            <a:spAutoFit/>
          </a:bodyPr>
          <a:lstStyle/>
          <a:p>
            <a:r>
              <a:rPr lang="en-US" sz="2400" dirty="0">
                <a:solidFill>
                  <a:srgbClr val="FF0000"/>
                </a:solidFill>
                <a:latin typeface="Times New Roman" panose="02020603050405020304" pitchFamily="18" charset="0"/>
                <a:cs typeface="Times New Roman" panose="02020603050405020304" pitchFamily="18" charset="0"/>
              </a:rPr>
              <a:t>Rê </a:t>
            </a:r>
          </a:p>
        </p:txBody>
      </p:sp>
      <p:cxnSp>
        <p:nvCxnSpPr>
          <p:cNvPr id="25" name="Straight Arrow Connector 24"/>
          <p:cNvCxnSpPr/>
          <p:nvPr/>
        </p:nvCxnSpPr>
        <p:spPr>
          <a:xfrm flipH="1">
            <a:off x="1911410" y="4692271"/>
            <a:ext cx="1886818" cy="9697"/>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27" name="Rectangle 26"/>
          <p:cNvSpPr/>
          <p:nvPr/>
        </p:nvSpPr>
        <p:spPr>
          <a:xfrm>
            <a:off x="5670505" y="1100633"/>
            <a:ext cx="6521495" cy="1200329"/>
          </a:xfrm>
          <a:prstGeom prst="rect">
            <a:avLst/>
          </a:prstGeom>
        </p:spPr>
        <p:txBody>
          <a:bodyPr wrap="square">
            <a:spAutoFit/>
          </a:bodyPr>
          <a:lstStyle/>
          <a:p>
            <a:pPr algn="just"/>
            <a:r>
              <a:rPr lang="en-US" sz="2400" i="1" dirty="0">
                <a:solidFill>
                  <a:srgbClr val="000000"/>
                </a:solidFill>
                <a:latin typeface="Times New Roman" panose="02020603050405020304" pitchFamily="18" charset="0"/>
                <a:ea typeface="Calibri" panose="020F0502020204030204" pitchFamily="34" charset="0"/>
              </a:rPr>
              <a:t>Đ</a:t>
            </a:r>
            <a:r>
              <a:rPr lang="vi-VN" sz="2400" i="1" dirty="0">
                <a:solidFill>
                  <a:srgbClr val="000000"/>
                </a:solidFill>
                <a:latin typeface="Times New Roman" panose="02020603050405020304" pitchFamily="18" charset="0"/>
                <a:ea typeface="Calibri" panose="020F0502020204030204" pitchFamily="34" charset="0"/>
              </a:rPr>
              <a:t>ọc theo thứ tự thang âm từ Đ</a:t>
            </a:r>
            <a:r>
              <a:rPr lang="en-US" sz="2400" i="1" dirty="0">
                <a:solidFill>
                  <a:srgbClr val="000000"/>
                </a:solidFill>
                <a:latin typeface="Times New Roman" panose="02020603050405020304" pitchFamily="18" charset="0"/>
                <a:ea typeface="Calibri" panose="020F0502020204030204" pitchFamily="34" charset="0"/>
              </a:rPr>
              <a:t>ồ</a:t>
            </a:r>
            <a:r>
              <a:rPr lang="vi-VN" sz="2400" i="1" dirty="0">
                <a:solidFill>
                  <a:srgbClr val="000000"/>
                </a:solidFill>
                <a:latin typeface="Times New Roman" panose="02020603050405020304" pitchFamily="18" charset="0"/>
                <a:ea typeface="Calibri" panose="020F0502020204030204" pitchFamily="34" charset="0"/>
              </a:rPr>
              <a:t> đến Si</a:t>
            </a:r>
            <a:r>
              <a:rPr lang="en-US" sz="2400" i="1" dirty="0">
                <a:solidFill>
                  <a:srgbClr val="000000"/>
                </a:solidFill>
                <a:latin typeface="Times New Roman" panose="02020603050405020304" pitchFamily="18" charset="0"/>
                <a:ea typeface="Calibri" panose="020F0502020204030204" pitchFamily="34" charset="0"/>
              </a:rPr>
              <a:t> học sinh chỉ vào các bộ phận sau đó đảo vị trí các nốt và đọc nhanh dần</a:t>
            </a:r>
            <a:r>
              <a:rPr lang="vi-VN" sz="2400" i="1" dirty="0">
                <a:solidFill>
                  <a:srgbClr val="000000"/>
                </a:solidFill>
                <a:latin typeface="Times New Roman" panose="02020603050405020304" pitchFamily="18" charset="0"/>
                <a:ea typeface="Calibri" panose="020F0502020204030204" pitchFamily="34" charset="0"/>
              </a:rPr>
              <a:t> </a:t>
            </a:r>
            <a:r>
              <a:rPr lang="en-US" sz="2400" i="1" dirty="0">
                <a:solidFill>
                  <a:srgbClr val="000000"/>
                </a:solidFill>
                <a:latin typeface="Times New Roman" panose="02020603050405020304" pitchFamily="18" charset="0"/>
                <a:ea typeface="Calibri" panose="020F0502020204030204" pitchFamily="34" charset="0"/>
              </a:rPr>
              <a:t>các bạn chỉ các bộ phận theo tên nốt</a:t>
            </a:r>
            <a:endParaRPr lang="en-US" sz="2400" i="1" dirty="0"/>
          </a:p>
        </p:txBody>
      </p:sp>
      <p:pic>
        <p:nvPicPr>
          <p:cNvPr id="28" name="Picture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8330" y="3457823"/>
            <a:ext cx="2678351" cy="3400177"/>
          </a:xfrm>
          <a:prstGeom prst="rect">
            <a:avLst/>
          </a:prstGeom>
        </p:spPr>
      </p:pic>
      <p:cxnSp>
        <p:nvCxnSpPr>
          <p:cNvPr id="30" name="Straight Arrow Connector 29"/>
          <p:cNvCxnSpPr/>
          <p:nvPr/>
        </p:nvCxnSpPr>
        <p:spPr>
          <a:xfrm flipH="1">
            <a:off x="2464637" y="6256020"/>
            <a:ext cx="1886818" cy="9697"/>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31" name="Straight Arrow Connector 30"/>
          <p:cNvCxnSpPr/>
          <p:nvPr/>
        </p:nvCxnSpPr>
        <p:spPr>
          <a:xfrm flipH="1">
            <a:off x="1826028" y="4205953"/>
            <a:ext cx="1886818" cy="9697"/>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32" name="Straight Arrow Connector 31"/>
          <p:cNvCxnSpPr/>
          <p:nvPr/>
        </p:nvCxnSpPr>
        <p:spPr>
          <a:xfrm flipH="1">
            <a:off x="1858285" y="3289117"/>
            <a:ext cx="1886818" cy="9697"/>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33" name="Straight Arrow Connector 32"/>
          <p:cNvCxnSpPr/>
          <p:nvPr/>
        </p:nvCxnSpPr>
        <p:spPr>
          <a:xfrm flipH="1">
            <a:off x="1896514" y="5132486"/>
            <a:ext cx="1886818" cy="9697"/>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34" name="Straight Arrow Connector 33"/>
          <p:cNvCxnSpPr/>
          <p:nvPr/>
        </p:nvCxnSpPr>
        <p:spPr>
          <a:xfrm flipH="1">
            <a:off x="1407587" y="2878347"/>
            <a:ext cx="1886818" cy="9697"/>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35" name="Straight Arrow Connector 34"/>
          <p:cNvCxnSpPr/>
          <p:nvPr/>
        </p:nvCxnSpPr>
        <p:spPr>
          <a:xfrm flipH="1">
            <a:off x="2067835" y="2504399"/>
            <a:ext cx="1886818" cy="9697"/>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6813608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18021"/>
            <a:ext cx="12192000" cy="3961905"/>
          </a:xfrm>
          <a:prstGeom prst="rect">
            <a:avLst/>
          </a:prstGeom>
        </p:spPr>
      </p:pic>
      <p:pic>
        <p:nvPicPr>
          <p:cNvPr id="26" name="Picture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47488" y="-172806"/>
            <a:ext cx="2183987" cy="2402386"/>
          </a:xfrm>
          <a:prstGeom prst="rect">
            <a:avLst/>
          </a:prstGeom>
        </p:spPr>
      </p:pic>
      <p:sp>
        <p:nvSpPr>
          <p:cNvPr id="27" name="Rectangle 26"/>
          <p:cNvSpPr/>
          <p:nvPr/>
        </p:nvSpPr>
        <p:spPr>
          <a:xfrm>
            <a:off x="5931954" y="1775411"/>
            <a:ext cx="4015534" cy="417871"/>
          </a:xfrm>
          <a:prstGeom prst="rect">
            <a:avLst/>
          </a:prstGeom>
        </p:spPr>
        <p:txBody>
          <a:bodyPr wrap="squar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000" b="1" i="0" u="none" strike="noStrike" kern="1200" cap="none" spc="0" normalizeH="0" noProof="0" dirty="0">
                <a:ln>
                  <a:noFill/>
                </a:ln>
                <a:solidFill>
                  <a:schemeClr val="bg1"/>
                </a:solidFill>
                <a:effectLst/>
                <a:uLnTx/>
                <a:uFillTx/>
                <a:latin typeface="Times New Roman" panose="02020603050405020304" pitchFamily="18" charset="0"/>
                <a:ea typeface="Calibri" panose="020F0502020204030204" pitchFamily="34" charset="0"/>
                <a:cs typeface="Times New Roman" panose="02020603050405020304" pitchFamily="18" charset="0"/>
              </a:rPr>
              <a:t>GIỚI THIỆU ĐÀN VI-Ô-LÔNG</a:t>
            </a:r>
            <a:endParaRPr kumimoji="0" lang="en-US" sz="2000" b="1" i="0" u="none" strike="noStrike" kern="1200" cap="none" spc="0" normalizeH="0" baseline="0" noProof="0" dirty="0">
              <a:ln>
                <a:noFill/>
              </a:ln>
              <a:solidFill>
                <a:schemeClr val="bg1"/>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28" name="Rectangle 27"/>
          <p:cNvSpPr/>
          <p:nvPr/>
        </p:nvSpPr>
        <p:spPr>
          <a:xfrm>
            <a:off x="6485798" y="438172"/>
            <a:ext cx="2743200" cy="548099"/>
          </a:xfrm>
          <a:prstGeom prst="rect">
            <a:avLst/>
          </a:prstGeom>
        </p:spPr>
        <p:txBody>
          <a:bodyPr wrap="squar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Calibri" panose="020F0502020204030204" pitchFamily="34" charset="0"/>
                <a:cs typeface="Times New Roman" panose="02020603050405020304" pitchFamily="18" charset="0"/>
              </a:rPr>
              <a:t>TIẾT 21 </a:t>
            </a:r>
          </a:p>
        </p:txBody>
      </p:sp>
      <p:pic>
        <p:nvPicPr>
          <p:cNvPr id="30" name="Picture 2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22674" y="1460717"/>
            <a:ext cx="2897188" cy="860223"/>
          </a:xfrm>
          <a:prstGeom prst="rect">
            <a:avLst/>
          </a:prstGeom>
        </p:spPr>
      </p:pic>
      <p:sp>
        <p:nvSpPr>
          <p:cNvPr id="31" name="Rectangle 30"/>
          <p:cNvSpPr/>
          <p:nvPr/>
        </p:nvSpPr>
        <p:spPr>
          <a:xfrm>
            <a:off x="6379107" y="1164652"/>
            <a:ext cx="3429036" cy="417871"/>
          </a:xfrm>
          <a:prstGeom prst="rect">
            <a:avLst/>
          </a:prstGeom>
        </p:spPr>
        <p:txBody>
          <a:bodyPr wrap="squar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20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ÔN ĐỌC NHẠC BÀI SỐ 3</a:t>
            </a:r>
            <a:endParaRPr kumimoji="0" lang="en-US" sz="2000" b="1" i="0" u="none" strike="noStrike" kern="1200" cap="none" spc="0" normalizeH="0" baseline="0" noProof="0" dirty="0">
              <a:ln>
                <a:noFill/>
              </a:ln>
              <a:solidFill>
                <a:schemeClr val="bg1"/>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32" name="Rectangle 31"/>
          <p:cNvSpPr/>
          <p:nvPr/>
        </p:nvSpPr>
        <p:spPr>
          <a:xfrm>
            <a:off x="5098527" y="2371663"/>
            <a:ext cx="4709616" cy="417871"/>
          </a:xfrm>
          <a:prstGeom prst="rect">
            <a:avLst/>
          </a:prstGeom>
        </p:spPr>
        <p:txBody>
          <a:bodyPr wrap="squar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bg1"/>
                </a:solidFill>
                <a:effectLst/>
                <a:uLnTx/>
                <a:uFillTx/>
                <a:latin typeface="Times New Roman" panose="02020603050405020304" pitchFamily="18" charset="0"/>
                <a:ea typeface="Calibri" panose="020F0502020204030204" pitchFamily="34" charset="0"/>
                <a:cs typeface="Times New Roman" panose="02020603050405020304" pitchFamily="18" charset="0"/>
              </a:rPr>
              <a:t>NGHE NHẠC</a:t>
            </a:r>
            <a:r>
              <a:rPr kumimoji="0" lang="en-US" sz="2000" b="1" i="0" u="none" strike="noStrike" kern="1200" cap="none" spc="0" normalizeH="0" noProof="0" dirty="0">
                <a:ln>
                  <a:noFill/>
                </a:ln>
                <a:solidFill>
                  <a:schemeClr val="bg1"/>
                </a:solidFill>
                <a:effectLst/>
                <a:uLnTx/>
                <a:uFillTx/>
                <a:latin typeface="Times New Roman" panose="02020603050405020304" pitchFamily="18" charset="0"/>
                <a:ea typeface="Calibri" panose="020F0502020204030204" pitchFamily="34" charset="0"/>
                <a:cs typeface="Times New Roman" panose="02020603050405020304" pitchFamily="18" charset="0"/>
              </a:rPr>
              <a:t> BÀI MÙA XUÂN ƠI</a:t>
            </a:r>
            <a:endParaRPr kumimoji="0" lang="en-US" sz="2000" b="1" i="0" u="none" strike="noStrike" kern="1200" cap="none" spc="0" normalizeH="0" baseline="0" noProof="0" dirty="0">
              <a:ln>
                <a:noFill/>
              </a:ln>
              <a:solidFill>
                <a:schemeClr val="bg1"/>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3" name="Picture 3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620" y="0"/>
            <a:ext cx="3430274" cy="1051059"/>
          </a:xfrm>
          <a:prstGeom prst="rect">
            <a:avLst/>
          </a:prstGeom>
        </p:spPr>
      </p:pic>
      <p:pic>
        <p:nvPicPr>
          <p:cNvPr id="34" name="Picture 3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70785" y="2217790"/>
            <a:ext cx="1963135" cy="859367"/>
          </a:xfrm>
          <a:prstGeom prst="rect">
            <a:avLst/>
          </a:prstGeom>
        </p:spPr>
      </p:pic>
      <p:pic>
        <p:nvPicPr>
          <p:cNvPr id="35" name="Picture 3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7487" y="1835829"/>
            <a:ext cx="1402121" cy="2655003"/>
          </a:xfrm>
          <a:prstGeom prst="rect">
            <a:avLst/>
          </a:prstGeom>
        </p:spPr>
      </p:pic>
      <p:pic>
        <p:nvPicPr>
          <p:cNvPr id="36" name="Picture 3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096000" y="3727052"/>
            <a:ext cx="3522796" cy="3130948"/>
          </a:xfrm>
          <a:prstGeom prst="rect">
            <a:avLst/>
          </a:prstGeom>
        </p:spPr>
      </p:pic>
    </p:spTree>
    <p:extLst>
      <p:ext uri="{BB962C8B-B14F-4D97-AF65-F5344CB8AC3E}">
        <p14:creationId xmlns:p14="http://schemas.microsoft.com/office/powerpoint/2010/main" val="2345818038"/>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1000" fill="hold"/>
                                        <p:tgtEl>
                                          <p:spTgt spid="28"/>
                                        </p:tgtEl>
                                        <p:attrNameLst>
                                          <p:attrName>ppt_w</p:attrName>
                                        </p:attrNameLst>
                                      </p:cBhvr>
                                      <p:tavLst>
                                        <p:tav tm="0">
                                          <p:val>
                                            <p:fltVal val="0"/>
                                          </p:val>
                                        </p:tav>
                                        <p:tav tm="100000">
                                          <p:val>
                                            <p:strVal val="#ppt_w"/>
                                          </p:val>
                                        </p:tav>
                                      </p:tavLst>
                                    </p:anim>
                                    <p:anim calcmode="lin" valueType="num">
                                      <p:cBhvr>
                                        <p:cTn id="8" dur="1000" fill="hold"/>
                                        <p:tgtEl>
                                          <p:spTgt spid="28"/>
                                        </p:tgtEl>
                                        <p:attrNameLst>
                                          <p:attrName>ppt_h</p:attrName>
                                        </p:attrNameLst>
                                      </p:cBhvr>
                                      <p:tavLst>
                                        <p:tav tm="0">
                                          <p:val>
                                            <p:fltVal val="0"/>
                                          </p:val>
                                        </p:tav>
                                        <p:tav tm="100000">
                                          <p:val>
                                            <p:strVal val="#ppt_h"/>
                                          </p:val>
                                        </p:tav>
                                      </p:tavLst>
                                    </p:anim>
                                    <p:anim calcmode="lin" valueType="num">
                                      <p:cBhvr>
                                        <p:cTn id="9" dur="1000" fill="hold"/>
                                        <p:tgtEl>
                                          <p:spTgt spid="28"/>
                                        </p:tgtEl>
                                        <p:attrNameLst>
                                          <p:attrName>style.rotation</p:attrName>
                                        </p:attrNameLst>
                                      </p:cBhvr>
                                      <p:tavLst>
                                        <p:tav tm="0">
                                          <p:val>
                                            <p:fltVal val="90"/>
                                          </p:val>
                                        </p:tav>
                                        <p:tav tm="100000">
                                          <p:val>
                                            <p:fltVal val="0"/>
                                          </p:val>
                                        </p:tav>
                                      </p:tavLst>
                                    </p:anim>
                                    <p:animEffect transition="in" filter="fade">
                                      <p:cBhvr>
                                        <p:cTn id="10" dur="1000"/>
                                        <p:tgtEl>
                                          <p:spTgt spid="28"/>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p:cTn id="13" dur="1000" fill="hold"/>
                                        <p:tgtEl>
                                          <p:spTgt spid="27"/>
                                        </p:tgtEl>
                                        <p:attrNameLst>
                                          <p:attrName>ppt_w</p:attrName>
                                        </p:attrNameLst>
                                      </p:cBhvr>
                                      <p:tavLst>
                                        <p:tav tm="0">
                                          <p:val>
                                            <p:fltVal val="0"/>
                                          </p:val>
                                        </p:tav>
                                        <p:tav tm="100000">
                                          <p:val>
                                            <p:strVal val="#ppt_w"/>
                                          </p:val>
                                        </p:tav>
                                      </p:tavLst>
                                    </p:anim>
                                    <p:anim calcmode="lin" valueType="num">
                                      <p:cBhvr>
                                        <p:cTn id="14" dur="1000" fill="hold"/>
                                        <p:tgtEl>
                                          <p:spTgt spid="27"/>
                                        </p:tgtEl>
                                        <p:attrNameLst>
                                          <p:attrName>ppt_h</p:attrName>
                                        </p:attrNameLst>
                                      </p:cBhvr>
                                      <p:tavLst>
                                        <p:tav tm="0">
                                          <p:val>
                                            <p:fltVal val="0"/>
                                          </p:val>
                                        </p:tav>
                                        <p:tav tm="100000">
                                          <p:val>
                                            <p:strVal val="#ppt_h"/>
                                          </p:val>
                                        </p:tav>
                                      </p:tavLst>
                                    </p:anim>
                                    <p:anim calcmode="lin" valueType="num">
                                      <p:cBhvr>
                                        <p:cTn id="15" dur="1000" fill="hold"/>
                                        <p:tgtEl>
                                          <p:spTgt spid="27"/>
                                        </p:tgtEl>
                                        <p:attrNameLst>
                                          <p:attrName>style.rotation</p:attrName>
                                        </p:attrNameLst>
                                      </p:cBhvr>
                                      <p:tavLst>
                                        <p:tav tm="0">
                                          <p:val>
                                            <p:fltVal val="90"/>
                                          </p:val>
                                        </p:tav>
                                        <p:tav tm="100000">
                                          <p:val>
                                            <p:fltVal val="0"/>
                                          </p:val>
                                        </p:tav>
                                      </p:tavLst>
                                    </p:anim>
                                    <p:animEffect transition="in" filter="fade">
                                      <p:cBhvr>
                                        <p:cTn id="16" dur="1000"/>
                                        <p:tgtEl>
                                          <p:spTgt spid="27"/>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anim calcmode="lin" valueType="num">
                                      <p:cBhvr>
                                        <p:cTn id="19" dur="1000" fill="hold"/>
                                        <p:tgtEl>
                                          <p:spTgt spid="31"/>
                                        </p:tgtEl>
                                        <p:attrNameLst>
                                          <p:attrName>ppt_w</p:attrName>
                                        </p:attrNameLst>
                                      </p:cBhvr>
                                      <p:tavLst>
                                        <p:tav tm="0">
                                          <p:val>
                                            <p:fltVal val="0"/>
                                          </p:val>
                                        </p:tav>
                                        <p:tav tm="100000">
                                          <p:val>
                                            <p:strVal val="#ppt_w"/>
                                          </p:val>
                                        </p:tav>
                                      </p:tavLst>
                                    </p:anim>
                                    <p:anim calcmode="lin" valueType="num">
                                      <p:cBhvr>
                                        <p:cTn id="20" dur="1000" fill="hold"/>
                                        <p:tgtEl>
                                          <p:spTgt spid="31"/>
                                        </p:tgtEl>
                                        <p:attrNameLst>
                                          <p:attrName>ppt_h</p:attrName>
                                        </p:attrNameLst>
                                      </p:cBhvr>
                                      <p:tavLst>
                                        <p:tav tm="0">
                                          <p:val>
                                            <p:fltVal val="0"/>
                                          </p:val>
                                        </p:tav>
                                        <p:tav tm="100000">
                                          <p:val>
                                            <p:strVal val="#ppt_h"/>
                                          </p:val>
                                        </p:tav>
                                      </p:tavLst>
                                    </p:anim>
                                    <p:anim calcmode="lin" valueType="num">
                                      <p:cBhvr>
                                        <p:cTn id="21" dur="1000" fill="hold"/>
                                        <p:tgtEl>
                                          <p:spTgt spid="31"/>
                                        </p:tgtEl>
                                        <p:attrNameLst>
                                          <p:attrName>style.rotation</p:attrName>
                                        </p:attrNameLst>
                                      </p:cBhvr>
                                      <p:tavLst>
                                        <p:tav tm="0">
                                          <p:val>
                                            <p:fltVal val="90"/>
                                          </p:val>
                                        </p:tav>
                                        <p:tav tm="100000">
                                          <p:val>
                                            <p:fltVal val="0"/>
                                          </p:val>
                                        </p:tav>
                                      </p:tavLst>
                                    </p:anim>
                                    <p:animEffect transition="in" filter="fade">
                                      <p:cBhvr>
                                        <p:cTn id="22" dur="1000"/>
                                        <p:tgtEl>
                                          <p:spTgt spid="31"/>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32"/>
                                        </p:tgtEl>
                                        <p:attrNameLst>
                                          <p:attrName>style.visibility</p:attrName>
                                        </p:attrNameLst>
                                      </p:cBhvr>
                                      <p:to>
                                        <p:strVal val="visible"/>
                                      </p:to>
                                    </p:set>
                                    <p:anim calcmode="lin" valueType="num">
                                      <p:cBhvr>
                                        <p:cTn id="25" dur="1000" fill="hold"/>
                                        <p:tgtEl>
                                          <p:spTgt spid="32"/>
                                        </p:tgtEl>
                                        <p:attrNameLst>
                                          <p:attrName>ppt_w</p:attrName>
                                        </p:attrNameLst>
                                      </p:cBhvr>
                                      <p:tavLst>
                                        <p:tav tm="0">
                                          <p:val>
                                            <p:fltVal val="0"/>
                                          </p:val>
                                        </p:tav>
                                        <p:tav tm="100000">
                                          <p:val>
                                            <p:strVal val="#ppt_w"/>
                                          </p:val>
                                        </p:tav>
                                      </p:tavLst>
                                    </p:anim>
                                    <p:anim calcmode="lin" valueType="num">
                                      <p:cBhvr>
                                        <p:cTn id="26" dur="1000" fill="hold"/>
                                        <p:tgtEl>
                                          <p:spTgt spid="32"/>
                                        </p:tgtEl>
                                        <p:attrNameLst>
                                          <p:attrName>ppt_h</p:attrName>
                                        </p:attrNameLst>
                                      </p:cBhvr>
                                      <p:tavLst>
                                        <p:tav tm="0">
                                          <p:val>
                                            <p:fltVal val="0"/>
                                          </p:val>
                                        </p:tav>
                                        <p:tav tm="100000">
                                          <p:val>
                                            <p:strVal val="#ppt_h"/>
                                          </p:val>
                                        </p:tav>
                                      </p:tavLst>
                                    </p:anim>
                                    <p:anim calcmode="lin" valueType="num">
                                      <p:cBhvr>
                                        <p:cTn id="27" dur="1000" fill="hold"/>
                                        <p:tgtEl>
                                          <p:spTgt spid="32"/>
                                        </p:tgtEl>
                                        <p:attrNameLst>
                                          <p:attrName>style.rotation</p:attrName>
                                        </p:attrNameLst>
                                      </p:cBhvr>
                                      <p:tavLst>
                                        <p:tav tm="0">
                                          <p:val>
                                            <p:fltVal val="90"/>
                                          </p:val>
                                        </p:tav>
                                        <p:tav tm="100000">
                                          <p:val>
                                            <p:fltVal val="0"/>
                                          </p:val>
                                        </p:tav>
                                      </p:tavLst>
                                    </p:anim>
                                    <p:animEffect transition="in" filter="fade">
                                      <p:cBhvr>
                                        <p:cTn id="28"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31" grpId="0"/>
      <p:bldP spid="3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0"/>
            <a:ext cx="12192000" cy="5917474"/>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V="1">
            <a:off x="0" y="5917474"/>
            <a:ext cx="12192000" cy="940526"/>
          </a:xfrm>
          <a:prstGeom prst="rect">
            <a:avLst/>
          </a:prstGeom>
        </p:spPr>
      </p:pic>
      <p:sp>
        <p:nvSpPr>
          <p:cNvPr id="8" name="Rectangle 7"/>
          <p:cNvSpPr/>
          <p:nvPr/>
        </p:nvSpPr>
        <p:spPr>
          <a:xfrm>
            <a:off x="4505954" y="512328"/>
            <a:ext cx="6006270" cy="646331"/>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imes New Roman"/>
                <a:ea typeface="Calibri"/>
                <a:cs typeface="+mn-cs"/>
              </a:rPr>
              <a:t>Luyện cao độ và thế tay, tiết</a:t>
            </a:r>
            <a:r>
              <a:rPr kumimoji="0" lang="en-US" sz="2400" b="0" i="0" u="none" strike="noStrike" kern="1200" cap="none" spc="0" normalizeH="0" noProof="0" dirty="0">
                <a:ln>
                  <a:noFill/>
                </a:ln>
                <a:solidFill>
                  <a:prstClr val="white"/>
                </a:solidFill>
                <a:effectLst/>
                <a:uLnTx/>
                <a:uFillTx/>
                <a:latin typeface="Times New Roman"/>
                <a:ea typeface="Calibri"/>
                <a:cs typeface="+mn-cs"/>
              </a:rPr>
              <a:t> tấu</a:t>
            </a:r>
            <a:endParaRPr kumimoji="0" lang="en-US" sz="2400" b="0" i="0" u="none" strike="noStrike" kern="1200" cap="none" spc="0" normalizeH="0" baseline="0" noProof="0" dirty="0">
              <a:ln>
                <a:noFill/>
              </a:ln>
              <a:solidFill>
                <a:prstClr val="white"/>
              </a:solidFill>
              <a:effectLst/>
              <a:uLnTx/>
              <a:uFillTx/>
              <a:latin typeface="Times New Roman"/>
              <a:ea typeface="Calibri"/>
              <a:cs typeface="+mn-cs"/>
            </a:endParaRPr>
          </a:p>
        </p:txBody>
      </p:sp>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8267" y="1290800"/>
            <a:ext cx="10453558" cy="2104009"/>
          </a:xfrm>
          <a:prstGeom prst="rect">
            <a:avLst/>
          </a:prstGeom>
        </p:spPr>
      </p:pic>
      <p:pic>
        <p:nvPicPr>
          <p:cNvPr id="10" name="luyen cao doDRMFSLS ĐỐ-2CHIEU">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180492" y="2189314"/>
            <a:ext cx="609600" cy="609600"/>
          </a:xfrm>
          <a:prstGeom prst="rect">
            <a:avLst/>
          </a:prstGeom>
        </p:spPr>
      </p:pic>
      <p:sp>
        <p:nvSpPr>
          <p:cNvPr id="11" name="Rectangle 10"/>
          <p:cNvSpPr/>
          <p:nvPr/>
        </p:nvSpPr>
        <p:spPr>
          <a:xfrm>
            <a:off x="191125" y="120618"/>
            <a:ext cx="4001734" cy="410882"/>
          </a:xfrm>
          <a:prstGeom prst="rect">
            <a:avLst/>
          </a:prstGeom>
        </p:spPr>
        <p:txBody>
          <a:bodyPr wrap="squar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dirty="0">
                <a:solidFill>
                  <a:schemeClr val="bg1"/>
                </a:solidFill>
                <a:latin typeface="#9Slide05 Dancing Script" panose="03080800040507000D00" pitchFamily="66" charset="0"/>
                <a:ea typeface="Calibri" panose="020F0502020204030204" pitchFamily="34" charset="0"/>
                <a:cs typeface="Times New Roman" panose="02020603050405020304" pitchFamily="18" charset="0"/>
              </a:rPr>
              <a:t>NỘI DUNG ÔN ĐỌC NHẠC BÀI SỐ 3</a:t>
            </a:r>
            <a:endParaRPr kumimoji="0" lang="en-US" b="0" i="0" u="none" strike="noStrike" kern="1200" cap="none" spc="0" normalizeH="0" baseline="0" noProof="0" dirty="0">
              <a:ln>
                <a:noFill/>
              </a:ln>
              <a:solidFill>
                <a:schemeClr val="bg1"/>
              </a:solidFill>
              <a:effectLst/>
              <a:uLnTx/>
              <a:uFillTx/>
              <a:latin typeface="#9Slide05 Dancing Script" panose="03080800040507000D00" pitchFamily="66" charset="0"/>
              <a:ea typeface="Calibri" panose="020F0502020204030204" pitchFamily="34" charset="0"/>
              <a:cs typeface="Times New Roman" panose="02020603050405020304" pitchFamily="18" charset="0"/>
            </a:endParaRPr>
          </a:p>
        </p:txBody>
      </p:sp>
      <p:pic>
        <p:nvPicPr>
          <p:cNvPr id="13" name="Picture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88775" y="3394809"/>
            <a:ext cx="10433049" cy="2074346"/>
          </a:xfrm>
          <a:prstGeom prst="rect">
            <a:avLst/>
          </a:prstGeom>
        </p:spPr>
      </p:pic>
      <p:pic>
        <p:nvPicPr>
          <p:cNvPr id="14" name="LUYEN T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6117746" y="7020422"/>
            <a:ext cx="609600" cy="609600"/>
          </a:xfrm>
          <a:prstGeom prst="rect">
            <a:avLst/>
          </a:prstGeom>
        </p:spPr>
      </p:pic>
      <p:pic>
        <p:nvPicPr>
          <p:cNvPr id="15" name="LUYEN T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1330851" y="4676614"/>
            <a:ext cx="609600" cy="609600"/>
          </a:xfrm>
          <a:prstGeom prst="rect">
            <a:avLst/>
          </a:prstGeom>
        </p:spPr>
      </p:pic>
      <p:sp>
        <p:nvSpPr>
          <p:cNvPr id="16" name="Rectangle 15"/>
          <p:cNvSpPr/>
          <p:nvPr/>
        </p:nvSpPr>
        <p:spPr>
          <a:xfrm>
            <a:off x="4307951" y="60250"/>
            <a:ext cx="6089180"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a:ea typeface="Arial"/>
                <a:cs typeface="+mn-cs"/>
              </a:rPr>
              <a:t>HOẠT ĐỘNG THỰC HÀNH LUYỆN TẬP </a:t>
            </a:r>
            <a:endParaRPr kumimoji="0" lang="en-US" sz="16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311766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style.rotation</p:attrName>
                                        </p:attrNameLst>
                                      </p:cBhvr>
                                      <p:tavLst>
                                        <p:tav tm="0">
                                          <p:val>
                                            <p:fltVal val="90"/>
                                          </p:val>
                                        </p:tav>
                                        <p:tav tm="100000">
                                          <p:val>
                                            <p:fltVal val="0"/>
                                          </p:val>
                                        </p:tav>
                                      </p:tavLst>
                                    </p:anim>
                                    <p:animEffect transition="in" filter="fade">
                                      <p:cBhvr>
                                        <p:cTn id="10"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0"/>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32130" fill="hold"/>
                                        <p:tgtEl>
                                          <p:spTgt spid="10"/>
                                        </p:tgtEl>
                                      </p:cBhvr>
                                    </p:cmd>
                                  </p:childTnLst>
                                </p:cTn>
                              </p:par>
                            </p:childTnLst>
                          </p:cTn>
                        </p:par>
                      </p:childTnLst>
                    </p:cTn>
                  </p:par>
                </p:childTnLst>
              </p:cTn>
              <p:nextCondLst>
                <p:cond evt="onClick" delay="0">
                  <p:tgtEl>
                    <p:spTgt spid="10"/>
                  </p:tgtEl>
                </p:cond>
              </p:nextCondLst>
            </p:seq>
            <p:audio>
              <p:cMediaNode vol="80000">
                <p:cTn id="16" fill="hold" display="0">
                  <p:stCondLst>
                    <p:cond delay="indefinite"/>
                  </p:stCondLst>
                  <p:endCondLst>
                    <p:cond evt="onStopAudio" delay="0">
                      <p:tgtEl>
                        <p:sldTgt/>
                      </p:tgtEl>
                    </p:cond>
                  </p:endCondLst>
                </p:cTn>
                <p:tgtEl>
                  <p:spTgt spid="10"/>
                </p:tgtEl>
              </p:cMediaNode>
            </p:audio>
            <p:seq concurrent="1" nextAc="seek">
              <p:cTn id="17" restart="whenNotActive" fill="hold" evtFilter="cancelBubble" nodeType="interactiveSeq">
                <p:stCondLst>
                  <p:cond evt="onClick" delay="0">
                    <p:tgtEl>
                      <p:spTgt spid="14"/>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5642" fill="hold"/>
                                        <p:tgtEl>
                                          <p:spTgt spid="14"/>
                                        </p:tgtEl>
                                      </p:cBhvr>
                                    </p:cmd>
                                  </p:childTnLst>
                                </p:cTn>
                              </p:par>
                            </p:childTnLst>
                          </p:cTn>
                        </p:par>
                      </p:childTnLst>
                    </p:cTn>
                  </p:par>
                </p:childTnLst>
              </p:cTn>
              <p:nextCondLst>
                <p:cond evt="onClick" delay="0">
                  <p:tgtEl>
                    <p:spTgt spid="14"/>
                  </p:tgtEl>
                </p:cond>
              </p:nextCondLst>
            </p:seq>
            <p:audio>
              <p:cMediaNode vol="80000">
                <p:cTn id="22" fill="hold" display="0">
                  <p:stCondLst>
                    <p:cond delay="indefinite"/>
                  </p:stCondLst>
                  <p:endCondLst>
                    <p:cond evt="onStopAudio" delay="0">
                      <p:tgtEl>
                        <p:sldTgt/>
                      </p:tgtEl>
                    </p:cond>
                  </p:endCondLst>
                </p:cTn>
                <p:tgtEl>
                  <p:spTgt spid="14"/>
                </p:tgtEl>
              </p:cMediaNode>
            </p:audio>
            <p:seq concurrent="1" nextAc="seek">
              <p:cTn id="23" restart="whenNotActive" fill="hold" evtFilter="cancelBubble" nodeType="interactiveSeq">
                <p:stCondLst>
                  <p:cond evt="onClick" delay="0">
                    <p:tgtEl>
                      <p:spTgt spid="15"/>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5642" fill="hold"/>
                                        <p:tgtEl>
                                          <p:spTgt spid="15"/>
                                        </p:tgtEl>
                                      </p:cBhvr>
                                    </p:cmd>
                                  </p:childTnLst>
                                </p:cTn>
                              </p:par>
                            </p:childTnLst>
                          </p:cTn>
                        </p:par>
                      </p:childTnLst>
                    </p:cTn>
                  </p:par>
                </p:childTnLst>
              </p:cTn>
              <p:nextCondLst>
                <p:cond evt="onClick" delay="0">
                  <p:tgtEl>
                    <p:spTgt spid="15"/>
                  </p:tgtEl>
                </p:cond>
              </p:nextCondLst>
            </p:seq>
            <p:audio>
              <p:cMediaNode vol="80000">
                <p:cTn id="28" fill="hold" display="0">
                  <p:stCondLst>
                    <p:cond delay="indefinite"/>
                  </p:stCondLst>
                  <p:endCondLst>
                    <p:cond evt="onStopAudio" delay="0">
                      <p:tgtEl>
                        <p:sldTgt/>
                      </p:tgtEl>
                    </p:cond>
                  </p:endCondLst>
                </p:cTn>
                <p:tgtEl>
                  <p:spTgt spid="15"/>
                </p:tgtEl>
              </p:cMediaNode>
            </p:audio>
          </p:childTnLst>
        </p:cTn>
      </p:par>
    </p:tnLst>
    <p:bldLst>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5917474"/>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V="1">
            <a:off x="0" y="5917474"/>
            <a:ext cx="12192000" cy="940526"/>
          </a:xfrm>
          <a:prstGeom prst="rect">
            <a:avLst/>
          </a:prstGeom>
        </p:spPr>
      </p:pic>
      <p:sp>
        <p:nvSpPr>
          <p:cNvPr id="7" name="Rectangle 6"/>
          <p:cNvSpPr/>
          <p:nvPr/>
        </p:nvSpPr>
        <p:spPr>
          <a:xfrm>
            <a:off x="3619098" y="300079"/>
            <a:ext cx="5101389"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noProof="0" dirty="0" err="1">
                <a:solidFill>
                  <a:prstClr val="white"/>
                </a:solidFill>
                <a:latin typeface="Times New Roman" panose="02020603050405020304" pitchFamily="18" charset="0"/>
                <a:cs typeface="Times New Roman" panose="02020603050405020304" pitchFamily="18" charset="0"/>
              </a:rPr>
              <a:t>Ôn</a:t>
            </a:r>
            <a:r>
              <a:rPr lang="en-US" sz="3600" b="1" noProof="0" dirty="0">
                <a:solidFill>
                  <a:prstClr val="white"/>
                </a:solidFill>
                <a:latin typeface="Times New Roman" panose="02020603050405020304" pitchFamily="18" charset="0"/>
                <a:cs typeface="Times New Roman" panose="02020603050405020304" pitchFamily="18" charset="0"/>
              </a:rPr>
              <a:t> </a:t>
            </a:r>
            <a:r>
              <a:rPr lang="en-US" sz="3600" b="1" dirty="0" err="1">
                <a:solidFill>
                  <a:prstClr val="white"/>
                </a:solidFill>
                <a:latin typeface="Times New Roman" panose="02020603050405020304" pitchFamily="18" charset="0"/>
                <a:cs typeface="Times New Roman" panose="02020603050405020304" pitchFamily="18" charset="0"/>
              </a:rPr>
              <a:t>Đọc</a:t>
            </a:r>
            <a:r>
              <a:rPr lang="en-US" sz="3600" b="1" dirty="0">
                <a:solidFill>
                  <a:prstClr val="white"/>
                </a:solidFill>
                <a:latin typeface="Times New Roman" panose="02020603050405020304" pitchFamily="18" charset="0"/>
                <a:cs typeface="Times New Roman" panose="02020603050405020304" pitchFamily="18" charset="0"/>
              </a:rPr>
              <a:t> </a:t>
            </a:r>
            <a:r>
              <a:rPr lang="en-US" sz="3600" b="1" dirty="0" err="1">
                <a:solidFill>
                  <a:prstClr val="white"/>
                </a:solidFill>
                <a:latin typeface="Times New Roman" panose="02020603050405020304" pitchFamily="18" charset="0"/>
                <a:cs typeface="Times New Roman" panose="02020603050405020304" pitchFamily="18" charset="0"/>
              </a:rPr>
              <a:t>nhạc</a:t>
            </a:r>
            <a:r>
              <a:rPr lang="en-US" sz="3600" b="1" dirty="0">
                <a:solidFill>
                  <a:prstClr val="white"/>
                </a:solidFill>
                <a:latin typeface="Times New Roman" panose="02020603050405020304" pitchFamily="18" charset="0"/>
                <a:cs typeface="Times New Roman" panose="02020603050405020304" pitchFamily="18" charset="0"/>
              </a:rPr>
              <a:t>: </a:t>
            </a:r>
            <a:r>
              <a:rPr lang="en-US" sz="3600" b="1" dirty="0" err="1">
                <a:solidFill>
                  <a:prstClr val="white"/>
                </a:solidFill>
                <a:latin typeface="Times New Roman" panose="02020603050405020304" pitchFamily="18" charset="0"/>
                <a:cs typeface="Times New Roman" panose="02020603050405020304" pitchFamily="18" charset="0"/>
              </a:rPr>
              <a:t>Bài</a:t>
            </a:r>
            <a:r>
              <a:rPr lang="en-US" sz="3600" b="1" dirty="0">
                <a:solidFill>
                  <a:prstClr val="white"/>
                </a:solidFill>
                <a:latin typeface="Times New Roman" panose="02020603050405020304" pitchFamily="18" charset="0"/>
                <a:cs typeface="Times New Roman" panose="02020603050405020304" pitchFamily="18" charset="0"/>
              </a:rPr>
              <a:t> </a:t>
            </a:r>
            <a:r>
              <a:rPr lang="en-US" sz="3600" b="1" dirty="0" err="1">
                <a:solidFill>
                  <a:prstClr val="white"/>
                </a:solidFill>
                <a:latin typeface="Times New Roman" panose="02020603050405020304" pitchFamily="18" charset="0"/>
                <a:cs typeface="Times New Roman" panose="02020603050405020304" pitchFamily="18" charset="0"/>
              </a:rPr>
              <a:t>số</a:t>
            </a:r>
            <a:r>
              <a:rPr lang="en-US" sz="3600" b="1" dirty="0">
                <a:solidFill>
                  <a:prstClr val="white"/>
                </a:solidFill>
                <a:latin typeface="Times New Roman" panose="02020603050405020304" pitchFamily="18" charset="0"/>
                <a:cs typeface="Times New Roman" panose="02020603050405020304" pitchFamily="18" charset="0"/>
              </a:rPr>
              <a:t> 3</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073535"/>
            <a:ext cx="2403566" cy="1784465"/>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1897" y="1550692"/>
            <a:ext cx="10348205" cy="3405674"/>
          </a:xfrm>
          <a:prstGeom prst="rect">
            <a:avLst/>
          </a:prstGeom>
        </p:spPr>
      </p:pic>
      <p:pic>
        <p:nvPicPr>
          <p:cNvPr id="12" name="PIANO CA BAI DOC NHA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09255" y="1418060"/>
            <a:ext cx="609600" cy="609600"/>
          </a:xfrm>
          <a:prstGeom prst="rect">
            <a:avLst/>
          </a:prstGeom>
        </p:spPr>
      </p:pic>
    </p:spTree>
    <p:extLst>
      <p:ext uri="{BB962C8B-B14F-4D97-AF65-F5344CB8AC3E}">
        <p14:creationId xmlns:p14="http://schemas.microsoft.com/office/powerpoint/2010/main" val="39962557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609" fill="hold"/>
                                        <p:tgtEl>
                                          <p:spTgt spid="12"/>
                                        </p:tgtEl>
                                      </p:cBhvr>
                                    </p:cmd>
                                  </p:childTnLst>
                                </p:cTn>
                              </p:par>
                            </p:childTnLst>
                          </p:cTn>
                        </p:par>
                      </p:childTnLst>
                    </p:cTn>
                  </p:par>
                </p:childTnLst>
              </p:cTn>
              <p:nextCondLst>
                <p:cond evt="onClick" delay="0">
                  <p:tgtEl>
                    <p:spTgt spid="12"/>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5917474"/>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V="1">
            <a:off x="0" y="5917474"/>
            <a:ext cx="12192000" cy="940526"/>
          </a:xfrm>
          <a:prstGeom prst="rect">
            <a:avLst/>
          </a:prstGeom>
        </p:spPr>
      </p:pic>
      <p:sp>
        <p:nvSpPr>
          <p:cNvPr id="7" name="Rectangle 6"/>
          <p:cNvSpPr/>
          <p:nvPr/>
        </p:nvSpPr>
        <p:spPr>
          <a:xfrm>
            <a:off x="2834845" y="249958"/>
            <a:ext cx="7473876"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a:solidFill>
                  <a:prstClr val="white"/>
                </a:solidFill>
                <a:latin typeface="Times New Roman" panose="02020603050405020304" pitchFamily="18" charset="0"/>
                <a:cs typeface="Times New Roman" panose="02020603050405020304" pitchFamily="18" charset="0"/>
              </a:rPr>
              <a:t>Ôn </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Đọc nhạc ký hiệu bàn tay</a:t>
            </a:r>
          </a:p>
        </p:txBody>
      </p:sp>
      <p:pic>
        <p:nvPicPr>
          <p:cNvPr id="35" name="Picture 3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8215" y="1276842"/>
            <a:ext cx="9913434" cy="4418502"/>
          </a:xfrm>
          <a:prstGeom prst="rect">
            <a:avLst/>
          </a:prstGeom>
        </p:spPr>
      </p:pic>
      <p:pic>
        <p:nvPicPr>
          <p:cNvPr id="36" name="PIANO CA BAI DOC NHA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43415" y="1404338"/>
            <a:ext cx="609600" cy="609600"/>
          </a:xfrm>
          <a:prstGeom prst="rect">
            <a:avLst/>
          </a:prstGeom>
        </p:spPr>
      </p:pic>
      <p:pic>
        <p:nvPicPr>
          <p:cNvPr id="37" name="Picture 3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586323" y="5403959"/>
            <a:ext cx="536449" cy="254509"/>
          </a:xfrm>
          <a:prstGeom prst="rect">
            <a:avLst/>
          </a:prstGeom>
        </p:spPr>
      </p:pic>
      <p:pic>
        <p:nvPicPr>
          <p:cNvPr id="38" name="Picture 3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367932" y="5403960"/>
            <a:ext cx="536449" cy="254509"/>
          </a:xfrm>
          <a:prstGeom prst="rect">
            <a:avLst/>
          </a:prstGeom>
        </p:spPr>
      </p:pic>
      <p:pic>
        <p:nvPicPr>
          <p:cNvPr id="39" name="Picture 3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348323" y="3986180"/>
            <a:ext cx="536449" cy="254509"/>
          </a:xfrm>
          <a:prstGeom prst="rect">
            <a:avLst/>
          </a:prstGeom>
        </p:spPr>
      </p:pic>
      <p:pic>
        <p:nvPicPr>
          <p:cNvPr id="40" name="Picture 3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636157" y="3999864"/>
            <a:ext cx="536449" cy="254509"/>
          </a:xfrm>
          <a:prstGeom prst="rect">
            <a:avLst/>
          </a:prstGeom>
        </p:spPr>
      </p:pic>
      <p:pic>
        <p:nvPicPr>
          <p:cNvPr id="41" name="Picture 4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92595" y="3933848"/>
            <a:ext cx="536449" cy="254509"/>
          </a:xfrm>
          <a:prstGeom prst="rect">
            <a:avLst/>
          </a:prstGeom>
        </p:spPr>
      </p:pic>
      <p:pic>
        <p:nvPicPr>
          <p:cNvPr id="42" name="Picture 4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30325" y="5332000"/>
            <a:ext cx="504445" cy="426721"/>
          </a:xfrm>
          <a:prstGeom prst="rect">
            <a:avLst/>
          </a:prstGeom>
        </p:spPr>
      </p:pic>
      <p:pic>
        <p:nvPicPr>
          <p:cNvPr id="44" name="Picture 4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571889" y="5296200"/>
            <a:ext cx="504445" cy="426721"/>
          </a:xfrm>
          <a:prstGeom prst="rect">
            <a:avLst/>
          </a:prstGeom>
        </p:spPr>
      </p:pic>
      <p:pic>
        <p:nvPicPr>
          <p:cNvPr id="45" name="Picture 4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739774" y="3900073"/>
            <a:ext cx="504445" cy="426721"/>
          </a:xfrm>
          <a:prstGeom prst="rect">
            <a:avLst/>
          </a:prstGeom>
        </p:spPr>
      </p:pic>
      <p:pic>
        <p:nvPicPr>
          <p:cNvPr id="46" name="Picture 4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241919" y="5332000"/>
            <a:ext cx="504445" cy="426721"/>
          </a:xfrm>
          <a:prstGeom prst="rect">
            <a:avLst/>
          </a:prstGeom>
        </p:spPr>
      </p:pic>
      <p:pic>
        <p:nvPicPr>
          <p:cNvPr id="47" name="Picture 4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304245" y="3913261"/>
            <a:ext cx="579027" cy="371568"/>
          </a:xfrm>
          <a:prstGeom prst="rect">
            <a:avLst/>
          </a:prstGeom>
        </p:spPr>
      </p:pic>
      <p:pic>
        <p:nvPicPr>
          <p:cNvPr id="48" name="Picture 4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97265" y="3941334"/>
            <a:ext cx="579027" cy="371568"/>
          </a:xfrm>
          <a:prstGeom prst="rect">
            <a:avLst/>
          </a:prstGeom>
        </p:spPr>
      </p:pic>
      <p:pic>
        <p:nvPicPr>
          <p:cNvPr id="49" name="Picture 4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193293" y="5312130"/>
            <a:ext cx="579027" cy="371568"/>
          </a:xfrm>
          <a:prstGeom prst="rect">
            <a:avLst/>
          </a:prstGeom>
        </p:spPr>
      </p:pic>
      <p:pic>
        <p:nvPicPr>
          <p:cNvPr id="50" name="Picture 4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834845" y="5312130"/>
            <a:ext cx="579027" cy="371568"/>
          </a:xfrm>
          <a:prstGeom prst="rect">
            <a:avLst/>
          </a:prstGeom>
        </p:spPr>
      </p:pic>
      <p:pic>
        <p:nvPicPr>
          <p:cNvPr id="51" name="Picture 5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164815" y="5323776"/>
            <a:ext cx="579027" cy="371568"/>
          </a:xfrm>
          <a:prstGeom prst="rect">
            <a:avLst/>
          </a:prstGeom>
        </p:spPr>
      </p:pic>
      <p:pic>
        <p:nvPicPr>
          <p:cNvPr id="52" name="Picture 5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051503" y="3958401"/>
            <a:ext cx="504445" cy="426721"/>
          </a:xfrm>
          <a:prstGeom prst="rect">
            <a:avLst/>
          </a:prstGeom>
        </p:spPr>
      </p:pic>
      <p:pic>
        <p:nvPicPr>
          <p:cNvPr id="54" name="Picture 5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571765" y="4068943"/>
            <a:ext cx="489205" cy="294133"/>
          </a:xfrm>
          <a:prstGeom prst="rect">
            <a:avLst/>
          </a:prstGeom>
        </p:spPr>
      </p:pic>
      <p:pic>
        <p:nvPicPr>
          <p:cNvPr id="55" name="Picture 5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797092" y="3958401"/>
            <a:ext cx="489205" cy="294133"/>
          </a:xfrm>
          <a:prstGeom prst="rect">
            <a:avLst/>
          </a:prstGeom>
        </p:spPr>
      </p:pic>
      <p:pic>
        <p:nvPicPr>
          <p:cNvPr id="56" name="Picture 5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38034" y="5397607"/>
            <a:ext cx="536449" cy="254509"/>
          </a:xfrm>
          <a:prstGeom prst="rect">
            <a:avLst/>
          </a:prstGeom>
        </p:spPr>
      </p:pic>
      <p:pic>
        <p:nvPicPr>
          <p:cNvPr id="57" name="Picture 5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432407" y="3823357"/>
            <a:ext cx="454153" cy="475489"/>
          </a:xfrm>
          <a:prstGeom prst="rect">
            <a:avLst/>
          </a:prstGeom>
        </p:spPr>
      </p:pic>
      <p:pic>
        <p:nvPicPr>
          <p:cNvPr id="58" name="Picture 5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971502" y="3999864"/>
            <a:ext cx="472441" cy="382525"/>
          </a:xfrm>
          <a:prstGeom prst="rect">
            <a:avLst/>
          </a:prstGeom>
        </p:spPr>
      </p:pic>
      <p:pic>
        <p:nvPicPr>
          <p:cNvPr id="59" name="Picture 5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348323" y="5421701"/>
            <a:ext cx="568202" cy="333256"/>
          </a:xfrm>
          <a:prstGeom prst="rect">
            <a:avLst/>
          </a:prstGeom>
        </p:spPr>
      </p:pic>
      <p:pic>
        <p:nvPicPr>
          <p:cNvPr id="60" name="Picture 59"/>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839023" y="5342341"/>
            <a:ext cx="549505" cy="406038"/>
          </a:xfrm>
          <a:prstGeom prst="rect">
            <a:avLst/>
          </a:prstGeom>
        </p:spPr>
      </p:pic>
    </p:spTree>
    <p:extLst>
      <p:ext uri="{BB962C8B-B14F-4D97-AF65-F5344CB8AC3E}">
        <p14:creationId xmlns:p14="http://schemas.microsoft.com/office/powerpoint/2010/main" val="21212492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609" fill="hold"/>
                                        <p:tgtEl>
                                          <p:spTgt spid="36"/>
                                        </p:tgtEl>
                                      </p:cBhvr>
                                    </p:cmd>
                                  </p:childTnLst>
                                </p:cTn>
                              </p:par>
                            </p:childTnLst>
                          </p:cTn>
                        </p:par>
                      </p:childTnLst>
                    </p:cTn>
                  </p:par>
                </p:childTnLst>
              </p:cTn>
              <p:nextCondLst>
                <p:cond evt="onClick" delay="0">
                  <p:tgtEl>
                    <p:spTgt spid="36"/>
                  </p:tgtEl>
                </p:cond>
              </p:nextCondLst>
            </p:seq>
            <p:audio>
              <p:cMediaNode vol="80000">
                <p:cTn id="7" fill="hold" display="0">
                  <p:stCondLst>
                    <p:cond delay="indefinite"/>
                  </p:stCondLst>
                  <p:endCondLst>
                    <p:cond evt="onStopAudio" delay="0">
                      <p:tgtEl>
                        <p:sldTgt/>
                      </p:tgtEl>
                    </p:cond>
                  </p:endCondLst>
                </p:cTn>
                <p:tgtEl>
                  <p:spTgt spid="3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5917474"/>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V="1">
            <a:off x="0" y="5917474"/>
            <a:ext cx="12192000" cy="940526"/>
          </a:xfrm>
          <a:prstGeom prst="rect">
            <a:avLst/>
          </a:prstGeom>
        </p:spPr>
      </p:pic>
      <p:pic>
        <p:nvPicPr>
          <p:cNvPr id="25" name="Picture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8215" y="1276842"/>
            <a:ext cx="9913434" cy="4410280"/>
          </a:xfrm>
          <a:prstGeom prst="rect">
            <a:avLst/>
          </a:prstGeom>
        </p:spPr>
      </p:pic>
      <p:sp>
        <p:nvSpPr>
          <p:cNvPr id="26" name="Rectangle 25"/>
          <p:cNvSpPr/>
          <p:nvPr/>
        </p:nvSpPr>
        <p:spPr>
          <a:xfrm>
            <a:off x="2319454" y="105520"/>
            <a:ext cx="6211230" cy="646331"/>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2400" b="1" dirty="0">
                <a:solidFill>
                  <a:prstClr val="white"/>
                </a:solidFill>
                <a:latin typeface="Times New Roman"/>
                <a:ea typeface="Calibri"/>
              </a:rPr>
              <a:t>Ôn </a:t>
            </a:r>
            <a:r>
              <a:rPr kumimoji="0" lang="en-US" sz="2400" b="1" i="0" u="none" strike="noStrike" kern="1200" cap="none" spc="0" normalizeH="0" baseline="0" noProof="0" dirty="0">
                <a:ln>
                  <a:noFill/>
                </a:ln>
                <a:solidFill>
                  <a:prstClr val="white"/>
                </a:solidFill>
                <a:effectLst/>
                <a:uLnTx/>
                <a:uFillTx/>
                <a:latin typeface="Times New Roman"/>
                <a:ea typeface="Calibri"/>
                <a:cs typeface="+mn-cs"/>
              </a:rPr>
              <a:t>Đọc nhạc vỗ tay hoặc gõ đêm theo phách</a:t>
            </a:r>
            <a:endParaRPr kumimoji="0" lang="en-US" sz="2400" b="0" i="0" u="none" strike="noStrike" kern="1200" cap="none" spc="0" normalizeH="0" baseline="0" noProof="0" dirty="0">
              <a:ln>
                <a:noFill/>
              </a:ln>
              <a:solidFill>
                <a:prstClr val="white"/>
              </a:solidFill>
              <a:effectLst/>
              <a:uLnTx/>
              <a:uFillTx/>
              <a:latin typeface="Times New Roman"/>
              <a:ea typeface="Calibri"/>
              <a:cs typeface="+mn-cs"/>
            </a:endParaRPr>
          </a:p>
        </p:txBody>
      </p:sp>
      <p:pic>
        <p:nvPicPr>
          <p:cNvPr id="27" name="Picture 2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23113" y="21181"/>
            <a:ext cx="3310184" cy="1993331"/>
          </a:xfrm>
          <a:prstGeom prst="rect">
            <a:avLst/>
          </a:prstGeom>
        </p:spPr>
      </p:pic>
      <p:pic>
        <p:nvPicPr>
          <p:cNvPr id="28" name="Picture 2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27785" y="3932363"/>
            <a:ext cx="346726" cy="346726"/>
          </a:xfrm>
          <a:prstGeom prst="rect">
            <a:avLst/>
          </a:prstGeom>
        </p:spPr>
      </p:pic>
      <p:pic>
        <p:nvPicPr>
          <p:cNvPr id="29" name="Picture 2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378390" y="3928415"/>
            <a:ext cx="346726" cy="346726"/>
          </a:xfrm>
          <a:prstGeom prst="rect">
            <a:avLst/>
          </a:prstGeom>
        </p:spPr>
      </p:pic>
      <p:pic>
        <p:nvPicPr>
          <p:cNvPr id="30" name="Picture 2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83449" y="3962445"/>
            <a:ext cx="346726" cy="346726"/>
          </a:xfrm>
          <a:prstGeom prst="rect">
            <a:avLst/>
          </a:prstGeom>
        </p:spPr>
      </p:pic>
      <p:pic>
        <p:nvPicPr>
          <p:cNvPr id="31" name="Picture 3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37776" y="3946624"/>
            <a:ext cx="346726" cy="346726"/>
          </a:xfrm>
          <a:prstGeom prst="rect">
            <a:avLst/>
          </a:prstGeom>
        </p:spPr>
      </p:pic>
      <p:pic>
        <p:nvPicPr>
          <p:cNvPr id="32" name="Picture 3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692103" y="3948882"/>
            <a:ext cx="346726" cy="346726"/>
          </a:xfrm>
          <a:prstGeom prst="rect">
            <a:avLst/>
          </a:prstGeom>
        </p:spPr>
      </p:pic>
      <p:pic>
        <p:nvPicPr>
          <p:cNvPr id="33" name="Picture 3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12533" y="3947667"/>
            <a:ext cx="346726" cy="346726"/>
          </a:xfrm>
          <a:prstGeom prst="rect">
            <a:avLst/>
          </a:prstGeom>
        </p:spPr>
      </p:pic>
      <p:pic>
        <p:nvPicPr>
          <p:cNvPr id="34" name="Picture 3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407355" y="3928415"/>
            <a:ext cx="346726" cy="346726"/>
          </a:xfrm>
          <a:prstGeom prst="rect">
            <a:avLst/>
          </a:prstGeom>
        </p:spPr>
      </p:pic>
      <p:pic>
        <p:nvPicPr>
          <p:cNvPr id="35" name="Picture 3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437994" y="5373413"/>
            <a:ext cx="346726" cy="346726"/>
          </a:xfrm>
          <a:prstGeom prst="rect">
            <a:avLst/>
          </a:prstGeom>
        </p:spPr>
      </p:pic>
      <p:pic>
        <p:nvPicPr>
          <p:cNvPr id="36" name="Picture 3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79599" y="5273587"/>
            <a:ext cx="346726" cy="346726"/>
          </a:xfrm>
          <a:prstGeom prst="rect">
            <a:avLst/>
          </a:prstGeom>
        </p:spPr>
      </p:pic>
      <p:pic>
        <p:nvPicPr>
          <p:cNvPr id="37" name="Picture 3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34904" y="5233503"/>
            <a:ext cx="346726" cy="346726"/>
          </a:xfrm>
          <a:prstGeom prst="rect">
            <a:avLst/>
          </a:prstGeom>
        </p:spPr>
      </p:pic>
      <p:pic>
        <p:nvPicPr>
          <p:cNvPr id="38" name="Picture 3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784720" y="3918479"/>
            <a:ext cx="346726" cy="346726"/>
          </a:xfrm>
          <a:prstGeom prst="rect">
            <a:avLst/>
          </a:prstGeom>
        </p:spPr>
      </p:pic>
      <p:pic>
        <p:nvPicPr>
          <p:cNvPr id="39" name="Picture 3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41096" y="5282209"/>
            <a:ext cx="346726" cy="346726"/>
          </a:xfrm>
          <a:prstGeom prst="rect">
            <a:avLst/>
          </a:prstGeom>
        </p:spPr>
      </p:pic>
      <p:pic>
        <p:nvPicPr>
          <p:cNvPr id="40" name="Picture 3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81525" y="5252226"/>
            <a:ext cx="346726" cy="346726"/>
          </a:xfrm>
          <a:prstGeom prst="rect">
            <a:avLst/>
          </a:prstGeom>
        </p:spPr>
      </p:pic>
      <p:pic>
        <p:nvPicPr>
          <p:cNvPr id="41" name="Picture 4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505040" y="5271073"/>
            <a:ext cx="346726" cy="346726"/>
          </a:xfrm>
          <a:prstGeom prst="rect">
            <a:avLst/>
          </a:prstGeom>
        </p:spPr>
      </p:pic>
      <p:pic>
        <p:nvPicPr>
          <p:cNvPr id="42" name="Picture 4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39170" y="5291322"/>
            <a:ext cx="346726" cy="346726"/>
          </a:xfrm>
          <a:prstGeom prst="rect">
            <a:avLst/>
          </a:prstGeom>
        </p:spPr>
      </p:pic>
      <p:pic>
        <p:nvPicPr>
          <p:cNvPr id="43" name="Picture 4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812553" y="5351111"/>
            <a:ext cx="346726" cy="346726"/>
          </a:xfrm>
          <a:prstGeom prst="rect">
            <a:avLst/>
          </a:prstGeom>
        </p:spPr>
      </p:pic>
      <p:pic>
        <p:nvPicPr>
          <p:cNvPr id="44" name="PIANO CA BAI DOC NHA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004651" y="5697837"/>
            <a:ext cx="609600" cy="609600"/>
          </a:xfrm>
          <a:prstGeom prst="rect">
            <a:avLst/>
          </a:prstGeom>
        </p:spPr>
      </p:pic>
    </p:spTree>
    <p:extLst>
      <p:ext uri="{BB962C8B-B14F-4D97-AF65-F5344CB8AC3E}">
        <p14:creationId xmlns:p14="http://schemas.microsoft.com/office/powerpoint/2010/main" val="32260215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609" fill="hold"/>
                                        <p:tgtEl>
                                          <p:spTgt spid="44"/>
                                        </p:tgtEl>
                                      </p:cBhvr>
                                    </p:cmd>
                                  </p:childTnLst>
                                </p:cTn>
                              </p:par>
                            </p:childTnLst>
                          </p:cTn>
                        </p:par>
                      </p:childTnLst>
                    </p:cTn>
                  </p:par>
                </p:childTnLst>
              </p:cTn>
              <p:nextCondLst>
                <p:cond evt="onClick" delay="0">
                  <p:tgtEl>
                    <p:spTgt spid="44"/>
                  </p:tgtEl>
                </p:cond>
              </p:nextCondLst>
            </p:seq>
            <p:audio>
              <p:cMediaNode vol="80000">
                <p:cTn id="7" fill="hold" display="0">
                  <p:stCondLst>
                    <p:cond delay="indefinite"/>
                  </p:stCondLst>
                  <p:endCondLst>
                    <p:cond evt="onStopAudio" delay="0">
                      <p:tgtEl>
                        <p:sldTgt/>
                      </p:tgtEl>
                    </p:cond>
                  </p:endCondLst>
                </p:cTn>
                <p:tgtEl>
                  <p:spTgt spid="4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5917474"/>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V="1">
            <a:off x="0" y="5917474"/>
            <a:ext cx="12192000" cy="940526"/>
          </a:xfrm>
          <a:prstGeom prst="rect">
            <a:avLst/>
          </a:prstGeom>
        </p:spPr>
      </p:pic>
      <p:pic>
        <p:nvPicPr>
          <p:cNvPr id="25" name="Picture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8215" y="1276842"/>
            <a:ext cx="9913434" cy="4410280"/>
          </a:xfrm>
          <a:prstGeom prst="rect">
            <a:avLst/>
          </a:prstGeom>
        </p:spPr>
      </p:pic>
      <p:sp>
        <p:nvSpPr>
          <p:cNvPr id="26" name="Rectangle 25"/>
          <p:cNvSpPr/>
          <p:nvPr/>
        </p:nvSpPr>
        <p:spPr>
          <a:xfrm>
            <a:off x="4109149" y="132046"/>
            <a:ext cx="3512633" cy="646331"/>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a:ea typeface="Calibri"/>
                <a:cs typeface="+mn-cs"/>
              </a:rPr>
              <a:t>Đọc và gõ đêm theo nhịp</a:t>
            </a:r>
            <a:endParaRPr kumimoji="0" lang="en-US" sz="2400" b="0" i="0" u="none" strike="noStrike" kern="1200" cap="none" spc="0" normalizeH="0" baseline="0" noProof="0" dirty="0">
              <a:ln>
                <a:noFill/>
              </a:ln>
              <a:solidFill>
                <a:prstClr val="white"/>
              </a:solidFill>
              <a:effectLst/>
              <a:uLnTx/>
              <a:uFillTx/>
              <a:latin typeface="Times New Roman"/>
              <a:ea typeface="Calibri"/>
              <a:cs typeface="+mn-cs"/>
            </a:endParaRPr>
          </a:p>
        </p:txBody>
      </p:sp>
      <p:pic>
        <p:nvPicPr>
          <p:cNvPr id="27" name="Picture 2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23113" y="21181"/>
            <a:ext cx="3310184" cy="1993331"/>
          </a:xfrm>
          <a:prstGeom prst="rect">
            <a:avLst/>
          </a:prstGeom>
        </p:spPr>
      </p:pic>
      <p:pic>
        <p:nvPicPr>
          <p:cNvPr id="44" name="PIANO CA BAI DOC NHA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04651" y="5697837"/>
            <a:ext cx="609600" cy="609600"/>
          </a:xfrm>
          <a:prstGeom prst="rect">
            <a:avLst/>
          </a:prstGeom>
        </p:spPr>
      </p:pic>
      <p:pic>
        <p:nvPicPr>
          <p:cNvPr id="2" name="Picture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165195" y="4016297"/>
            <a:ext cx="455341" cy="455341"/>
          </a:xfrm>
          <a:prstGeom prst="rect">
            <a:avLst/>
          </a:prstGeom>
        </p:spPr>
      </p:pic>
      <p:pic>
        <p:nvPicPr>
          <p:cNvPr id="45" name="Picture 4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394902" y="5519720"/>
            <a:ext cx="455341" cy="455341"/>
          </a:xfrm>
          <a:prstGeom prst="rect">
            <a:avLst/>
          </a:prstGeom>
        </p:spPr>
      </p:pic>
      <p:pic>
        <p:nvPicPr>
          <p:cNvPr id="46" name="Picture 4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417204" y="4096213"/>
            <a:ext cx="455341" cy="455341"/>
          </a:xfrm>
          <a:prstGeom prst="rect">
            <a:avLst/>
          </a:prstGeom>
        </p:spPr>
      </p:pic>
      <p:pic>
        <p:nvPicPr>
          <p:cNvPr id="47" name="Picture 4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59859" y="4016297"/>
            <a:ext cx="455341" cy="455341"/>
          </a:xfrm>
          <a:prstGeom prst="rect">
            <a:avLst/>
          </a:prstGeom>
        </p:spPr>
      </p:pic>
      <p:pic>
        <p:nvPicPr>
          <p:cNvPr id="48" name="Picture 4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424245" y="4096213"/>
            <a:ext cx="455341" cy="455341"/>
          </a:xfrm>
          <a:prstGeom prst="rect">
            <a:avLst/>
          </a:prstGeom>
        </p:spPr>
      </p:pic>
      <p:pic>
        <p:nvPicPr>
          <p:cNvPr id="49" name="Picture 4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597804" y="5493862"/>
            <a:ext cx="455341" cy="455341"/>
          </a:xfrm>
          <a:prstGeom prst="rect">
            <a:avLst/>
          </a:prstGeom>
        </p:spPr>
      </p:pic>
      <p:pic>
        <p:nvPicPr>
          <p:cNvPr id="50" name="Picture 4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240251" y="5517014"/>
            <a:ext cx="455341" cy="455341"/>
          </a:xfrm>
          <a:prstGeom prst="rect">
            <a:avLst/>
          </a:prstGeom>
        </p:spPr>
      </p:pic>
      <p:pic>
        <p:nvPicPr>
          <p:cNvPr id="51" name="Picture 5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445012" y="5493862"/>
            <a:ext cx="455341" cy="455341"/>
          </a:xfrm>
          <a:prstGeom prst="rect">
            <a:avLst/>
          </a:prstGeom>
        </p:spPr>
      </p:pic>
    </p:spTree>
    <p:extLst>
      <p:ext uri="{BB962C8B-B14F-4D97-AF65-F5344CB8AC3E}">
        <p14:creationId xmlns:p14="http://schemas.microsoft.com/office/powerpoint/2010/main" val="11202086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609" fill="hold"/>
                                        <p:tgtEl>
                                          <p:spTgt spid="44"/>
                                        </p:tgtEl>
                                      </p:cBhvr>
                                    </p:cmd>
                                  </p:childTnLst>
                                </p:cTn>
                              </p:par>
                            </p:childTnLst>
                          </p:cTn>
                        </p:par>
                      </p:childTnLst>
                    </p:cTn>
                  </p:par>
                </p:childTnLst>
              </p:cTn>
              <p:nextCondLst>
                <p:cond evt="onClick" delay="0">
                  <p:tgtEl>
                    <p:spTgt spid="44"/>
                  </p:tgtEl>
                </p:cond>
              </p:nextCondLst>
            </p:seq>
            <p:audio>
              <p:cMediaNode vol="80000">
                <p:cTn id="7" fill="hold" display="0">
                  <p:stCondLst>
                    <p:cond delay="indefinite"/>
                  </p:stCondLst>
                  <p:endCondLst>
                    <p:cond evt="onStopAudio" delay="0">
                      <p:tgtEl>
                        <p:sldTgt/>
                      </p:tgtEl>
                    </p:cond>
                  </p:endCondLst>
                </p:cTn>
                <p:tgtEl>
                  <p:spTgt spid="4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6"/>
          <a:srcRect/>
          <a:stretch>
            <a:fillRect/>
          </a:stretch>
        </a:blipFill>
        <a:effectLst/>
      </p:bgPr>
    </p:bg>
    <p:spTree>
      <p:nvGrpSpPr>
        <p:cNvPr id="1" name=""/>
        <p:cNvGrpSpPr/>
        <p:nvPr/>
      </p:nvGrpSpPr>
      <p:grpSpPr>
        <a:xfrm>
          <a:off x="0" y="0"/>
          <a:ext cx="0" cy="0"/>
          <a:chOff x="0" y="0"/>
          <a:chExt cx="0" cy="0"/>
        </a:xfrm>
      </p:grpSpPr>
      <p:pic>
        <p:nvPicPr>
          <p:cNvPr id="25" name="Picture 2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4382429"/>
            <a:ext cx="12192000" cy="2497497"/>
          </a:xfrm>
          <a:prstGeom prst="rect">
            <a:avLst/>
          </a:prstGeom>
        </p:spPr>
      </p:pic>
      <p:pic>
        <p:nvPicPr>
          <p:cNvPr id="35" name="Picture 3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7959" y="2052568"/>
            <a:ext cx="1863117" cy="4220156"/>
          </a:xfrm>
          <a:prstGeom prst="rect">
            <a:avLst/>
          </a:prstGeom>
        </p:spPr>
      </p:pic>
      <p:sp>
        <p:nvSpPr>
          <p:cNvPr id="8" name="Rectangle 7"/>
          <p:cNvSpPr/>
          <p:nvPr/>
        </p:nvSpPr>
        <p:spPr>
          <a:xfrm>
            <a:off x="3998933" y="268647"/>
            <a:ext cx="5400020" cy="823752"/>
          </a:xfrm>
          <a:prstGeom prst="rect">
            <a:avLst/>
          </a:prstGeom>
        </p:spPr>
        <p:txBody>
          <a:bodyPr wrap="square">
            <a:spAutoFit/>
          </a:bodyPr>
          <a:lstStyle/>
          <a:p>
            <a:pPr algn="ctr">
              <a:lnSpc>
                <a:spcPct val="150000"/>
              </a:lnSpc>
            </a:pPr>
            <a:r>
              <a:rPr lang="en-US" sz="3600" b="1" dirty="0">
                <a:solidFill>
                  <a:srgbClr val="FFFF00"/>
                </a:solidFill>
                <a:latin typeface="Times New Roman"/>
                <a:ea typeface="Calibri"/>
              </a:rPr>
              <a:t>Giới thiệu đàn Vi-ô-lông</a:t>
            </a:r>
          </a:p>
        </p:txBody>
      </p:sp>
      <p:pic>
        <p:nvPicPr>
          <p:cNvPr id="5" name="Picture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211509" y="1335306"/>
            <a:ext cx="9326718" cy="4220156"/>
          </a:xfrm>
          <a:prstGeom prst="rect">
            <a:avLst/>
          </a:prstGeom>
        </p:spPr>
      </p:pic>
      <p:pic>
        <p:nvPicPr>
          <p:cNvPr id="6" name="GIO THIEU VIOLO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201694" y="6115522"/>
            <a:ext cx="609600" cy="609600"/>
          </a:xfrm>
          <a:prstGeom prst="rect">
            <a:avLst/>
          </a:prstGeom>
        </p:spPr>
      </p:pic>
      <p:sp>
        <p:nvSpPr>
          <p:cNvPr id="7" name="TextBox 6"/>
          <p:cNvSpPr txBox="1"/>
          <p:nvPr/>
        </p:nvSpPr>
        <p:spPr>
          <a:xfrm>
            <a:off x="1732546" y="5650826"/>
            <a:ext cx="2369253" cy="369332"/>
          </a:xfrm>
          <a:prstGeom prst="rect">
            <a:avLst/>
          </a:prstGeom>
          <a:noFill/>
        </p:spPr>
        <p:txBody>
          <a:bodyPr wrap="square" rtlCol="0">
            <a:spAutoFit/>
          </a:bodyPr>
          <a:lstStyle/>
          <a:p>
            <a:r>
              <a:rPr lang="en-US" i="1" dirty="0">
                <a:solidFill>
                  <a:srgbClr val="FF0000"/>
                </a:solidFill>
                <a:latin typeface="Times New Roman" panose="02020603050405020304" pitchFamily="18" charset="0"/>
                <a:cs typeface="Times New Roman" panose="02020603050405020304" pitchFamily="18" charset="0"/>
              </a:rPr>
              <a:t>File giới thiệu có lời</a:t>
            </a:r>
          </a:p>
        </p:txBody>
      </p:sp>
      <p:sp>
        <p:nvSpPr>
          <p:cNvPr id="17" name="TextBox 16"/>
          <p:cNvSpPr txBox="1"/>
          <p:nvPr/>
        </p:nvSpPr>
        <p:spPr>
          <a:xfrm>
            <a:off x="9406485" y="5835492"/>
            <a:ext cx="2722834" cy="369332"/>
          </a:xfrm>
          <a:prstGeom prst="rect">
            <a:avLst/>
          </a:prstGeom>
          <a:noFill/>
        </p:spPr>
        <p:txBody>
          <a:bodyPr wrap="square" rtlCol="0">
            <a:spAutoFit/>
          </a:bodyPr>
          <a:lstStyle/>
          <a:p>
            <a:r>
              <a:rPr lang="en-US" i="1" dirty="0">
                <a:solidFill>
                  <a:srgbClr val="FF0000"/>
                </a:solidFill>
                <a:latin typeface="Times New Roman" panose="02020603050405020304" pitchFamily="18" charset="0"/>
                <a:cs typeface="Times New Roman" panose="02020603050405020304" pitchFamily="18" charset="0"/>
              </a:rPr>
              <a:t>File nhạc nền giới thiệu</a:t>
            </a:r>
          </a:p>
        </p:txBody>
      </p:sp>
      <p:pic>
        <p:nvPicPr>
          <p:cNvPr id="9" name="NHAC NEN GIOI THIÊU NHAC CU">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0455570" y="6115522"/>
            <a:ext cx="609600" cy="609600"/>
          </a:xfrm>
          <a:prstGeom prst="rect">
            <a:avLst/>
          </a:prstGeom>
        </p:spPr>
      </p:pic>
    </p:spTree>
    <p:extLst>
      <p:ext uri="{BB962C8B-B14F-4D97-AF65-F5344CB8AC3E}">
        <p14:creationId xmlns:p14="http://schemas.microsoft.com/office/powerpoint/2010/main" val="11738450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678"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0427" fill="hold"/>
                                        <p:tgtEl>
                                          <p:spTgt spid="9"/>
                                        </p:tgtEl>
                                      </p:cBhvr>
                                    </p:cmd>
                                  </p:childTnLst>
                                </p:cTn>
                              </p:par>
                            </p:childTnLst>
                          </p:cTn>
                        </p:par>
                      </p:childTnLst>
                    </p:cTn>
                  </p:par>
                </p:childTnLst>
              </p:cTn>
              <p:nextCondLst>
                <p:cond evt="onClick" delay="0">
                  <p:tgtEl>
                    <p:spTgt spid="9"/>
                  </p:tgtEl>
                </p:cond>
              </p:nextCondLst>
            </p:seq>
            <p:audio>
              <p:cMediaNode vol="80000">
                <p:cTn id="13" fill="hold" display="0">
                  <p:stCondLst>
                    <p:cond delay="indefinite"/>
                  </p:stCondLst>
                  <p:endCondLst>
                    <p:cond evt="onStopAudio" delay="0">
                      <p:tgtEl>
                        <p:sldTgt/>
                      </p:tgtEl>
                    </p:cond>
                  </p:endCondLst>
                </p:cTn>
                <p:tgtEl>
                  <p:spTgt spid="9"/>
                </p:tgtEl>
              </p:cMediaNode>
            </p:audio>
          </p:childTnLst>
        </p:cTn>
      </p:par>
    </p:tnLst>
  </p:timing>
</p:sld>
</file>

<file path=ppt/theme/theme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1367</TotalTime>
  <Words>509</Words>
  <Application>Microsoft Office PowerPoint</Application>
  <PresentationFormat>Widescreen</PresentationFormat>
  <Paragraphs>54</Paragraphs>
  <Slides>18</Slides>
  <Notes>0</Notes>
  <HiddenSlides>0</HiddenSlides>
  <MMClips>16</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18</vt:i4>
      </vt:variant>
    </vt:vector>
  </HeadingPairs>
  <TitlesOfParts>
    <vt:vector size="24" baseType="lpstr">
      <vt:lpstr>#9Slide05 Dancing Script</vt:lpstr>
      <vt:lpstr>Arial</vt:lpstr>
      <vt:lpstr>Calibri</vt:lpstr>
      <vt:lpstr>Times New Roman</vt:lpstr>
      <vt:lpstr>3_Office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Hello</cp:lastModifiedBy>
  <cp:revision>134</cp:revision>
  <dcterms:created xsi:type="dcterms:W3CDTF">2020-10-25T06:17:09Z</dcterms:created>
  <dcterms:modified xsi:type="dcterms:W3CDTF">2023-02-09T05:50:25Z</dcterms:modified>
</cp:coreProperties>
</file>